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62" r:id="rId8"/>
    <p:sldId id="259" r:id="rId9"/>
    <p:sldId id="268" r:id="rId10"/>
    <p:sldId id="264" r:id="rId11"/>
    <p:sldId id="269" r:id="rId12"/>
    <p:sldId id="270" r:id="rId13"/>
    <p:sldId id="267" r:id="rId14"/>
    <p:sldId id="265" r:id="rId15"/>
    <p:sldId id="266" r:id="rId16"/>
    <p:sldId id="261" r:id="rId17"/>
    <p:sldId id="263" r:id="rId18"/>
    <p:sldId id="260" r:id="rId19"/>
    <p:sldId id="271" r:id="rId20"/>
    <p:sldId id="275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99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39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16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46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657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7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0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18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72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57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16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7"/>
            <a:ext cx="205740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15907"/>
            <a:ext cx="6031523" cy="5910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10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864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71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018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5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08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59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67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1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245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4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536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8096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5"/>
            <a:ext cx="205740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15905"/>
            <a:ext cx="6031523" cy="5910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1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976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930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5075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196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2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8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343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021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466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3333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5901"/>
            <a:ext cx="2057400" cy="59102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5901"/>
            <a:ext cx="6031523" cy="59102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95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44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76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FD6F-699A-46F7-B2C0-197F6EF5BA72}" type="datetimeFigureOut">
              <a:rPr lang="en-GB" smtClean="0"/>
              <a:t>11/02/2014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1BE9B-7E4B-4A6F-9B0B-7E5EF89BAB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10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3" y="215900"/>
            <a:ext cx="5550877" cy="933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tint val="0"/>
                  <a:invGamma/>
                </a:srgbClr>
              </a:gs>
              <a:gs pos="100000">
                <a:srgbClr val="006699"/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097" y="6602413"/>
            <a:ext cx="1856278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Ian Crotty YE1 EDR  9/12/02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9942" y="6565900"/>
            <a:ext cx="7683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9938" y="241307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07523" y="-1254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06" name="Picture 82" descr="C:\Documents and Settings\vandonin\Desktop\CERN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4475"/>
            <a:ext cx="839666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 userDrawn="1"/>
        </p:nvGraphicFramePr>
        <p:xfrm>
          <a:off x="7848600" y="244482"/>
          <a:ext cx="8821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Artwork" r:id="rId15" imgW="5906250" imgH="5906250" progId="Adobe.Illustrator.9">
                  <p:embed/>
                </p:oleObj>
              </mc:Choice>
              <mc:Fallback>
                <p:oleObj name="Artwork" r:id="rId15" imgW="5906250" imgH="590625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44482"/>
                        <a:ext cx="8821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" name="Text Box 86"/>
          <p:cNvSpPr txBox="1">
            <a:spLocks noChangeArrowheads="1"/>
          </p:cNvSpPr>
          <p:nvPr userDrawn="1"/>
        </p:nvSpPr>
        <p:spPr bwMode="auto">
          <a:xfrm>
            <a:off x="753209" y="1390653"/>
            <a:ext cx="760974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1" name="Text Box 87"/>
          <p:cNvSpPr txBox="1">
            <a:spLocks noChangeArrowheads="1"/>
          </p:cNvSpPr>
          <p:nvPr userDrawn="1"/>
        </p:nvSpPr>
        <p:spPr bwMode="auto">
          <a:xfrm flipH="1" flipV="1">
            <a:off x="1340828" y="1660532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2" name="Text Box 88"/>
          <p:cNvSpPr txBox="1">
            <a:spLocks noChangeArrowheads="1"/>
          </p:cNvSpPr>
          <p:nvPr userDrawn="1"/>
        </p:nvSpPr>
        <p:spPr bwMode="auto">
          <a:xfrm>
            <a:off x="501162" y="1660532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20" name="Picture 96" descr="C:\WNT\Profiles\icrotty\Desktop\EDRdocs\Ucseal.b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9" y="268288"/>
            <a:ext cx="792773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9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ct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rgbClr val="0000FF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2" y="215900"/>
            <a:ext cx="5550877" cy="933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tint val="0"/>
                  <a:invGamma/>
                </a:srgbClr>
              </a:gs>
              <a:gs pos="100000">
                <a:srgbClr val="006699"/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097" y="6602413"/>
            <a:ext cx="1856278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Ian Crotty YE1 EDR  9/12/02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9941" y="6565900"/>
            <a:ext cx="7683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9938" y="24130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07522" y="-1254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06" name="Picture 82" descr="C:\Documents and Settings\vandonin\Desktop\CERN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4475"/>
            <a:ext cx="839666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 userDrawn="1"/>
        </p:nvGraphicFramePr>
        <p:xfrm>
          <a:off x="7848600" y="244480"/>
          <a:ext cx="8821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Artwork" r:id="rId15" imgW="5906250" imgH="5906250" progId="Adobe.Illustrator.9">
                  <p:embed/>
                </p:oleObj>
              </mc:Choice>
              <mc:Fallback>
                <p:oleObj name="Artwork" r:id="rId15" imgW="5906250" imgH="590625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44480"/>
                        <a:ext cx="8821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" name="Text Box 86"/>
          <p:cNvSpPr txBox="1">
            <a:spLocks noChangeArrowheads="1"/>
          </p:cNvSpPr>
          <p:nvPr userDrawn="1"/>
        </p:nvSpPr>
        <p:spPr bwMode="auto">
          <a:xfrm>
            <a:off x="753209" y="1390653"/>
            <a:ext cx="760974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1" name="Text Box 87"/>
          <p:cNvSpPr txBox="1">
            <a:spLocks noChangeArrowheads="1"/>
          </p:cNvSpPr>
          <p:nvPr userDrawn="1"/>
        </p:nvSpPr>
        <p:spPr bwMode="auto">
          <a:xfrm flipH="1" flipV="1">
            <a:off x="1340828" y="1660530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2" name="Text Box 88"/>
          <p:cNvSpPr txBox="1">
            <a:spLocks noChangeArrowheads="1"/>
          </p:cNvSpPr>
          <p:nvPr userDrawn="1"/>
        </p:nvSpPr>
        <p:spPr bwMode="auto">
          <a:xfrm>
            <a:off x="501162" y="1660530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20" name="Picture 96" descr="C:\WNT\Profiles\icrotty\Desktop\EDRdocs\Ucseal.b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8" y="268288"/>
            <a:ext cx="792773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ct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rgbClr val="0000FF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15900"/>
            <a:ext cx="5550877" cy="933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tint val="0"/>
                  <a:invGamma/>
                </a:srgbClr>
              </a:gs>
              <a:gs pos="100000">
                <a:srgbClr val="006699"/>
              </a:gs>
            </a:gsLst>
            <a:lin ang="0" scaled="1"/>
          </a:gradFill>
          <a:ln>
            <a:noFill/>
          </a:ln>
          <a:effectLst>
            <a:outerShdw dist="53882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52097" y="6602413"/>
            <a:ext cx="1856278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000000"/>
                </a:solidFill>
              </a:rPr>
              <a:t>Ian Crotty YE1 EDR  9/12/02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79939" y="6565900"/>
            <a:ext cx="76830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800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9938" y="2413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7407520" y="-1254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06" name="Picture 82" descr="C:\Documents and Settings\vandonin\Desktop\CERNlogo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44475"/>
            <a:ext cx="839666" cy="8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 userDrawn="1"/>
        </p:nvGraphicFramePr>
        <p:xfrm>
          <a:off x="7848600" y="244476"/>
          <a:ext cx="882162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Artwork" r:id="rId15" imgW="5906250" imgH="5906250" progId="Adobe.Illustrator.9">
                  <p:embed/>
                </p:oleObj>
              </mc:Choice>
              <mc:Fallback>
                <p:oleObj name="Artwork" r:id="rId15" imgW="5906250" imgH="5906250" progId="Adobe.Illustrator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44476"/>
                        <a:ext cx="882162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" name="Text Box 86"/>
          <p:cNvSpPr txBox="1">
            <a:spLocks noChangeArrowheads="1"/>
          </p:cNvSpPr>
          <p:nvPr userDrawn="1"/>
        </p:nvSpPr>
        <p:spPr bwMode="auto">
          <a:xfrm>
            <a:off x="753208" y="1390651"/>
            <a:ext cx="760974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1" name="Text Box 87"/>
          <p:cNvSpPr txBox="1">
            <a:spLocks noChangeArrowheads="1"/>
          </p:cNvSpPr>
          <p:nvPr userDrawn="1"/>
        </p:nvSpPr>
        <p:spPr bwMode="auto">
          <a:xfrm flipH="1" flipV="1">
            <a:off x="1340828" y="1660526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1112" name="Text Box 88"/>
          <p:cNvSpPr txBox="1">
            <a:spLocks noChangeArrowheads="1"/>
          </p:cNvSpPr>
          <p:nvPr userDrawn="1"/>
        </p:nvSpPr>
        <p:spPr bwMode="auto">
          <a:xfrm>
            <a:off x="501162" y="1660526"/>
            <a:ext cx="184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20" name="Picture 96" descr="C:\WNT\Profiles\icrotty\Desktop\EDRdocs\Ucseal.bmp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66" y="268288"/>
            <a:ext cx="792773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43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FF0000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ctr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114FFB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5400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b="1">
          <a:solidFill>
            <a:srgbClr val="0000FF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</p:spPr>
        <p:txBody>
          <a:bodyPr>
            <a:normAutofit/>
          </a:bodyPr>
          <a:lstStyle/>
          <a:p>
            <a:r>
              <a:rPr lang="en-US" dirty="0" smtClean="0"/>
              <a:t>RE3/1 &amp; RE4/1 Parameter Space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Services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Ian </a:t>
            </a:r>
            <a:r>
              <a:rPr lang="en-US" sz="2400" b="1" dirty="0" err="1" smtClean="0"/>
              <a:t>Crotty</a:t>
            </a:r>
            <a:endParaRPr lang="en-US" sz="2400" b="1" dirty="0" smtClean="0"/>
          </a:p>
          <a:p>
            <a:r>
              <a:rPr lang="en-US" sz="2400" b="1" dirty="0" smtClean="0"/>
              <a:t>12 Feb 2014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2547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RE3/1 High Eta &amp; Extra High Eta </a:t>
            </a:r>
            <a:endParaRPr lang="en-GB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6"/>
            <a:ext cx="6034617" cy="4525963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072744" y="5279577"/>
            <a:ext cx="1587489" cy="165653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75859" y="4710032"/>
            <a:ext cx="2948947" cy="36004"/>
          </a:xfrm>
          <a:prstGeom prst="straightConnector1">
            <a:avLst/>
          </a:prstGeom>
          <a:ln w="25400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07296" y="4275385"/>
            <a:ext cx="18722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RE3/1 Eta = 2.4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 rot="438380">
            <a:off x="4932851" y="5477888"/>
            <a:ext cx="151216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RE3/1 Eta=2.1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292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RE3/1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8879"/>
            <a:ext cx="7200799" cy="5400599"/>
          </a:xfrm>
        </p:spPr>
      </p:pic>
      <p:sp>
        <p:nvSpPr>
          <p:cNvPr id="7" name="TextBox 6"/>
          <p:cNvSpPr txBox="1"/>
          <p:nvPr/>
        </p:nvSpPr>
        <p:spPr>
          <a:xfrm>
            <a:off x="2195736" y="1844824"/>
            <a:ext cx="16561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M12 Mounting Holes for 20deg Chambers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59432" y="2776534"/>
            <a:ext cx="1017881" cy="576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835696" y="2795736"/>
            <a:ext cx="1135933" cy="1547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85491" y="2768154"/>
            <a:ext cx="1129309" cy="1575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85494" y="2795742"/>
            <a:ext cx="866429" cy="461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8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Periphery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404196" cy="255314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772816"/>
            <a:ext cx="3950208" cy="2962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9792" y="3645024"/>
            <a:ext cx="12961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 the RE3/2 &amp; RE3/3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930978"/>
            <a:ext cx="15841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Over the top of the RPCs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3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Gas rack(s)</a:t>
            </a:r>
          </a:p>
          <a:p>
            <a:r>
              <a:rPr lang="en-US" dirty="0" smtClean="0"/>
              <a:t>Cooling, capacity of YE3 Manifold</a:t>
            </a:r>
          </a:p>
          <a:p>
            <a:r>
              <a:rPr lang="en-US" dirty="0" smtClean="0"/>
              <a:t>Rack (LV , LBC</a:t>
            </a:r>
          </a:p>
          <a:p>
            <a:r>
              <a:rPr lang="en-US" dirty="0" smtClean="0"/>
              <a:t>Cables (HV, LV Signal </a:t>
            </a:r>
            <a:r>
              <a:rPr lang="en-US" dirty="0" err="1" smtClean="0"/>
              <a:t>dcs</a:t>
            </a:r>
            <a:endParaRPr lang="en-US" dirty="0" smtClean="0"/>
          </a:p>
          <a:p>
            <a:r>
              <a:rPr lang="en-US" dirty="0" smtClean="0"/>
              <a:t>Access to Periphery (Green Structure)</a:t>
            </a:r>
          </a:p>
          <a:p>
            <a:r>
              <a:rPr lang="en-US" dirty="0" smtClean="0"/>
              <a:t>Space in Main &amp; Mini Cable Chains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425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Gas  rack space available on Near of YE3 suitable for both RE3/1 &amp; 4/1 ?</a:t>
            </a:r>
            <a:endParaRPr lang="en-GB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5" y="1772816"/>
            <a:ext cx="6035563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Websites\p\project-cms-rpc-endcap\RPC\UpscopeHighEta\RE31\Photos040214\04022014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31" y="2132862"/>
            <a:ext cx="2990194" cy="22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49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mounting of RE4/1 is tricky</a:t>
            </a:r>
          </a:p>
          <a:p>
            <a:r>
              <a:rPr lang="en-US" dirty="0" smtClean="0"/>
              <a:t>The rack space for both RE4/1 &amp; RE3/1 on the same yoke (YE3) will be difficult</a:t>
            </a:r>
          </a:p>
          <a:p>
            <a:r>
              <a:rPr lang="en-US" dirty="0" smtClean="0"/>
              <a:t>Exact volumes for High </a:t>
            </a:r>
            <a:r>
              <a:rPr lang="en-US" dirty="0" err="1" smtClean="0"/>
              <a:t>ets</a:t>
            </a:r>
            <a:r>
              <a:rPr lang="en-US" dirty="0" smtClean="0"/>
              <a:t> &amp; Extra High eta to be established with Integration 904</a:t>
            </a:r>
          </a:p>
          <a:p>
            <a:r>
              <a:rPr lang="en-US" dirty="0" smtClean="0"/>
              <a:t>Iteration of chamber design and boundary conditions in P5</a:t>
            </a:r>
            <a:endParaRPr lang="en-US" dirty="0"/>
          </a:p>
          <a:p>
            <a:r>
              <a:rPr lang="en-US" sz="2000" dirty="0" smtClean="0"/>
              <a:t>This doc and others are visible at;</a:t>
            </a:r>
          </a:p>
          <a:p>
            <a:r>
              <a:rPr lang="en-GB" sz="1600" dirty="0" smtClean="0"/>
              <a:t>http://project-cms-rpc-endcap.web.cern.ch/project-cms-rpc-endcap/rpc/UpscopeHighEta/Parameters/HighEtaParaSpaceRPCsIanFeb2014.pptx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6901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Supplementary slides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RE2/1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89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RE2/1 and its Cooling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5124" y="1981200"/>
            <a:ext cx="7737231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56676" name="Picture 4" descr="J:\RPC\EDR\EDRdocs\RE213dsurf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1752600"/>
            <a:ext cx="6822831" cy="46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0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X Section of CSC-RPC interface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981200"/>
            <a:ext cx="7737231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52580" name="Picture 4" descr="J:\RPC\EDR\EDRdocs\RE2CSCinterdim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69" y="1928818"/>
            <a:ext cx="6013938" cy="41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169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Alignment path</a:t>
            </a: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5" y="1981200"/>
            <a:ext cx="7737231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151556" name="Picture 1028" descr="J:\RPC\EDR\EDRdocs\RE2CSCinterope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4" y="1677988"/>
            <a:ext cx="6532685" cy="4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6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Parameter drawing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7360"/>
            <a:ext cx="82786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2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RE4/1 &amp; RE3/1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2" y="1196758"/>
            <a:ext cx="6388722" cy="540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971" y="2852936"/>
            <a:ext cx="144016" cy="6120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283564" y="2798508"/>
            <a:ext cx="115753" cy="8917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43939" y="3690258"/>
            <a:ext cx="110750" cy="85997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9" y="3484750"/>
            <a:ext cx="1333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7" y="1772819"/>
            <a:ext cx="1656184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planned high Eta  up to 2.1.</a:t>
            </a:r>
            <a:endParaRPr lang="en-GB" dirty="0"/>
          </a:p>
        </p:txBody>
      </p:sp>
      <p:sp>
        <p:nvSpPr>
          <p:cNvPr id="15" name="Content Placeholder 14"/>
          <p:cNvSpPr txBox="1">
            <a:spLocks noGrp="1"/>
          </p:cNvSpPr>
          <p:nvPr>
            <p:ph idx="1"/>
          </p:nvPr>
        </p:nvSpPr>
        <p:spPr>
          <a:xfrm>
            <a:off x="6228184" y="5373216"/>
            <a:ext cx="2365598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/>
              <a:t>E</a:t>
            </a:r>
            <a:r>
              <a:rPr lang="en-US" sz="2000" dirty="0" smtClean="0"/>
              <a:t>xtending to Extra </a:t>
            </a:r>
            <a:r>
              <a:rPr lang="en-US" sz="2000" dirty="0"/>
              <a:t>H</a:t>
            </a:r>
            <a:r>
              <a:rPr lang="en-US" sz="2000" dirty="0" smtClean="0"/>
              <a:t>igh Eta </a:t>
            </a:r>
          </a:p>
          <a:p>
            <a:pPr marL="0" indent="0">
              <a:buNone/>
            </a:pPr>
            <a:r>
              <a:rPr lang="en-US" sz="2000" dirty="0" smtClean="0"/>
              <a:t>= 2.4 or 2.5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75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Boundries</a:t>
            </a:r>
            <a:r>
              <a:rPr lang="en-US" dirty="0" smtClean="0"/>
              <a:t> on Extra High Eta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0816"/>
            <a:ext cx="3600400" cy="527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7" y="2132856"/>
            <a:ext cx="1984931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lines 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347864" y="1844824"/>
            <a:ext cx="2808312" cy="4726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92080" y="2317522"/>
            <a:ext cx="864096" cy="15435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1239" y="4767538"/>
            <a:ext cx="208823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Neutron Shielding on Vertical faces of yoke</a:t>
            </a:r>
            <a:endParaRPr lang="en-GB" dirty="0"/>
          </a:p>
        </p:txBody>
      </p:sp>
      <p:sp>
        <p:nvSpPr>
          <p:cNvPr id="14" name="Content Placeholder 13"/>
          <p:cNvSpPr txBox="1">
            <a:spLocks noGrp="1"/>
          </p:cNvSpPr>
          <p:nvPr>
            <p:ph idx="1"/>
          </p:nvPr>
        </p:nvSpPr>
        <p:spPr>
          <a:xfrm>
            <a:off x="6248133" y="5157198"/>
            <a:ext cx="206308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Cylindrical Neutron Shielding </a:t>
            </a:r>
            <a:endParaRPr lang="en-GB" sz="18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779915" y="5480358"/>
            <a:ext cx="2468218" cy="39691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1"/>
          </p:cNvCxnSpPr>
          <p:nvPr/>
        </p:nvCxnSpPr>
        <p:spPr>
          <a:xfrm flipH="1">
            <a:off x="5436096" y="5480358"/>
            <a:ext cx="812034" cy="75695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53717" y="4767541"/>
            <a:ext cx="2760307" cy="47936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253717" y="4365104"/>
            <a:ext cx="878126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6200000">
            <a:off x="2735796" y="2874094"/>
            <a:ext cx="7920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RE4/1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4629010" y="3053281"/>
            <a:ext cx="7700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RE3/1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 rot="690613">
            <a:off x="1219714" y="3149547"/>
            <a:ext cx="10081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ETA=2.1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52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Dimensions as per our Parameter Book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5616624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/>
                <a:ea typeface="Times New Roman"/>
              </a:rPr>
              <a:t>Geometrical Layout and Mechanical details of CMS </a:t>
            </a:r>
            <a:endParaRPr lang="en-GB" sz="2000" b="1" dirty="0" smtClean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000" b="1" dirty="0" smtClean="0">
                <a:effectLst/>
                <a:latin typeface="Times New Roman"/>
                <a:ea typeface="Times New Roman"/>
              </a:rPr>
              <a:t>End Cap RPCs</a:t>
            </a:r>
            <a:endParaRPr lang="en-GB" sz="2000" b="1" dirty="0" smtClean="0">
              <a:effectLst/>
              <a:latin typeface="Times New Roman"/>
              <a:ea typeface="Times New Roman"/>
            </a:endParaRPr>
          </a:p>
          <a:p>
            <a:pPr marR="171450" algn="ctr">
              <a:spcAft>
                <a:spcPts val="0"/>
              </a:spcAft>
            </a:pPr>
            <a:r>
              <a:rPr lang="en-US" sz="1200" b="0" dirty="0" smtClean="0">
                <a:effectLst/>
                <a:latin typeface="Times New Roman"/>
                <a:ea typeface="Times New Roman"/>
              </a:rPr>
              <a:t>(</a:t>
            </a:r>
            <a:r>
              <a:rPr lang="en-US" sz="1200" b="0" dirty="0" err="1" smtClean="0">
                <a:effectLst/>
                <a:latin typeface="Times New Roman"/>
                <a:ea typeface="Times New Roman"/>
              </a:rPr>
              <a:t>Version:November</a:t>
            </a:r>
            <a:r>
              <a:rPr lang="en-US" sz="1200" b="0" dirty="0" smtClean="0">
                <a:effectLst/>
                <a:latin typeface="Times New Roman"/>
                <a:ea typeface="Times New Roman"/>
              </a:rPr>
              <a:t>, 2002)</a:t>
            </a:r>
          </a:p>
          <a:p>
            <a:pPr marR="171450">
              <a:spcAft>
                <a:spcPts val="0"/>
              </a:spcAft>
            </a:pPr>
            <a:endParaRPr lang="en-GB" b="1" dirty="0" smtClean="0">
              <a:effectLst/>
              <a:latin typeface="Times New Roman"/>
              <a:ea typeface="Times New Roman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02056"/>
              </p:ext>
            </p:extLst>
          </p:nvPr>
        </p:nvGraphicFramePr>
        <p:xfrm>
          <a:off x="2627787" y="3789040"/>
          <a:ext cx="6229350" cy="2560320"/>
        </p:xfrm>
        <a:graphic>
          <a:graphicData uri="http://schemas.openxmlformats.org/drawingml/2006/table">
            <a:tbl>
              <a:tblPr/>
              <a:tblGrid>
                <a:gridCol w="621665"/>
                <a:gridCol w="578485"/>
                <a:gridCol w="685800"/>
                <a:gridCol w="514350"/>
                <a:gridCol w="628650"/>
                <a:gridCol w="685800"/>
                <a:gridCol w="628650"/>
                <a:gridCol w="800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RE2/1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1960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3241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1301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1251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799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1281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7865-7902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7883 –7920*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RE2/2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3299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4986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1687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7865-7902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RE2/3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6955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1961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1954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7865-7902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RE3/1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2435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3241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1251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9775-9738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9757-9720*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RE3/2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3299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4986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1687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9775-9738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RE3/3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6955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1961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1954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9775-9738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RE4/1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2655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3241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1251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1044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586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10676-10639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Times New Roman"/>
                        </a:rPr>
                        <a:t>10654-10621*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RE4/2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3299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4986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684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1687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10676-10639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RE4/3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6955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1961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1323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1954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10676-10639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44112"/>
              </p:ext>
            </p:extLst>
          </p:nvPr>
        </p:nvGraphicFramePr>
        <p:xfrm>
          <a:off x="2627787" y="3308056"/>
          <a:ext cx="6229350" cy="335280"/>
        </p:xfrm>
        <a:graphic>
          <a:graphicData uri="http://schemas.openxmlformats.org/drawingml/2006/table">
            <a:tbl>
              <a:tblPr/>
              <a:tblGrid>
                <a:gridCol w="621665"/>
                <a:gridCol w="578485"/>
                <a:gridCol w="685800"/>
                <a:gridCol w="514350"/>
                <a:gridCol w="628650"/>
                <a:gridCol w="685800"/>
                <a:gridCol w="628650"/>
                <a:gridCol w="800100"/>
                <a:gridCol w="108585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Times New Roman"/>
                        </a:rPr>
                        <a:t>Station</a:t>
                      </a:r>
                      <a:endParaRPr lang="en-GB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Times New Roman"/>
                        </a:rPr>
                        <a:t>Ri</a:t>
                      </a:r>
                      <a:endParaRPr lang="en-GB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effectLst/>
                          <a:latin typeface="Times New Roman"/>
                        </a:rPr>
                        <a:t>Ro</a:t>
                      </a:r>
                      <a:endParaRPr lang="en-GB" sz="1000" b="1" kern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Thickness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Times New Roman"/>
                          <a:ea typeface="Times New Roman"/>
                        </a:rPr>
                        <a:t>Z Position </a:t>
                      </a:r>
                      <a:r>
                        <a:rPr lang="fr-FR" sz="1200" b="1" dirty="0" err="1">
                          <a:effectLst/>
                          <a:latin typeface="Times New Roman"/>
                          <a:ea typeface="Times New Roman"/>
                        </a:rPr>
                        <a:t>rpc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  <a:latin typeface="Times New Roman"/>
                        </a:rPr>
                        <a:t>Z of cu-strips</a:t>
                      </a:r>
                      <a:endParaRPr lang="en-GB" sz="1000" b="1" i="1" dirty="0"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12121" y="1713484"/>
            <a:ext cx="2176264" cy="1472360"/>
            <a:chOff x="971600" y="2172665"/>
            <a:chExt cx="2176264" cy="1472360"/>
          </a:xfrm>
        </p:grpSpPr>
        <p:sp>
          <p:nvSpPr>
            <p:cNvPr id="5" name="Trapezoid 4"/>
            <p:cNvSpPr/>
            <p:nvPr/>
          </p:nvSpPr>
          <p:spPr>
            <a:xfrm rot="10800000">
              <a:off x="971600" y="2348880"/>
              <a:ext cx="936104" cy="1296144"/>
            </a:xfrm>
            <a:prstGeom prst="trapezoid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2195736" y="2348880"/>
              <a:ext cx="0" cy="1296145"/>
            </a:xfrm>
            <a:prstGeom prst="straightConnector1">
              <a:avLst/>
            </a:prstGeom>
            <a:ln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979712" y="2348880"/>
              <a:ext cx="5760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63688" y="3645025"/>
              <a:ext cx="7200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209681" y="2852935"/>
              <a:ext cx="324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D</a:t>
              </a:r>
              <a:endParaRPr lang="en-GB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71800" y="2172665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Ri</a:t>
              </a:r>
              <a:endParaRPr lang="en-GB" sz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095906" y="304735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Ro</a:t>
            </a:r>
            <a:endParaRPr lang="en-GB" sz="12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12120" y="1713484"/>
            <a:ext cx="936105" cy="0"/>
          </a:xfrm>
          <a:prstGeom prst="straightConnector1">
            <a:avLst/>
          </a:prstGeom>
          <a:ln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7804" y="1339966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7691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easy solution</a:t>
            </a:r>
            <a:br>
              <a:rPr lang="en-US" dirty="0" smtClean="0"/>
            </a:br>
            <a:r>
              <a:rPr lang="en-US" dirty="0" smtClean="0"/>
              <a:t>A flat wall YE4 to mount to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6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95936" y="5085184"/>
            <a:ext cx="453650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However there are no services, Gas, Rack space, Mini Cable Chains </a:t>
            </a:r>
            <a:r>
              <a:rPr lang="en-US" dirty="0" err="1" smtClean="0"/>
              <a:t>etc</a:t>
            </a:r>
            <a:r>
              <a:rPr lang="en-US" dirty="0" smtClean="0"/>
              <a:t> available on YE4. Taking services there from YE3 would require disconnects or new Mini cable chains. The former is not CMS policy.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762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RE4/1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74"/>
            <a:ext cx="2924143" cy="219310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t="50000"/>
          <a:stretch/>
        </p:blipFill>
        <p:spPr>
          <a:xfrm>
            <a:off x="899595" y="4437112"/>
            <a:ext cx="5225142" cy="2002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31" y="2865710"/>
            <a:ext cx="201622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Alignment system has gone giving space ~60mm in Z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47052" r="25230"/>
          <a:stretch/>
        </p:blipFill>
        <p:spPr>
          <a:xfrm>
            <a:off x="3995936" y="1268766"/>
            <a:ext cx="4176464" cy="3353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2202" y="1412777"/>
            <a:ext cx="165618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Outer radius mounting posts are hidden behind RE4SM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44008" y="2012940"/>
            <a:ext cx="1728192" cy="26393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6084170" y="2012947"/>
            <a:ext cx="288032" cy="2424171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39752" y="4268162"/>
            <a:ext cx="1584176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Inner radius mounts M24 every 20deg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>
            <a:off x="3131843" y="5191492"/>
            <a:ext cx="1080121" cy="39774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835700" y="5191492"/>
            <a:ext cx="1296143" cy="281646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31840" y="5191492"/>
            <a:ext cx="0" cy="54176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31840" y="5050669"/>
            <a:ext cx="2376264" cy="14082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28184" y="4976713"/>
            <a:ext cx="2448272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Require a technically smart solution to fix the outer radius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Periphery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6" t="11274" r="43569" b="44930"/>
          <a:stretch/>
        </p:blipFill>
        <p:spPr>
          <a:xfrm>
            <a:off x="4283971" y="1628800"/>
            <a:ext cx="3187463" cy="466045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98073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2636912"/>
            <a:ext cx="345638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Lead cables and pipes over the top of the RPCs,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Under them where the space was for the alignment system 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39952" y="2564904"/>
            <a:ext cx="1440160" cy="81067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139954" y="2420888"/>
            <a:ext cx="2232248" cy="95468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39952" y="3375576"/>
            <a:ext cx="576064" cy="84551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45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4" y="151993"/>
            <a:ext cx="635877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51" y="2936273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RE3/1</a:t>
            </a:r>
            <a:r>
              <a:rPr lang="en-US" dirty="0" smtClean="0"/>
              <a:t> </a:t>
            </a:r>
            <a:endParaRPr lang="en-GB" dirty="0"/>
          </a:p>
        </p:txBody>
      </p:sp>
      <p:cxnSp>
        <p:nvCxnSpPr>
          <p:cNvPr id="6" name="Straight Arrow Connector 5"/>
          <p:cNvCxnSpPr>
            <a:stCxn id="7171" idx="3"/>
          </p:cNvCxnSpPr>
          <p:nvPr/>
        </p:nvCxnSpPr>
        <p:spPr>
          <a:xfrm flipH="1" flipV="1">
            <a:off x="4644008" y="2384243"/>
            <a:ext cx="2160240" cy="972106"/>
          </a:xfrm>
          <a:prstGeom prst="straightConnector1">
            <a:avLst/>
          </a:prstGeom>
          <a:ln w="666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488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447</Words>
  <Application>Microsoft Office PowerPoint</Application>
  <PresentationFormat>On-screen Show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Office Theme</vt:lpstr>
      <vt:lpstr>Default Design</vt:lpstr>
      <vt:lpstr>1_Default Design</vt:lpstr>
      <vt:lpstr>2_Default Design</vt:lpstr>
      <vt:lpstr>Adobe Illustrator Artwork 9.0</vt:lpstr>
      <vt:lpstr>RE3/1 &amp; RE4/1 Parameter Space  Services </vt:lpstr>
      <vt:lpstr>CMS Parameter drawing</vt:lpstr>
      <vt:lpstr>RE4/1 &amp; RE3/1</vt:lpstr>
      <vt:lpstr>Boundries on Extra High Eta</vt:lpstr>
      <vt:lpstr>Dimensions as per our Parameter Book </vt:lpstr>
      <vt:lpstr>The easy solution A flat wall YE4 to mount to</vt:lpstr>
      <vt:lpstr>Mounting RE4/1</vt:lpstr>
      <vt:lpstr>Access to Periphery</vt:lpstr>
      <vt:lpstr>PowerPoint Presentation</vt:lpstr>
      <vt:lpstr>RE3/1 High Eta &amp; Extra High Eta </vt:lpstr>
      <vt:lpstr>Mounting RE3/1</vt:lpstr>
      <vt:lpstr>Access to Periphery</vt:lpstr>
      <vt:lpstr>Services</vt:lpstr>
      <vt:lpstr>Gas  rack space available on Near of YE3 suitable for both RE3/1 &amp; 4/1 ?</vt:lpstr>
      <vt:lpstr>Conclusion</vt:lpstr>
      <vt:lpstr>Supplementary slides</vt:lpstr>
      <vt:lpstr>RE2/1 and its Cooling</vt:lpstr>
      <vt:lpstr>X Section of CSC-RPC interface</vt:lpstr>
      <vt:lpstr>Alignment path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RE3/1 &amp; RE4/1 Parameter Space Services</dc:title>
  <dc:creator>Ian Crotty</dc:creator>
  <cp:lastModifiedBy>Ian Crotty</cp:lastModifiedBy>
  <cp:revision>48</cp:revision>
  <dcterms:created xsi:type="dcterms:W3CDTF">2014-02-11T11:24:05Z</dcterms:created>
  <dcterms:modified xsi:type="dcterms:W3CDTF">2014-02-12T09:47:43Z</dcterms:modified>
</cp:coreProperties>
</file>