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3" r:id="rId3"/>
  </p:sldMasterIdLst>
  <p:notesMasterIdLst>
    <p:notesMasterId r:id="rId11"/>
  </p:notesMasterIdLst>
  <p:sldIdLst>
    <p:sldId id="256" r:id="rId4"/>
    <p:sldId id="257" r:id="rId5"/>
    <p:sldId id="260" r:id="rId6"/>
    <p:sldId id="258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35CDE-F66B-4E27-8D0B-E546E3D2FD99}" type="datetimeFigureOut">
              <a:rPr lang="en-US" smtClean="0"/>
              <a:t>3/13/2014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0DE2B-D3D2-4D9B-98AF-CA3E49C563E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AE972-3BAD-4F7C-9914-52A60273C53C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FDA6-9884-40C9-9B74-A05A60A4D9C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D076-FB64-4D1E-8BBE-F7CCDE822EE5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B728-6076-4408-A685-854C5A9087A2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D66B-E6A9-48E0-8AF4-33E44B4FE600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FA30-37A7-4B85-9E8F-33B865CFFB2A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51BB7-A1AF-4691-88D0-B62537C38639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C6B3-C05C-482F-9C65-D5831EE8BBD9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8E33-AC05-4479-A5B2-0978FC9DC7A3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FF28-892B-4C7F-AA62-874D5572D3FC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0D5C-2735-4D63-B6E7-EF903A9FA44B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212DC-079B-49DA-B03B-25593C8BEAA1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D51A-DBDB-4D8F-8C7D-A641E9461AC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FC89-FB49-463B-AC95-8B9961964FCC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18E26-3297-42E3-83D2-2DC5A0B6E440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D7A43-148A-48B2-9A16-6BF9826A2E15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833E8-7C45-456A-A4FB-20AE99CA9F8A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B8BDB-5E73-4999-9F2E-32A2140F09EE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7833F-D71C-4DE1-867C-89EB31EE5304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3FD3-5819-4DD1-BA33-BE500CF8A80E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FD4B-910E-47B0-8352-66687025FD6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49301-711A-4538-B073-F38FA07DAA01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432D-B325-4CE2-AE52-77929E0E3AD0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FD1-E8CF-4794-B4FF-FF402B4F4BB5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E720-4313-4CC1-A29B-3AB77FA6AEC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ED70-0C91-4524-829A-14ABCC9EB369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8E4FE-3BEA-45FD-BA5F-5FD9D705E8C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7655-9BF7-4253-B0F9-0B55F808BD5E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A589-B776-4F22-9FC0-1180F2DEA6A4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2AEA-BB4B-47F3-A02C-52F296F000B6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DC2EE-811B-457A-B6C6-9F8D709FD278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9A87-FC0C-4EDA-8351-6F4FE8167351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BAFAB-01CB-4247-A40D-E02F7498137A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C69E-90BD-4080-B588-018AEDAE4D81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4E639-2FAB-4E3D-BFE6-6A8396EBD7DF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3EB96-C9EF-4C72-AAB0-24F32A087B5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4E6B2-4579-41B8-AB5A-74C41CCA1C6A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0CAA9-E013-445D-BBC6-3160C9EA2D6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CD71-40AB-4789-B341-48593B6EB6DF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GE1/1 LV Powering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74E5-E0D1-484C-83D4-B3445ECC902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GE1/1 – LV Powering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Andrey </a:t>
            </a:r>
            <a:r>
              <a:rPr lang="en-US" dirty="0" smtClean="0"/>
              <a:t>Marinov</a:t>
            </a:r>
            <a:endParaRPr lang="en-US" dirty="0" smtClean="0"/>
          </a:p>
          <a:p>
            <a:r>
              <a:rPr lang="en-US" dirty="0" smtClean="0"/>
              <a:t>On behalf of CMS GEM collaboration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13889" t="16993" r="18464" b="8279"/>
          <a:stretch/>
        </p:blipFill>
        <p:spPr>
          <a:xfrm>
            <a:off x="1270000" y="1143000"/>
            <a:ext cx="6185647" cy="51248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0" y="5867400"/>
            <a:ext cx="98311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dirty="0" smtClean="0"/>
              <a:t>       </a:t>
            </a:r>
            <a:r>
              <a:rPr lang="en-GB" sz="1200" dirty="0" smtClean="0"/>
              <a:t>Muon</a:t>
            </a:r>
            <a:r>
              <a:rPr lang="en-GB" sz="1200" dirty="0" smtClean="0"/>
              <a:t> TF</a:t>
            </a:r>
            <a:endParaRPr lang="en-GB" sz="12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CC276B-B0C0-43A4-9552-79453B4B5E3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1752600"/>
            <a:ext cx="1981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1000" y="1600200"/>
            <a:ext cx="1981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667000"/>
            <a:ext cx="133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Opto</a:t>
            </a:r>
            <a:r>
              <a:rPr lang="en-GB" dirty="0" smtClean="0"/>
              <a:t>-hybrid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Opto</a:t>
            </a:r>
            <a:r>
              <a:rPr lang="en-GB" dirty="0" smtClean="0"/>
              <a:t> links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638800" y="624840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Backend electronics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1447800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VFAT3 ASIC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81600" y="59436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25296" y="57150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95471" y="5666601"/>
            <a:ext cx="471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DAQ</a:t>
            </a:r>
            <a:endParaRPr lang="en-GB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25296" y="5486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295400" y="5486400"/>
            <a:ext cx="4321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DCS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295400" y="5257800"/>
            <a:ext cx="416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TTC</a:t>
            </a:r>
            <a:endParaRPr lang="en-GB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410200" y="30480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5000" y="17526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1"/>
          </p:cNvCxnSpPr>
          <p:nvPr/>
        </p:nvCxnSpPr>
        <p:spPr>
          <a:xfrm flipH="1" flipV="1">
            <a:off x="5029200" y="5181600"/>
            <a:ext cx="1295400" cy="337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24000" y="25908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78413" y="2297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GEB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447800" y="43434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8200" y="44958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GBT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81200" y="5410200"/>
            <a:ext cx="1600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uTCA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81400" y="5410200"/>
            <a:ext cx="16002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uTCA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181600" y="57150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181600" y="5486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30496" y="5486400"/>
            <a:ext cx="4321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DCS</a:t>
            </a:r>
            <a:endParaRPr lang="en-GB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5130496" y="5257800"/>
            <a:ext cx="416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TTC</a:t>
            </a:r>
            <a:endParaRPr lang="en-GB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600200" y="59436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19200" y="5742801"/>
            <a:ext cx="471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DAQ</a:t>
            </a:r>
            <a:endParaRPr lang="en-GB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257800" y="60960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60960" y="6433066"/>
            <a:ext cx="1409232" cy="369332"/>
          </a:xfrm>
          <a:prstGeom prst="rect">
            <a:avLst/>
          </a:prstGeom>
          <a:solidFill>
            <a:srgbClr val="FCD5B5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Paul </a:t>
            </a:r>
            <a:r>
              <a:rPr lang="en-US" dirty="0" smtClean="0"/>
              <a:t>&amp; Gilles</a:t>
            </a:r>
            <a:endParaRPr lang="en-US" dirty="0"/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2FB4-5699-4E1C-ACE2-BF9467B5F6EE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Segmentation?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755576" y="1268760"/>
            <a:ext cx="3456384" cy="460851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79712" y="1268760"/>
            <a:ext cx="216024" cy="4608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71800" y="1268760"/>
            <a:ext cx="360040" cy="4608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63688" y="16288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75800" y="16288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987824" y="16288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63688" y="20608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375800" y="20608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87824" y="20608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691680" y="2564904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75800" y="2564904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059832" y="2564904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619672" y="29969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375800" y="29969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131840" y="29969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619672" y="34290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375800" y="34290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203848" y="3429000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47664" y="38610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75800" y="38610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275856" y="3861048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1475656" y="4293096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375800" y="4293096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7864" y="4293096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403648" y="47971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375800" y="47971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347864" y="4797152"/>
            <a:ext cx="216024" cy="144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403648" y="5445224"/>
            <a:ext cx="2160240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11960" y="1412776"/>
            <a:ext cx="40324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Powering the GE1/1 Super-chamber with one LV channel is not the best solution.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Dealing with high currents 13A 3.3V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The cable will be very big, minimum cross-section for 10m length is ~9.5mm2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In case of failure we can loose the full detector.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644008" y="4869160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Is it possible to divide The GE1/1 Super-chamber to several LV zones?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ADC1E-0AFB-43E2-B3ED-E6B8F433ACDE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3</a:t>
            </a:fld>
            <a:endParaRPr lang="en-US" dirty="0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Supply A2517	</a:t>
            </a:r>
            <a:endParaRPr lang="en-US" dirty="0"/>
          </a:p>
        </p:txBody>
      </p:sp>
      <p:pic>
        <p:nvPicPr>
          <p:cNvPr id="4" name="Picture 3" descr="A2517_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628800"/>
            <a:ext cx="802743" cy="3933056"/>
          </a:xfrm>
          <a:prstGeom prst="rect">
            <a:avLst/>
          </a:prstGeom>
        </p:spPr>
      </p:pic>
      <p:pic>
        <p:nvPicPr>
          <p:cNvPr id="5" name="Picture 4" descr="DSUB8W8_con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772816"/>
            <a:ext cx="3280823" cy="16561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7744" y="3284984"/>
            <a:ext cx="446449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fr-FR" sz="1600" dirty="0"/>
              <a:t>8 </a:t>
            </a:r>
            <a:r>
              <a:rPr lang="fr-FR" sz="1600" dirty="0"/>
              <a:t>independently</a:t>
            </a:r>
            <a:r>
              <a:rPr lang="fr-FR" sz="1600" dirty="0"/>
              <a:t> </a:t>
            </a:r>
            <a:r>
              <a:rPr lang="fr-FR" sz="1600" dirty="0"/>
              <a:t>controllable</a:t>
            </a:r>
            <a:r>
              <a:rPr lang="fr-FR" sz="1600" dirty="0"/>
              <a:t> </a:t>
            </a:r>
            <a:r>
              <a:rPr lang="fr-FR" sz="1600" dirty="0"/>
              <a:t>Low</a:t>
            </a:r>
            <a:r>
              <a:rPr lang="fr-FR" sz="1600" dirty="0"/>
              <a:t> Voltage </a:t>
            </a:r>
            <a:r>
              <a:rPr lang="fr-FR" sz="1600" dirty="0"/>
              <a:t>channels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Individual</a:t>
            </a:r>
            <a:r>
              <a:rPr lang="fr-FR" sz="1600" dirty="0"/>
              <a:t> </a:t>
            </a:r>
            <a:r>
              <a:rPr lang="fr-FR" sz="1600" dirty="0"/>
              <a:t>Floating</a:t>
            </a:r>
            <a:r>
              <a:rPr lang="fr-FR" sz="1600" dirty="0"/>
              <a:t> Channel</a:t>
            </a:r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Individual</a:t>
            </a:r>
            <a:r>
              <a:rPr lang="fr-FR" sz="1600" dirty="0"/>
              <a:t> </a:t>
            </a:r>
            <a:r>
              <a:rPr lang="fr-FR" sz="1600" dirty="0"/>
              <a:t>remote</a:t>
            </a:r>
            <a:r>
              <a:rPr lang="fr-FR" sz="1600" dirty="0"/>
              <a:t> </a:t>
            </a:r>
            <a:r>
              <a:rPr lang="fr-FR" sz="1600" dirty="0"/>
              <a:t>sense</a:t>
            </a:r>
            <a:r>
              <a:rPr lang="fr-FR" sz="1600" dirty="0"/>
              <a:t> </a:t>
            </a:r>
            <a:r>
              <a:rPr lang="fr-FR" sz="1600" dirty="0"/>
              <a:t>lines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Full Digital PID Control </a:t>
            </a:r>
            <a:r>
              <a:rPr lang="fr-FR" sz="1600" dirty="0"/>
              <a:t>Loop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8 pin D-</a:t>
            </a:r>
            <a:r>
              <a:rPr lang="fr-FR" sz="1600" dirty="0"/>
              <a:t>Sub</a:t>
            </a:r>
            <a:r>
              <a:rPr lang="fr-FR" sz="1600" dirty="0"/>
              <a:t> </a:t>
            </a:r>
            <a:r>
              <a:rPr lang="fr-FR" sz="1600" dirty="0"/>
              <a:t>connectors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1÷5 V output voltage </a:t>
            </a:r>
            <a:r>
              <a:rPr lang="fr-FR" sz="1600" dirty="0"/>
              <a:t>with</a:t>
            </a:r>
            <a:r>
              <a:rPr lang="fr-FR" sz="1600" dirty="0"/>
              <a:t> 10 mV set </a:t>
            </a:r>
            <a:r>
              <a:rPr lang="fr-FR" sz="1600" dirty="0"/>
              <a:t>resolution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15 A </a:t>
            </a:r>
            <a:r>
              <a:rPr lang="fr-FR" sz="1600" dirty="0"/>
              <a:t>current</a:t>
            </a:r>
            <a:r>
              <a:rPr lang="fr-FR" sz="1600" dirty="0"/>
              <a:t> full </a:t>
            </a:r>
            <a:r>
              <a:rPr lang="fr-FR" sz="1600" dirty="0"/>
              <a:t>scale</a:t>
            </a:r>
            <a:r>
              <a:rPr lang="fr-FR" sz="1600" dirty="0"/>
              <a:t> </a:t>
            </a:r>
            <a:r>
              <a:rPr lang="fr-FR" sz="1600" dirty="0"/>
              <a:t>with</a:t>
            </a:r>
            <a:r>
              <a:rPr lang="fr-FR" sz="1600" dirty="0"/>
              <a:t> 10 mA set </a:t>
            </a:r>
            <a:r>
              <a:rPr lang="en-US" sz="1600" dirty="0" smtClean="0"/>
              <a:t>resolution</a:t>
            </a:r>
          </a:p>
          <a:p>
            <a:pPr fontAlgn="base">
              <a:buFont typeface="Arial" pitchFamily="34" charset="0"/>
              <a:buChar char="•"/>
            </a:pPr>
            <a:r>
              <a:rPr lang="fr-FR" sz="1600" dirty="0" smtClean="0"/>
              <a:t>50 </a:t>
            </a:r>
            <a:r>
              <a:rPr lang="fr-FR" sz="1600" dirty="0"/>
              <a:t>W Max </a:t>
            </a:r>
            <a:r>
              <a:rPr lang="fr-FR" sz="1600" dirty="0" err="1"/>
              <a:t>channel</a:t>
            </a:r>
            <a:r>
              <a:rPr lang="fr-FR" sz="1600" dirty="0"/>
              <a:t> output power</a:t>
            </a:r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1 mV Voltage Monitor </a:t>
            </a:r>
            <a:r>
              <a:rPr lang="fr-FR" sz="1600" dirty="0" err="1"/>
              <a:t>resolution</a:t>
            </a:r>
            <a:endParaRPr lang="fr-FR" sz="1600" dirty="0"/>
          </a:p>
          <a:p>
            <a:pPr fontAlgn="base">
              <a:buFont typeface="Arial" pitchFamily="34" charset="0"/>
              <a:buChar char="•"/>
            </a:pPr>
            <a:r>
              <a:rPr lang="fr-FR" sz="1600" dirty="0"/>
              <a:t>1 mA </a:t>
            </a:r>
            <a:r>
              <a:rPr lang="fr-FR" sz="1600" dirty="0" err="1"/>
              <a:t>Current</a:t>
            </a:r>
            <a:r>
              <a:rPr lang="fr-FR" sz="1600" dirty="0"/>
              <a:t> Monitor </a:t>
            </a:r>
            <a:r>
              <a:rPr lang="fr-FR" sz="1600" dirty="0" err="1"/>
              <a:t>resolution</a:t>
            </a:r>
            <a:endParaRPr lang="fr-FR" sz="1600" dirty="0"/>
          </a:p>
          <a:p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969-6C78-4C8D-BE32-CFC4D37FA845}" type="datetime1">
              <a:rPr lang="en-US" smtClean="0"/>
              <a:t>3/13/2014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GE1/1 LV Powering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340768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LV cable has to be compatible with the power consumption requirements </a:t>
            </a:r>
          </a:p>
          <a:p>
            <a:r>
              <a:rPr lang="en-US" dirty="0" smtClean="0"/>
              <a:t>13A, 3.3V length about 10m - from YE1 X2V33 rack to the GE1/1 installation zone.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29249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13A, 3.3V 10m length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12160" y="2276872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516216" y="2276872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796136" y="1844824"/>
            <a:ext cx="1368152" cy="129614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7164288" y="249289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96336" y="249289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236296" y="350100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380312" y="357301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507405" y="3645024"/>
            <a:ext cx="207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20272" y="9807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 9.5 mm2 Cross-section</a:t>
            </a:r>
            <a:endParaRPr lang="en-US" dirty="0"/>
          </a:p>
        </p:txBody>
      </p:sp>
      <p:cxnSp>
        <p:nvCxnSpPr>
          <p:cNvPr id="23" name="Straight Connector 22"/>
          <p:cNvCxnSpPr>
            <a:endCxn id="21" idx="1"/>
          </p:cNvCxnSpPr>
          <p:nvPr/>
        </p:nvCxnSpPr>
        <p:spPr>
          <a:xfrm flipV="1">
            <a:off x="6804248" y="1303894"/>
            <a:ext cx="216024" cy="180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300192" y="1484784"/>
            <a:ext cx="50405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732240" y="1484784"/>
            <a:ext cx="720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331640" y="3933056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195736" y="3933056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059832" y="4077072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9792" y="5157192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3808" y="522920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970901" y="5301208"/>
            <a:ext cx="207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763688" y="4365104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763688" y="3501008"/>
            <a:ext cx="432048" cy="43204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020272" y="1556792"/>
            <a:ext cx="174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4mm diameter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 rot="18900521">
            <a:off x="1113684" y="3622926"/>
            <a:ext cx="1310391" cy="60728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/>
          <p:cNvSpPr/>
          <p:nvPr/>
        </p:nvSpPr>
        <p:spPr>
          <a:xfrm rot="18900521">
            <a:off x="1498498" y="4091353"/>
            <a:ext cx="1310391" cy="60728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1187624" y="3356992"/>
            <a:ext cx="1584176" cy="158417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2627784" y="4077072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267744" y="35010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059832" y="3501008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699792" y="45091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11960" y="386104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LV cable will be routed on top of the CSC detectors ME1/3, ME1/2 and has to meet the electromagnetic compatibility. Proper shielding is a must.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11560" y="58052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 made cable will be required. DRAKA company can be asked for quotes. Similar cable was made for the CMS Tracker. </a:t>
            </a:r>
            <a:endParaRPr lang="en-US" dirty="0"/>
          </a:p>
        </p:txBody>
      </p:sp>
      <p:sp>
        <p:nvSpPr>
          <p:cNvPr id="53" name="Date Placeholder 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DD6-1BF0-4F82-8C63-591744FF4388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5</a:t>
            </a:fld>
            <a:endParaRPr lang="en-US" dirty="0"/>
          </a:p>
        </p:txBody>
      </p:sp>
      <p:sp>
        <p:nvSpPr>
          <p:cNvPr id="55" name="Footer Placeholder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detector Connectors - PP to GEBs</a:t>
            </a:r>
            <a:endParaRPr lang="en-US" dirty="0"/>
          </a:p>
        </p:txBody>
      </p:sp>
      <p:pic>
        <p:nvPicPr>
          <p:cNvPr id="4" name="Picture 3" descr="DSUB8W8_con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852936"/>
            <a:ext cx="3280823" cy="1656184"/>
          </a:xfrm>
          <a:prstGeom prst="rect">
            <a:avLst/>
          </a:prstGeom>
        </p:spPr>
      </p:pic>
      <p:pic>
        <p:nvPicPr>
          <p:cNvPr id="5" name="Picture 4" descr="sku_143672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859348">
            <a:off x="5053588" y="2326413"/>
            <a:ext cx="1777380" cy="17773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4653136"/>
            <a:ext cx="2060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GE1/1 PP connector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5949280"/>
            <a:ext cx="3373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Cable terminals for the GEB board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23928" y="314096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23928" y="335699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sku_143672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859348">
            <a:off x="5197604" y="3982596"/>
            <a:ext cx="1777380" cy="177738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3995936" y="508518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3928" y="2276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mm wires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683D-DA15-452A-B116-0549C07CB40A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6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Power Supply – A2517 is a brand new model from CAEN needs to be confirmed if it can be used in UXC</a:t>
            </a:r>
          </a:p>
          <a:p>
            <a:pPr lvl="1"/>
            <a:r>
              <a:rPr lang="en-US" dirty="0" smtClean="0"/>
              <a:t>Magnet Tolerant</a:t>
            </a:r>
          </a:p>
          <a:p>
            <a:pPr lvl="1"/>
            <a:r>
              <a:rPr lang="en-US" dirty="0" smtClean="0"/>
              <a:t>13A @ 3.3V per channel</a:t>
            </a:r>
          </a:p>
          <a:p>
            <a:pPr lvl="1"/>
            <a:r>
              <a:rPr lang="en-US" dirty="0" smtClean="0"/>
              <a:t>CMS DCS compatible</a:t>
            </a:r>
          </a:p>
          <a:p>
            <a:r>
              <a:rPr lang="en-US" dirty="0" smtClean="0"/>
              <a:t>Segmentation may be is a good option if possible?</a:t>
            </a:r>
          </a:p>
          <a:p>
            <a:r>
              <a:rPr lang="en-US" dirty="0" smtClean="0"/>
              <a:t>Cable – I can contact DRAKA and see what they can propose as cable and confirm the time and price estimates</a:t>
            </a:r>
          </a:p>
          <a:p>
            <a:r>
              <a:rPr lang="en-US" dirty="0" smtClean="0"/>
              <a:t>Connectors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9D318-B759-44CF-B193-AD4C8A0527FD}" type="datetime1">
              <a:rPr lang="en-US" smtClean="0"/>
              <a:t>3/13/2014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3EB96-C9EF-4C72-AAB0-24F32A087B5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GE1/1 LV Powering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370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Custom Design</vt:lpstr>
      <vt:lpstr>1_Custom Design</vt:lpstr>
      <vt:lpstr>GE1/1 – LV Powering</vt:lpstr>
      <vt:lpstr>Introduction</vt:lpstr>
      <vt:lpstr>Segmentation?</vt:lpstr>
      <vt:lpstr>Power Supply A2517 </vt:lpstr>
      <vt:lpstr>Cable</vt:lpstr>
      <vt:lpstr>On detector Connectors - PP to GEBs</vt:lpstr>
      <vt:lpstr>Open Questions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GE1/1 – LV Powering</dc:title>
  <dc:creator>corvax</dc:creator>
  <cp:lastModifiedBy>corvax</cp:lastModifiedBy>
  <cp:revision>1</cp:revision>
  <dcterms:created xsi:type="dcterms:W3CDTF">2014-03-12T21:07:54Z</dcterms:created>
  <dcterms:modified xsi:type="dcterms:W3CDTF">2014-03-13T11:09:31Z</dcterms:modified>
</cp:coreProperties>
</file>