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77073-0960-40CE-8890-FE01FF3177F2}" type="datetimeFigureOut">
              <a:rPr lang="en-US" smtClean="0"/>
              <a:t>9/26/2014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55CD3-3B86-4CFD-8943-7FC6DE6933B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cooling study on GE1/1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smtClean="0"/>
              <a:t>Crotty</a:t>
            </a:r>
            <a:r>
              <a:rPr lang="en-US" dirty="0" smtClean="0"/>
              <a:t> &amp; </a:t>
            </a:r>
            <a:r>
              <a:rPr lang="en-US" dirty="0" err="1" smtClean="0"/>
              <a:t>Saleh</a:t>
            </a:r>
            <a:r>
              <a:rPr lang="en-US" dirty="0" smtClean="0"/>
              <a:t> Muhammad</a:t>
            </a:r>
          </a:p>
          <a:p>
            <a:r>
              <a:rPr lang="en-US" dirty="0" smtClean="0"/>
              <a:t>26 </a:t>
            </a:r>
            <a:r>
              <a:rPr lang="en-US" dirty="0"/>
              <a:t>S</a:t>
            </a:r>
            <a:r>
              <a:rPr lang="en-US" dirty="0" smtClean="0"/>
              <a:t>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Worst case scenario with all heat going into the cooling medium, creating greatest temperature differences across a 20deg circuit</a:t>
            </a:r>
          </a:p>
          <a:p>
            <a:r>
              <a:rPr lang="en-US" dirty="0" smtClean="0"/>
              <a:t>Detailed study of real VFAT &amp; OH heat load and thermal path resistance to cooling circuit.</a:t>
            </a:r>
          </a:p>
          <a:p>
            <a:r>
              <a:rPr lang="en-US" dirty="0" smtClean="0"/>
              <a:t>Build a full model of the HE nose of CMS with 4 models of GE1/1 installed to study environmental conditions and services.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400800" cy="24384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381000" y="1676400"/>
            <a:ext cx="6705600" cy="3133725"/>
            <a:chOff x="1485" y="8703"/>
            <a:chExt cx="10560" cy="4935"/>
          </a:xfrm>
        </p:grpSpPr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243" y="9280"/>
              <a:ext cx="4152" cy="2602"/>
            </a:xfrm>
            <a:custGeom>
              <a:avLst/>
              <a:gdLst/>
              <a:ahLst/>
              <a:cxnLst>
                <a:cxn ang="0">
                  <a:pos x="42" y="1414"/>
                </a:cxn>
                <a:cxn ang="0">
                  <a:pos x="87" y="427"/>
                </a:cxn>
                <a:cxn ang="0">
                  <a:pos x="567" y="52"/>
                </a:cxn>
                <a:cxn ang="0">
                  <a:pos x="1332" y="112"/>
                </a:cxn>
                <a:cxn ang="0">
                  <a:pos x="2172" y="637"/>
                </a:cxn>
                <a:cxn ang="0">
                  <a:pos x="2802" y="1162"/>
                </a:cxn>
                <a:cxn ang="0">
                  <a:pos x="4152" y="2602"/>
                </a:cxn>
              </a:cxnLst>
              <a:rect l="0" t="0" r="r" b="b"/>
              <a:pathLst>
                <a:path w="4152" h="2602">
                  <a:moveTo>
                    <a:pt x="42" y="1414"/>
                  </a:moveTo>
                  <a:cubicBezTo>
                    <a:pt x="21" y="1034"/>
                    <a:pt x="0" y="654"/>
                    <a:pt x="87" y="427"/>
                  </a:cubicBezTo>
                  <a:cubicBezTo>
                    <a:pt x="174" y="200"/>
                    <a:pt x="360" y="104"/>
                    <a:pt x="567" y="52"/>
                  </a:cubicBezTo>
                  <a:cubicBezTo>
                    <a:pt x="774" y="0"/>
                    <a:pt x="1065" y="15"/>
                    <a:pt x="1332" y="112"/>
                  </a:cubicBezTo>
                  <a:cubicBezTo>
                    <a:pt x="1599" y="209"/>
                    <a:pt x="1927" y="462"/>
                    <a:pt x="2172" y="637"/>
                  </a:cubicBezTo>
                  <a:cubicBezTo>
                    <a:pt x="2417" y="812"/>
                    <a:pt x="2472" y="835"/>
                    <a:pt x="2802" y="1162"/>
                  </a:cubicBezTo>
                  <a:cubicBezTo>
                    <a:pt x="3132" y="1489"/>
                    <a:pt x="3642" y="2045"/>
                    <a:pt x="4152" y="2602"/>
                  </a:cubicBezTo>
                </a:path>
              </a:pathLst>
            </a:custGeom>
            <a:noFill/>
            <a:ln w="57150">
              <a:solidFill>
                <a:srgbClr val="4F81B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048" name="Group 24"/>
            <p:cNvGrpSpPr>
              <a:grpSpLocks/>
            </p:cNvGrpSpPr>
            <p:nvPr/>
          </p:nvGrpSpPr>
          <p:grpSpPr bwMode="auto">
            <a:xfrm>
              <a:off x="1485" y="8703"/>
              <a:ext cx="10560" cy="4935"/>
              <a:chOff x="1485" y="8703"/>
              <a:chExt cx="10560" cy="4935"/>
            </a:xfrm>
          </p:grpSpPr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2385" y="10695"/>
                <a:ext cx="1215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0" name="AutoShape 26"/>
              <p:cNvSpPr>
                <a:spLocks noChangeArrowheads="1"/>
              </p:cNvSpPr>
              <p:nvPr/>
            </p:nvSpPr>
            <p:spPr bwMode="auto">
              <a:xfrm>
                <a:off x="2520" y="10305"/>
                <a:ext cx="660" cy="39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051" name="Group 27"/>
              <p:cNvGrpSpPr>
                <a:grpSpLocks/>
              </p:cNvGrpSpPr>
              <p:nvPr/>
            </p:nvGrpSpPr>
            <p:grpSpPr bwMode="auto">
              <a:xfrm rot="2467562">
                <a:off x="6735" y="12738"/>
                <a:ext cx="2916" cy="900"/>
                <a:chOff x="6735" y="4080"/>
                <a:chExt cx="2916" cy="900"/>
              </a:xfrm>
            </p:grpSpPr>
            <p:grpSp>
              <p:nvGrpSpPr>
                <p:cNvPr id="1052" name="Group 28"/>
                <p:cNvGrpSpPr>
                  <a:grpSpLocks/>
                </p:cNvGrpSpPr>
                <p:nvPr/>
              </p:nvGrpSpPr>
              <p:grpSpPr bwMode="auto">
                <a:xfrm>
                  <a:off x="6735" y="4080"/>
                  <a:ext cx="2916" cy="900"/>
                  <a:chOff x="6735" y="4080"/>
                  <a:chExt cx="2916" cy="900"/>
                </a:xfrm>
              </p:grpSpPr>
              <p:grpSp>
                <p:nvGrpSpPr>
                  <p:cNvPr id="1053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6735" y="4080"/>
                    <a:ext cx="2916" cy="360"/>
                    <a:chOff x="6495" y="3720"/>
                    <a:chExt cx="2916" cy="360"/>
                  </a:xfrm>
                </p:grpSpPr>
                <p:sp>
                  <p:nvSpPr>
                    <p:cNvPr id="1054" name="Arc 30"/>
                    <p:cNvSpPr>
                      <a:spLocks/>
                    </p:cNvSpPr>
                    <p:nvPr/>
                  </p:nvSpPr>
                  <p:spPr bwMode="auto">
                    <a:xfrm>
                      <a:off x="9006" y="3720"/>
                      <a:ext cx="405" cy="36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1750">
                      <a:solidFill>
                        <a:srgbClr val="E36C0A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  <p:cxnSp>
                  <p:nvCxnSpPr>
                    <p:cNvPr id="1055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495" y="3720"/>
                      <a:ext cx="2513" cy="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E36C0A"/>
                      </a:solidFill>
                      <a:round/>
                      <a:headEnd/>
                      <a:tailEnd/>
                    </a:ln>
                  </p:spPr>
                </p:cxnSp>
              </p:grpSp>
              <p:grpSp>
                <p:nvGrpSpPr>
                  <p:cNvPr id="1056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6735" y="4657"/>
                    <a:ext cx="2916" cy="323"/>
                    <a:chOff x="6592" y="4237"/>
                    <a:chExt cx="2819" cy="323"/>
                  </a:xfrm>
                </p:grpSpPr>
                <p:cxnSp>
                  <p:nvCxnSpPr>
                    <p:cNvPr id="1057" name="AutoShape 3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592" y="4560"/>
                      <a:ext cx="2513" cy="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E36C0A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58" name="Arc 34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9096" y="4246"/>
                      <a:ext cx="323" cy="306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1750">
                      <a:solidFill>
                        <a:srgbClr val="E36C0A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</p:grpSp>
            </p:grpSp>
            <p:cxnSp>
              <p:nvCxnSpPr>
                <p:cNvPr id="1059" name="AutoShape 35"/>
                <p:cNvCxnSpPr>
                  <a:cxnSpLocks noChangeShapeType="1"/>
                </p:cNvCxnSpPr>
                <p:nvPr/>
              </p:nvCxnSpPr>
              <p:spPr bwMode="auto">
                <a:xfrm>
                  <a:off x="9651" y="4440"/>
                  <a:ext cx="0" cy="217"/>
                </a:xfrm>
                <a:prstGeom prst="straightConnector1">
                  <a:avLst/>
                </a:prstGeom>
                <a:noFill/>
                <a:ln w="31750">
                  <a:solidFill>
                    <a:srgbClr val="E36C0A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3465" y="9617"/>
                <a:ext cx="3345" cy="2940"/>
              </a:xfrm>
              <a:custGeom>
                <a:avLst/>
                <a:gdLst/>
                <a:ahLst/>
                <a:cxnLst>
                  <a:cxn ang="0">
                    <a:pos x="0" y="679"/>
                  </a:cxn>
                  <a:cxn ang="0">
                    <a:pos x="210" y="97"/>
                  </a:cxn>
                  <a:cxn ang="0">
                    <a:pos x="1140" y="97"/>
                  </a:cxn>
                  <a:cxn ang="0">
                    <a:pos x="2385" y="562"/>
                  </a:cxn>
                  <a:cxn ang="0">
                    <a:pos x="3360" y="1372"/>
                  </a:cxn>
                  <a:cxn ang="0">
                    <a:pos x="3930" y="1882"/>
                  </a:cxn>
                </a:cxnLst>
                <a:rect l="0" t="0" r="r" b="b"/>
                <a:pathLst>
                  <a:path w="3930" h="1882">
                    <a:moveTo>
                      <a:pt x="0" y="679"/>
                    </a:moveTo>
                    <a:cubicBezTo>
                      <a:pt x="10" y="436"/>
                      <a:pt x="20" y="194"/>
                      <a:pt x="210" y="97"/>
                    </a:cubicBezTo>
                    <a:cubicBezTo>
                      <a:pt x="400" y="0"/>
                      <a:pt x="778" y="20"/>
                      <a:pt x="1140" y="97"/>
                    </a:cubicBezTo>
                    <a:cubicBezTo>
                      <a:pt x="1502" y="174"/>
                      <a:pt x="2015" y="350"/>
                      <a:pt x="2385" y="562"/>
                    </a:cubicBezTo>
                    <a:cubicBezTo>
                      <a:pt x="2755" y="774"/>
                      <a:pt x="3103" y="1152"/>
                      <a:pt x="3360" y="1372"/>
                    </a:cubicBezTo>
                    <a:cubicBezTo>
                      <a:pt x="3617" y="1592"/>
                      <a:pt x="3835" y="1794"/>
                      <a:pt x="3930" y="1882"/>
                    </a:cubicBezTo>
                  </a:path>
                </a:pathLst>
              </a:custGeom>
              <a:noFill/>
              <a:ln w="57150">
                <a:solidFill>
                  <a:srgbClr val="4F81BD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>
                <a:off x="7470" y="11433"/>
                <a:ext cx="599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T1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2" name="Text Box 38"/>
              <p:cNvSpPr txBox="1">
                <a:spLocks noChangeArrowheads="1"/>
              </p:cNvSpPr>
              <p:nvPr/>
            </p:nvSpPr>
            <p:spPr bwMode="auto">
              <a:xfrm>
                <a:off x="6136" y="12716"/>
                <a:ext cx="599" cy="4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T2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3" name="AutoShape 39"/>
              <p:cNvSpPr>
                <a:spLocks noChangeArrowheads="1"/>
              </p:cNvSpPr>
              <p:nvPr/>
            </p:nvSpPr>
            <p:spPr bwMode="auto">
              <a:xfrm rot="1791819">
                <a:off x="4695" y="9280"/>
                <a:ext cx="1152" cy="165"/>
              </a:xfrm>
              <a:prstGeom prst="rightArrow">
                <a:avLst>
                  <a:gd name="adj1" fmla="val 50000"/>
                  <a:gd name="adj2" fmla="val 174545"/>
                </a:avLst>
              </a:prstGeom>
              <a:solidFill>
                <a:srgbClr val="FFFFFF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>
                <a:off x="5126" y="8703"/>
                <a:ext cx="1953" cy="42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Flow Rate [kg/s]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1485" y="11239"/>
                <a:ext cx="1758" cy="42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Cooling station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/>
            </p:nvSpPr>
            <p:spPr bwMode="auto">
              <a:xfrm>
                <a:off x="8606" y="12309"/>
                <a:ext cx="3439" cy="95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GEM type 8mm Cu pipe L=2.6m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With  Resistive Loads &amp; Insulation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1066800" y="5410200"/>
            <a:ext cx="37338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expected temp increase for the CMS 20deg Cooling sector is 1.5degC 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62600" y="2057400"/>
            <a:ext cx="281940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first activity is to get the ball rolling  in this thermal study in 904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study with VFAT &amp; 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Study the thermal resistances (</a:t>
            </a:r>
            <a:r>
              <a:rPr lang="el-GR" sz="2400" dirty="0" smtClean="0"/>
              <a:t>θ</a:t>
            </a:r>
            <a:r>
              <a:rPr lang="en-US" sz="2400" baseline="-25000" dirty="0" smtClean="0"/>
              <a:t>JA</a:t>
            </a:r>
            <a:r>
              <a:rPr lang="en-US" sz="2400" dirty="0" smtClean="0"/>
              <a:t>)</a:t>
            </a:r>
            <a:r>
              <a:rPr lang="en-US" sz="2400" dirty="0" smtClean="0"/>
              <a:t>in each step from the junction temperature to the cooling mediums.</a:t>
            </a:r>
          </a:p>
          <a:p>
            <a:r>
              <a:rPr lang="en-US" sz="2400" dirty="0" smtClean="0"/>
              <a:t>Optimisation</a:t>
            </a:r>
            <a:r>
              <a:rPr lang="en-US" sz="2400" dirty="0" smtClean="0"/>
              <a:t> of the highest values to keep the Junction temperatures (T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) as low as possible for reliable operation.</a:t>
            </a:r>
          </a:p>
          <a:p>
            <a:r>
              <a:rPr lang="en-US" sz="2400" dirty="0" err="1" smtClean="0"/>
              <a:t>Optimisation</a:t>
            </a:r>
            <a:r>
              <a:rPr lang="en-US" sz="2400" dirty="0" smtClean="0"/>
              <a:t> of the amount of heat getting to the cooling water. Reduce losses to the environment. </a:t>
            </a:r>
          </a:p>
          <a:p>
            <a:r>
              <a:rPr lang="en-US" sz="2400" dirty="0" smtClean="0"/>
              <a:t>We will use a fully equipped GE1/1 equipped with onboard temp sensors and IR viewing instrumentation.</a:t>
            </a:r>
          </a:p>
          <a:p>
            <a:r>
              <a:rPr lang="en-US" sz="2400" dirty="0" smtClean="0"/>
              <a:t>Result in a design of the GE1/1 cooled electronics suitable for installation in CMS.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 up of the HE location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10096" t="15198" r="9615" b="1762"/>
          <a:stretch>
            <a:fillRect/>
          </a:stretch>
        </p:blipFill>
        <p:spPr bwMode="auto">
          <a:xfrm>
            <a:off x="2057400" y="2209800"/>
            <a:ext cx="4455664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" y="1295400"/>
            <a:ext cx="21336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Brackets supporting the HE nose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5105400"/>
            <a:ext cx="18288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Mounting plane with rails 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</p:cNvCxnSpPr>
          <p:nvPr/>
        </p:nvCxnSpPr>
        <p:spPr>
          <a:xfrm>
            <a:off x="1676400" y="1941731"/>
            <a:ext cx="1981200" cy="8014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1905000"/>
            <a:ext cx="914400" cy="1447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43600" y="2438400"/>
            <a:ext cx="25908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CSCs sit adjacent to the GE1/1s ( not shown)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943600" y="4876800"/>
            <a:ext cx="160020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Full size mockup to be built in 904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To study all the services in their technical details in preparation for the slice test and beyond.</a:t>
            </a:r>
          </a:p>
          <a:p>
            <a:pPr lvl="1"/>
            <a:r>
              <a:rPr lang="en-US" sz="2000" dirty="0" smtClean="0"/>
              <a:t>Cooling pipes/hoses and unions</a:t>
            </a:r>
          </a:p>
          <a:p>
            <a:pPr lvl="1"/>
            <a:r>
              <a:rPr lang="en-US" sz="2000" dirty="0" smtClean="0"/>
              <a:t>HV, LV, FO, etc</a:t>
            </a:r>
          </a:p>
          <a:p>
            <a:pPr lvl="1"/>
            <a:r>
              <a:rPr lang="en-US" sz="2000" dirty="0" smtClean="0"/>
              <a:t>Gas pipes and unions.</a:t>
            </a:r>
          </a:p>
          <a:p>
            <a:r>
              <a:rPr lang="en-US" sz="2400" dirty="0" smtClean="0"/>
              <a:t>Attempt to replicate the thermal conditions and understand the impact on the environment , HE and ME.</a:t>
            </a:r>
          </a:p>
          <a:p>
            <a:r>
              <a:rPr lang="en-US" dirty="0" smtClean="0"/>
              <a:t> </a:t>
            </a:r>
            <a:r>
              <a:rPr lang="en-US" sz="2400" dirty="0" smtClean="0"/>
              <a:t>Prepare method for Chamber insertion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detailed technical document  proposing the method and material necessary is in preparation.</a:t>
            </a:r>
          </a:p>
          <a:p>
            <a:r>
              <a:rPr lang="en-US" dirty="0" smtClean="0"/>
              <a:t>Large amount of work to achieve the aims.</a:t>
            </a:r>
          </a:p>
          <a:p>
            <a:r>
              <a:rPr lang="en-US" dirty="0" smtClean="0"/>
              <a:t>Resources of manpower </a:t>
            </a:r>
            <a:r>
              <a:rPr lang="en-US" dirty="0"/>
              <a:t>a</a:t>
            </a:r>
            <a:r>
              <a:rPr lang="en-US" dirty="0" smtClean="0"/>
              <a:t>nd finance required.</a:t>
            </a:r>
          </a:p>
          <a:p>
            <a:r>
              <a:rPr lang="en-US" dirty="0" smtClean="0"/>
              <a:t>Time to achieve this.</a:t>
            </a:r>
          </a:p>
          <a:p>
            <a:r>
              <a:rPr lang="en-US" dirty="0" smtClean="0"/>
              <a:t>These elements to be discussed.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355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Proposed cooling study on GE1/1 </vt:lpstr>
      <vt:lpstr>3 Stages</vt:lpstr>
      <vt:lpstr>Worst case</vt:lpstr>
      <vt:lpstr>Detailed study with VFAT &amp; OH</vt:lpstr>
      <vt:lpstr>Mock up of the HE location</vt:lpstr>
      <vt:lpstr>Mockup</vt:lpstr>
      <vt:lpstr>Conclusions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cooling study on GE1/1 </dc:title>
  <dc:creator>icrotty2</dc:creator>
  <cp:lastModifiedBy>icrotty2</cp:lastModifiedBy>
  <cp:revision>21</cp:revision>
  <dcterms:created xsi:type="dcterms:W3CDTF">2014-09-26T08:02:31Z</dcterms:created>
  <dcterms:modified xsi:type="dcterms:W3CDTF">2014-09-26T10:12:28Z</dcterms:modified>
</cp:coreProperties>
</file>