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8" r:id="rId6"/>
    <p:sldId id="273" r:id="rId7"/>
    <p:sldId id="267" r:id="rId8"/>
    <p:sldId id="269" r:id="rId9"/>
    <p:sldId id="257" r:id="rId10"/>
    <p:sldId id="258" r:id="rId11"/>
    <p:sldId id="259" r:id="rId12"/>
    <p:sldId id="274" r:id="rId13"/>
    <p:sldId id="270" r:id="rId14"/>
    <p:sldId id="272" r:id="rId15"/>
    <p:sldId id="260" r:id="rId16"/>
    <p:sldId id="262" r:id="rId17"/>
    <p:sldId id="271"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6"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ern.ch\dfs\Websites\p\project-cms-rpc-endcap\RPC\UpscopeHighEta\GEM\Services\Cooling\PipeWorkUnions\DeltaP\VolMassVelFlowRateV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Dellta P "v" Flow Rate</a:t>
            </a:r>
          </a:p>
        </c:rich>
      </c:tx>
      <c:overlay val="0"/>
    </c:title>
    <c:autoTitleDeleted val="0"/>
    <c:plotArea>
      <c:layout>
        <c:manualLayout>
          <c:layoutTarget val="inner"/>
          <c:xMode val="edge"/>
          <c:yMode val="edge"/>
          <c:x val="0.10247047244094488"/>
          <c:y val="0.10123480903401111"/>
          <c:w val="0.53686983571498004"/>
          <c:h val="0.75213120390069477"/>
        </c:manualLayout>
      </c:layout>
      <c:scatterChart>
        <c:scatterStyle val="smoothMarker"/>
        <c:varyColors val="0"/>
        <c:ser>
          <c:idx val="0"/>
          <c:order val="0"/>
          <c:tx>
            <c:v>Delta P "v" Flow Rate for dia 6-8mm</c:v>
          </c:tx>
          <c:dLbls>
            <c:delete val="1"/>
          </c:dLbls>
          <c:trendline>
            <c:trendlineType val="power"/>
            <c:dispRSqr val="0"/>
            <c:dispEq val="0"/>
          </c:trendline>
          <c:xVal>
            <c:numRef>
              <c:f>Sheet1!$B$22:$B$28</c:f>
              <c:numCache>
                <c:formatCode>General</c:formatCode>
                <c:ptCount val="7"/>
                <c:pt idx="0">
                  <c:v>1</c:v>
                </c:pt>
                <c:pt idx="1">
                  <c:v>2</c:v>
                </c:pt>
                <c:pt idx="2">
                  <c:v>3</c:v>
                </c:pt>
                <c:pt idx="3">
                  <c:v>4</c:v>
                </c:pt>
                <c:pt idx="4">
                  <c:v>5</c:v>
                </c:pt>
                <c:pt idx="5">
                  <c:v>7.5</c:v>
                </c:pt>
                <c:pt idx="6">
                  <c:v>10</c:v>
                </c:pt>
              </c:numCache>
            </c:numRef>
          </c:xVal>
          <c:yVal>
            <c:numRef>
              <c:f>Sheet1!$J$22:$J$28</c:f>
              <c:numCache>
                <c:formatCode>General</c:formatCode>
                <c:ptCount val="7"/>
                <c:pt idx="0">
                  <c:v>133</c:v>
                </c:pt>
                <c:pt idx="1">
                  <c:v>461</c:v>
                </c:pt>
                <c:pt idx="2">
                  <c:v>969</c:v>
                </c:pt>
                <c:pt idx="3">
                  <c:v>1658</c:v>
                </c:pt>
                <c:pt idx="4">
                  <c:v>2522</c:v>
                </c:pt>
                <c:pt idx="5">
                  <c:v>5455</c:v>
                </c:pt>
                <c:pt idx="6">
                  <c:v>9486</c:v>
                </c:pt>
              </c:numCache>
            </c:numRef>
          </c:yVal>
          <c:smooth val="1"/>
        </c:ser>
        <c:ser>
          <c:idx val="1"/>
          <c:order val="1"/>
          <c:tx>
            <c:v>Delta P "v" Flow Rate 4-6mm</c:v>
          </c:tx>
          <c:dLbls>
            <c:delete val="1"/>
          </c:dLbls>
          <c:trendline>
            <c:trendlineType val="power"/>
            <c:dispRSqr val="0"/>
            <c:dispEq val="0"/>
          </c:trendline>
          <c:xVal>
            <c:numRef>
              <c:f>Sheet1!$B$33:$B$40</c:f>
              <c:numCache>
                <c:formatCode>General</c:formatCode>
                <c:ptCount val="8"/>
                <c:pt idx="0">
                  <c:v>0.5</c:v>
                </c:pt>
                <c:pt idx="1">
                  <c:v>1</c:v>
                </c:pt>
                <c:pt idx="2">
                  <c:v>2</c:v>
                </c:pt>
                <c:pt idx="3">
                  <c:v>3</c:v>
                </c:pt>
                <c:pt idx="4">
                  <c:v>4</c:v>
                </c:pt>
                <c:pt idx="5">
                  <c:v>5</c:v>
                </c:pt>
                <c:pt idx="6">
                  <c:v>7.5</c:v>
                </c:pt>
                <c:pt idx="7">
                  <c:v>10</c:v>
                </c:pt>
              </c:numCache>
            </c:numRef>
          </c:xVal>
          <c:yVal>
            <c:numRef>
              <c:f>Sheet1!$J$33:$J$40</c:f>
              <c:numCache>
                <c:formatCode>General</c:formatCode>
                <c:ptCount val="8"/>
                <c:pt idx="0">
                  <c:v>281.60000000000002</c:v>
                </c:pt>
                <c:pt idx="1">
                  <c:v>977</c:v>
                </c:pt>
                <c:pt idx="2">
                  <c:v>3526</c:v>
                </c:pt>
                <c:pt idx="3">
                  <c:v>7600</c:v>
                </c:pt>
                <c:pt idx="4">
                  <c:v>13189</c:v>
                </c:pt>
                <c:pt idx="5">
                  <c:v>20291</c:v>
                </c:pt>
                <c:pt idx="6">
                  <c:v>44661</c:v>
                </c:pt>
                <c:pt idx="7">
                  <c:v>78477</c:v>
                </c:pt>
              </c:numCache>
            </c:numRef>
          </c:yVal>
          <c:smooth val="1"/>
        </c:ser>
        <c:dLbls>
          <c:showLegendKey val="0"/>
          <c:showVal val="1"/>
          <c:showCatName val="1"/>
          <c:showSerName val="0"/>
          <c:showPercent val="0"/>
          <c:showBubbleSize val="0"/>
        </c:dLbls>
        <c:axId val="176202768"/>
        <c:axId val="176216200"/>
      </c:scatterChart>
      <c:valAx>
        <c:axId val="176202768"/>
        <c:scaling>
          <c:orientation val="minMax"/>
        </c:scaling>
        <c:delete val="0"/>
        <c:axPos val="b"/>
        <c:title>
          <c:tx>
            <c:rich>
              <a:bodyPr/>
              <a:lstStyle/>
              <a:p>
                <a:pPr>
                  <a:defRPr/>
                </a:pPr>
                <a:r>
                  <a:rPr lang="en-US"/>
                  <a:t>Flow Rate [l/min]</a:t>
                </a:r>
              </a:p>
            </c:rich>
          </c:tx>
          <c:overlay val="0"/>
        </c:title>
        <c:numFmt formatCode="General" sourceLinked="1"/>
        <c:majorTickMark val="none"/>
        <c:minorTickMark val="none"/>
        <c:tickLblPos val="nextTo"/>
        <c:crossAx val="176216200"/>
        <c:crosses val="autoZero"/>
        <c:crossBetween val="midCat"/>
      </c:valAx>
      <c:valAx>
        <c:axId val="176216200"/>
        <c:scaling>
          <c:logBase val="10"/>
          <c:orientation val="minMax"/>
          <c:max val="100000"/>
          <c:min val="100"/>
        </c:scaling>
        <c:delete val="0"/>
        <c:axPos val="l"/>
        <c:majorGridlines/>
        <c:title>
          <c:tx>
            <c:rich>
              <a:bodyPr/>
              <a:lstStyle/>
              <a:p>
                <a:pPr>
                  <a:defRPr/>
                </a:pPr>
                <a:r>
                  <a:rPr lang="en-US"/>
                  <a:t>Delta P [mbar]</a:t>
                </a:r>
              </a:p>
            </c:rich>
          </c:tx>
          <c:overlay val="0"/>
        </c:title>
        <c:numFmt formatCode="General" sourceLinked="1"/>
        <c:majorTickMark val="none"/>
        <c:minorTickMark val="none"/>
        <c:tickLblPos val="nextTo"/>
        <c:crossAx val="176202768"/>
        <c:crosses val="autoZero"/>
        <c:crossBetween val="midCat"/>
      </c:valAx>
    </c:plotArea>
    <c:legend>
      <c:legendPos val="r"/>
      <c:overlay val="0"/>
    </c:legend>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0.18519</cdr:x>
      <cdr:y>0.69028</cdr:y>
    </cdr:from>
    <cdr:to>
      <cdr:x>0.25926</cdr:x>
      <cdr:y>0.75763</cdr:y>
    </cdr:to>
    <cdr:sp macro="" textlink="">
      <cdr:nvSpPr>
        <cdr:cNvPr id="2" name="TextBox 1"/>
        <cdr:cNvSpPr txBox="1"/>
      </cdr:nvSpPr>
      <cdr:spPr>
        <a:xfrm xmlns:a="http://schemas.openxmlformats.org/drawingml/2006/main">
          <a:off x="1524000" y="3124200"/>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0.5Bar</a:t>
          </a:r>
          <a:endParaRPr 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77073-0960-40CE-8890-FE01FF3177F2}" type="datetimeFigureOut">
              <a:rPr lang="en-US" smtClean="0"/>
              <a:pPr/>
              <a:t>11/5/2014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C55CD3-3B86-4CFD-8943-7FC6DE6933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77073-0960-40CE-8890-FE01FF3177F2}" type="datetimeFigureOut">
              <a:rPr lang="en-US" smtClean="0"/>
              <a:pPr/>
              <a:t>11/5/2014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55CD3-3B86-4CFD-8943-7FC6DE6933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dirty="0"/>
              <a:t>C</a:t>
            </a:r>
            <a:r>
              <a:rPr lang="en-US" dirty="0" smtClean="0"/>
              <a:t>ooling GE1/1 so far  </a:t>
            </a:r>
            <a:endParaRPr lang="en-US" dirty="0"/>
          </a:p>
        </p:txBody>
      </p:sp>
      <p:sp>
        <p:nvSpPr>
          <p:cNvPr id="3" name="Subtitle 2"/>
          <p:cNvSpPr>
            <a:spLocks noGrp="1"/>
          </p:cNvSpPr>
          <p:nvPr>
            <p:ph type="subTitle" idx="1"/>
          </p:nvPr>
        </p:nvSpPr>
        <p:spPr/>
        <p:txBody>
          <a:bodyPr>
            <a:normAutofit/>
            <a:scene3d>
              <a:camera prst="orthographicFront"/>
              <a:lightRig rig="threePt" dir="t"/>
            </a:scene3d>
            <a:sp3d extrusionH="57150">
              <a:bevelT w="38100" h="38100"/>
            </a:sp3d>
          </a:bodyPr>
          <a:lstStyle/>
          <a:p>
            <a:r>
              <a:rPr lang="en-US" sz="2800" b="1" i="1" dirty="0" smtClean="0"/>
              <a:t>Ian Crotty on behalf of numerous GEM colleagues.</a:t>
            </a:r>
          </a:p>
          <a:p>
            <a:r>
              <a:rPr lang="en-US" sz="2800" b="1" i="1" dirty="0" smtClean="0"/>
              <a:t>5 Nov 2014</a:t>
            </a:r>
            <a:endParaRPr lang="en-US" sz="28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 case</a:t>
            </a:r>
            <a:endParaRPr lang="en-US" dirty="0"/>
          </a:p>
        </p:txBody>
      </p:sp>
      <p:sp>
        <p:nvSpPr>
          <p:cNvPr id="3" name="Content Placeholder 2"/>
          <p:cNvSpPr>
            <a:spLocks noGrp="1"/>
          </p:cNvSpPr>
          <p:nvPr>
            <p:ph idx="1"/>
          </p:nvPr>
        </p:nvSpPr>
        <p:spPr>
          <a:xfrm>
            <a:off x="457200" y="1600201"/>
            <a:ext cx="6400800" cy="2438400"/>
          </a:xfrm>
        </p:spPr>
        <p:txBody>
          <a:bodyPr/>
          <a:lstStyle/>
          <a:p>
            <a:endParaRPr lang="en-US" dirty="0"/>
          </a:p>
        </p:txBody>
      </p:sp>
      <p:grpSp>
        <p:nvGrpSpPr>
          <p:cNvPr id="1046" name="Group 22"/>
          <p:cNvGrpSpPr>
            <a:grpSpLocks/>
          </p:cNvGrpSpPr>
          <p:nvPr/>
        </p:nvGrpSpPr>
        <p:grpSpPr bwMode="auto">
          <a:xfrm>
            <a:off x="381000" y="1676400"/>
            <a:ext cx="6705600" cy="3133725"/>
            <a:chOff x="1485" y="8703"/>
            <a:chExt cx="10560" cy="4935"/>
          </a:xfrm>
        </p:grpSpPr>
        <p:sp>
          <p:nvSpPr>
            <p:cNvPr id="1047" name="Freeform 23"/>
            <p:cNvSpPr>
              <a:spLocks/>
            </p:cNvSpPr>
            <p:nvPr/>
          </p:nvSpPr>
          <p:spPr bwMode="auto">
            <a:xfrm>
              <a:off x="3243" y="9280"/>
              <a:ext cx="4152" cy="2602"/>
            </a:xfrm>
            <a:custGeom>
              <a:avLst/>
              <a:gdLst/>
              <a:ahLst/>
              <a:cxnLst>
                <a:cxn ang="0">
                  <a:pos x="42" y="1414"/>
                </a:cxn>
                <a:cxn ang="0">
                  <a:pos x="87" y="427"/>
                </a:cxn>
                <a:cxn ang="0">
                  <a:pos x="567" y="52"/>
                </a:cxn>
                <a:cxn ang="0">
                  <a:pos x="1332" y="112"/>
                </a:cxn>
                <a:cxn ang="0">
                  <a:pos x="2172" y="637"/>
                </a:cxn>
                <a:cxn ang="0">
                  <a:pos x="2802" y="1162"/>
                </a:cxn>
                <a:cxn ang="0">
                  <a:pos x="4152" y="2602"/>
                </a:cxn>
              </a:cxnLst>
              <a:rect l="0" t="0" r="r" b="b"/>
              <a:pathLst>
                <a:path w="4152" h="2602">
                  <a:moveTo>
                    <a:pt x="42" y="1414"/>
                  </a:moveTo>
                  <a:cubicBezTo>
                    <a:pt x="21" y="1034"/>
                    <a:pt x="0" y="654"/>
                    <a:pt x="87" y="427"/>
                  </a:cubicBezTo>
                  <a:cubicBezTo>
                    <a:pt x="174" y="200"/>
                    <a:pt x="360" y="104"/>
                    <a:pt x="567" y="52"/>
                  </a:cubicBezTo>
                  <a:cubicBezTo>
                    <a:pt x="774" y="0"/>
                    <a:pt x="1065" y="15"/>
                    <a:pt x="1332" y="112"/>
                  </a:cubicBezTo>
                  <a:cubicBezTo>
                    <a:pt x="1599" y="209"/>
                    <a:pt x="1927" y="462"/>
                    <a:pt x="2172" y="637"/>
                  </a:cubicBezTo>
                  <a:cubicBezTo>
                    <a:pt x="2417" y="812"/>
                    <a:pt x="2472" y="835"/>
                    <a:pt x="2802" y="1162"/>
                  </a:cubicBezTo>
                  <a:cubicBezTo>
                    <a:pt x="3132" y="1489"/>
                    <a:pt x="3642" y="2045"/>
                    <a:pt x="4152" y="2602"/>
                  </a:cubicBezTo>
                </a:path>
              </a:pathLst>
            </a:custGeom>
            <a:noFill/>
            <a:ln w="57150">
              <a:solidFill>
                <a:srgbClr val="4F81BD"/>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048" name="Group 24"/>
            <p:cNvGrpSpPr>
              <a:grpSpLocks/>
            </p:cNvGrpSpPr>
            <p:nvPr/>
          </p:nvGrpSpPr>
          <p:grpSpPr bwMode="auto">
            <a:xfrm>
              <a:off x="1485" y="8703"/>
              <a:ext cx="10560" cy="4935"/>
              <a:chOff x="1485" y="8703"/>
              <a:chExt cx="10560" cy="4935"/>
            </a:xfrm>
          </p:grpSpPr>
          <p:sp>
            <p:nvSpPr>
              <p:cNvPr id="1049" name="Rectangle 25"/>
              <p:cNvSpPr>
                <a:spLocks noChangeArrowheads="1"/>
              </p:cNvSpPr>
              <p:nvPr/>
            </p:nvSpPr>
            <p:spPr bwMode="auto">
              <a:xfrm>
                <a:off x="2385" y="10695"/>
                <a:ext cx="1215" cy="1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0" name="AutoShape 26"/>
              <p:cNvSpPr>
                <a:spLocks noChangeArrowheads="1"/>
              </p:cNvSpPr>
              <p:nvPr/>
            </p:nvSpPr>
            <p:spPr bwMode="auto">
              <a:xfrm>
                <a:off x="2520" y="10305"/>
                <a:ext cx="660" cy="39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051" name="Group 27"/>
              <p:cNvGrpSpPr>
                <a:grpSpLocks/>
              </p:cNvGrpSpPr>
              <p:nvPr/>
            </p:nvGrpSpPr>
            <p:grpSpPr bwMode="auto">
              <a:xfrm rot="2467562">
                <a:off x="6735" y="12738"/>
                <a:ext cx="2916" cy="900"/>
                <a:chOff x="6735" y="4080"/>
                <a:chExt cx="2916" cy="900"/>
              </a:xfrm>
            </p:grpSpPr>
            <p:grpSp>
              <p:nvGrpSpPr>
                <p:cNvPr id="1052" name="Group 28"/>
                <p:cNvGrpSpPr>
                  <a:grpSpLocks/>
                </p:cNvGrpSpPr>
                <p:nvPr/>
              </p:nvGrpSpPr>
              <p:grpSpPr bwMode="auto">
                <a:xfrm>
                  <a:off x="6735" y="4080"/>
                  <a:ext cx="2916" cy="900"/>
                  <a:chOff x="6735" y="4080"/>
                  <a:chExt cx="2916" cy="900"/>
                </a:xfrm>
              </p:grpSpPr>
              <p:grpSp>
                <p:nvGrpSpPr>
                  <p:cNvPr id="1053" name="Group 29"/>
                  <p:cNvGrpSpPr>
                    <a:grpSpLocks/>
                  </p:cNvGrpSpPr>
                  <p:nvPr/>
                </p:nvGrpSpPr>
                <p:grpSpPr bwMode="auto">
                  <a:xfrm>
                    <a:off x="6735" y="4080"/>
                    <a:ext cx="2916" cy="360"/>
                    <a:chOff x="6495" y="3720"/>
                    <a:chExt cx="2916" cy="360"/>
                  </a:xfrm>
                </p:grpSpPr>
                <p:sp>
                  <p:nvSpPr>
                    <p:cNvPr id="1054" name="Arc 30"/>
                    <p:cNvSpPr>
                      <a:spLocks/>
                    </p:cNvSpPr>
                    <p:nvPr/>
                  </p:nvSpPr>
                  <p:spPr bwMode="auto">
                    <a:xfrm>
                      <a:off x="9006" y="3720"/>
                      <a:ext cx="405"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E36C0A"/>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055" name="AutoShape 31"/>
                    <p:cNvCxnSpPr>
                      <a:cxnSpLocks noChangeShapeType="1"/>
                    </p:cNvCxnSpPr>
                    <p:nvPr/>
                  </p:nvCxnSpPr>
                  <p:spPr bwMode="auto">
                    <a:xfrm>
                      <a:off x="6495" y="3720"/>
                      <a:ext cx="2513" cy="0"/>
                    </a:xfrm>
                    <a:prstGeom prst="straightConnector1">
                      <a:avLst/>
                    </a:prstGeom>
                    <a:noFill/>
                    <a:ln w="31750">
                      <a:solidFill>
                        <a:srgbClr val="E36C0A"/>
                      </a:solidFill>
                      <a:round/>
                      <a:headEnd/>
                      <a:tailEnd/>
                    </a:ln>
                  </p:spPr>
                </p:cxnSp>
              </p:grpSp>
              <p:grpSp>
                <p:nvGrpSpPr>
                  <p:cNvPr id="1056" name="Group 32"/>
                  <p:cNvGrpSpPr>
                    <a:grpSpLocks/>
                  </p:cNvGrpSpPr>
                  <p:nvPr/>
                </p:nvGrpSpPr>
                <p:grpSpPr bwMode="auto">
                  <a:xfrm>
                    <a:off x="6735" y="4657"/>
                    <a:ext cx="2916" cy="323"/>
                    <a:chOff x="6592" y="4237"/>
                    <a:chExt cx="2819" cy="323"/>
                  </a:xfrm>
                </p:grpSpPr>
                <p:cxnSp>
                  <p:nvCxnSpPr>
                    <p:cNvPr id="1057" name="AutoShape 33"/>
                    <p:cNvCxnSpPr>
                      <a:cxnSpLocks noChangeShapeType="1"/>
                    </p:cNvCxnSpPr>
                    <p:nvPr/>
                  </p:nvCxnSpPr>
                  <p:spPr bwMode="auto">
                    <a:xfrm>
                      <a:off x="6592" y="4560"/>
                      <a:ext cx="2513" cy="0"/>
                    </a:xfrm>
                    <a:prstGeom prst="straightConnector1">
                      <a:avLst/>
                    </a:prstGeom>
                    <a:noFill/>
                    <a:ln w="31750">
                      <a:solidFill>
                        <a:srgbClr val="E36C0A"/>
                      </a:solidFill>
                      <a:round/>
                      <a:headEnd/>
                      <a:tailEnd/>
                    </a:ln>
                  </p:spPr>
                </p:cxnSp>
                <p:sp>
                  <p:nvSpPr>
                    <p:cNvPr id="1058" name="Arc 34"/>
                    <p:cNvSpPr>
                      <a:spLocks/>
                    </p:cNvSpPr>
                    <p:nvPr/>
                  </p:nvSpPr>
                  <p:spPr bwMode="auto">
                    <a:xfrm rot="5400000">
                      <a:off x="9096" y="4246"/>
                      <a:ext cx="323" cy="30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E36C0A"/>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cxnSp>
              <p:nvCxnSpPr>
                <p:cNvPr id="1059" name="AutoShape 35"/>
                <p:cNvCxnSpPr>
                  <a:cxnSpLocks noChangeShapeType="1"/>
                </p:cNvCxnSpPr>
                <p:nvPr/>
              </p:nvCxnSpPr>
              <p:spPr bwMode="auto">
                <a:xfrm>
                  <a:off x="9651" y="4440"/>
                  <a:ext cx="0" cy="217"/>
                </a:xfrm>
                <a:prstGeom prst="straightConnector1">
                  <a:avLst/>
                </a:prstGeom>
                <a:noFill/>
                <a:ln w="31750">
                  <a:solidFill>
                    <a:srgbClr val="E36C0A"/>
                  </a:solidFill>
                  <a:round/>
                  <a:headEnd/>
                  <a:tailEnd/>
                </a:ln>
              </p:spPr>
            </p:cxnSp>
          </p:grpSp>
          <p:sp>
            <p:nvSpPr>
              <p:cNvPr id="1060" name="Freeform 36"/>
              <p:cNvSpPr>
                <a:spLocks/>
              </p:cNvSpPr>
              <p:nvPr/>
            </p:nvSpPr>
            <p:spPr bwMode="auto">
              <a:xfrm>
                <a:off x="3465" y="9617"/>
                <a:ext cx="3345" cy="2940"/>
              </a:xfrm>
              <a:custGeom>
                <a:avLst/>
                <a:gdLst/>
                <a:ahLst/>
                <a:cxnLst>
                  <a:cxn ang="0">
                    <a:pos x="0" y="679"/>
                  </a:cxn>
                  <a:cxn ang="0">
                    <a:pos x="210" y="97"/>
                  </a:cxn>
                  <a:cxn ang="0">
                    <a:pos x="1140" y="97"/>
                  </a:cxn>
                  <a:cxn ang="0">
                    <a:pos x="2385" y="562"/>
                  </a:cxn>
                  <a:cxn ang="0">
                    <a:pos x="3360" y="1372"/>
                  </a:cxn>
                  <a:cxn ang="0">
                    <a:pos x="3930" y="1882"/>
                  </a:cxn>
                </a:cxnLst>
                <a:rect l="0" t="0" r="r" b="b"/>
                <a:pathLst>
                  <a:path w="3930" h="1882">
                    <a:moveTo>
                      <a:pt x="0" y="679"/>
                    </a:moveTo>
                    <a:cubicBezTo>
                      <a:pt x="10" y="436"/>
                      <a:pt x="20" y="194"/>
                      <a:pt x="210" y="97"/>
                    </a:cubicBezTo>
                    <a:cubicBezTo>
                      <a:pt x="400" y="0"/>
                      <a:pt x="778" y="20"/>
                      <a:pt x="1140" y="97"/>
                    </a:cubicBezTo>
                    <a:cubicBezTo>
                      <a:pt x="1502" y="174"/>
                      <a:pt x="2015" y="350"/>
                      <a:pt x="2385" y="562"/>
                    </a:cubicBezTo>
                    <a:cubicBezTo>
                      <a:pt x="2755" y="774"/>
                      <a:pt x="3103" y="1152"/>
                      <a:pt x="3360" y="1372"/>
                    </a:cubicBezTo>
                    <a:cubicBezTo>
                      <a:pt x="3617" y="1592"/>
                      <a:pt x="3835" y="1794"/>
                      <a:pt x="3930" y="1882"/>
                    </a:cubicBezTo>
                  </a:path>
                </a:pathLst>
              </a:custGeom>
              <a:noFill/>
              <a:ln w="57150">
                <a:solidFill>
                  <a:srgbClr val="4F81BD"/>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1" name="Text Box 37"/>
              <p:cNvSpPr txBox="1">
                <a:spLocks noChangeArrowheads="1"/>
              </p:cNvSpPr>
              <p:nvPr/>
            </p:nvSpPr>
            <p:spPr bwMode="auto">
              <a:xfrm>
                <a:off x="7470" y="11433"/>
                <a:ext cx="599"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T1</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2" name="Text Box 38"/>
              <p:cNvSpPr txBox="1">
                <a:spLocks noChangeArrowheads="1"/>
              </p:cNvSpPr>
              <p:nvPr/>
            </p:nvSpPr>
            <p:spPr bwMode="auto">
              <a:xfrm>
                <a:off x="6136" y="12716"/>
                <a:ext cx="599" cy="4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T2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63" name="AutoShape 39"/>
              <p:cNvSpPr>
                <a:spLocks noChangeArrowheads="1"/>
              </p:cNvSpPr>
              <p:nvPr/>
            </p:nvSpPr>
            <p:spPr bwMode="auto">
              <a:xfrm rot="1791819">
                <a:off x="4695" y="9280"/>
                <a:ext cx="1152" cy="165"/>
              </a:xfrm>
              <a:prstGeom prst="rightArrow">
                <a:avLst>
                  <a:gd name="adj1" fmla="val 50000"/>
                  <a:gd name="adj2" fmla="val 174545"/>
                </a:avLst>
              </a:prstGeom>
              <a:solidFill>
                <a:srgbClr val="FFFFFF"/>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4" name="Text Box 40"/>
              <p:cNvSpPr txBox="1">
                <a:spLocks noChangeArrowheads="1"/>
              </p:cNvSpPr>
              <p:nvPr/>
            </p:nvSpPr>
            <p:spPr bwMode="auto">
              <a:xfrm>
                <a:off x="5126" y="8703"/>
                <a:ext cx="1953" cy="4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Flow Rate [kg/s]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5" name="Text Box 41"/>
              <p:cNvSpPr txBox="1">
                <a:spLocks noChangeArrowheads="1"/>
              </p:cNvSpPr>
              <p:nvPr/>
            </p:nvSpPr>
            <p:spPr bwMode="auto">
              <a:xfrm>
                <a:off x="1485" y="11239"/>
                <a:ext cx="1758" cy="42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Cooling station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6" name="Text Box 42"/>
              <p:cNvSpPr txBox="1">
                <a:spLocks noChangeArrowheads="1"/>
              </p:cNvSpPr>
              <p:nvPr/>
            </p:nvSpPr>
            <p:spPr bwMode="auto">
              <a:xfrm>
                <a:off x="8606" y="12309"/>
                <a:ext cx="3439" cy="9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GEM type 8mm Cu pipe L=2.6m</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With  Resistive Loads &amp; Insulation </a:t>
                </a:r>
                <a:endParaRPr kumimoji="0" lang="en-US" sz="1800" b="0" i="0" u="none" strike="noStrike" cap="none" normalizeH="0" baseline="0" dirty="0" smtClean="0">
                  <a:ln>
                    <a:noFill/>
                  </a:ln>
                  <a:solidFill>
                    <a:schemeClr val="tx1"/>
                  </a:solidFill>
                  <a:effectLst/>
                  <a:latin typeface="Arial" pitchFamily="34" charset="0"/>
                </a:endParaRPr>
              </a:p>
            </p:txBody>
          </p:sp>
        </p:grpSp>
      </p:grpSp>
      <p:sp>
        <p:nvSpPr>
          <p:cNvPr id="45" name="TextBox 44"/>
          <p:cNvSpPr txBox="1"/>
          <p:nvPr/>
        </p:nvSpPr>
        <p:spPr>
          <a:xfrm>
            <a:off x="1066800" y="5410200"/>
            <a:ext cx="3733800" cy="646331"/>
          </a:xfrm>
          <a:prstGeom prst="rect">
            <a:avLst/>
          </a:prstGeom>
          <a:solidFill>
            <a:srgbClr val="FFC000"/>
          </a:solidFill>
        </p:spPr>
        <p:txBody>
          <a:bodyPr wrap="square" rtlCol="0">
            <a:spAutoFit/>
          </a:bodyPr>
          <a:lstStyle/>
          <a:p>
            <a:r>
              <a:rPr lang="en-US" dirty="0" smtClean="0"/>
              <a:t>The expected temp increase for the CMS 20deg Cooling sector is 1.5degC .</a:t>
            </a:r>
          </a:p>
        </p:txBody>
      </p:sp>
      <p:sp>
        <p:nvSpPr>
          <p:cNvPr id="46" name="TextBox 45"/>
          <p:cNvSpPr txBox="1"/>
          <p:nvPr/>
        </p:nvSpPr>
        <p:spPr>
          <a:xfrm>
            <a:off x="5562600" y="2057400"/>
            <a:ext cx="2819400" cy="923330"/>
          </a:xfrm>
          <a:prstGeom prst="rect">
            <a:avLst/>
          </a:prstGeom>
          <a:solidFill>
            <a:srgbClr val="FFC000"/>
          </a:solidFill>
        </p:spPr>
        <p:txBody>
          <a:bodyPr wrap="square" rtlCol="0">
            <a:spAutoFit/>
          </a:bodyPr>
          <a:lstStyle/>
          <a:p>
            <a:r>
              <a:rPr lang="en-US" dirty="0" smtClean="0"/>
              <a:t>This first activity is to get the ball rolling  in this thermal study in 904</a:t>
            </a:r>
            <a:endParaRPr lang="en-US" dirty="0"/>
          </a:p>
        </p:txBody>
      </p:sp>
      <p:sp>
        <p:nvSpPr>
          <p:cNvPr id="27" name="TextBox 26"/>
          <p:cNvSpPr txBox="1"/>
          <p:nvPr/>
        </p:nvSpPr>
        <p:spPr>
          <a:xfrm>
            <a:off x="5791200" y="5334000"/>
            <a:ext cx="1981200" cy="646331"/>
          </a:xfrm>
          <a:prstGeom prst="rect">
            <a:avLst/>
          </a:prstGeom>
          <a:solidFill>
            <a:srgbClr val="FF0000"/>
          </a:solidFill>
        </p:spPr>
        <p:txBody>
          <a:bodyPr wrap="square" rtlCol="0">
            <a:spAutoFit/>
          </a:bodyPr>
          <a:lstStyle/>
          <a:p>
            <a:r>
              <a:rPr lang="en-US" dirty="0" err="1" smtClean="0"/>
              <a:t>Mohsin</a:t>
            </a:r>
            <a:r>
              <a:rPr lang="en-US" dirty="0" smtClean="0"/>
              <a:t> is building  this circuit</a:t>
            </a:r>
            <a:endParaRPr lang="en-US" dirty="0"/>
          </a:p>
        </p:txBody>
      </p:sp>
      <p:sp>
        <p:nvSpPr>
          <p:cNvPr id="28" name="TextBox 27"/>
          <p:cNvSpPr txBox="1"/>
          <p:nvPr/>
        </p:nvSpPr>
        <p:spPr>
          <a:xfrm>
            <a:off x="762000" y="4038600"/>
            <a:ext cx="2286000" cy="646331"/>
          </a:xfrm>
          <a:prstGeom prst="rect">
            <a:avLst/>
          </a:prstGeom>
          <a:noFill/>
        </p:spPr>
        <p:txBody>
          <a:bodyPr wrap="square" rtlCol="0">
            <a:spAutoFit/>
          </a:bodyPr>
          <a:lstStyle/>
          <a:p>
            <a:r>
              <a:rPr lang="en-US" dirty="0" smtClean="0"/>
              <a:t>Measure Delta P with rapid connectors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study with VFAT &amp; OH</a:t>
            </a:r>
            <a:endParaRPr lang="en-US" dirty="0"/>
          </a:p>
        </p:txBody>
      </p:sp>
      <p:sp>
        <p:nvSpPr>
          <p:cNvPr id="3" name="Content Placeholder 2"/>
          <p:cNvSpPr>
            <a:spLocks noGrp="1"/>
          </p:cNvSpPr>
          <p:nvPr>
            <p:ph idx="1"/>
          </p:nvPr>
        </p:nvSpPr>
        <p:spPr/>
        <p:txBody>
          <a:bodyPr>
            <a:normAutofit/>
          </a:bodyPr>
          <a:lstStyle/>
          <a:p>
            <a:r>
              <a:rPr lang="en-US" sz="2400" dirty="0" smtClean="0"/>
              <a:t>Study the thermal resistances (</a:t>
            </a:r>
            <a:r>
              <a:rPr lang="el-GR" sz="2400" dirty="0" smtClean="0"/>
              <a:t>θ</a:t>
            </a:r>
            <a:r>
              <a:rPr lang="en-US" sz="2400" baseline="-25000" dirty="0" smtClean="0"/>
              <a:t>JA</a:t>
            </a:r>
            <a:r>
              <a:rPr lang="en-US" sz="2400" dirty="0" smtClean="0"/>
              <a:t>)in each step from the junction temperature to the cooling mediums.</a:t>
            </a:r>
          </a:p>
          <a:p>
            <a:r>
              <a:rPr lang="en-US" sz="2400" dirty="0" smtClean="0"/>
              <a:t>Optimisation of the highest values to keep the Junction temperatures (T</a:t>
            </a:r>
            <a:r>
              <a:rPr lang="en-US" sz="2400" baseline="-25000" dirty="0" smtClean="0"/>
              <a:t>J</a:t>
            </a:r>
            <a:r>
              <a:rPr lang="en-US" sz="2400" dirty="0" smtClean="0"/>
              <a:t>) as low as possible for reliable operation.</a:t>
            </a:r>
          </a:p>
          <a:p>
            <a:r>
              <a:rPr lang="en-US" sz="2400" dirty="0" err="1" smtClean="0"/>
              <a:t>Optimisation</a:t>
            </a:r>
            <a:r>
              <a:rPr lang="en-US" sz="2400" dirty="0" smtClean="0"/>
              <a:t> of the amount of heat getting to the cooling water. Reduce losses to the environment. </a:t>
            </a:r>
          </a:p>
          <a:p>
            <a:r>
              <a:rPr lang="en-US" sz="2400" dirty="0" smtClean="0"/>
              <a:t>We will use a fully equipped GE1/1 equipped with onboard temp sensors and IR viewing instrumentation.</a:t>
            </a:r>
          </a:p>
          <a:p>
            <a:r>
              <a:rPr lang="en-US" sz="2400" dirty="0" smtClean="0"/>
              <a:t>Result in a design of the GE1/1 cooled electronics suitable for installation in CMS.</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The IR imager on loan in 904</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600200"/>
            <a:ext cx="6034617" cy="4525963"/>
          </a:xfrm>
        </p:spPr>
      </p:pic>
      <p:sp>
        <p:nvSpPr>
          <p:cNvPr id="5" name="TextBox 4"/>
          <p:cNvSpPr txBox="1"/>
          <p:nvPr/>
        </p:nvSpPr>
        <p:spPr>
          <a:xfrm>
            <a:off x="4541308" y="5105401"/>
            <a:ext cx="2773892" cy="646331"/>
          </a:xfrm>
          <a:prstGeom prst="rect">
            <a:avLst/>
          </a:prstGeom>
          <a:solidFill>
            <a:srgbClr val="FFC000"/>
          </a:solidFill>
        </p:spPr>
        <p:txBody>
          <a:bodyPr wrap="square" rtlCol="0">
            <a:spAutoFit/>
          </a:bodyPr>
          <a:lstStyle/>
          <a:p>
            <a:r>
              <a:rPr lang="en-GB" dirty="0" smtClean="0"/>
              <a:t>Fluke </a:t>
            </a:r>
            <a:r>
              <a:rPr lang="en-GB" dirty="0" err="1" smtClean="0"/>
              <a:t>Ti</a:t>
            </a:r>
            <a:r>
              <a:rPr lang="en-GB" dirty="0" smtClean="0"/>
              <a:t> 32</a:t>
            </a:r>
          </a:p>
          <a:p>
            <a:r>
              <a:rPr lang="en-GB" dirty="0" smtClean="0"/>
              <a:t>Thermal Sensitivity 40mK</a:t>
            </a:r>
            <a:endParaRPr lang="en-GB" dirty="0"/>
          </a:p>
        </p:txBody>
      </p:sp>
    </p:spTree>
    <p:extLst>
      <p:ext uri="{BB962C8B-B14F-4D97-AF65-F5344CB8AC3E}">
        <p14:creationId xmlns:p14="http://schemas.microsoft.com/office/powerpoint/2010/main" val="276905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Thermal path from junction to cooling medium</a:t>
            </a:r>
            <a:endParaRPr lang="en-US" sz="28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pic>
        <p:nvPicPr>
          <p:cNvPr id="1039" name="Picture 15"/>
          <p:cNvPicPr>
            <a:picLocks noChangeAspect="1" noChangeArrowheads="1"/>
          </p:cNvPicPr>
          <p:nvPr/>
        </p:nvPicPr>
        <p:blipFill>
          <a:blip r:embed="rId3" cstate="print"/>
          <a:srcRect/>
          <a:stretch>
            <a:fillRect/>
          </a:stretch>
        </p:blipFill>
        <p:spPr bwMode="auto">
          <a:xfrm>
            <a:off x="1524000" y="1524000"/>
            <a:ext cx="5194300" cy="898525"/>
          </a:xfrm>
          <a:prstGeom prst="rect">
            <a:avLst/>
          </a:prstGeom>
          <a:noFill/>
        </p:spPr>
      </p:pic>
      <p:graphicFrame>
        <p:nvGraphicFramePr>
          <p:cNvPr id="1040" name="Object 16"/>
          <p:cNvGraphicFramePr>
            <a:graphicFrameLocks noChangeAspect="1"/>
          </p:cNvGraphicFramePr>
          <p:nvPr/>
        </p:nvGraphicFramePr>
        <p:xfrm>
          <a:off x="1676400" y="2667000"/>
          <a:ext cx="5942013" cy="1617663"/>
        </p:xfrm>
        <a:graphic>
          <a:graphicData uri="http://schemas.openxmlformats.org/presentationml/2006/ole">
            <mc:AlternateContent xmlns:mc="http://schemas.openxmlformats.org/markup-compatibility/2006">
              <mc:Choice xmlns:v="urn:schemas-microsoft-com:vml" Requires="v">
                <p:oleObj spid="_x0000_s1048" name="Document" r:id="rId5" imgW="5942119" imgH="1618257" progId="Word.Document.12">
                  <p:embed/>
                </p:oleObj>
              </mc:Choice>
              <mc:Fallback>
                <p:oleObj name="Document" r:id="rId5" imgW="5942119" imgH="1618257" progId="Word.Document.12">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667000"/>
                        <a:ext cx="5942013"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8"/>
          <p:cNvSpPr/>
          <p:nvPr/>
        </p:nvSpPr>
        <p:spPr>
          <a:xfrm>
            <a:off x="1447800" y="4572000"/>
            <a:ext cx="6477000" cy="1077218"/>
          </a:xfrm>
          <a:prstGeom prst="rect">
            <a:avLst/>
          </a:prstGeom>
        </p:spPr>
        <p:txBody>
          <a:bodyPr wrap="square">
            <a:spAutoFit/>
          </a:bodyPr>
          <a:lstStyle/>
          <a:p>
            <a:r>
              <a:rPr lang="en-US" sz="1600" dirty="0" smtClean="0"/>
              <a:t>The aim is to keep the junction temperatures as low as possible for reasons of reliability and electrical noise. In addition losses to the environmental air including the surrounding detectors and structure should be as small as possible.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good initial guide </a:t>
            </a:r>
            <a:endParaRPr lang="en-US" sz="3200" dirty="0"/>
          </a:p>
        </p:txBody>
      </p:sp>
      <p:pic>
        <p:nvPicPr>
          <p:cNvPr id="4" name="Content Placeholder 3"/>
          <p:cNvPicPr>
            <a:picLocks noGrp="1"/>
          </p:cNvPicPr>
          <p:nvPr>
            <p:ph idx="1"/>
          </p:nvPr>
        </p:nvPicPr>
        <p:blipFill>
          <a:blip r:embed="rId2" cstate="print"/>
          <a:srcRect/>
          <a:stretch>
            <a:fillRect/>
          </a:stretch>
        </p:blipFill>
        <p:spPr bwMode="auto">
          <a:xfrm>
            <a:off x="1664753" y="1600200"/>
            <a:ext cx="5814493" cy="4525963"/>
          </a:xfrm>
          <a:prstGeom prst="rect">
            <a:avLst/>
          </a:prstGeom>
          <a:noFill/>
          <a:ln w="9525">
            <a:noFill/>
            <a:miter lim="800000"/>
            <a:headEnd/>
            <a:tailEnd/>
          </a:ln>
        </p:spPr>
      </p:pic>
      <p:sp>
        <p:nvSpPr>
          <p:cNvPr id="5" name="TextBox 4"/>
          <p:cNvSpPr txBox="1"/>
          <p:nvPr/>
        </p:nvSpPr>
        <p:spPr>
          <a:xfrm>
            <a:off x="5105400" y="4572001"/>
            <a:ext cx="3352800" cy="1477328"/>
          </a:xfrm>
          <a:prstGeom prst="rect">
            <a:avLst/>
          </a:prstGeom>
          <a:solidFill>
            <a:srgbClr val="FFC000"/>
          </a:solidFill>
        </p:spPr>
        <p:txBody>
          <a:bodyPr wrap="square" rtlCol="0">
            <a:spAutoFit/>
          </a:bodyPr>
          <a:lstStyle/>
          <a:p>
            <a:r>
              <a:rPr lang="en-US" dirty="0" smtClean="0"/>
              <a:t>From a study done by </a:t>
            </a:r>
            <a:r>
              <a:rPr lang="en-US" dirty="0" err="1" smtClean="0"/>
              <a:t>Da</a:t>
            </a:r>
            <a:r>
              <a:rPr lang="en-US" dirty="0" smtClean="0"/>
              <a:t> Riva we have a good idea of what is needed for the VFATs.  A greater challenge will be the OH and perhaps the SFPs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up of the HE location</a:t>
            </a:r>
            <a:endParaRPr lang="en-US" dirty="0"/>
          </a:p>
        </p:txBody>
      </p:sp>
      <p:pic>
        <p:nvPicPr>
          <p:cNvPr id="4" name="Content Placeholder 3"/>
          <p:cNvPicPr>
            <a:picLocks noGrp="1"/>
          </p:cNvPicPr>
          <p:nvPr>
            <p:ph idx="1"/>
          </p:nvPr>
        </p:nvPicPr>
        <p:blipFill>
          <a:blip r:embed="rId2" cstate="print"/>
          <a:srcRect l="10096" t="15198" r="9615" b="1762"/>
          <a:stretch>
            <a:fillRect/>
          </a:stretch>
        </p:blipFill>
        <p:spPr bwMode="auto">
          <a:xfrm>
            <a:off x="2057400" y="2209800"/>
            <a:ext cx="4455664" cy="3078163"/>
          </a:xfrm>
          <a:prstGeom prst="rect">
            <a:avLst/>
          </a:prstGeom>
          <a:noFill/>
          <a:ln w="9525">
            <a:noFill/>
            <a:miter lim="800000"/>
            <a:headEnd/>
            <a:tailEnd/>
          </a:ln>
        </p:spPr>
      </p:pic>
      <p:sp>
        <p:nvSpPr>
          <p:cNvPr id="6" name="TextBox 5"/>
          <p:cNvSpPr txBox="1"/>
          <p:nvPr/>
        </p:nvSpPr>
        <p:spPr>
          <a:xfrm>
            <a:off x="609600" y="1295400"/>
            <a:ext cx="2133600" cy="646331"/>
          </a:xfrm>
          <a:prstGeom prst="rect">
            <a:avLst/>
          </a:prstGeom>
          <a:solidFill>
            <a:srgbClr val="FFC000"/>
          </a:solidFill>
        </p:spPr>
        <p:txBody>
          <a:bodyPr wrap="square" rtlCol="0">
            <a:spAutoFit/>
          </a:bodyPr>
          <a:lstStyle/>
          <a:p>
            <a:r>
              <a:rPr lang="en-US" dirty="0" smtClean="0"/>
              <a:t>Brackets supporting the HE nose</a:t>
            </a:r>
            <a:endParaRPr lang="en-US" dirty="0"/>
          </a:p>
        </p:txBody>
      </p:sp>
      <p:sp>
        <p:nvSpPr>
          <p:cNvPr id="7" name="TextBox 6"/>
          <p:cNvSpPr txBox="1"/>
          <p:nvPr/>
        </p:nvSpPr>
        <p:spPr>
          <a:xfrm>
            <a:off x="2819400" y="5105400"/>
            <a:ext cx="1828800" cy="646331"/>
          </a:xfrm>
          <a:prstGeom prst="rect">
            <a:avLst/>
          </a:prstGeom>
          <a:solidFill>
            <a:srgbClr val="FFC000"/>
          </a:solidFill>
        </p:spPr>
        <p:txBody>
          <a:bodyPr wrap="square" rtlCol="0">
            <a:spAutoFit/>
          </a:bodyPr>
          <a:lstStyle/>
          <a:p>
            <a:r>
              <a:rPr lang="en-US" dirty="0" smtClean="0"/>
              <a:t>Mounting plane with rails </a:t>
            </a:r>
            <a:endParaRPr lang="en-US" dirty="0"/>
          </a:p>
        </p:txBody>
      </p:sp>
      <p:cxnSp>
        <p:nvCxnSpPr>
          <p:cNvPr id="9" name="Straight Arrow Connector 8"/>
          <p:cNvCxnSpPr>
            <a:stCxn id="6" idx="2"/>
          </p:cNvCxnSpPr>
          <p:nvPr/>
        </p:nvCxnSpPr>
        <p:spPr>
          <a:xfrm>
            <a:off x="1676400" y="1941731"/>
            <a:ext cx="1981200" cy="8014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1905000"/>
            <a:ext cx="914400" cy="1447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3600" y="2438400"/>
            <a:ext cx="2590800" cy="646331"/>
          </a:xfrm>
          <a:prstGeom prst="rect">
            <a:avLst/>
          </a:prstGeom>
          <a:solidFill>
            <a:srgbClr val="FFC000"/>
          </a:solidFill>
        </p:spPr>
        <p:txBody>
          <a:bodyPr wrap="square" rtlCol="0">
            <a:spAutoFit/>
          </a:bodyPr>
          <a:lstStyle/>
          <a:p>
            <a:r>
              <a:rPr lang="en-US" dirty="0" smtClean="0"/>
              <a:t>The CSCs sit adjacent to the GE1/1s ( not shown)</a:t>
            </a:r>
            <a:endParaRPr lang="en-US" dirty="0"/>
          </a:p>
        </p:txBody>
      </p:sp>
      <p:sp>
        <p:nvSpPr>
          <p:cNvPr id="16" name="TextBox 15"/>
          <p:cNvSpPr txBox="1"/>
          <p:nvPr/>
        </p:nvSpPr>
        <p:spPr>
          <a:xfrm>
            <a:off x="5943600" y="4876800"/>
            <a:ext cx="1600200" cy="923330"/>
          </a:xfrm>
          <a:prstGeom prst="rect">
            <a:avLst/>
          </a:prstGeom>
          <a:solidFill>
            <a:srgbClr val="FFC000"/>
          </a:solidFill>
        </p:spPr>
        <p:txBody>
          <a:bodyPr wrap="square" rtlCol="0">
            <a:spAutoFit/>
          </a:bodyPr>
          <a:lstStyle/>
          <a:p>
            <a:r>
              <a:rPr lang="en-US" dirty="0" smtClean="0"/>
              <a:t>Full size mockup to be built in 904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Mockup</a:t>
            </a:r>
            <a:endParaRPr lang="en-US" dirty="0"/>
          </a:p>
        </p:txBody>
      </p:sp>
      <p:sp>
        <p:nvSpPr>
          <p:cNvPr id="3" name="Content Placeholder 2"/>
          <p:cNvSpPr>
            <a:spLocks noGrp="1"/>
          </p:cNvSpPr>
          <p:nvPr>
            <p:ph idx="1"/>
          </p:nvPr>
        </p:nvSpPr>
        <p:spPr/>
        <p:txBody>
          <a:bodyPr/>
          <a:lstStyle/>
          <a:p>
            <a:r>
              <a:rPr lang="en-US" sz="2400" dirty="0" smtClean="0"/>
              <a:t>To study all the services in their technical details in preparation for the slice test and beyond.</a:t>
            </a:r>
          </a:p>
          <a:p>
            <a:pPr lvl="1"/>
            <a:r>
              <a:rPr lang="en-US" sz="2000" dirty="0" smtClean="0"/>
              <a:t>Cooling pipes/hoses and unions</a:t>
            </a:r>
          </a:p>
          <a:p>
            <a:pPr lvl="1"/>
            <a:r>
              <a:rPr lang="en-US" sz="2000" dirty="0" smtClean="0"/>
              <a:t>HV, LV, FO, etc</a:t>
            </a:r>
          </a:p>
          <a:p>
            <a:pPr lvl="1"/>
            <a:r>
              <a:rPr lang="en-US" sz="2000" dirty="0" smtClean="0"/>
              <a:t>Gas pipes and unions.</a:t>
            </a:r>
          </a:p>
          <a:p>
            <a:r>
              <a:rPr lang="en-US" sz="2400" dirty="0" smtClean="0"/>
              <a:t>Attempt to replicate the thermal conditions and understand the impact on the environment , HE and ME.</a:t>
            </a:r>
          </a:p>
          <a:p>
            <a:r>
              <a:rPr lang="en-US" dirty="0" smtClean="0"/>
              <a:t> </a:t>
            </a:r>
            <a:r>
              <a:rPr lang="en-US" sz="2400" dirty="0" smtClean="0"/>
              <a:t>Prepare method for Chamber insertion</a:t>
            </a:r>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 first look with an IR imager</a:t>
            </a:r>
            <a:endParaRPr lang="en-US" sz="28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4400" y="2286000"/>
            <a:ext cx="3017308" cy="2316163"/>
          </a:xfrm>
          <a:prstGeom prst="rect">
            <a:avLst/>
          </a:prstGeom>
        </p:spPr>
      </p:pic>
      <p:sp>
        <p:nvSpPr>
          <p:cNvPr id="5" name="TextBox 4"/>
          <p:cNvSpPr txBox="1"/>
          <p:nvPr/>
        </p:nvSpPr>
        <p:spPr>
          <a:xfrm>
            <a:off x="4876800" y="1981200"/>
            <a:ext cx="2667000" cy="369332"/>
          </a:xfrm>
          <a:prstGeom prst="rect">
            <a:avLst/>
          </a:prstGeom>
          <a:noFill/>
        </p:spPr>
        <p:txBody>
          <a:bodyPr wrap="square" rtlCol="0">
            <a:spAutoFit/>
          </a:bodyPr>
          <a:lstStyle/>
          <a:p>
            <a:r>
              <a:rPr lang="en-US" dirty="0" smtClean="0"/>
              <a:t>A VFAT drawing 0.65W</a:t>
            </a:r>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09600" y="1524000"/>
            <a:ext cx="3326977" cy="2495417"/>
          </a:xfrm>
          <a:prstGeom prst="rect">
            <a:avLst/>
          </a:prstGeom>
        </p:spPr>
      </p:pic>
      <p:sp>
        <p:nvSpPr>
          <p:cNvPr id="7" name="TextBox 6"/>
          <p:cNvSpPr txBox="1"/>
          <p:nvPr/>
        </p:nvSpPr>
        <p:spPr>
          <a:xfrm>
            <a:off x="5867400" y="1295400"/>
            <a:ext cx="1752600" cy="646331"/>
          </a:xfrm>
          <a:prstGeom prst="rect">
            <a:avLst/>
          </a:prstGeom>
          <a:noFill/>
        </p:spPr>
        <p:txBody>
          <a:bodyPr wrap="square" rtlCol="0">
            <a:spAutoFit/>
          </a:bodyPr>
          <a:lstStyle/>
          <a:p>
            <a:r>
              <a:rPr lang="en-GB" dirty="0" smtClean="0"/>
              <a:t>With help from </a:t>
            </a:r>
            <a:r>
              <a:rPr lang="en-GB" dirty="0" err="1" smtClean="0"/>
              <a:t>Aysen</a:t>
            </a:r>
            <a:endParaRPr lang="en-US" dirty="0"/>
          </a:p>
        </p:txBody>
      </p:sp>
      <p:sp>
        <p:nvSpPr>
          <p:cNvPr id="8" name="TextBox 7"/>
          <p:cNvSpPr txBox="1"/>
          <p:nvPr/>
        </p:nvSpPr>
        <p:spPr>
          <a:xfrm>
            <a:off x="1143000" y="1143000"/>
            <a:ext cx="2743200" cy="369332"/>
          </a:xfrm>
          <a:prstGeom prst="rect">
            <a:avLst/>
          </a:prstGeom>
          <a:noFill/>
        </p:spPr>
        <p:txBody>
          <a:bodyPr wrap="square" rtlCol="0">
            <a:spAutoFit/>
          </a:bodyPr>
          <a:lstStyle/>
          <a:p>
            <a:r>
              <a:rPr lang="en-US" dirty="0" smtClean="0"/>
              <a:t>OH drawing 4.7W</a:t>
            </a:r>
            <a:endParaRPr lang="en-US" dirty="0"/>
          </a:p>
        </p:txBody>
      </p:sp>
      <p:sp>
        <p:nvSpPr>
          <p:cNvPr id="9" name="TextBox 8"/>
          <p:cNvSpPr txBox="1"/>
          <p:nvPr/>
        </p:nvSpPr>
        <p:spPr>
          <a:xfrm>
            <a:off x="533400" y="4495800"/>
            <a:ext cx="3048000" cy="1477328"/>
          </a:xfrm>
          <a:prstGeom prst="rect">
            <a:avLst/>
          </a:prstGeom>
          <a:noFill/>
        </p:spPr>
        <p:txBody>
          <a:bodyPr wrap="square" rtlCol="0">
            <a:spAutoFit/>
          </a:bodyPr>
          <a:lstStyle/>
          <a:p>
            <a:r>
              <a:rPr lang="en-GB" dirty="0" err="1" smtClean="0"/>
              <a:t>Aysen</a:t>
            </a:r>
            <a:r>
              <a:rPr lang="en-GB" dirty="0" smtClean="0"/>
              <a:t> reports that with the OH under load SFP temperatures rise from 30-35degC in 160-170s </a:t>
            </a:r>
            <a:r>
              <a:rPr lang="en-GB" dirty="0" err="1" smtClean="0"/>
              <a:t>independant</a:t>
            </a:r>
            <a:r>
              <a:rPr lang="en-GB" dirty="0" smtClean="0"/>
              <a:t> of the firmware</a:t>
            </a:r>
            <a:endParaRPr lang="en-US" dirty="0"/>
          </a:p>
        </p:txBody>
      </p:sp>
      <p:sp>
        <p:nvSpPr>
          <p:cNvPr id="10" name="TextBox 9"/>
          <p:cNvSpPr txBox="1"/>
          <p:nvPr/>
        </p:nvSpPr>
        <p:spPr>
          <a:xfrm>
            <a:off x="4343400" y="5257800"/>
            <a:ext cx="3657600" cy="646331"/>
          </a:xfrm>
          <a:prstGeom prst="rect">
            <a:avLst/>
          </a:prstGeom>
          <a:noFill/>
        </p:spPr>
        <p:txBody>
          <a:bodyPr wrap="square" rtlCol="0">
            <a:spAutoFit/>
          </a:bodyPr>
          <a:lstStyle/>
          <a:p>
            <a:r>
              <a:rPr lang="en-US" dirty="0" smtClean="0"/>
              <a:t>Test under full load will be done soon with emissivity correction of the SFPs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The final temperature rise and pressure drop across a 20deg Section</a:t>
            </a:r>
          </a:p>
          <a:p>
            <a:r>
              <a:rPr lang="en-GB" dirty="0" smtClean="0"/>
              <a:t>Impact on GEM performance</a:t>
            </a:r>
          </a:p>
          <a:p>
            <a:r>
              <a:rPr lang="en-GB" dirty="0" smtClean="0"/>
              <a:t>Purging the system &amp; Rapid connectors</a:t>
            </a:r>
          </a:p>
          <a:p>
            <a:r>
              <a:rPr lang="en-GB" dirty="0" smtClean="0"/>
              <a:t>HV divider cooling</a:t>
            </a:r>
          </a:p>
          <a:p>
            <a:r>
              <a:rPr lang="en-GB" dirty="0" smtClean="0"/>
              <a:t>Large amount of work requiring resources</a:t>
            </a:r>
          </a:p>
          <a:p>
            <a:r>
              <a:rPr lang="en-GB" dirty="0" smtClean="0"/>
              <a:t>The schedule</a:t>
            </a:r>
            <a:endParaRPr lang="en-GB" dirty="0"/>
          </a:p>
        </p:txBody>
      </p:sp>
    </p:spTree>
    <p:extLst>
      <p:ext uri="{BB962C8B-B14F-4D97-AF65-F5344CB8AC3E}">
        <p14:creationId xmlns:p14="http://schemas.microsoft.com/office/powerpoint/2010/main" val="370725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Activities &amp; Questions</a:t>
            </a:r>
            <a:endParaRPr lang="en-GB" dirty="0"/>
          </a:p>
        </p:txBody>
      </p:sp>
      <p:sp>
        <p:nvSpPr>
          <p:cNvPr id="3" name="Content Placeholder 2"/>
          <p:cNvSpPr>
            <a:spLocks noGrp="1"/>
          </p:cNvSpPr>
          <p:nvPr>
            <p:ph idx="1"/>
          </p:nvPr>
        </p:nvSpPr>
        <p:spPr/>
        <p:txBody>
          <a:bodyPr>
            <a:normAutofit/>
          </a:bodyPr>
          <a:lstStyle/>
          <a:p>
            <a:r>
              <a:rPr lang="en-GB" dirty="0" smtClean="0"/>
              <a:t>Parameters</a:t>
            </a:r>
          </a:p>
          <a:p>
            <a:r>
              <a:rPr lang="en-GB" dirty="0" smtClean="0"/>
              <a:t>Design so far</a:t>
            </a:r>
          </a:p>
          <a:p>
            <a:r>
              <a:rPr lang="en-GB" dirty="0" smtClean="0"/>
              <a:t>Proposed tests	</a:t>
            </a:r>
          </a:p>
          <a:p>
            <a:pPr lvl="7"/>
            <a:r>
              <a:rPr lang="en-GB" dirty="0" smtClean="0"/>
              <a:t>Full heat load to circuit</a:t>
            </a:r>
          </a:p>
          <a:p>
            <a:pPr lvl="7"/>
            <a:r>
              <a:rPr lang="en-GB" dirty="0" smtClean="0"/>
              <a:t>Realistic test with full GE1/1</a:t>
            </a:r>
          </a:p>
          <a:p>
            <a:pPr lvl="7"/>
            <a:r>
              <a:rPr lang="en-GB" dirty="0" smtClean="0"/>
              <a:t>Installed conditions simulation</a:t>
            </a:r>
          </a:p>
          <a:p>
            <a:r>
              <a:rPr lang="en-GB" dirty="0" smtClean="0"/>
              <a:t>Open questions</a:t>
            </a:r>
          </a:p>
          <a:p>
            <a:r>
              <a:rPr lang="en-GB" dirty="0" smtClean="0"/>
              <a:t>Conclusions</a:t>
            </a:r>
            <a:endParaRPr lang="en-GB" dirty="0"/>
          </a:p>
        </p:txBody>
      </p:sp>
    </p:spTree>
    <p:extLst>
      <p:ext uri="{BB962C8B-B14F-4D97-AF65-F5344CB8AC3E}">
        <p14:creationId xmlns:p14="http://schemas.microsoft.com/office/powerpoint/2010/main" val="112598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parameters</a:t>
            </a:r>
            <a:endParaRPr lang="en-GB" dirty="0"/>
          </a:p>
        </p:txBody>
      </p:sp>
      <p:sp>
        <p:nvSpPr>
          <p:cNvPr id="3" name="Content Placeholder 2"/>
          <p:cNvSpPr>
            <a:spLocks noGrp="1"/>
          </p:cNvSpPr>
          <p:nvPr>
            <p:ph idx="1"/>
          </p:nvPr>
        </p:nvSpPr>
        <p:spPr/>
        <p:txBody>
          <a:bodyPr/>
          <a:lstStyle/>
          <a:p>
            <a:r>
              <a:rPr lang="en-GB" sz="2400" dirty="0" smtClean="0"/>
              <a:t>One </a:t>
            </a:r>
            <a:r>
              <a:rPr lang="en-GB" sz="2400" dirty="0" err="1" smtClean="0"/>
              <a:t>opto</a:t>
            </a:r>
            <a:r>
              <a:rPr lang="en-GB" sz="2400" dirty="0" smtClean="0"/>
              <a:t> </a:t>
            </a:r>
            <a:r>
              <a:rPr lang="en-GB" sz="2400" dirty="0" err="1" smtClean="0"/>
              <a:t>Hybride</a:t>
            </a:r>
            <a:r>
              <a:rPr lang="en-GB" sz="2400" dirty="0" smtClean="0"/>
              <a:t>				25W</a:t>
            </a:r>
          </a:p>
          <a:p>
            <a:r>
              <a:rPr lang="en-GB" sz="2400" dirty="0" smtClean="0"/>
              <a:t>24 VFATs					24W</a:t>
            </a:r>
          </a:p>
          <a:p>
            <a:r>
              <a:rPr lang="en-GB" sz="2400" dirty="0" smtClean="0"/>
              <a:t>1 HV divider				3-4W</a:t>
            </a:r>
          </a:p>
          <a:p>
            <a:r>
              <a:rPr lang="en-GB" sz="2400" dirty="0" smtClean="0"/>
              <a:t>One super Chamber			100W</a:t>
            </a:r>
          </a:p>
          <a:p>
            <a:r>
              <a:rPr lang="en-GB" sz="2400" dirty="0" smtClean="0"/>
              <a:t>Water flow (CMS present conditions)	2l/min</a:t>
            </a:r>
          </a:p>
          <a:p>
            <a:r>
              <a:rPr lang="en-GB" sz="2400" dirty="0"/>
              <a:t>D</a:t>
            </a:r>
            <a:r>
              <a:rPr lang="en-GB" sz="2400" dirty="0" smtClean="0"/>
              <a:t>elta P ( </a:t>
            </a:r>
            <a:r>
              <a:rPr lang="en-GB" sz="2400" dirty="0" err="1" smtClean="0"/>
              <a:t>dia</a:t>
            </a:r>
            <a:r>
              <a:rPr lang="en-GB" sz="2400" dirty="0" smtClean="0"/>
              <a:t> 6 or 8mm)</a:t>
            </a:r>
          </a:p>
          <a:p>
            <a:endParaRPr lang="en-GB" dirty="0"/>
          </a:p>
        </p:txBody>
      </p:sp>
    </p:spTree>
    <p:extLst>
      <p:ext uri="{BB962C8B-B14F-4D97-AF65-F5344CB8AC3E}">
        <p14:creationId xmlns:p14="http://schemas.microsoft.com/office/powerpoint/2010/main" val="51034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a:t>
            </a:r>
            <a:endParaRPr lang="en-GB" dirty="0"/>
          </a:p>
        </p:txBody>
      </p:sp>
      <p:pic>
        <p:nvPicPr>
          <p:cNvPr id="4" name="Content Placeholder 3"/>
          <p:cNvPicPr>
            <a:picLocks noGrp="1" noChangeAspect="1"/>
          </p:cNvPicPr>
          <p:nvPr>
            <p:ph idx="1"/>
          </p:nvPr>
        </p:nvPicPr>
        <p:blipFill rotWithShape="1">
          <a:blip r:embed="rId2" cstate="print"/>
          <a:srcRect l="22048" t="10578" r="26235" b="1466"/>
          <a:stretch/>
        </p:blipFill>
        <p:spPr>
          <a:xfrm rot="5400000">
            <a:off x="2379219" y="1721521"/>
            <a:ext cx="914401" cy="4572000"/>
          </a:xfrm>
          <a:prstGeom prst="rect">
            <a:avLst/>
          </a:prstGeom>
        </p:spPr>
      </p:pic>
      <p:pic>
        <p:nvPicPr>
          <p:cNvPr id="5" name="Picture 4"/>
          <p:cNvPicPr>
            <a:picLocks noChangeAspect="1"/>
          </p:cNvPicPr>
          <p:nvPr/>
        </p:nvPicPr>
        <p:blipFill>
          <a:blip r:embed="rId3" cstate="print"/>
          <a:stretch>
            <a:fillRect/>
          </a:stretch>
        </p:blipFill>
        <p:spPr>
          <a:xfrm rot="5400000">
            <a:off x="1598843" y="-74842"/>
            <a:ext cx="2362201" cy="4645488"/>
          </a:xfrm>
          <a:prstGeom prst="rect">
            <a:avLst/>
          </a:prstGeom>
        </p:spPr>
      </p:pic>
      <p:sp>
        <p:nvSpPr>
          <p:cNvPr id="6" name="TextBox 5"/>
          <p:cNvSpPr txBox="1"/>
          <p:nvPr/>
        </p:nvSpPr>
        <p:spPr>
          <a:xfrm>
            <a:off x="457199" y="5500441"/>
            <a:ext cx="4343400" cy="646331"/>
          </a:xfrm>
          <a:prstGeom prst="rect">
            <a:avLst/>
          </a:prstGeom>
          <a:solidFill>
            <a:srgbClr val="FFC000"/>
          </a:solidFill>
        </p:spPr>
        <p:txBody>
          <a:bodyPr wrap="square" rtlCol="0">
            <a:spAutoFit/>
          </a:bodyPr>
          <a:lstStyle/>
          <a:p>
            <a:r>
              <a:rPr lang="en-US" dirty="0" smtClean="0"/>
              <a:t>The design from </a:t>
            </a:r>
            <a:r>
              <a:rPr lang="en-US" dirty="0" err="1" smtClean="0"/>
              <a:t>Georgi</a:t>
            </a:r>
            <a:r>
              <a:rPr lang="en-US" dirty="0" smtClean="0"/>
              <a:t> is being integrated into the GE1/1 mechanics by Antonio </a:t>
            </a: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20" t="51765" r="4901" b="24706"/>
          <a:stretch/>
        </p:blipFill>
        <p:spPr>
          <a:xfrm>
            <a:off x="5083725" y="5035856"/>
            <a:ext cx="3581401" cy="1143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1451413"/>
            <a:ext cx="4151642" cy="2206187"/>
          </a:xfrm>
          <a:prstGeom prst="rect">
            <a:avLst/>
          </a:prstGeom>
        </p:spPr>
      </p:pic>
      <p:sp>
        <p:nvSpPr>
          <p:cNvPr id="8" name="TextBox 7"/>
          <p:cNvSpPr txBox="1"/>
          <p:nvPr/>
        </p:nvSpPr>
        <p:spPr>
          <a:xfrm>
            <a:off x="5921925" y="4712690"/>
            <a:ext cx="1905000" cy="646331"/>
          </a:xfrm>
          <a:prstGeom prst="rect">
            <a:avLst/>
          </a:prstGeom>
          <a:solidFill>
            <a:srgbClr val="FFC000"/>
          </a:solidFill>
        </p:spPr>
        <p:txBody>
          <a:bodyPr wrap="square" rtlCol="0">
            <a:spAutoFit/>
          </a:bodyPr>
          <a:lstStyle/>
          <a:p>
            <a:r>
              <a:rPr lang="en-GB" smtClean="0"/>
              <a:t>Top Cu cover plate not shown </a:t>
            </a:r>
            <a:endParaRPr lang="en-GB" dirty="0"/>
          </a:p>
        </p:txBody>
      </p:sp>
    </p:spTree>
    <p:extLst>
      <p:ext uri="{BB962C8B-B14F-4D97-AF65-F5344CB8AC3E}">
        <p14:creationId xmlns:p14="http://schemas.microsoft.com/office/powerpoint/2010/main" val="414652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Lessons learned from CSCs ME1/1</a:t>
            </a:r>
            <a:endParaRPr lang="en-US" sz="3200" dirty="0"/>
          </a:p>
        </p:txBody>
      </p:sp>
      <p:pic>
        <p:nvPicPr>
          <p:cNvPr id="6" name="Picture 5" descr="071020141047.jpg"/>
          <p:cNvPicPr>
            <a:picLocks noChangeAspect="1"/>
          </p:cNvPicPr>
          <p:nvPr/>
        </p:nvPicPr>
        <p:blipFill>
          <a:blip r:embed="rId2" cstate="print"/>
          <a:stretch>
            <a:fillRect/>
          </a:stretch>
        </p:blipFill>
        <p:spPr>
          <a:xfrm>
            <a:off x="609600" y="3352800"/>
            <a:ext cx="2959608" cy="2219706"/>
          </a:xfrm>
          <a:prstGeom prst="rect">
            <a:avLst/>
          </a:prstGeom>
        </p:spPr>
      </p:pic>
      <p:pic>
        <p:nvPicPr>
          <p:cNvPr id="7" name="Picture 6" descr="021020141032.jpg"/>
          <p:cNvPicPr>
            <a:picLocks noChangeAspect="1"/>
          </p:cNvPicPr>
          <p:nvPr/>
        </p:nvPicPr>
        <p:blipFill rotWithShape="1">
          <a:blip r:embed="rId3" cstate="print"/>
          <a:srcRect l="8414" t="12050" r="9312" b="26868"/>
          <a:stretch/>
        </p:blipFill>
        <p:spPr>
          <a:xfrm>
            <a:off x="5715000" y="1447800"/>
            <a:ext cx="2873829" cy="1600200"/>
          </a:xfrm>
          <a:prstGeom prst="rect">
            <a:avLst/>
          </a:prstGeom>
        </p:spPr>
      </p:pic>
      <p:pic>
        <p:nvPicPr>
          <p:cNvPr id="4" name="Content Placeholder 3" descr="021020141031.jpg"/>
          <p:cNvPicPr>
            <a:picLocks noGrp="1" noChangeAspect="1"/>
          </p:cNvPicPr>
          <p:nvPr>
            <p:ph idx="1"/>
          </p:nvPr>
        </p:nvPicPr>
        <p:blipFill rotWithShape="1">
          <a:blip r:embed="rId4" cstate="print"/>
          <a:srcRect l="22597" t="24139" r="-819" b="36872"/>
          <a:stretch/>
        </p:blipFill>
        <p:spPr>
          <a:xfrm>
            <a:off x="608947" y="1175657"/>
            <a:ext cx="4397052" cy="1643743"/>
          </a:xfrm>
        </p:spPr>
      </p:pic>
      <p:pic>
        <p:nvPicPr>
          <p:cNvPr id="5" name="Picture 4" descr="021020141030.jpg"/>
          <p:cNvPicPr>
            <a:picLocks noChangeAspect="1"/>
          </p:cNvPicPr>
          <p:nvPr/>
        </p:nvPicPr>
        <p:blipFill rotWithShape="1">
          <a:blip r:embed="rId5" cstate="print"/>
          <a:srcRect b="36155"/>
          <a:stretch/>
        </p:blipFill>
        <p:spPr>
          <a:xfrm>
            <a:off x="3930395" y="3352800"/>
            <a:ext cx="4635651" cy="2219706"/>
          </a:xfrm>
          <a:prstGeom prst="rect">
            <a:avLst/>
          </a:prstGeom>
        </p:spPr>
      </p:pic>
      <p:sp>
        <p:nvSpPr>
          <p:cNvPr id="8" name="TextBox 7"/>
          <p:cNvSpPr txBox="1"/>
          <p:nvPr/>
        </p:nvSpPr>
        <p:spPr>
          <a:xfrm>
            <a:off x="533400" y="2667000"/>
            <a:ext cx="2057400" cy="523220"/>
          </a:xfrm>
          <a:prstGeom prst="rect">
            <a:avLst/>
          </a:prstGeom>
          <a:solidFill>
            <a:srgbClr val="FFC000"/>
          </a:solidFill>
        </p:spPr>
        <p:txBody>
          <a:bodyPr wrap="square" rtlCol="0">
            <a:spAutoFit/>
          </a:bodyPr>
          <a:lstStyle/>
          <a:p>
            <a:r>
              <a:rPr lang="en-US" sz="1400" dirty="0" smtClean="0"/>
              <a:t>Cooling pipe sandwiched between 2 Cu sheets</a:t>
            </a:r>
            <a:endParaRPr lang="en-US" sz="1400" dirty="0"/>
          </a:p>
        </p:txBody>
      </p:sp>
      <p:cxnSp>
        <p:nvCxnSpPr>
          <p:cNvPr id="10" name="Straight Arrow Connector 9"/>
          <p:cNvCxnSpPr>
            <a:stCxn id="8" idx="0"/>
          </p:cNvCxnSpPr>
          <p:nvPr/>
        </p:nvCxnSpPr>
        <p:spPr>
          <a:xfrm flipV="1">
            <a:off x="1562100" y="2133600"/>
            <a:ext cx="647700" cy="533400"/>
          </a:xfrm>
          <a:prstGeom prst="straightConnector1">
            <a:avLst/>
          </a:prstGeom>
          <a:ln w="22225">
            <a:solidFill>
              <a:srgbClr val="FFFF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71800" y="3200400"/>
            <a:ext cx="3048000" cy="369332"/>
          </a:xfrm>
          <a:prstGeom prst="rect">
            <a:avLst/>
          </a:prstGeom>
          <a:solidFill>
            <a:srgbClr val="FFC000"/>
          </a:solidFill>
        </p:spPr>
        <p:txBody>
          <a:bodyPr wrap="square" rtlCol="0">
            <a:spAutoFit/>
          </a:bodyPr>
          <a:lstStyle/>
          <a:p>
            <a:r>
              <a:rPr lang="en-US" dirty="0" smtClean="0"/>
              <a:t>Cu cover with thermal pads</a:t>
            </a:r>
            <a:endParaRPr lang="en-US" dirty="0"/>
          </a:p>
        </p:txBody>
      </p:sp>
      <p:cxnSp>
        <p:nvCxnSpPr>
          <p:cNvPr id="13" name="Straight Arrow Connector 12"/>
          <p:cNvCxnSpPr/>
          <p:nvPr/>
        </p:nvCxnSpPr>
        <p:spPr>
          <a:xfrm flipV="1">
            <a:off x="4876800" y="2743200"/>
            <a:ext cx="1828800" cy="4572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400800" y="4953000"/>
            <a:ext cx="838200" cy="6858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86000" y="3581400"/>
            <a:ext cx="2133600" cy="9144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477000" y="5638800"/>
            <a:ext cx="1600200" cy="369332"/>
          </a:xfrm>
          <a:prstGeom prst="rect">
            <a:avLst/>
          </a:prstGeom>
          <a:solidFill>
            <a:srgbClr val="FFC000"/>
          </a:solidFill>
        </p:spPr>
        <p:txBody>
          <a:bodyPr wrap="square" rtlCol="0">
            <a:spAutoFit/>
          </a:bodyPr>
          <a:lstStyle/>
          <a:p>
            <a:r>
              <a:rPr lang="en-US" dirty="0" smtClean="0"/>
              <a:t>SFPs </a:t>
            </a:r>
            <a:r>
              <a:rPr lang="en-US" dirty="0" err="1" smtClean="0"/>
              <a:t>uncooled</a:t>
            </a:r>
            <a:endParaRPr lang="en-US" dirty="0"/>
          </a:p>
        </p:txBody>
      </p:sp>
      <p:cxnSp>
        <p:nvCxnSpPr>
          <p:cNvPr id="21" name="Straight Arrow Connector 20"/>
          <p:cNvCxnSpPr>
            <a:stCxn id="11" idx="2"/>
          </p:cNvCxnSpPr>
          <p:nvPr/>
        </p:nvCxnSpPr>
        <p:spPr>
          <a:xfrm>
            <a:off x="4495800" y="3569732"/>
            <a:ext cx="1828800" cy="46886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Cooling assembly and maintenance</a:t>
            </a:r>
            <a:endParaRPr lang="en-US" sz="3200" dirty="0"/>
          </a:p>
        </p:txBody>
      </p:sp>
      <p:pic>
        <p:nvPicPr>
          <p:cNvPr id="4" name="Content Placeholder 3"/>
          <p:cNvPicPr>
            <a:picLocks noGrp="1"/>
          </p:cNvPicPr>
          <p:nvPr>
            <p:ph idx="1"/>
          </p:nvPr>
        </p:nvPicPr>
        <p:blipFill>
          <a:blip r:embed="rId2" cstate="print"/>
          <a:srcRect l="8213" t="24588" r="21089" b="28063"/>
          <a:stretch>
            <a:fillRect/>
          </a:stretch>
        </p:blipFill>
        <p:spPr bwMode="auto">
          <a:xfrm>
            <a:off x="457200" y="3276600"/>
            <a:ext cx="5943600" cy="2895600"/>
          </a:xfrm>
          <a:prstGeom prst="rect">
            <a:avLst/>
          </a:prstGeom>
          <a:noFill/>
          <a:ln w="9525">
            <a:noFill/>
            <a:miter lim="800000"/>
            <a:headEnd/>
            <a:tailEnd/>
          </a:ln>
        </p:spPr>
      </p:pic>
      <p:pic>
        <p:nvPicPr>
          <p:cNvPr id="5" name="Picture 4"/>
          <p:cNvPicPr/>
          <p:nvPr/>
        </p:nvPicPr>
        <p:blipFill>
          <a:blip r:embed="rId3" cstate="print"/>
          <a:srcRect l="962" t="18282" r="2003" b="37555"/>
          <a:stretch>
            <a:fillRect/>
          </a:stretch>
        </p:blipFill>
        <p:spPr bwMode="auto">
          <a:xfrm>
            <a:off x="228600" y="1066800"/>
            <a:ext cx="5767388" cy="1909763"/>
          </a:xfrm>
          <a:prstGeom prst="rect">
            <a:avLst/>
          </a:prstGeom>
          <a:noFill/>
          <a:ln w="9525">
            <a:noFill/>
            <a:miter lim="800000"/>
            <a:headEnd/>
            <a:tailEnd/>
          </a:ln>
        </p:spPr>
      </p:pic>
      <p:sp>
        <p:nvSpPr>
          <p:cNvPr id="6" name="TextBox 5"/>
          <p:cNvSpPr txBox="1"/>
          <p:nvPr/>
        </p:nvSpPr>
        <p:spPr>
          <a:xfrm>
            <a:off x="4953000" y="1828800"/>
            <a:ext cx="3810000" cy="1077218"/>
          </a:xfrm>
          <a:prstGeom prst="rect">
            <a:avLst/>
          </a:prstGeom>
          <a:solidFill>
            <a:srgbClr val="FFC000"/>
          </a:solidFill>
        </p:spPr>
        <p:txBody>
          <a:bodyPr wrap="square" rtlCol="0">
            <a:spAutoFit/>
          </a:bodyPr>
          <a:lstStyle/>
          <a:p>
            <a:r>
              <a:rPr lang="en-US" sz="1600" dirty="0" smtClean="0"/>
              <a:t>Rapid connectors make the cooling assembly easy in the difficult access zone at P5. However they are a long extension in front of and behind the PP</a:t>
            </a:r>
            <a:endParaRPr lang="en-US" sz="1600" dirty="0"/>
          </a:p>
        </p:txBody>
      </p:sp>
      <p:sp>
        <p:nvSpPr>
          <p:cNvPr id="7" name="TextBox 6"/>
          <p:cNvSpPr txBox="1"/>
          <p:nvPr/>
        </p:nvSpPr>
        <p:spPr>
          <a:xfrm>
            <a:off x="6384636" y="3464621"/>
            <a:ext cx="2690812" cy="923330"/>
          </a:xfrm>
          <a:prstGeom prst="rect">
            <a:avLst/>
          </a:prstGeom>
          <a:solidFill>
            <a:srgbClr val="FFC000"/>
          </a:solidFill>
        </p:spPr>
        <p:txBody>
          <a:bodyPr wrap="square" rtlCol="0">
            <a:spAutoFit/>
          </a:bodyPr>
          <a:lstStyle/>
          <a:p>
            <a:r>
              <a:rPr lang="en-US" dirty="0" smtClean="0"/>
              <a:t>They do not completely stop water  lose during circuit purging </a:t>
            </a:r>
            <a:endParaRPr lang="en-US" dirty="0"/>
          </a:p>
        </p:txBody>
      </p:sp>
      <p:sp>
        <p:nvSpPr>
          <p:cNvPr id="8" name="Oval 7"/>
          <p:cNvSpPr/>
          <p:nvPr/>
        </p:nvSpPr>
        <p:spPr>
          <a:xfrm>
            <a:off x="4953000" y="3200400"/>
            <a:ext cx="685800" cy="1524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48400" y="4953001"/>
            <a:ext cx="2514600" cy="1200329"/>
          </a:xfrm>
          <a:prstGeom prst="rect">
            <a:avLst/>
          </a:prstGeom>
          <a:solidFill>
            <a:srgbClr val="FFC000"/>
          </a:solidFill>
        </p:spPr>
        <p:txBody>
          <a:bodyPr wrap="square" rtlCol="0">
            <a:spAutoFit/>
          </a:bodyPr>
          <a:lstStyle/>
          <a:p>
            <a:r>
              <a:rPr lang="en-US" dirty="0" smtClean="0"/>
              <a:t>Can we adopt a smaller , simpler and cheaper solution, to be tested in the mock-up.</a:t>
            </a:r>
            <a:endParaRPr lang="en-US" dirty="0"/>
          </a:p>
        </p:txBody>
      </p:sp>
      <p:sp>
        <p:nvSpPr>
          <p:cNvPr id="3" name="TextBox 2"/>
          <p:cNvSpPr txBox="1"/>
          <p:nvPr/>
        </p:nvSpPr>
        <p:spPr>
          <a:xfrm>
            <a:off x="457200" y="5371237"/>
            <a:ext cx="3352800" cy="923330"/>
          </a:xfrm>
          <a:prstGeom prst="rect">
            <a:avLst/>
          </a:prstGeom>
          <a:solidFill>
            <a:srgbClr val="FFC000"/>
          </a:solidFill>
        </p:spPr>
        <p:txBody>
          <a:bodyPr wrap="square" rtlCol="0">
            <a:spAutoFit/>
          </a:bodyPr>
          <a:lstStyle/>
          <a:p>
            <a:r>
              <a:rPr lang="en-GB" dirty="0" smtClean="0"/>
              <a:t>There are 8 connections to be made on each 20deg sector, no inversions ! No way to see errors !</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HV Divider to cool or not</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95400" y="2057400"/>
            <a:ext cx="4427660" cy="3198876"/>
          </a:xfrm>
          <a:prstGeom prst="rect">
            <a:avLst/>
          </a:prstGeom>
          <a:noFill/>
        </p:spPr>
      </p:pic>
      <p:sp>
        <p:nvSpPr>
          <p:cNvPr id="5" name="TextBox 4"/>
          <p:cNvSpPr txBox="1"/>
          <p:nvPr/>
        </p:nvSpPr>
        <p:spPr>
          <a:xfrm>
            <a:off x="762000" y="3962400"/>
            <a:ext cx="1295400" cy="381000"/>
          </a:xfrm>
          <a:prstGeom prst="rect">
            <a:avLst/>
          </a:prstGeom>
          <a:solidFill>
            <a:srgbClr val="FFC000"/>
          </a:solidFill>
        </p:spPr>
        <p:txBody>
          <a:bodyPr wrap="square" rtlCol="0">
            <a:spAutoFit/>
          </a:bodyPr>
          <a:lstStyle/>
          <a:p>
            <a:r>
              <a:rPr lang="en-US" dirty="0" smtClean="0"/>
              <a:t>HV divider</a:t>
            </a:r>
            <a:endParaRPr lang="en-US" dirty="0"/>
          </a:p>
        </p:txBody>
      </p:sp>
      <p:cxnSp>
        <p:nvCxnSpPr>
          <p:cNvPr id="7" name="Straight Arrow Connector 6"/>
          <p:cNvCxnSpPr/>
          <p:nvPr/>
        </p:nvCxnSpPr>
        <p:spPr>
          <a:xfrm flipV="1">
            <a:off x="2133600" y="3505200"/>
            <a:ext cx="1371600" cy="6096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10200" y="4648200"/>
            <a:ext cx="2057400" cy="646331"/>
          </a:xfrm>
          <a:prstGeom prst="rect">
            <a:avLst/>
          </a:prstGeom>
          <a:solidFill>
            <a:srgbClr val="FFC000"/>
          </a:solidFill>
        </p:spPr>
        <p:txBody>
          <a:bodyPr wrap="square" rtlCol="0">
            <a:spAutoFit/>
          </a:bodyPr>
          <a:lstStyle/>
          <a:p>
            <a:r>
              <a:rPr lang="en-US" dirty="0" smtClean="0"/>
              <a:t>Ceramic  electrical insulator</a:t>
            </a:r>
            <a:endParaRPr lang="en-US" dirty="0"/>
          </a:p>
        </p:txBody>
      </p:sp>
      <p:cxnSp>
        <p:nvCxnSpPr>
          <p:cNvPr id="10" name="Straight Arrow Connector 9"/>
          <p:cNvCxnSpPr>
            <a:stCxn id="8" idx="1"/>
          </p:cNvCxnSpPr>
          <p:nvPr/>
        </p:nvCxnSpPr>
        <p:spPr>
          <a:xfrm flipH="1" flipV="1">
            <a:off x="4343400" y="3733800"/>
            <a:ext cx="1066800" cy="123756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2819400"/>
            <a:ext cx="1447800" cy="369332"/>
          </a:xfrm>
          <a:prstGeom prst="rect">
            <a:avLst/>
          </a:prstGeom>
          <a:solidFill>
            <a:srgbClr val="FFC000"/>
          </a:solidFill>
        </p:spPr>
        <p:txBody>
          <a:bodyPr wrap="square" rtlCol="0">
            <a:spAutoFit/>
          </a:bodyPr>
          <a:lstStyle/>
          <a:p>
            <a:r>
              <a:rPr lang="en-US" dirty="0" smtClean="0"/>
              <a:t>GEM Frame</a:t>
            </a:r>
            <a:endParaRPr lang="en-US" dirty="0"/>
          </a:p>
        </p:txBody>
      </p:sp>
      <p:cxnSp>
        <p:nvCxnSpPr>
          <p:cNvPr id="13" name="Straight Arrow Connector 12"/>
          <p:cNvCxnSpPr>
            <a:stCxn id="11" idx="1"/>
          </p:cNvCxnSpPr>
          <p:nvPr/>
        </p:nvCxnSpPr>
        <p:spPr>
          <a:xfrm flipH="1">
            <a:off x="5334000" y="3004066"/>
            <a:ext cx="1143000" cy="80593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0" y="1524000"/>
            <a:ext cx="2667000" cy="646331"/>
          </a:xfrm>
          <a:prstGeom prst="rect">
            <a:avLst/>
          </a:prstGeom>
          <a:noFill/>
        </p:spPr>
        <p:txBody>
          <a:bodyPr wrap="square" rtlCol="0">
            <a:spAutoFit/>
          </a:bodyPr>
          <a:lstStyle/>
          <a:p>
            <a:r>
              <a:rPr lang="en-US" dirty="0" smtClean="0"/>
              <a:t>3.2W of dissipated power from the divider.</a:t>
            </a:r>
            <a:endParaRPr lang="en-US" dirty="0"/>
          </a:p>
        </p:txBody>
      </p:sp>
      <p:sp>
        <p:nvSpPr>
          <p:cNvPr id="18" name="TextBox 17"/>
          <p:cNvSpPr txBox="1"/>
          <p:nvPr/>
        </p:nvSpPr>
        <p:spPr>
          <a:xfrm>
            <a:off x="1524000" y="5410200"/>
            <a:ext cx="4724400" cy="1077218"/>
          </a:xfrm>
          <a:prstGeom prst="rect">
            <a:avLst/>
          </a:prstGeom>
          <a:noFill/>
        </p:spPr>
        <p:txBody>
          <a:bodyPr wrap="square" rtlCol="0">
            <a:spAutoFit/>
          </a:bodyPr>
          <a:lstStyle/>
          <a:p>
            <a:r>
              <a:rPr lang="en-US" sz="1600" dirty="0" smtClean="0"/>
              <a:t>A test will be repeated to establish if the heat can be evacuated through the GEM frame, if not Antonio is sure he has a solution to bring the Cu cover down to the HV divider and make good contact.</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Calculated Delta P through the 20deg Sector without Rapid connectors, bends etc</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44816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257800" y="5181601"/>
            <a:ext cx="3429000" cy="923330"/>
          </a:xfrm>
          <a:prstGeom prst="rect">
            <a:avLst/>
          </a:prstGeom>
          <a:solidFill>
            <a:srgbClr val="FFC000"/>
          </a:solidFill>
        </p:spPr>
        <p:txBody>
          <a:bodyPr wrap="square" rtlCol="0">
            <a:spAutoFit/>
          </a:bodyPr>
          <a:lstStyle/>
          <a:p>
            <a:r>
              <a:rPr lang="en-GB" dirty="0" smtClean="0"/>
              <a:t>Almost an order of magnitude difference in Delta P between 6 and 8mm piping</a:t>
            </a:r>
            <a:endParaRPr lang="en-GB" dirty="0"/>
          </a:p>
        </p:txBody>
      </p:sp>
      <p:cxnSp>
        <p:nvCxnSpPr>
          <p:cNvPr id="7" name="Straight Arrow Connector 6"/>
          <p:cNvCxnSpPr/>
          <p:nvPr/>
        </p:nvCxnSpPr>
        <p:spPr>
          <a:xfrm>
            <a:off x="2133600" y="3810000"/>
            <a:ext cx="0" cy="914400"/>
          </a:xfrm>
          <a:prstGeom prst="straightConnector1">
            <a:avLst/>
          </a:prstGeom>
          <a:ln w="25400">
            <a:solidFill>
              <a:schemeClr val="tx1"/>
            </a:solidFill>
            <a:headEnd type="arrow"/>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flipV="1">
            <a:off x="2133600" y="4114800"/>
            <a:ext cx="3124200" cy="1528466"/>
          </a:xfrm>
          <a:prstGeom prst="straightConnector1">
            <a:avLst/>
          </a:prstGeom>
          <a:ln w="1905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0" y="3581400"/>
            <a:ext cx="685800" cy="276999"/>
          </a:xfrm>
          <a:prstGeom prst="rect">
            <a:avLst/>
          </a:prstGeom>
          <a:noFill/>
        </p:spPr>
        <p:txBody>
          <a:bodyPr wrap="square" rtlCol="0">
            <a:spAutoFit/>
          </a:bodyPr>
          <a:lstStyle/>
          <a:p>
            <a:r>
              <a:rPr lang="en-US" sz="1200" dirty="0" smtClean="0"/>
              <a:t>3.5Bar</a:t>
            </a:r>
            <a:endParaRPr lang="en-US" sz="1200" dirty="0"/>
          </a:p>
        </p:txBody>
      </p:sp>
    </p:spTree>
    <p:extLst>
      <p:ext uri="{BB962C8B-B14F-4D97-AF65-F5344CB8AC3E}">
        <p14:creationId xmlns:p14="http://schemas.microsoft.com/office/powerpoint/2010/main" val="52868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Stages</a:t>
            </a:r>
            <a:endParaRPr lang="en-US" dirty="0"/>
          </a:p>
        </p:txBody>
      </p:sp>
      <p:sp>
        <p:nvSpPr>
          <p:cNvPr id="3" name="Content Placeholder 2"/>
          <p:cNvSpPr>
            <a:spLocks noGrp="1"/>
          </p:cNvSpPr>
          <p:nvPr>
            <p:ph idx="1"/>
          </p:nvPr>
        </p:nvSpPr>
        <p:spPr/>
        <p:txBody>
          <a:bodyPr/>
          <a:lstStyle/>
          <a:p>
            <a:r>
              <a:rPr lang="en-US" dirty="0" smtClean="0"/>
              <a:t>Worst case scenario with all heat going into the cooling medium, creating greatest temperature differences across a 20deg circuit</a:t>
            </a:r>
          </a:p>
          <a:p>
            <a:r>
              <a:rPr lang="en-US" dirty="0" smtClean="0"/>
              <a:t>Detailed study of real VFAT &amp; OH heat load and thermal path resistance to cooling circuit.</a:t>
            </a:r>
          </a:p>
          <a:p>
            <a:r>
              <a:rPr lang="en-US" dirty="0" smtClean="0"/>
              <a:t>Build a full model of the HE nose of CMS with 4 models of GE1/1 installed to study environmental conditions and services.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443</TotalTime>
  <Words>750</Words>
  <Application>Microsoft Office PowerPoint</Application>
  <PresentationFormat>On-screen Show (4:3)</PresentationFormat>
  <Paragraphs>98</Paragraphs>
  <Slides>18</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Office Theme</vt:lpstr>
      <vt:lpstr>Document</vt:lpstr>
      <vt:lpstr> Cooling GE1/1 so far  </vt:lpstr>
      <vt:lpstr>Activities &amp; Questions</vt:lpstr>
      <vt:lpstr>Some parameters</vt:lpstr>
      <vt:lpstr>Design</vt:lpstr>
      <vt:lpstr>Lessons learned from CSCs ME1/1</vt:lpstr>
      <vt:lpstr>Cooling assembly and maintenance</vt:lpstr>
      <vt:lpstr>HV Divider to cool or not</vt:lpstr>
      <vt:lpstr>Calculated Delta P through the 20deg Sector without Rapid connectors, bends etc</vt:lpstr>
      <vt:lpstr>3 Stages</vt:lpstr>
      <vt:lpstr>Worst case</vt:lpstr>
      <vt:lpstr>Detailed study with VFAT &amp; OH</vt:lpstr>
      <vt:lpstr>The IR imager on loan in 904</vt:lpstr>
      <vt:lpstr>Thermal path from junction to cooling medium</vt:lpstr>
      <vt:lpstr>A good initial guide </vt:lpstr>
      <vt:lpstr>Mock up of the HE location</vt:lpstr>
      <vt:lpstr>Mockup</vt:lpstr>
      <vt:lpstr>A first look with an IR imager</vt:lpstr>
      <vt:lpstr>Questions</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cooling study on GE1/1</dc:title>
  <dc:creator>icrotty2</dc:creator>
  <cp:lastModifiedBy>Ian Crotty</cp:lastModifiedBy>
  <cp:revision>62</cp:revision>
  <dcterms:created xsi:type="dcterms:W3CDTF">2014-09-26T08:02:31Z</dcterms:created>
  <dcterms:modified xsi:type="dcterms:W3CDTF">2014-11-05T12:24:40Z</dcterms:modified>
</cp:coreProperties>
</file>