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1014" r:id="rId3"/>
    <p:sldId id="1015" r:id="rId4"/>
    <p:sldId id="877" r:id="rId5"/>
    <p:sldId id="989" r:id="rId6"/>
    <p:sldId id="944" r:id="rId7"/>
    <p:sldId id="1007" r:id="rId8"/>
    <p:sldId id="953" r:id="rId9"/>
    <p:sldId id="954" r:id="rId10"/>
    <p:sldId id="955" r:id="rId11"/>
    <p:sldId id="1006" r:id="rId12"/>
    <p:sldId id="1001" r:id="rId13"/>
    <p:sldId id="950" r:id="rId14"/>
    <p:sldId id="1008" r:id="rId15"/>
    <p:sldId id="1009" r:id="rId16"/>
    <p:sldId id="1010" r:id="rId17"/>
    <p:sldId id="994" r:id="rId18"/>
    <p:sldId id="921" r:id="rId19"/>
    <p:sldId id="996" r:id="rId20"/>
    <p:sldId id="999" r:id="rId21"/>
    <p:sldId id="997" r:id="rId22"/>
    <p:sldId id="928" r:id="rId23"/>
    <p:sldId id="1012" r:id="rId24"/>
    <p:sldId id="1011" r:id="rId25"/>
    <p:sldId id="917" r:id="rId26"/>
    <p:sldId id="998" r:id="rId27"/>
    <p:sldId id="1000" r:id="rId28"/>
    <p:sldId id="990" r:id="rId29"/>
    <p:sldId id="984" r:id="rId30"/>
    <p:sldId id="987" r:id="rId31"/>
    <p:sldId id="985" r:id="rId32"/>
    <p:sldId id="968" r:id="rId33"/>
    <p:sldId id="980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2EFF"/>
    <a:srgbClr val="FAD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/>
    <p:restoredTop sz="82930" autoAdjust="0"/>
  </p:normalViewPr>
  <p:slideViewPr>
    <p:cSldViewPr snapToGrid="0" snapToObjects="1">
      <p:cViewPr varScale="1">
        <p:scale>
          <a:sx n="162" d="100"/>
          <a:sy n="162" d="100"/>
        </p:scale>
        <p:origin x="192" y="10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F121C-D69C-1B4A-8E45-A278EEC1F9DF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A91C9-ED7C-3A4C-BAA2-7BDAFC49C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35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61DE6-EB56-F245-B0F8-50F34A5F8761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98BD-7645-8544-A1EC-83F14425D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4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>
            <a:extLst>
              <a:ext uri="{FF2B5EF4-FFF2-40B4-BE49-F238E27FC236}">
                <a16:creationId xmlns:a16="http://schemas.microsoft.com/office/drawing/2014/main" id="{41BCEC87-4DCB-C749-A0A9-F22D164B5F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78275" name="Rectangle 3">
            <a:extLst>
              <a:ext uri="{FF2B5EF4-FFF2-40B4-BE49-F238E27FC236}">
                <a16:creationId xmlns:a16="http://schemas.microsoft.com/office/drawing/2014/main" id="{7D38B83A-78E3-1D4C-A371-97F212E2D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5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D74A89-E4E5-8140-AE80-A92AC898B9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6945ED-EA8A-634D-BC17-3FE19BD7C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4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0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2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5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3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5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Phase 2 LVPS mtg. CERN 05 Jan 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0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0875"/>
            <a:ext cx="8229600" cy="644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19094"/>
            <a:ext cx="8229600" cy="358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65" y="477513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Phase 2 LVPS mtg. CERN 05 Jan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0040-949D-AD4F-8290-85D3C3F51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1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274" y="1175392"/>
            <a:ext cx="7064594" cy="1470025"/>
          </a:xfrm>
        </p:spPr>
        <p:txBody>
          <a:bodyPr/>
          <a:lstStyle/>
          <a:p>
            <a:r>
              <a:rPr lang="en-US" b="0" dirty="0"/>
              <a:t>Services and Detector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3660"/>
            <a:ext cx="6400800" cy="87718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S. </a:t>
            </a:r>
            <a:r>
              <a:rPr lang="en-US" dirty="0" err="1"/>
              <a:t>Lusin</a:t>
            </a:r>
            <a:endParaRPr lang="en-US" dirty="0"/>
          </a:p>
          <a:p>
            <a:r>
              <a:rPr lang="en-US" dirty="0"/>
              <a:t>University of Wisconsin </a:t>
            </a:r>
          </a:p>
        </p:txBody>
      </p:sp>
    </p:spTree>
    <p:extLst>
      <p:ext uri="{BB962C8B-B14F-4D97-AF65-F5344CB8AC3E}">
        <p14:creationId xmlns:p14="http://schemas.microsoft.com/office/powerpoint/2010/main" val="104918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53B8-B4CF-BE46-8EA7-CFDFD6ABDE9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pPr>
              <a:defRPr/>
            </a:pPr>
            <a:r>
              <a:rPr lang="en-US" sz="2400"/>
              <a:t>Event on powering network in CMS on Friday, Feb 12</a:t>
            </a:r>
            <a:r>
              <a:rPr lang="en-US" sz="2400" baseline="30000"/>
              <a:t>th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1033219" name="Picture 2">
            <a:extLst>
              <a:ext uri="{FF2B5EF4-FFF2-40B4-BE49-F238E27FC236}">
                <a16:creationId xmlns:a16="http://schemas.microsoft.com/office/drawing/2014/main" id="{8A466FEF-FDB7-764D-8504-CBB7CE5D3B8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8725" y="1200150"/>
            <a:ext cx="6810375" cy="3657600"/>
          </a:xfr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8C4DD-53DB-A141-8020-DD4D7D354CB8}"/>
              </a:ext>
            </a:extLst>
          </p:cNvPr>
          <p:cNvCxnSpPr/>
          <p:nvPr/>
        </p:nvCxnSpPr>
        <p:spPr>
          <a:xfrm>
            <a:off x="2400300" y="2035969"/>
            <a:ext cx="451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4E0C98-8139-C745-8557-09DF815A42DC}"/>
              </a:ext>
            </a:extLst>
          </p:cNvPr>
          <p:cNvCxnSpPr/>
          <p:nvPr/>
        </p:nvCxnSpPr>
        <p:spPr>
          <a:xfrm rot="5400000">
            <a:off x="3258146" y="1913930"/>
            <a:ext cx="228600" cy="11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13">
            <a:extLst>
              <a:ext uri="{FF2B5EF4-FFF2-40B4-BE49-F238E27FC236}">
                <a16:creationId xmlns:a16="http://schemas.microsoft.com/office/drawing/2014/main" id="{447E24AE-177C-D842-96A4-EB5C7E11D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144" y="1753791"/>
            <a:ext cx="4972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>
                <a:latin typeface="Calibri" panose="020F0502020204030204" pitchFamily="34" charset="0"/>
              </a:rPr>
              <a:t>60 V</a:t>
            </a:r>
            <a:endParaRPr lang="en-GB" altLang="en-US" sz="1350">
              <a:latin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BAC176-D9D1-0143-B16D-97152F354D1F}"/>
              </a:ext>
            </a:extLst>
          </p:cNvPr>
          <p:cNvCxnSpPr/>
          <p:nvPr/>
        </p:nvCxnSpPr>
        <p:spPr>
          <a:xfrm>
            <a:off x="3746897" y="4457700"/>
            <a:ext cx="19431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0A7F91-7CBE-D54F-BF03-3EDCFC057245}"/>
              </a:ext>
            </a:extLst>
          </p:cNvPr>
          <p:cNvCxnSpPr/>
          <p:nvPr/>
        </p:nvCxnSpPr>
        <p:spPr>
          <a:xfrm>
            <a:off x="2514600" y="4193381"/>
            <a:ext cx="4514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16">
            <a:extLst>
              <a:ext uri="{FF2B5EF4-FFF2-40B4-BE49-F238E27FC236}">
                <a16:creationId xmlns:a16="http://schemas.microsoft.com/office/drawing/2014/main" id="{3BA7DE61-E15A-1F44-B821-13EABCEBA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454" y="4171950"/>
            <a:ext cx="4972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>
                <a:latin typeface="Calibri" panose="020F0502020204030204" pitchFamily="34" charset="0"/>
              </a:rPr>
              <a:t>80 V</a:t>
            </a:r>
            <a:endParaRPr lang="en-GB" altLang="en-US" sz="1350">
              <a:latin typeface="Calibri" panose="020F050202020403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C8692E-141A-4B47-9D45-6439595274A3}"/>
              </a:ext>
            </a:extLst>
          </p:cNvPr>
          <p:cNvCxnSpPr/>
          <p:nvPr/>
        </p:nvCxnSpPr>
        <p:spPr>
          <a:xfrm rot="5400000">
            <a:off x="3343871" y="4324946"/>
            <a:ext cx="285750" cy="11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10C9C46-D15C-184C-8C2C-00E998A9D6EA}"/>
              </a:ext>
            </a:extLst>
          </p:cNvPr>
          <p:cNvCxnSpPr/>
          <p:nvPr/>
        </p:nvCxnSpPr>
        <p:spPr>
          <a:xfrm>
            <a:off x="3543300" y="1820467"/>
            <a:ext cx="2400300" cy="11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21">
            <a:extLst>
              <a:ext uri="{FF2B5EF4-FFF2-40B4-BE49-F238E27FC236}">
                <a16:creationId xmlns:a16="http://schemas.microsoft.com/office/drawing/2014/main" id="{94274819-B45B-B04E-B3EE-96413C67E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1751410"/>
            <a:ext cx="7793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>
                <a:latin typeface="Calibri" panose="020F0502020204030204" pitchFamily="34" charset="0"/>
              </a:rPr>
              <a:t>~100 ms</a:t>
            </a:r>
            <a:endParaRPr lang="en-GB" altLang="en-US" sz="1350">
              <a:latin typeface="Calibri" panose="020F0502020204030204" pitchFamily="34" charset="0"/>
            </a:endParaRPr>
          </a:p>
        </p:txBody>
      </p:sp>
      <p:sp>
        <p:nvSpPr>
          <p:cNvPr id="21516" name="TextBox 24">
            <a:extLst>
              <a:ext uri="{FF2B5EF4-FFF2-40B4-BE49-F238E27FC236}">
                <a16:creationId xmlns:a16="http://schemas.microsoft.com/office/drawing/2014/main" id="{03CFF07C-8473-A643-BD4A-7C6C1527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6" y="4237435"/>
            <a:ext cx="6912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>
                <a:latin typeface="Calibri" panose="020F0502020204030204" pitchFamily="34" charset="0"/>
              </a:rPr>
              <a:t>~80 ms</a:t>
            </a:r>
            <a:endParaRPr lang="en-GB" altLang="en-US" sz="1350">
              <a:latin typeface="Calibri" panose="020F0502020204030204" pitchFamily="34" charset="0"/>
            </a:endParaRPr>
          </a:p>
        </p:txBody>
      </p:sp>
      <p:sp>
        <p:nvSpPr>
          <p:cNvPr id="21517" name="TextBox 25">
            <a:extLst>
              <a:ext uri="{FF2B5EF4-FFF2-40B4-BE49-F238E27FC236}">
                <a16:creationId xmlns:a16="http://schemas.microsoft.com/office/drawing/2014/main" id="{90B01068-1CB5-E744-819B-E5E38935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3028950"/>
            <a:ext cx="2105833" cy="30008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50">
                <a:latin typeface="Calibri" panose="020F0502020204030204" pitchFamily="34" charset="0"/>
              </a:rPr>
              <a:t>Voltage glitch down to 50 V</a:t>
            </a:r>
            <a:endParaRPr lang="en-GB" altLang="en-US" sz="1350"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589A62-C706-8F47-9B2C-90B7D2A73CCF}"/>
              </a:ext>
            </a:extLst>
          </p:cNvPr>
          <p:cNvCxnSpPr/>
          <p:nvPr/>
        </p:nvCxnSpPr>
        <p:spPr>
          <a:xfrm rot="10800000">
            <a:off x="3486150" y="2857501"/>
            <a:ext cx="742950" cy="32742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232" name="Text Box 16">
            <a:extLst>
              <a:ext uri="{FF2B5EF4-FFF2-40B4-BE49-F238E27FC236}">
                <a16:creationId xmlns:a16="http://schemas.microsoft.com/office/drawing/2014/main" id="{57DA7DD6-2524-6A49-8D12-FB3DD805E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051" y="857250"/>
            <a:ext cx="1914307" cy="300082"/>
          </a:xfrm>
          <a:prstGeom prst="rect">
            <a:avLst/>
          </a:prstGeom>
          <a:solidFill>
            <a:srgbClr val="FCF9C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50">
                <a:latin typeface="Times New Roman" charset="0"/>
                <a:ea typeface="ＭＳ Ｐゴシック" charset="0"/>
              </a:rPr>
              <a:t>From EN/EL 15 Feb 10 :</a:t>
            </a:r>
          </a:p>
        </p:txBody>
      </p:sp>
    </p:spTree>
    <p:extLst>
      <p:ext uri="{BB962C8B-B14F-4D97-AF65-F5344CB8AC3E}">
        <p14:creationId xmlns:p14="http://schemas.microsoft.com/office/powerpoint/2010/main" val="849103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7BCB-ACF1-D043-A486-FB7A228C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SVC Transients at ATLAS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09935-0AF1-BA41-9E1D-E1D7D76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691" y="1113235"/>
            <a:ext cx="2052638" cy="341114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Similar incident, observed at ATLAS during switchover of a different static VAR compensator (SVC)</a:t>
            </a:r>
          </a:p>
          <a:p>
            <a:pPr>
              <a:defRPr/>
            </a:pPr>
            <a:r>
              <a:rPr lang="en-US" dirty="0"/>
              <a:t>Envelope of voltage waveform is minimally affected, but transients are sharp, and up to 300V magnitude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EA59402D-9D76-6645-9311-7CF08E69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6322" y="844154"/>
            <a:ext cx="4910138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4">
            <a:extLst>
              <a:ext uri="{FF2B5EF4-FFF2-40B4-BE49-F238E27FC236}">
                <a16:creationId xmlns:a16="http://schemas.microsoft.com/office/drawing/2014/main" id="{4511627D-1F65-3C47-B33E-7EF6850F0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431" y="1262063"/>
            <a:ext cx="1857375" cy="57708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50">
                <a:latin typeface="Calibri" panose="020F0502020204030204" pitchFamily="34" charset="0"/>
              </a:rPr>
              <a:t>Glitch  (voltage dip to almost zero, followed by overvoltage) at 18H00 on 04/feb/2010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0523CF0E-9203-CA46-9C37-A76C5AD25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97" y="3637360"/>
            <a:ext cx="2105025" cy="41549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50">
                <a:latin typeface="Calibri" panose="020F0502020204030204" pitchFamily="34" charset="0"/>
              </a:rPr>
              <a:t>Peak voltage goes from 320V to 380V on one cycle.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22B592B-C2CA-CC4D-AE79-B93AFB694B73}"/>
              </a:ext>
            </a:extLst>
          </p:cNvPr>
          <p:cNvCxnSpPr/>
          <p:nvPr/>
        </p:nvCxnSpPr>
        <p:spPr>
          <a:xfrm rot="16200000" flipV="1">
            <a:off x="3151585" y="2177653"/>
            <a:ext cx="2514600" cy="433388"/>
          </a:xfrm>
          <a:prstGeom prst="straightConnector1">
            <a:avLst/>
          </a:prstGeom>
          <a:ln w="190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5" name="TextBox 9">
            <a:extLst>
              <a:ext uri="{FF2B5EF4-FFF2-40B4-BE49-F238E27FC236}">
                <a16:creationId xmlns:a16="http://schemas.microsoft.com/office/drawing/2014/main" id="{D5D1EC5D-4236-1249-8E07-D36E35C8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944" y="3003947"/>
            <a:ext cx="1052513" cy="2539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50">
                <a:latin typeface="Calibri" panose="020F0502020204030204" pitchFamily="34" charset="0"/>
              </a:rPr>
              <a:t>Glitch to zero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94BD828-10FF-B747-9D6C-7F04023A4244}"/>
              </a:ext>
            </a:extLst>
          </p:cNvPr>
          <p:cNvCxnSpPr/>
          <p:nvPr/>
        </p:nvCxnSpPr>
        <p:spPr>
          <a:xfrm rot="5400000" flipH="1" flipV="1">
            <a:off x="3140870" y="2113360"/>
            <a:ext cx="1028700" cy="650081"/>
          </a:xfrm>
          <a:prstGeom prst="straightConnector1">
            <a:avLst/>
          </a:prstGeom>
          <a:ln w="19050" cmpd="sng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9">
            <a:extLst>
              <a:ext uri="{FF2B5EF4-FFF2-40B4-BE49-F238E27FC236}">
                <a16:creationId xmlns:a16="http://schemas.microsoft.com/office/drawing/2014/main" id="{45DB19BC-8B12-2542-9D32-9B90AA262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353" y="4516041"/>
            <a:ext cx="1819922" cy="300082"/>
          </a:xfrm>
          <a:prstGeom prst="rect">
            <a:avLst/>
          </a:prstGeom>
          <a:solidFill>
            <a:srgbClr val="C7D1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0"/>
              <a:t>Courtesy of W. Iwanski</a:t>
            </a:r>
          </a:p>
        </p:txBody>
      </p:sp>
    </p:spTree>
    <p:extLst>
      <p:ext uri="{BB962C8B-B14F-4D97-AF65-F5344CB8AC3E}">
        <p14:creationId xmlns:p14="http://schemas.microsoft.com/office/powerpoint/2010/main" val="3086074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2BB5-559C-384C-B44C-AA125767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Magnet Power Converter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94B5B-AA78-594A-9628-B53901681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7" y="897732"/>
            <a:ext cx="3509963" cy="3950494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During monitoring of voltage across solenoid </a:t>
            </a:r>
            <a:r>
              <a:rPr lang="en-US" dirty="0" err="1"/>
              <a:t>busbars</a:t>
            </a:r>
            <a:r>
              <a:rPr lang="en-US" dirty="0"/>
              <a:t> in CMS service cavern, noticed some anomalies:</a:t>
            </a:r>
          </a:p>
          <a:p>
            <a:pPr lvl="1">
              <a:defRPr/>
            </a:pPr>
            <a:r>
              <a:rPr lang="en-US" dirty="0"/>
              <a:t>Objective had been to search for correlations with PLC communication failures</a:t>
            </a:r>
          </a:p>
          <a:p>
            <a:pPr lvl="2">
              <a:defRPr/>
            </a:pPr>
            <a:r>
              <a:rPr lang="en-US" dirty="0"/>
              <a:t>Had been noted earlier as a problem that appearing during ramping</a:t>
            </a:r>
          </a:p>
          <a:p>
            <a:pPr lvl="1">
              <a:defRPr/>
            </a:pPr>
            <a:r>
              <a:rPr lang="en-US" dirty="0"/>
              <a:t>No PLC communication failures occurred during this study</a:t>
            </a:r>
          </a:p>
          <a:p>
            <a:pPr lvl="1">
              <a:defRPr/>
            </a:pPr>
            <a:r>
              <a:rPr lang="en-US" dirty="0"/>
              <a:t>Instead, noted significant AC component at output of magnet power converter</a:t>
            </a:r>
          </a:p>
          <a:p>
            <a:pPr lvl="2">
              <a:defRPr/>
            </a:pPr>
            <a:r>
              <a:rPr lang="en-US" dirty="0" err="1"/>
              <a:t>Approx</a:t>
            </a:r>
            <a:r>
              <a:rPr lang="en-US" dirty="0"/>
              <a:t> 500mV p-p on top of 1.4 VDC supply voltage</a:t>
            </a:r>
          </a:p>
          <a:p>
            <a:pPr>
              <a:defRPr/>
            </a:pPr>
            <a:r>
              <a:rPr lang="en-US" dirty="0">
                <a:cs typeface="+mn-cs"/>
              </a:rPr>
              <a:t>Casual contact with magnet </a:t>
            </a:r>
            <a:r>
              <a:rPr lang="en-US" dirty="0" err="1">
                <a:cs typeface="+mn-cs"/>
              </a:rPr>
              <a:t>busbars</a:t>
            </a:r>
            <a:r>
              <a:rPr lang="en-US" dirty="0">
                <a:cs typeface="+mn-cs"/>
              </a:rPr>
              <a:t> discouraged, made modifications to add diagnostic ports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2B9A926F-D5CD-F04F-BD64-AB7F9868F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141" y="844154"/>
            <a:ext cx="2822972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334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9D53-3C7B-7741-B39C-EB944576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Power Converter Spectra</a:t>
            </a:r>
          </a:p>
        </p:txBody>
      </p:sp>
      <p:pic>
        <p:nvPicPr>
          <p:cNvPr id="28674" name="Picture 5">
            <a:extLst>
              <a:ext uri="{FF2B5EF4-FFF2-40B4-BE49-F238E27FC236}">
                <a16:creationId xmlns:a16="http://schemas.microsoft.com/office/drawing/2014/main" id="{790ABE93-96DE-EF4A-9B74-EA29582AD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13" y="844154"/>
            <a:ext cx="48196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A42ED7-0266-AA4F-925D-12D8BD3A3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692" y="897732"/>
            <a:ext cx="2268140" cy="39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67865" tIns="33338" rIns="67865" bIns="333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 b="1">
                <a:solidFill>
                  <a:srgbClr val="FC0128"/>
                </a:solidFill>
                <a:latin typeface="+mn-lt"/>
                <a:ea typeface="+mn-ea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114FFB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005400"/>
                </a:solidFill>
                <a:latin typeface="+mn-lt"/>
                <a:ea typeface="+mn-ea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rgbClr val="DC0081"/>
                </a:solidFill>
                <a:latin typeface="+mn-lt"/>
                <a:ea typeface="+mn-ea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500" dirty="0">
                <a:cs typeface="+mn-cs"/>
              </a:rPr>
              <a:t>Measurements on power converter are available from earlier study</a:t>
            </a:r>
          </a:p>
          <a:p>
            <a:pPr lvl="1">
              <a:defRPr/>
            </a:pPr>
            <a:r>
              <a:rPr lang="en-US" sz="1350" dirty="0">
                <a:cs typeface="ＭＳ Ｐゴシック" charset="0"/>
              </a:rPr>
              <a:t>Study focused on effects of adding capacitance across power converter output</a:t>
            </a:r>
          </a:p>
          <a:p>
            <a:pPr lvl="1">
              <a:defRPr/>
            </a:pPr>
            <a:r>
              <a:rPr lang="en-US" sz="1350" dirty="0">
                <a:cs typeface="ＭＳ Ｐゴシック" charset="0"/>
              </a:rPr>
              <a:t>Test was performed in 2005</a:t>
            </a:r>
          </a:p>
          <a:p>
            <a:pPr lvl="1">
              <a:defRPr/>
            </a:pPr>
            <a:r>
              <a:rPr lang="en-US" sz="1350" dirty="0">
                <a:cs typeface="ＭＳ Ｐゴシック" charset="0"/>
              </a:rPr>
              <a:t>Power converter was run at 20KA into short circuit</a:t>
            </a:r>
          </a:p>
          <a:p>
            <a:pPr lvl="1">
              <a:defRPr/>
            </a:pPr>
            <a:r>
              <a:rPr lang="en-US" sz="1350" dirty="0">
                <a:cs typeface="ＭＳ Ｐゴシック" charset="0"/>
              </a:rPr>
              <a:t>Spectra with and without additional capacitors shown for positive polarity converter</a:t>
            </a:r>
          </a:p>
        </p:txBody>
      </p:sp>
    </p:spTree>
    <p:extLst>
      <p:ext uri="{BB962C8B-B14F-4D97-AF65-F5344CB8AC3E}">
        <p14:creationId xmlns:p14="http://schemas.microsoft.com/office/powerpoint/2010/main" val="293086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7B1C-70B4-244F-84F1-D956AA8E4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250" dirty="0"/>
              <a:t>CMS Magnet Common-Mode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8C709-B094-D64A-8A5B-10132D33E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942975"/>
            <a:ext cx="1770460" cy="395049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Ch.1 (yellow): Negative polarity output, 200 mV/div</a:t>
            </a:r>
          </a:p>
          <a:p>
            <a:pPr>
              <a:defRPr/>
            </a:pPr>
            <a:r>
              <a:rPr lang="en-US" dirty="0"/>
              <a:t>Ch.2 (Blue): Positive polarity output, 200 mV/div</a:t>
            </a:r>
          </a:p>
          <a:p>
            <a:pPr>
              <a:defRPr/>
            </a:pPr>
            <a:r>
              <a:rPr lang="en-US" dirty="0"/>
              <a:t>Red trace: sum of channels 1 &amp; 2 at 500 mV/div</a:t>
            </a:r>
          </a:p>
          <a:p>
            <a:pPr lvl="1">
              <a:defRPr/>
            </a:pPr>
            <a:r>
              <a:rPr lang="en-US" dirty="0"/>
              <a:t>203 mV </a:t>
            </a:r>
            <a:r>
              <a:rPr lang="en-US" dirty="0" err="1"/>
              <a:t>rms</a:t>
            </a:r>
            <a:endParaRPr lang="en-US" dirty="0"/>
          </a:p>
          <a:p>
            <a:pPr lvl="1">
              <a:defRPr/>
            </a:pPr>
            <a:r>
              <a:rPr lang="en-US" dirty="0"/>
              <a:t>Large 50 Hz component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9699" name="Picture 3" descr="tek00000.png">
            <a:extLst>
              <a:ext uri="{FF2B5EF4-FFF2-40B4-BE49-F238E27FC236}">
                <a16:creationId xmlns:a16="http://schemas.microsoft.com/office/drawing/2014/main" id="{34D289A8-70E9-8943-8B86-99AC79509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10" y="844154"/>
            <a:ext cx="5399484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74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CDC1A-7938-0E43-B6BD-AF8BBD77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Common-Mode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F3CA8-77BF-704D-8580-5C46F8D12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942975"/>
            <a:ext cx="1878806" cy="395049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Spectrum: 20 dB/div vertical, 0-500 kHz </a:t>
            </a:r>
          </a:p>
          <a:p>
            <a:pPr lvl="1">
              <a:defRPr/>
            </a:pPr>
            <a:r>
              <a:rPr lang="en-US" dirty="0"/>
              <a:t>Expanded trace out to 5 MHz</a:t>
            </a:r>
          </a:p>
          <a:p>
            <a:pPr lvl="1">
              <a:defRPr/>
            </a:pPr>
            <a:r>
              <a:rPr lang="en-US" dirty="0"/>
              <a:t>Can see 100KHz enhancement from 2005 study</a:t>
            </a:r>
          </a:p>
          <a:p>
            <a:pPr lvl="1">
              <a:defRPr/>
            </a:pPr>
            <a:r>
              <a:rPr lang="en-US" dirty="0"/>
              <a:t>But enhancements are -62, -69 dB</a:t>
            </a:r>
          </a:p>
          <a:p>
            <a:pPr>
              <a:defRPr/>
            </a:pPr>
            <a:r>
              <a:rPr lang="en-US" dirty="0"/>
              <a:t>Most of energy is below 10 kHz</a:t>
            </a:r>
          </a:p>
        </p:txBody>
      </p:sp>
      <p:pic>
        <p:nvPicPr>
          <p:cNvPr id="30723" name="Picture 3" descr="tek00010.png">
            <a:extLst>
              <a:ext uri="{FF2B5EF4-FFF2-40B4-BE49-F238E27FC236}">
                <a16:creationId xmlns:a16="http://schemas.microsoft.com/office/drawing/2014/main" id="{BB6F6F2E-60F0-724F-B4A9-96F8655E1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844154"/>
            <a:ext cx="5399485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20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C4FA-05BE-3A43-9856-40DC9430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LF View of CM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91242-703D-294D-AEC0-89AFBCE7A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942975"/>
            <a:ext cx="1770460" cy="3950494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err="1"/>
              <a:t>Horiz</a:t>
            </a:r>
            <a:r>
              <a:rPr lang="en-US" dirty="0"/>
              <a:t>: 500 Hz/div</a:t>
            </a:r>
          </a:p>
          <a:p>
            <a:pPr lvl="1">
              <a:defRPr/>
            </a:pPr>
            <a:r>
              <a:rPr lang="en-US" dirty="0"/>
              <a:t>Harmonics of 50 Hz extending past 5 kHz</a:t>
            </a:r>
          </a:p>
          <a:p>
            <a:pPr lvl="1">
              <a:defRPr/>
            </a:pPr>
            <a:r>
              <a:rPr lang="en-US" dirty="0"/>
              <a:t>Strongest contributions from 1</a:t>
            </a:r>
            <a:r>
              <a:rPr lang="en-US" baseline="30000" dirty="0"/>
              <a:t>st</a:t>
            </a:r>
            <a:r>
              <a:rPr lang="en-US" dirty="0"/>
              <a:t>, 11</a:t>
            </a:r>
            <a:r>
              <a:rPr lang="en-US" baseline="30000" dirty="0"/>
              <a:t>th</a:t>
            </a:r>
            <a:r>
              <a:rPr lang="en-US" dirty="0"/>
              <a:t> harmonics at -16, -22 dB respectively</a:t>
            </a:r>
          </a:p>
          <a:p>
            <a:pPr>
              <a:defRPr/>
            </a:pPr>
            <a:r>
              <a:rPr lang="en-US" dirty="0"/>
              <a:t>Will not affect magnetic field</a:t>
            </a:r>
          </a:p>
          <a:p>
            <a:pPr lvl="1">
              <a:defRPr/>
            </a:pPr>
            <a:r>
              <a:rPr lang="en-US" dirty="0"/>
              <a:t>But concern is that CM currents couple through CMS yoke</a:t>
            </a:r>
          </a:p>
        </p:txBody>
      </p:sp>
      <p:pic>
        <p:nvPicPr>
          <p:cNvPr id="31747" name="Picture 3" descr="tek00015.png">
            <a:extLst>
              <a:ext uri="{FF2B5EF4-FFF2-40B4-BE49-F238E27FC236}">
                <a16:creationId xmlns:a16="http://schemas.microsoft.com/office/drawing/2014/main" id="{47E2D044-3D26-D347-9FFC-9667BAB3D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844154"/>
            <a:ext cx="5399485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473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3F320-BEFD-794A-9451-F6B4D3E2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Motor Drives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4BB31-6156-B049-B4C8-372D1F4DD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463" y="942975"/>
            <a:ext cx="6343650" cy="710804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Late 2010: CMS Tracker group proposed to power motors of C6F14 pumps inside experimental hall using variable-frequency drives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Motivation was to reduce pressure excursions in the coolant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42139-68E8-9241-A612-9C54DA63337C}"/>
              </a:ext>
            </a:extLst>
          </p:cNvPr>
          <p:cNvSpPr txBox="1">
            <a:spLocks/>
          </p:cNvSpPr>
          <p:nvPr/>
        </p:nvSpPr>
        <p:spPr bwMode="auto">
          <a:xfrm>
            <a:off x="1223963" y="1869282"/>
            <a:ext cx="2051447" cy="291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67865" tIns="33338" rIns="67865" bIns="333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 b="1">
                <a:solidFill>
                  <a:srgbClr val="FC0128"/>
                </a:solidFill>
                <a:latin typeface="+mn-lt"/>
                <a:ea typeface="+mn-ea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114FFB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005400"/>
                </a:solidFill>
                <a:latin typeface="+mn-lt"/>
                <a:ea typeface="+mn-ea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rgbClr val="DC0081"/>
                </a:solidFill>
                <a:latin typeface="+mn-lt"/>
                <a:ea typeface="+mn-ea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500" dirty="0">
                <a:cs typeface="+mn-cs"/>
              </a:rPr>
              <a:t>Noted experience of another LHC experiment with VFDs:</a:t>
            </a:r>
          </a:p>
          <a:p>
            <a:pPr lvl="1">
              <a:defRPr/>
            </a:pPr>
            <a:r>
              <a:rPr lang="en-US" sz="1350" dirty="0"/>
              <a:t>Noise appearing in multiple detector systems was traced to a ventilation unit powered by motor with a commercial speed control</a:t>
            </a:r>
          </a:p>
        </p:txBody>
      </p:sp>
      <p:pic>
        <p:nvPicPr>
          <p:cNvPr id="32772" name="Picture 3" descr="earth_floor_plan_21sep11.pdf">
            <a:extLst>
              <a:ext uri="{FF2B5EF4-FFF2-40B4-BE49-F238E27FC236}">
                <a16:creationId xmlns:a16="http://schemas.microsoft.com/office/drawing/2014/main" id="{6BB6A646-CFC5-0A41-A25C-C837FE2299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7335" y="1789510"/>
            <a:ext cx="4680347" cy="310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558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6BC98-90F2-6E46-8F3A-3B3BD846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+mj-cs"/>
              </a:rPr>
              <a:t>CMS VFD Installation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FA4424-0A5A-E746-9967-DFF056CB7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604" y="942975"/>
            <a:ext cx="3476625" cy="3829050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en-US" sz="1500" dirty="0"/>
              <a:t>Concerns taken into account, VFDs were installed with extensive filtering on outputs</a:t>
            </a:r>
          </a:p>
          <a:p>
            <a:pPr marL="0" indent="0">
              <a:defRPr/>
            </a:pPr>
            <a:r>
              <a:rPr lang="en-US" sz="1500" dirty="0"/>
              <a:t>Based on Allen-Bradley </a:t>
            </a:r>
            <a:r>
              <a:rPr lang="en-US" sz="1500" dirty="0" err="1"/>
              <a:t>PowerFlex</a:t>
            </a:r>
            <a:r>
              <a:rPr lang="en-US" sz="1500" dirty="0"/>
              <a:t> 70 VFD</a:t>
            </a:r>
          </a:p>
          <a:p>
            <a:pPr marL="0" indent="0">
              <a:defRPr/>
            </a:pPr>
            <a:r>
              <a:rPr lang="en-US" sz="1500" dirty="0"/>
              <a:t>Cabinet is supported on concrete</a:t>
            </a:r>
          </a:p>
          <a:p>
            <a:pPr lvl="1">
              <a:defRPr/>
            </a:pPr>
            <a:r>
              <a:rPr lang="en-US" sz="1350" dirty="0"/>
              <a:t>No galvanic connection through cabinet structure to any other cabinet or service cavern steel framework</a:t>
            </a:r>
          </a:p>
          <a:p>
            <a:pPr lvl="1">
              <a:defRPr/>
            </a:pPr>
            <a:r>
              <a:rPr lang="en-US" sz="1350" dirty="0"/>
              <a:t>Connections to outside world consist of:</a:t>
            </a:r>
          </a:p>
          <a:p>
            <a:pPr lvl="2">
              <a:defRPr/>
            </a:pPr>
            <a:r>
              <a:rPr lang="en-US" sz="1200" dirty="0"/>
              <a:t>2 incoming cables from 18KV/400V transformer</a:t>
            </a:r>
          </a:p>
          <a:p>
            <a:pPr lvl="2">
              <a:defRPr/>
            </a:pPr>
            <a:r>
              <a:rPr lang="en-US" sz="1200" dirty="0"/>
              <a:t>2 outgoing power cables to pump motors</a:t>
            </a:r>
          </a:p>
          <a:p>
            <a:pPr lvl="2">
              <a:defRPr/>
            </a:pPr>
            <a:r>
              <a:rPr lang="en-US" sz="1200" dirty="0"/>
              <a:t>1 protective earth cable connecting to service cavern earth</a:t>
            </a:r>
          </a:p>
          <a:p>
            <a:pPr lvl="1">
              <a:defRPr/>
            </a:pPr>
            <a:endParaRPr lang="en-US" sz="1500" dirty="0"/>
          </a:p>
        </p:txBody>
      </p:sp>
      <p:pic>
        <p:nvPicPr>
          <p:cNvPr id="6" name="Content Placeholder 5" descr="vfds_19apr11.jpg">
            <a:extLst>
              <a:ext uri="{FF2B5EF4-FFF2-40B4-BE49-F238E27FC236}">
                <a16:creationId xmlns:a16="http://schemas.microsoft.com/office/drawing/2014/main" id="{3C262B43-FF9E-4A45-BE67-AD72237806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6535" y="1200151"/>
            <a:ext cx="4038600" cy="3394472"/>
          </a:xfrm>
        </p:spPr>
      </p:pic>
    </p:spTree>
    <p:extLst>
      <p:ext uri="{BB962C8B-B14F-4D97-AF65-F5344CB8AC3E}">
        <p14:creationId xmlns:p14="http://schemas.microsoft.com/office/powerpoint/2010/main" val="1017718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1C80E-DC4A-254E-8A51-A9C795F9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VFD Connections to Cooling Plant</a:t>
            </a:r>
          </a:p>
        </p:txBody>
      </p:sp>
      <p:pic>
        <p:nvPicPr>
          <p:cNvPr id="34818" name="Picture 3" descr="bearing_current_hardware_25sep11.pdf">
            <a:extLst>
              <a:ext uri="{FF2B5EF4-FFF2-40B4-BE49-F238E27FC236}">
                <a16:creationId xmlns:a16="http://schemas.microsoft.com/office/drawing/2014/main" id="{D89EC3DA-72D2-B949-87E7-61A696645F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644" y="844154"/>
            <a:ext cx="5712619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194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2352-55D2-D64C-B4C1-FB1532216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Detectors Get Made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81ED-59ED-D844-B060-6C31F1C18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29" y="1010841"/>
            <a:ext cx="2202656" cy="382905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Three-phase process</a:t>
            </a:r>
          </a:p>
          <a:p>
            <a:pPr lvl="1">
              <a:defRPr/>
            </a:pPr>
            <a:r>
              <a:rPr lang="en-US" dirty="0"/>
              <a:t>Modeling</a:t>
            </a:r>
          </a:p>
          <a:p>
            <a:pPr lvl="1">
              <a:defRPr/>
            </a:pPr>
            <a:r>
              <a:rPr lang="en-US" dirty="0"/>
              <a:t>Integration</a:t>
            </a:r>
          </a:p>
          <a:p>
            <a:pPr lvl="1">
              <a:defRPr/>
            </a:pPr>
            <a:r>
              <a:rPr lang="en-US" dirty="0"/>
              <a:t>Implementation</a:t>
            </a:r>
          </a:p>
          <a:p>
            <a:pPr>
              <a:defRPr/>
            </a:pPr>
            <a:r>
              <a:rPr lang="en-US" dirty="0"/>
              <a:t>HEP detector design starts with MC modeling</a:t>
            </a:r>
          </a:p>
          <a:p>
            <a:pPr lvl="1">
              <a:defRPr/>
            </a:pPr>
            <a:r>
              <a:rPr lang="en-US" dirty="0"/>
              <a:t>Design optimization driven by choice of target processes</a:t>
            </a:r>
          </a:p>
          <a:p>
            <a:pPr lvl="1">
              <a:defRPr/>
            </a:pPr>
            <a:r>
              <a:rPr lang="en-US" dirty="0"/>
              <a:t>Choice of detector technologies heavily influenced by performance targets, costs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6147" name="Picture 3" descr="higgs.jpg">
            <a:extLst>
              <a:ext uri="{FF2B5EF4-FFF2-40B4-BE49-F238E27FC236}">
                <a16:creationId xmlns:a16="http://schemas.microsoft.com/office/drawing/2014/main" id="{7CE1E7C2-6E88-E342-93AC-4B34768600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8254" y="1114425"/>
            <a:ext cx="4849415" cy="32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>
            <a:extLst>
              <a:ext uri="{FF2B5EF4-FFF2-40B4-BE49-F238E27FC236}">
                <a16:creationId xmlns:a16="http://schemas.microsoft.com/office/drawing/2014/main" id="{AC33F441-CD63-7D4A-8F23-11FF8BCDD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254" y="4439841"/>
            <a:ext cx="49137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Higgs to 4-muon decay simulation in CMS detector</a:t>
            </a:r>
          </a:p>
        </p:txBody>
      </p:sp>
    </p:spTree>
    <p:extLst>
      <p:ext uri="{BB962C8B-B14F-4D97-AF65-F5344CB8AC3E}">
        <p14:creationId xmlns:p14="http://schemas.microsoft.com/office/powerpoint/2010/main" val="32906486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7FB1-04A6-2E41-8B70-CC846B12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Shaft Currents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C4958-1CBE-5243-AE3A-8E56F45DA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213248"/>
            <a:ext cx="1446610" cy="2493169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Variation in flux enclosing the shaft can drive currents down the shaft and through the bearings</a:t>
            </a:r>
          </a:p>
        </p:txBody>
      </p:sp>
      <p:pic>
        <p:nvPicPr>
          <p:cNvPr id="44035" name="Picture 4" descr="bearing_current_shaft_currents_25sep11.pdf">
            <a:extLst>
              <a:ext uri="{FF2B5EF4-FFF2-40B4-BE49-F238E27FC236}">
                <a16:creationId xmlns:a16="http://schemas.microsoft.com/office/drawing/2014/main" id="{8E0DA4A4-087B-0340-925C-1F6D8E7CF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188" y="844154"/>
            <a:ext cx="5712619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4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DCF8-CD9F-5046-82D4-A9E825DB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Common-Mode Currents</a:t>
            </a:r>
          </a:p>
        </p:txBody>
      </p:sp>
      <p:pic>
        <p:nvPicPr>
          <p:cNvPr id="35842" name="Picture 3" descr="bearing_current_common_mode_25sep11.pdf">
            <a:extLst>
              <a:ext uri="{FF2B5EF4-FFF2-40B4-BE49-F238E27FC236}">
                <a16:creationId xmlns:a16="http://schemas.microsoft.com/office/drawing/2014/main" id="{0717B823-CF57-5A40-9388-0DE9F75634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644" y="844154"/>
            <a:ext cx="5712619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075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7832C-4316-524B-8353-9C748955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Cable Shield &amp; P.E.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121F-4E5A-9C4F-8D36-B095180E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235" y="3706416"/>
            <a:ext cx="2753915" cy="323850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Input cable shield (point C)@ 500 mA/</a:t>
            </a:r>
            <a:r>
              <a:rPr lang="en-US" dirty="0" err="1">
                <a:cs typeface="+mn-cs"/>
              </a:rPr>
              <a:t>Div</a:t>
            </a:r>
            <a:endParaRPr lang="en-US" dirty="0">
              <a:cs typeface="+mn-cs"/>
            </a:endParaRPr>
          </a:p>
        </p:txBody>
      </p:sp>
      <p:pic>
        <p:nvPicPr>
          <p:cNvPr id="39939" name="Picture 3" descr="tek00007.png">
            <a:extLst>
              <a:ext uri="{FF2B5EF4-FFF2-40B4-BE49-F238E27FC236}">
                <a16:creationId xmlns:a16="http://schemas.microsoft.com/office/drawing/2014/main" id="{AA519FAA-AC22-8540-8430-C91EBD30AB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194" y="1006079"/>
            <a:ext cx="3240881" cy="24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tek00008.png">
            <a:extLst>
              <a:ext uri="{FF2B5EF4-FFF2-40B4-BE49-F238E27FC236}">
                <a16:creationId xmlns:a16="http://schemas.microsoft.com/office/drawing/2014/main" id="{76A962E0-BCD5-E64B-82FC-E9AF619F35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654" y="1006079"/>
            <a:ext cx="3240881" cy="24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30A9CD-61FA-8A43-9BC4-067E248E4EB6}"/>
              </a:ext>
            </a:extLst>
          </p:cNvPr>
          <p:cNvSpPr txBox="1">
            <a:spLocks/>
          </p:cNvSpPr>
          <p:nvPr/>
        </p:nvSpPr>
        <p:spPr bwMode="auto">
          <a:xfrm>
            <a:off x="4787503" y="3706416"/>
            <a:ext cx="25384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67865" tIns="33338" rIns="67865" bIns="333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 b="1">
                <a:solidFill>
                  <a:srgbClr val="FC0128"/>
                </a:solidFill>
                <a:latin typeface="+mn-lt"/>
                <a:ea typeface="+mn-ea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114FFB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005400"/>
                </a:solidFill>
                <a:latin typeface="+mn-lt"/>
                <a:ea typeface="+mn-ea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rgbClr val="DC0081"/>
                </a:solidFill>
                <a:latin typeface="+mn-lt"/>
                <a:ea typeface="+mn-ea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500" dirty="0"/>
              <a:t>Protective earth (point A) @ 500 mA/</a:t>
            </a:r>
            <a:r>
              <a:rPr lang="en-US" sz="1500" dirty="0" err="1"/>
              <a:t>Div</a:t>
            </a:r>
            <a:endParaRPr lang="en-US" sz="1500" dirty="0"/>
          </a:p>
          <a:p>
            <a:pPr>
              <a:defRPr/>
            </a:pPr>
            <a:endParaRPr lang="en-US" sz="15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0B3F7C-5442-F84F-83EB-4D4BAD4FB226}"/>
              </a:ext>
            </a:extLst>
          </p:cNvPr>
          <p:cNvSpPr txBox="1">
            <a:spLocks/>
          </p:cNvSpPr>
          <p:nvPr/>
        </p:nvSpPr>
        <p:spPr bwMode="auto">
          <a:xfrm>
            <a:off x="2195513" y="4299348"/>
            <a:ext cx="4536281" cy="32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67865" tIns="33338" rIns="67865" bIns="33338"/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defRPr sz="2000" b="1">
                <a:solidFill>
                  <a:srgbClr val="FC0128"/>
                </a:solidFill>
                <a:latin typeface="+mn-lt"/>
                <a:ea typeface="+mn-ea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114FFB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005400"/>
                </a:solidFill>
                <a:latin typeface="+mn-lt"/>
                <a:ea typeface="+mn-ea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rgbClr val="DC0081"/>
                </a:solidFill>
                <a:latin typeface="+mn-lt"/>
                <a:ea typeface="+mn-ea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2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500" dirty="0"/>
              <a:t>1A p-p current flowing on PE of power cable</a:t>
            </a:r>
          </a:p>
        </p:txBody>
      </p:sp>
    </p:spTree>
    <p:extLst>
      <p:ext uri="{BB962C8B-B14F-4D97-AF65-F5344CB8AC3E}">
        <p14:creationId xmlns:p14="http://schemas.microsoft.com/office/powerpoint/2010/main" val="2259371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30BF3-D2AE-8C42-ACAD-2ED2EB499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What is Origin of Earth Current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B58E7-EAEB-CE42-BF2C-B77C945C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942975"/>
            <a:ext cx="1770460" cy="3950494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/>
              <a:t>Ch. 1: One phase of input to VFD at 50 A/div</a:t>
            </a:r>
          </a:p>
          <a:p>
            <a:pPr>
              <a:defRPr/>
            </a:pPr>
            <a:r>
              <a:rPr lang="en-US" dirty="0"/>
              <a:t>Ch. 2: Current in protective earth wire to pump motor at 500 ma/div</a:t>
            </a:r>
          </a:p>
          <a:p>
            <a:pPr>
              <a:defRPr/>
            </a:pPr>
            <a:r>
              <a:rPr lang="en-US" dirty="0"/>
              <a:t>Spectrum from 0 to 5 kHz, expanded scale to 50 kHz</a:t>
            </a:r>
          </a:p>
        </p:txBody>
      </p:sp>
      <p:pic>
        <p:nvPicPr>
          <p:cNvPr id="40963" name="Picture 3" descr="tek00012_ch2_pt_A.png">
            <a:extLst>
              <a:ext uri="{FF2B5EF4-FFF2-40B4-BE49-F238E27FC236}">
                <a16:creationId xmlns:a16="http://schemas.microsoft.com/office/drawing/2014/main" id="{567F11C2-A333-9141-8985-B59F5B5A7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844154"/>
            <a:ext cx="5399485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311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1767-EC1E-6B4C-8353-3011E637F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 Not Common-Mode from VFD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811DC-3ED4-C74E-9279-EEF02D8B5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942975"/>
            <a:ext cx="1608535" cy="3573066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Ch. 1: One phase of input to VFD at 50 A/div</a:t>
            </a:r>
          </a:p>
          <a:p>
            <a:pPr>
              <a:defRPr/>
            </a:pPr>
            <a:r>
              <a:rPr lang="en-US" dirty="0"/>
              <a:t>Ch.2: Point L common- mode current at 500 ma/div</a:t>
            </a:r>
          </a:p>
          <a:p>
            <a:pPr>
              <a:defRPr/>
            </a:pPr>
            <a:r>
              <a:rPr lang="en-US" dirty="0"/>
              <a:t>43.8 Hz component is 8 dB down</a:t>
            </a:r>
          </a:p>
          <a:p>
            <a:pPr>
              <a:defRPr/>
            </a:pPr>
            <a:r>
              <a:rPr lang="en-US" dirty="0"/>
              <a:t>Cannot account for observed earth current on PE conductor</a:t>
            </a:r>
          </a:p>
        </p:txBody>
      </p:sp>
      <p:pic>
        <p:nvPicPr>
          <p:cNvPr id="41987" name="Picture 3" descr="tek00023_ch2_pt_L.png">
            <a:extLst>
              <a:ext uri="{FF2B5EF4-FFF2-40B4-BE49-F238E27FC236}">
                <a16:creationId xmlns:a16="http://schemas.microsoft.com/office/drawing/2014/main" id="{1D59CF00-FC0C-4B42-BA23-9EF0FD573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844154"/>
            <a:ext cx="5399485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335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38CC3-E3E4-CD4D-960F-0F593837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VFD Summary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736AC-5C2E-284E-988F-14BF9F35E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0" y="860823"/>
            <a:ext cx="6275785" cy="3979069"/>
          </a:xfrm>
        </p:spPr>
        <p:txBody>
          <a:bodyPr/>
          <a:lstStyle/>
          <a:p>
            <a:pPr marL="0" indent="0"/>
            <a:r>
              <a:rPr lang="en-US" altLang="en-US" sz="1800"/>
              <a:t>VFD tests showed:</a:t>
            </a:r>
          </a:p>
          <a:p>
            <a:pPr lvl="1"/>
            <a:r>
              <a:rPr lang="en-US" altLang="en-US" sz="1500"/>
              <a:t>Significant earth currents flowing through motor drive cabling</a:t>
            </a:r>
          </a:p>
          <a:p>
            <a:pPr lvl="2"/>
            <a:r>
              <a:rPr lang="en-US" altLang="en-US" sz="1350"/>
              <a:t>Source of currents not understood</a:t>
            </a:r>
          </a:p>
          <a:p>
            <a:pPr lvl="2"/>
            <a:r>
              <a:rPr lang="en-US" altLang="en-US" sz="1350"/>
              <a:t>But linked to motor operation- not external</a:t>
            </a:r>
          </a:p>
          <a:p>
            <a:pPr lvl="1"/>
            <a:r>
              <a:rPr lang="en-US" altLang="en-US" sz="1500"/>
              <a:t>Interaction (“beating”) between VFDs running at different frequencies</a:t>
            </a:r>
          </a:p>
          <a:p>
            <a:pPr lvl="1"/>
            <a:r>
              <a:rPr lang="en-US" altLang="en-US" sz="1500"/>
              <a:t>HF noise from VFD switching present on input and output cabling</a:t>
            </a:r>
          </a:p>
          <a:p>
            <a:pPr marL="0" indent="0"/>
            <a:r>
              <a:rPr lang="en-US" altLang="en-US" sz="1800"/>
              <a:t>Earth currents caused the most concern, since this was evidence of possible bearing currents in motors</a:t>
            </a:r>
          </a:p>
          <a:p>
            <a:pPr lvl="1"/>
            <a:r>
              <a:rPr lang="en-US" altLang="en-US" sz="1500"/>
              <a:t>Both motors had already been replaced once</a:t>
            </a:r>
          </a:p>
          <a:p>
            <a:pPr lvl="1"/>
            <a:r>
              <a:rPr lang="en-US" altLang="en-US" sz="1500"/>
              <a:t>Both had been observed to run with elevated shaft &amp; bearing temperatures</a:t>
            </a:r>
          </a:p>
          <a:p>
            <a:pPr lvl="1"/>
            <a:r>
              <a:rPr lang="en-US" altLang="en-US" sz="1500"/>
              <a:t>Bearing currents are well-known effect exacerbated by use of VFDs, but this was something else</a:t>
            </a:r>
          </a:p>
        </p:txBody>
      </p:sp>
    </p:spTree>
    <p:extLst>
      <p:ext uri="{BB962C8B-B14F-4D97-AF65-F5344CB8AC3E}">
        <p14:creationId xmlns:p14="http://schemas.microsoft.com/office/powerpoint/2010/main" val="3530424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FCC02-E21C-2146-95B8-D300A1BCA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HF Bearing Currents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3DCFE-1C48-C64D-B24E-A87A5DB7F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55" y="942975"/>
            <a:ext cx="1971183" cy="395049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HF emissions from VFD can couple </a:t>
            </a:r>
            <a:r>
              <a:rPr lang="en-US" dirty="0" err="1">
                <a:cs typeface="+mn-cs"/>
              </a:rPr>
              <a:t>capacitively</a:t>
            </a:r>
            <a:r>
              <a:rPr lang="en-US" dirty="0">
                <a:cs typeface="+mn-cs"/>
              </a:rPr>
              <a:t> between stator windings and rotor, driving currents through bearings</a:t>
            </a:r>
          </a:p>
        </p:txBody>
      </p:sp>
      <p:pic>
        <p:nvPicPr>
          <p:cNvPr id="45059" name="Picture 4" descr="bearing_current_vfd_currents_25sep11.pdf">
            <a:extLst>
              <a:ext uri="{FF2B5EF4-FFF2-40B4-BE49-F238E27FC236}">
                <a16:creationId xmlns:a16="http://schemas.microsoft.com/office/drawing/2014/main" id="{18ADAED5-EAA0-334B-8AB6-B835CC711D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188" y="844154"/>
            <a:ext cx="5712619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664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7FA0-99FA-8B4D-85A2-E17E578A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Currents Through Motor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F941-F64E-954B-89A1-E851C8B00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942975"/>
            <a:ext cx="1338263" cy="38433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Currents can also circulate through load bearing via the motor shaft</a:t>
            </a:r>
          </a:p>
          <a:p>
            <a:pPr>
              <a:defRPr/>
            </a:pPr>
            <a:r>
              <a:rPr lang="en-US" dirty="0">
                <a:cs typeface="+mn-cs"/>
              </a:rPr>
              <a:t>Found evidence of bearing damage in both motor and pump bearings</a:t>
            </a:r>
          </a:p>
        </p:txBody>
      </p:sp>
      <p:pic>
        <p:nvPicPr>
          <p:cNvPr id="46083" name="Picture 5" descr="bearing_current_pump_currents_25sep11.pdf">
            <a:extLst>
              <a:ext uri="{FF2B5EF4-FFF2-40B4-BE49-F238E27FC236}">
                <a16:creationId xmlns:a16="http://schemas.microsoft.com/office/drawing/2014/main" id="{78B01298-10B0-2C4D-AE34-92F1F4322D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2188" y="844154"/>
            <a:ext cx="5712619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58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A6989-0207-1F48-9E1C-78BB389A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PLCs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A0240-EC74-CD44-91CC-6D0A77784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942975"/>
            <a:ext cx="2526506" cy="395049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Programmable Logic Controller (PLC) used for controlling rack power distribution unit, being replaced for second time in same unit</a:t>
            </a:r>
          </a:p>
          <a:p>
            <a:pPr lvl="1"/>
            <a:r>
              <a:rPr lang="en-US" altLang="en-US"/>
              <a:t>PLCs have replaced hard-wired logic throughout infrastructure</a:t>
            </a:r>
          </a:p>
          <a:p>
            <a:r>
              <a:rPr lang="en-US" altLang="en-US"/>
              <a:t>Would like to understand more about failure mode</a:t>
            </a:r>
          </a:p>
          <a:p>
            <a:pPr lvl="1"/>
            <a:r>
              <a:rPr lang="en-US" altLang="en-US"/>
              <a:t>But standard industrial components simply get replaced …</a:t>
            </a:r>
          </a:p>
        </p:txBody>
      </p:sp>
      <p:pic>
        <p:nvPicPr>
          <p:cNvPr id="47107" name="Picture 3" descr="P1000693.png">
            <a:extLst>
              <a:ext uri="{FF2B5EF4-FFF2-40B4-BE49-F238E27FC236}">
                <a16:creationId xmlns:a16="http://schemas.microsoft.com/office/drawing/2014/main" id="{FE3BC0C7-6AB8-4848-9B04-3E18F247C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757" y="1113235"/>
            <a:ext cx="4536281" cy="340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A626695-BF0D-4D4D-B6BE-FFE64042C9CB}"/>
              </a:ext>
            </a:extLst>
          </p:cNvPr>
          <p:cNvSpPr/>
          <p:nvPr/>
        </p:nvSpPr>
        <p:spPr bwMode="auto">
          <a:xfrm>
            <a:off x="5975748" y="3165872"/>
            <a:ext cx="1134665" cy="1241822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5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67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2445-7151-3C49-9EEC-84D6A8B2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Late Additions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B9705-DF65-FD41-A058-E44C29C63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7" y="942975"/>
            <a:ext cx="3402806" cy="384333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In mid-2011, a provisional system of scintillation counters was installed in the LHC tunnel on the two sides of CMS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Objective was study the timing of showers propagating down the tunnel from CMS</a:t>
            </a:r>
          </a:p>
          <a:p>
            <a:pPr>
              <a:defRPr/>
            </a:pPr>
            <a:r>
              <a:rPr lang="en-US" dirty="0">
                <a:cs typeface="+mn-cs"/>
              </a:rPr>
              <a:t>System design was straightforward 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Tunnel-based components were passive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Signal cables were properly isolated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However, as the result of some last-minute modifications, (common) HV cable shields became </a:t>
            </a:r>
            <a:r>
              <a:rPr lang="en-US" dirty="0" err="1">
                <a:cs typeface="+mn-cs"/>
              </a:rPr>
              <a:t>galvanically</a:t>
            </a:r>
            <a:r>
              <a:rPr lang="en-US" dirty="0">
                <a:cs typeface="+mn-cs"/>
              </a:rPr>
              <a:t> connected to CMS service cavern ground</a:t>
            </a:r>
          </a:p>
        </p:txBody>
      </p:sp>
      <p:pic>
        <p:nvPicPr>
          <p:cNvPr id="48131" name="Picture 3" descr="P1000519.png">
            <a:extLst>
              <a:ext uri="{FF2B5EF4-FFF2-40B4-BE49-F238E27FC236}">
                <a16:creationId xmlns:a16="http://schemas.microsoft.com/office/drawing/2014/main" id="{56C585E1-B39B-904B-BE84-1E65B44EF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348" y="844154"/>
            <a:ext cx="3036094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82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5D65-8D8D-6E40-8CF5-F58E49D5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It Work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4842-A3F5-5F4D-8007-A06CB9B6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960344"/>
            <a:ext cx="6750844" cy="17907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Practical details of detector construction are addressed at a later stage</a:t>
            </a:r>
          </a:p>
          <a:p>
            <a:pPr>
              <a:defRPr/>
            </a:pPr>
            <a:r>
              <a:rPr lang="en-US" dirty="0"/>
              <a:t>Conflicts inevitable -&gt; Detector integration phase</a:t>
            </a:r>
          </a:p>
          <a:p>
            <a:pPr lvl="1">
              <a:defRPr/>
            </a:pPr>
            <a:r>
              <a:rPr lang="en-US" dirty="0"/>
              <a:t>Harmonize cable routing, cooling systems, power dissipation and interaction between </a:t>
            </a:r>
            <a:r>
              <a:rPr lang="en-US" dirty="0" err="1"/>
              <a:t>subdetectors</a:t>
            </a:r>
            <a:endParaRPr lang="en-US" dirty="0"/>
          </a:p>
          <a:p>
            <a:pPr lvl="1">
              <a:defRPr/>
            </a:pPr>
            <a:r>
              <a:rPr lang="en-US" dirty="0"/>
              <a:t>Design changes can propagate back to </a:t>
            </a:r>
            <a:r>
              <a:rPr lang="en-US" dirty="0" err="1"/>
              <a:t>subdetectors</a:t>
            </a:r>
            <a:r>
              <a:rPr lang="en-US" dirty="0"/>
              <a:t> themselves</a:t>
            </a:r>
          </a:p>
          <a:p>
            <a:pPr lvl="1">
              <a:defRPr/>
            </a:pPr>
            <a:r>
              <a:rPr lang="en-US" dirty="0"/>
              <a:t>Can result in a further cycle of detector simulation</a:t>
            </a:r>
          </a:p>
          <a:p>
            <a:pPr>
              <a:defRPr/>
            </a:pPr>
            <a:r>
              <a:rPr lang="en-US" dirty="0"/>
              <a:t>Services added later by different teams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7171" name="TextBox 3">
            <a:extLst>
              <a:ext uri="{FF2B5EF4-FFF2-40B4-BE49-F238E27FC236}">
                <a16:creationId xmlns:a16="http://schemas.microsoft.com/office/drawing/2014/main" id="{DA58792F-596A-214D-B385-1A47618F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316" y="2587514"/>
            <a:ext cx="14049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 dirty="0"/>
              <a:t>Explicit:</a:t>
            </a:r>
          </a:p>
        </p:txBody>
      </p:sp>
      <p:sp>
        <p:nvSpPr>
          <p:cNvPr id="7172" name="TextBox 4">
            <a:extLst>
              <a:ext uri="{FF2B5EF4-FFF2-40B4-BE49-F238E27FC236}">
                <a16:creationId xmlns:a16="http://schemas.microsoft.com/office/drawing/2014/main" id="{D42EC1F8-B26E-A041-B403-510CB0777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578" y="2564893"/>
            <a:ext cx="14049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500"/>
              <a:t>Implicit:</a:t>
            </a:r>
          </a:p>
        </p:txBody>
      </p:sp>
      <p:sp>
        <p:nvSpPr>
          <p:cNvPr id="7173" name="TextBox 5">
            <a:extLst>
              <a:ext uri="{FF2B5EF4-FFF2-40B4-BE49-F238E27FC236}">
                <a16:creationId xmlns:a16="http://schemas.microsoft.com/office/drawing/2014/main" id="{14A82C34-B559-8446-AD7E-0089906B9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010" y="2837545"/>
            <a:ext cx="196399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0" dirty="0"/>
              <a:t>Detector Readout</a:t>
            </a:r>
          </a:p>
          <a:p>
            <a:r>
              <a:rPr lang="en-US" altLang="en-US" sz="1350" dirty="0"/>
              <a:t>Cooling &amp; Heating</a:t>
            </a:r>
          </a:p>
          <a:p>
            <a:r>
              <a:rPr lang="en-US" altLang="en-US" sz="1350" dirty="0"/>
              <a:t>Hydraulics &amp; Pneumatics</a:t>
            </a:r>
          </a:p>
          <a:p>
            <a:r>
              <a:rPr lang="en-US" altLang="en-US" sz="1350" dirty="0"/>
              <a:t>Controls &amp; Safety</a:t>
            </a:r>
          </a:p>
          <a:p>
            <a:r>
              <a:rPr lang="en-US" altLang="en-US" sz="1350" dirty="0"/>
              <a:t>Alignment</a:t>
            </a:r>
          </a:p>
          <a:p>
            <a:r>
              <a:rPr lang="en-US" altLang="en-US" sz="1350" dirty="0"/>
              <a:t>Radiation Shielding</a:t>
            </a:r>
          </a:p>
        </p:txBody>
      </p:sp>
      <p:sp>
        <p:nvSpPr>
          <p:cNvPr id="7174" name="TextBox 6">
            <a:extLst>
              <a:ext uri="{FF2B5EF4-FFF2-40B4-BE49-F238E27FC236}">
                <a16:creationId xmlns:a16="http://schemas.microsoft.com/office/drawing/2014/main" id="{14F76A5A-7B53-3C42-89F6-730CE3D64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841" y="2837545"/>
            <a:ext cx="160338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0" dirty="0"/>
              <a:t>Mechanical Support</a:t>
            </a:r>
          </a:p>
          <a:p>
            <a:r>
              <a:rPr lang="en-US" altLang="en-US" sz="1350" dirty="0"/>
              <a:t>Maintenance Access</a:t>
            </a:r>
          </a:p>
          <a:p>
            <a:r>
              <a:rPr lang="en-US" altLang="en-US" sz="1350" dirty="0"/>
              <a:t>Survey</a:t>
            </a:r>
          </a:p>
          <a:p>
            <a:r>
              <a:rPr lang="en-US" altLang="en-US" sz="1350" dirty="0"/>
              <a:t>Sealing &amp; Isolation</a:t>
            </a:r>
          </a:p>
          <a:p>
            <a:r>
              <a:rPr lang="en-US" altLang="en-US" sz="1350" dirty="0"/>
              <a:t>Lighting</a:t>
            </a:r>
          </a:p>
          <a:p>
            <a:r>
              <a:rPr lang="en-US" altLang="en-US" sz="1350" dirty="0"/>
              <a:t>Ventilation</a:t>
            </a:r>
          </a:p>
        </p:txBody>
      </p:sp>
    </p:spTree>
    <p:extLst>
      <p:ext uri="{BB962C8B-B14F-4D97-AF65-F5344CB8AC3E}">
        <p14:creationId xmlns:p14="http://schemas.microsoft.com/office/powerpoint/2010/main" val="36650328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6AE3-EF66-AF4C-9EEA-E3FFC901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Potential Current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6EF7-A4BC-3741-9C92-077670C0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963" y="844154"/>
            <a:ext cx="6642497" cy="48577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HV cable shields would allow multiple paths for currents between CMS &amp; LHC local grounds </a:t>
            </a:r>
          </a:p>
        </p:txBody>
      </p:sp>
      <p:pic>
        <p:nvPicPr>
          <p:cNvPr id="50179" name="Picture 3" descr="fsc_currents_26may11.pdf">
            <a:extLst>
              <a:ext uri="{FF2B5EF4-FFF2-40B4-BE49-F238E27FC236}">
                <a16:creationId xmlns:a16="http://schemas.microsoft.com/office/drawing/2014/main" id="{2FB234A6-DD29-F743-AD02-55B25C1046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66" y="1275160"/>
            <a:ext cx="7429501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49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F34A-8926-A947-A0EA-5A38BDF4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Current into CMS Service Cavern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1262B-8427-4548-BE56-9E2938B14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942975"/>
            <a:ext cx="2634854" cy="3950494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Measuring net ground current from LHC tunnels into CMS service via HV cable shields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Ch.1: common-mode current of all 6 HV cables, 100 ma/div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Current is 300 ma p-p</a:t>
            </a:r>
          </a:p>
          <a:p>
            <a:pPr lvl="1">
              <a:defRPr/>
            </a:pPr>
            <a:r>
              <a:rPr lang="en-US" dirty="0">
                <a:cs typeface="+mn-cs"/>
              </a:rPr>
              <a:t>Spectrum shows strong 50 Hz harmonics, characteristic of magnet power converters</a:t>
            </a:r>
          </a:p>
          <a:p>
            <a:pPr>
              <a:defRPr/>
            </a:pPr>
            <a:r>
              <a:rPr lang="en-US" dirty="0">
                <a:cs typeface="+mn-cs"/>
              </a:rPr>
              <a:t>HV supply to be replaced by unit with floating outputs</a:t>
            </a:r>
          </a:p>
        </p:txBody>
      </p:sp>
      <p:pic>
        <p:nvPicPr>
          <p:cNvPr id="51203" name="Picture 3" descr="tek00007.png">
            <a:extLst>
              <a:ext uri="{FF2B5EF4-FFF2-40B4-BE49-F238E27FC236}">
                <a16:creationId xmlns:a16="http://schemas.microsoft.com/office/drawing/2014/main" id="{4212A969-B659-0643-A7DA-EAD15E39CD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5681" y="1168004"/>
            <a:ext cx="4344591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996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7A4F-80E6-2746-95C7-894004D6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Learned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3DDB0-27F5-C94B-830B-722DB7A8D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/>
              <a:t>Services are not engineered in ..</a:t>
            </a:r>
          </a:p>
          <a:p>
            <a:pPr lvl="1"/>
            <a:r>
              <a:rPr lang="en-US" altLang="en-US"/>
              <a:t>Necessary to validate them over time for compatibility with detector operation</a:t>
            </a:r>
          </a:p>
          <a:p>
            <a:pPr lvl="1"/>
            <a:r>
              <a:rPr lang="en-US" altLang="en-US"/>
              <a:t>Consider instrumenting services for monitoring &amp; assessment</a:t>
            </a:r>
          </a:p>
          <a:p>
            <a:pPr lvl="2"/>
            <a:r>
              <a:rPr lang="en-US" altLang="en-US"/>
              <a:t>Infrastructure groups may not be accustomed to this</a:t>
            </a:r>
          </a:p>
          <a:p>
            <a:pPr lvl="2"/>
            <a:r>
              <a:rPr lang="en-US" altLang="en-US"/>
              <a:t>Not a criticism, compatibility is something only the experiment can assess</a:t>
            </a:r>
          </a:p>
          <a:p>
            <a:r>
              <a:rPr lang="en-US" altLang="en-US"/>
              <a:t>Services may be very different once they’re installed in the experimental environment</a:t>
            </a:r>
          </a:p>
          <a:p>
            <a:pPr lvl="1"/>
            <a:r>
              <a:rPr lang="en-US" altLang="en-US"/>
              <a:t>Witness lights and motors in magnetic field</a:t>
            </a:r>
          </a:p>
          <a:p>
            <a:r>
              <a:rPr lang="en-US" altLang="en-US"/>
              <a:t>Experiments are not always the prime customer of services</a:t>
            </a:r>
          </a:p>
          <a:p>
            <a:pPr lvl="1"/>
            <a:r>
              <a:rPr lang="en-US" altLang="en-US"/>
              <a:t>Compensators are oriented toward the LHC</a:t>
            </a:r>
          </a:p>
          <a:p>
            <a:pPr lvl="2"/>
            <a:r>
              <a:rPr lang="en-US" altLang="en-US"/>
              <a:t>Figures of merit set limits on </a:t>
            </a:r>
            <a:r>
              <a:rPr lang="en-US" altLang="en-US" i="1"/>
              <a:t>envelope</a:t>
            </a:r>
            <a:r>
              <a:rPr lang="en-US" altLang="en-US"/>
              <a:t> of voltage waveform</a:t>
            </a:r>
          </a:p>
          <a:p>
            <a:pPr lvl="1"/>
            <a:r>
              <a:rPr lang="en-US" altLang="en-US"/>
              <a:t>Power converters are specified for magnets</a:t>
            </a:r>
          </a:p>
          <a:p>
            <a:pPr lvl="1"/>
            <a:r>
              <a:rPr lang="en-US" altLang="en-US"/>
              <a:t>Standards specifications may not protect the secondary customer</a:t>
            </a:r>
          </a:p>
          <a:p>
            <a:pPr lvl="2"/>
            <a:r>
              <a:rPr lang="en-US" altLang="en-US"/>
              <a:t>They specify a primary customer’s requirement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647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>
            <a:extLst>
              <a:ext uri="{FF2B5EF4-FFF2-40B4-BE49-F238E27FC236}">
                <a16:creationId xmlns:a16="http://schemas.microsoft.com/office/drawing/2014/main" id="{DD0B9165-9A8A-0048-8B88-597885B5FB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2 …</a:t>
            </a:r>
          </a:p>
        </p:txBody>
      </p:sp>
      <p:sp>
        <p:nvSpPr>
          <p:cNvPr id="1031171" name="Rectangle 3">
            <a:extLst>
              <a:ext uri="{FF2B5EF4-FFF2-40B4-BE49-F238E27FC236}">
                <a16:creationId xmlns:a16="http://schemas.microsoft.com/office/drawing/2014/main" id="{350573EA-A122-3E46-8DB9-EE2DA4067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/>
              <a:t>Services change over time</a:t>
            </a:r>
          </a:p>
          <a:p>
            <a:pPr lvl="1"/>
            <a:r>
              <a:rPr lang="en-US" altLang="en-US"/>
              <a:t>VFDs proliferating</a:t>
            </a:r>
          </a:p>
          <a:p>
            <a:pPr lvl="2"/>
            <a:r>
              <a:rPr lang="en-US" altLang="en-US"/>
              <a:t>Requested cooling &amp; ventilation group to stop adding VFDs</a:t>
            </a:r>
          </a:p>
          <a:p>
            <a:pPr lvl="2"/>
            <a:r>
              <a:rPr lang="en-US" altLang="en-US"/>
              <a:t>Otherwise installations would have proceeded without request on our part</a:t>
            </a:r>
          </a:p>
          <a:p>
            <a:r>
              <a:rPr lang="en-US" altLang="en-US"/>
              <a:t>Not all effects are immediately apparent</a:t>
            </a:r>
          </a:p>
          <a:p>
            <a:pPr lvl="1"/>
            <a:r>
              <a:rPr lang="en-US" altLang="en-US"/>
              <a:t>We have to anticipate them based on experience</a:t>
            </a:r>
          </a:p>
          <a:p>
            <a:pPr lvl="2"/>
            <a:r>
              <a:rPr lang="en-US" altLang="en-US"/>
              <a:t>Have to gauge </a:t>
            </a:r>
            <a:r>
              <a:rPr lang="en-US" altLang="en-US" i="1"/>
              <a:t>potential</a:t>
            </a:r>
            <a:r>
              <a:rPr lang="en-US" altLang="en-US"/>
              <a:t> for disruption</a:t>
            </a:r>
          </a:p>
          <a:p>
            <a:pPr lvl="2"/>
            <a:r>
              <a:rPr lang="en-US" altLang="en-US"/>
              <a:t>Assessment is informed by knowledge of the detector</a:t>
            </a:r>
          </a:p>
          <a:p>
            <a:pPr lvl="1"/>
            <a:r>
              <a:rPr lang="en-US" altLang="en-US"/>
              <a:t>ECAL heater is case in point</a:t>
            </a:r>
          </a:p>
          <a:p>
            <a:pPr lvl="2"/>
            <a:r>
              <a:rPr lang="en-US" altLang="en-US"/>
              <a:t>50 KW load turning on &amp; off at 0.5 Hz was not anticipated in original design</a:t>
            </a:r>
          </a:p>
          <a:p>
            <a:pPr lvl="2"/>
            <a:r>
              <a:rPr lang="en-US" altLang="en-US"/>
              <a:t>Has this led to problems? Under investigation …</a:t>
            </a:r>
          </a:p>
          <a:p>
            <a:r>
              <a:rPr lang="en-US" altLang="en-US"/>
              <a:t>Experiment changes over time</a:t>
            </a:r>
          </a:p>
          <a:p>
            <a:pPr lvl="1"/>
            <a:r>
              <a:rPr lang="en-US" altLang="en-US"/>
              <a:t>Late additions are arriving regularly</a:t>
            </a:r>
          </a:p>
          <a:p>
            <a:pPr lvl="1"/>
            <a:r>
              <a:rPr lang="en-US" altLang="en-US"/>
              <a:t>Reviews have generally been effective at anticipating problems</a:t>
            </a:r>
          </a:p>
          <a:p>
            <a:pPr lvl="1"/>
            <a:r>
              <a:rPr lang="en-US" altLang="en-US"/>
              <a:t>But need for verification and testing is constant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25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>
            <a:extLst>
              <a:ext uri="{FF2B5EF4-FFF2-40B4-BE49-F238E27FC236}">
                <a16:creationId xmlns:a16="http://schemas.microsoft.com/office/drawing/2014/main" id="{67D401AB-48DD-EC4E-AA5C-AF1702EDC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Services …</a:t>
            </a:r>
          </a:p>
        </p:txBody>
      </p:sp>
      <p:sp>
        <p:nvSpPr>
          <p:cNvPr id="1033219" name="Rectangle 3">
            <a:extLst>
              <a:ext uri="{FF2B5EF4-FFF2-40B4-BE49-F238E27FC236}">
                <a16:creationId xmlns:a16="http://schemas.microsoft.com/office/drawing/2014/main" id="{39BF7FDD-8EED-A549-8272-5973F6F80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19094"/>
            <a:ext cx="8229600" cy="3586145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Very common to find detector-centric views during the design phase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Most coordination activities involve integration of subdetectors with one another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Services are added as a parallel activity once global requirements become clearer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Services are “standard” in the sense that they use common industrial hardware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This common industrial hardware is then installed in an environment that is anything but standard</a:t>
            </a:r>
          </a:p>
          <a:p>
            <a:r>
              <a:rPr lang="en-US" altLang="en-US" dirty="0"/>
              <a:t>Process of harmonizing detector subsystems with infrastructure is usually empirical and iterative</a:t>
            </a:r>
          </a:p>
          <a:p>
            <a:pPr lvl="1"/>
            <a:r>
              <a:rPr lang="en-US" altLang="en-US" sz="1900" dirty="0"/>
              <a:t>Typically initiated by the emergence of problems with detector operations</a:t>
            </a:r>
          </a:p>
          <a:p>
            <a:pPr lvl="2"/>
            <a:r>
              <a:rPr lang="en-US" altLang="en-US" sz="1700" dirty="0"/>
              <a:t>Our awareness of these problems is not always immediate</a:t>
            </a:r>
          </a:p>
        </p:txBody>
      </p:sp>
    </p:spTree>
    <p:extLst>
      <p:ext uri="{BB962C8B-B14F-4D97-AF65-F5344CB8AC3E}">
        <p14:creationId xmlns:p14="http://schemas.microsoft.com/office/powerpoint/2010/main" val="81341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E72B-79BA-264C-9A48-286412B7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Lights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34779-36DF-A243-87E2-26F03255C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7" y="942975"/>
            <a:ext cx="2538413" cy="3843338"/>
          </a:xfrm>
        </p:spPr>
        <p:txBody>
          <a:bodyPr/>
          <a:lstStyle/>
          <a:p>
            <a:pPr>
              <a:defRPr/>
            </a:pPr>
            <a:r>
              <a:rPr lang="en-US" sz="1350" dirty="0"/>
              <a:t>Observed trigger rate bursts in CMS </a:t>
            </a:r>
            <a:r>
              <a:rPr lang="en-US" sz="1350" dirty="0" err="1"/>
              <a:t>muon</a:t>
            </a:r>
            <a:r>
              <a:rPr lang="en-US" sz="1350" dirty="0"/>
              <a:t> RPCs during cosmic-ray running</a:t>
            </a:r>
          </a:p>
          <a:p>
            <a:pPr lvl="1">
              <a:defRPr/>
            </a:pPr>
            <a:r>
              <a:rPr lang="en-US" sz="1200" dirty="0"/>
              <a:t>Would last for minutes</a:t>
            </a:r>
          </a:p>
          <a:p>
            <a:pPr lvl="1">
              <a:defRPr/>
            </a:pPr>
            <a:r>
              <a:rPr lang="en-US" sz="1200" dirty="0"/>
              <a:t>Trigger rate of 1 kHz and above, nominal had been 200 Hz</a:t>
            </a:r>
          </a:p>
          <a:p>
            <a:pPr>
              <a:defRPr/>
            </a:pPr>
            <a:r>
              <a:rPr lang="en-US" sz="1350" dirty="0"/>
              <a:t>Trigger rate bursts would begin when CMS magnetic field was turned on</a:t>
            </a:r>
          </a:p>
          <a:p>
            <a:pPr lvl="1">
              <a:defRPr/>
            </a:pPr>
            <a:r>
              <a:rPr lang="en-US" sz="1200" dirty="0"/>
              <a:t>Only small group of chambers was affected</a:t>
            </a:r>
          </a:p>
          <a:p>
            <a:pPr lvl="1">
              <a:defRPr/>
            </a:pPr>
            <a:r>
              <a:rPr lang="en-US" sz="1200" dirty="0"/>
              <a:t>Affected chambers were in same area</a:t>
            </a:r>
          </a:p>
          <a:p>
            <a:pPr>
              <a:defRPr/>
            </a:pPr>
            <a:r>
              <a:rPr lang="en-US" sz="1350" dirty="0"/>
              <a:t>Trigger rate bursts traced to mercury-vapor projector lights that had become unstable in the magnetic field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5363" name="Picture 3" descr="IMGP5746.jpg">
            <a:extLst>
              <a:ext uri="{FF2B5EF4-FFF2-40B4-BE49-F238E27FC236}">
                <a16:creationId xmlns:a16="http://schemas.microsoft.com/office/drawing/2014/main" id="{966D6038-53A1-9946-92BE-2828E46CB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75" y="897731"/>
            <a:ext cx="3912394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4">
            <a:extLst>
              <a:ext uri="{FF2B5EF4-FFF2-40B4-BE49-F238E27FC236}">
                <a16:creationId xmlns:a16="http://schemas.microsoft.com/office/drawing/2014/main" id="{F5D83741-044D-5343-A6DD-62BE94366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7903" y="4569619"/>
            <a:ext cx="3259290" cy="300082"/>
          </a:xfrm>
          <a:prstGeom prst="rect">
            <a:avLst/>
          </a:prstGeom>
          <a:solidFill>
            <a:srgbClr val="FFD3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0"/>
              <a:t>LPS lamp undergoing magnetic-field testing</a:t>
            </a:r>
          </a:p>
        </p:txBody>
      </p:sp>
    </p:spTree>
    <p:extLst>
      <p:ext uri="{BB962C8B-B14F-4D97-AF65-F5344CB8AC3E}">
        <p14:creationId xmlns:p14="http://schemas.microsoft.com/office/powerpoint/2010/main" val="367037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>
            <a:extLst>
              <a:ext uri="{FF2B5EF4-FFF2-40B4-BE49-F238E27FC236}">
                <a16:creationId xmlns:a16="http://schemas.microsoft.com/office/drawing/2014/main" id="{11142142-E20D-1145-AB8C-20C52C3AB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Lights in a Magnetic Field</a:t>
            </a:r>
          </a:p>
        </p:txBody>
      </p:sp>
      <p:sp>
        <p:nvSpPr>
          <p:cNvPr id="1063939" name="Rectangle 3">
            <a:extLst>
              <a:ext uri="{FF2B5EF4-FFF2-40B4-BE49-F238E27FC236}">
                <a16:creationId xmlns:a16="http://schemas.microsoft.com/office/drawing/2014/main" id="{71366304-84A7-A04B-9688-D71372FFEB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0" y="978694"/>
            <a:ext cx="6253163" cy="34290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Immediate problem was resolved by agreeing to turn off projector lights in experimental cavern when CMS was running</a:t>
            </a:r>
          </a:p>
          <a:p>
            <a:pPr>
              <a:defRPr/>
            </a:pPr>
            <a:r>
              <a:rPr lang="en-US" dirty="0">
                <a:cs typeface="+mn-cs"/>
              </a:rPr>
              <a:t>Further investigated magnetic-field effects on lights used in cavern</a:t>
            </a:r>
          </a:p>
          <a:p>
            <a:pPr lvl="1">
              <a:defRPr/>
            </a:pPr>
            <a:r>
              <a:rPr lang="en-US" dirty="0"/>
              <a:t>Local field can exceed 1 Kilogauss</a:t>
            </a:r>
          </a:p>
          <a:p>
            <a:pPr lvl="1">
              <a:defRPr/>
            </a:pPr>
            <a:r>
              <a:rPr lang="en-US" dirty="0"/>
              <a:t>Found unstable lights in these regions</a:t>
            </a:r>
          </a:p>
          <a:p>
            <a:pPr>
              <a:defRPr/>
            </a:pPr>
            <a:r>
              <a:rPr lang="en-US" dirty="0">
                <a:cs typeface="+mn-cs"/>
              </a:rPr>
              <a:t>Found two different modes of failure</a:t>
            </a:r>
          </a:p>
          <a:p>
            <a:pPr lvl="1">
              <a:defRPr/>
            </a:pPr>
            <a:r>
              <a:rPr lang="en-US" dirty="0"/>
              <a:t>Fluorescent lights: ballast saturation</a:t>
            </a:r>
          </a:p>
          <a:p>
            <a:pPr lvl="2">
              <a:defRPr/>
            </a:pPr>
            <a:r>
              <a:rPr lang="en-US" dirty="0"/>
              <a:t>Lamp current increases until voltage drop across lamp triggers starter, lamp power cycles</a:t>
            </a:r>
          </a:p>
          <a:p>
            <a:pPr lvl="2">
              <a:defRPr/>
            </a:pPr>
            <a:r>
              <a:rPr lang="en-US" dirty="0"/>
              <a:t>Lamp aging dramatically accelerated </a:t>
            </a:r>
          </a:p>
          <a:p>
            <a:pPr lvl="2">
              <a:defRPr/>
            </a:pPr>
            <a:r>
              <a:rPr lang="en-US" dirty="0"/>
              <a:t>Use of electronic ballast is not a cure, has inductive components. Also, switches at 40 kHz</a:t>
            </a:r>
          </a:p>
          <a:p>
            <a:pPr lvl="1">
              <a:defRPr/>
            </a:pPr>
            <a:r>
              <a:rPr lang="en-US" dirty="0"/>
              <a:t>Mercury-vapor &amp; low-pressure sodium lights</a:t>
            </a:r>
          </a:p>
          <a:p>
            <a:pPr lvl="2">
              <a:defRPr/>
            </a:pPr>
            <a:r>
              <a:rPr lang="en-US" dirty="0"/>
              <a:t>Lamp itself is sensitive to magnetic field</a:t>
            </a:r>
          </a:p>
          <a:p>
            <a:pPr lvl="2">
              <a:defRPr/>
            </a:pPr>
            <a:r>
              <a:rPr lang="en-US" dirty="0"/>
              <a:t>Sensitivity is direction-dependent</a:t>
            </a:r>
          </a:p>
          <a:p>
            <a:pPr lvl="2">
              <a:defRPr/>
            </a:pPr>
            <a:r>
              <a:rPr lang="en-US" dirty="0"/>
              <a:t>Can mitigate effects by selective orientation of lamp in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136344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7025-58B8-1F40-A601-4DA7A118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Reorientation of LPS 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CA387-8341-A942-8D17-AE7952B66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38" y="1059657"/>
            <a:ext cx="2645569" cy="361831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LPS lights in service galleries underneath the CMS detector were also unstable &amp; flickering</a:t>
            </a:r>
          </a:p>
          <a:p>
            <a:pPr lvl="1">
              <a:defRPr/>
            </a:pPr>
            <a:r>
              <a:rPr lang="en-US" dirty="0"/>
              <a:t>These are safety lights. Turning them off is not an option.</a:t>
            </a:r>
          </a:p>
          <a:p>
            <a:pPr lvl="1">
              <a:defRPr/>
            </a:pPr>
            <a:r>
              <a:rPr lang="en-US" dirty="0"/>
              <a:t>Results of testing showed that selective orientation could provide stable operation up to 1.2 KG</a:t>
            </a:r>
          </a:p>
          <a:p>
            <a:pPr>
              <a:defRPr/>
            </a:pPr>
            <a:r>
              <a:rPr lang="en-US" dirty="0"/>
              <a:t>Reorienting the tube axes  parallel to the magnetic field resolved instability problem completely</a:t>
            </a:r>
          </a:p>
        </p:txBody>
      </p:sp>
      <p:pic>
        <p:nvPicPr>
          <p:cNvPr id="18435" name="Picture 3" descr="IMGP5991.png">
            <a:extLst>
              <a:ext uri="{FF2B5EF4-FFF2-40B4-BE49-F238E27FC236}">
                <a16:creationId xmlns:a16="http://schemas.microsoft.com/office/drawing/2014/main" id="{FEEAAF18-3A8E-F747-90F5-4B9AA040C0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947" y="1221581"/>
            <a:ext cx="4208859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>
            <a:extLst>
              <a:ext uri="{FF2B5EF4-FFF2-40B4-BE49-F238E27FC236}">
                <a16:creationId xmlns:a16="http://schemas.microsoft.com/office/drawing/2014/main" id="{C92D94B8-FB38-6744-90AA-990DB2256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4137423"/>
            <a:ext cx="340161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0"/>
              <a:t>Reoriented LPS light in CMS X0 zone in stable operation in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159720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>
            <a:extLst>
              <a:ext uri="{FF2B5EF4-FFF2-40B4-BE49-F238E27FC236}">
                <a16:creationId xmlns:a16="http://schemas.microsoft.com/office/drawing/2014/main" id="{A571ED98-3DCD-8749-A3BD-46A54ED33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…</a:t>
            </a:r>
          </a:p>
        </p:txBody>
      </p:sp>
      <p:sp>
        <p:nvSpPr>
          <p:cNvPr id="1036291" name="Rectangle 3">
            <a:extLst>
              <a:ext uri="{FF2B5EF4-FFF2-40B4-BE49-F238E27FC236}">
                <a16:creationId xmlns:a16="http://schemas.microsoft.com/office/drawing/2014/main" id="{BD5A0E5B-CA57-394D-8CAF-AA6C120B55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5616" y="951310"/>
            <a:ext cx="3581400" cy="403383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cs typeface="+mn-cs"/>
              </a:rPr>
              <a:t>09 Feb 10: Electrical services group announced plans to switch VAR compensator onto machine network on morning of 12 Feb 10</a:t>
            </a:r>
          </a:p>
          <a:p>
            <a:pPr lvl="1">
              <a:defRPr/>
            </a:pPr>
            <a:r>
              <a:rPr lang="en-US" dirty="0"/>
              <a:t>Believed this operation would not affect CMS</a:t>
            </a:r>
          </a:p>
          <a:p>
            <a:pPr lvl="1">
              <a:defRPr/>
            </a:pPr>
            <a:r>
              <a:rPr lang="en-US" dirty="0"/>
              <a:t>Motivation was that similar switchovers had occurred multiple times in the past, unannounced, with no Ill effects to the knowledge of electrical services</a:t>
            </a:r>
          </a:p>
          <a:p>
            <a:pPr lvl="2">
              <a:defRPr/>
            </a:pPr>
            <a:r>
              <a:rPr lang="en-US" dirty="0"/>
              <a:t>In fact, CMS has been having unexplained electrical failures, at a low rate, consistent with transient-induced upsets</a:t>
            </a:r>
          </a:p>
          <a:p>
            <a:pPr lvl="1">
              <a:defRPr/>
            </a:pPr>
            <a:r>
              <a:rPr lang="en-US" dirty="0"/>
              <a:t>Installed transient recorders for monitoring electrical conditions on the CMS distribution network</a:t>
            </a:r>
          </a:p>
        </p:txBody>
      </p:sp>
      <p:pic>
        <p:nvPicPr>
          <p:cNvPr id="19459" name="Picture 1" descr="P1000715.png">
            <a:extLst>
              <a:ext uri="{FF2B5EF4-FFF2-40B4-BE49-F238E27FC236}">
                <a16:creationId xmlns:a16="http://schemas.microsoft.com/office/drawing/2014/main" id="{9A5C332A-C388-A040-A776-D07778518E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504" y="844154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P1000718.png">
            <a:extLst>
              <a:ext uri="{FF2B5EF4-FFF2-40B4-BE49-F238E27FC236}">
                <a16:creationId xmlns:a16="http://schemas.microsoft.com/office/drawing/2014/main" id="{D13AE48C-1593-C34A-9949-9D3B605580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788" y="2902744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>
            <a:extLst>
              <a:ext uri="{FF2B5EF4-FFF2-40B4-BE49-F238E27FC236}">
                <a16:creationId xmlns:a16="http://schemas.microsoft.com/office/drawing/2014/main" id="{66B38006-F4A2-CD4A-89C9-09BAF4D6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838" y="2625328"/>
            <a:ext cx="24208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0"/>
              <a:t>Harmonic filters at LHC Point 6</a:t>
            </a:r>
          </a:p>
        </p:txBody>
      </p:sp>
      <p:sp>
        <p:nvSpPr>
          <p:cNvPr id="19462" name="TextBox 6">
            <a:extLst>
              <a:ext uri="{FF2B5EF4-FFF2-40B4-BE49-F238E27FC236}">
                <a16:creationId xmlns:a16="http://schemas.microsoft.com/office/drawing/2014/main" id="{78A5FA07-603B-654D-9547-16D388657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869" y="4670822"/>
            <a:ext cx="33022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350"/>
              <a:t>Thyristor-Controlled Reactor at LHC Point 6</a:t>
            </a:r>
          </a:p>
        </p:txBody>
      </p:sp>
    </p:spTree>
    <p:extLst>
      <p:ext uri="{BB962C8B-B14F-4D97-AF65-F5344CB8AC3E}">
        <p14:creationId xmlns:p14="http://schemas.microsoft.com/office/powerpoint/2010/main" val="359088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>
            <a:extLst>
              <a:ext uri="{FF2B5EF4-FFF2-40B4-BE49-F238E27FC236}">
                <a16:creationId xmlns:a16="http://schemas.microsoft.com/office/drawing/2014/main" id="{727C2AA3-6BFB-0741-922A-E6D4E1732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 of Switchover …</a:t>
            </a:r>
          </a:p>
        </p:txBody>
      </p:sp>
      <p:sp>
        <p:nvSpPr>
          <p:cNvPr id="1035267" name="Rectangle 3">
            <a:extLst>
              <a:ext uri="{FF2B5EF4-FFF2-40B4-BE49-F238E27FC236}">
                <a16:creationId xmlns:a16="http://schemas.microsoft.com/office/drawing/2014/main" id="{DC0C61CC-A5E9-B34A-8778-09D2D08D8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8751" y="914400"/>
            <a:ext cx="6384131" cy="3886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Observed three electrical incidents at CMS, coincident with VAR compensator switchover at PA6: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ECAL HV: HV trip on 12 </a:t>
            </a:r>
            <a:r>
              <a:rPr lang="en-US" dirty="0" err="1"/>
              <a:t>supermodules</a:t>
            </a:r>
            <a:r>
              <a:rPr lang="en-US" dirty="0"/>
              <a:t> in EB+ and EB-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HCAL and RPC controls computers in service cavern: several tripped in-rack circuit breakers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DAQ: 4 DAQ FRL computers in service cavern found in hung state</a:t>
            </a:r>
          </a:p>
          <a:p>
            <a:pPr>
              <a:lnSpc>
                <a:spcPct val="80000"/>
              </a:lnSpc>
              <a:defRPr/>
            </a:pPr>
            <a:r>
              <a:rPr lang="en-US" dirty="0">
                <a:cs typeface="+mn-cs"/>
              </a:rPr>
              <a:t>What did the transient recorders show?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CMS front-end electronics: no transients reported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Protected by UPS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CMS general services network: no transients reported</a:t>
            </a:r>
          </a:p>
          <a:p>
            <a:pPr lvl="2">
              <a:lnSpc>
                <a:spcPct val="80000"/>
              </a:lnSpc>
              <a:defRPr/>
            </a:pPr>
            <a:r>
              <a:rPr lang="en-US" dirty="0"/>
              <a:t>Not fed from Point 6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CMS underground counting rooms: significant transients observed on all 3 phases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Have observed multiple SVC-related transients at CMS since then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Have established early-warning system with LHC electrical group to allow us to power down sensitive systems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Will not protect us when the compensator switches itself </a:t>
            </a:r>
            <a:r>
              <a:rPr lang="en-US" i="1" dirty="0"/>
              <a:t>out</a:t>
            </a:r>
            <a:r>
              <a:rPr lang="en-US" dirty="0"/>
              <a:t> of the network due to overload</a:t>
            </a:r>
          </a:p>
        </p:txBody>
      </p:sp>
    </p:spTree>
    <p:extLst>
      <p:ext uri="{BB962C8B-B14F-4D97-AF65-F5344CB8AC3E}">
        <p14:creationId xmlns:p14="http://schemas.microsoft.com/office/powerpoint/2010/main" val="484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12361</TotalTime>
  <Words>1998</Words>
  <Application>Microsoft Macintosh PowerPoint</Application>
  <PresentationFormat>On-screen Show (16:9)</PresentationFormat>
  <Paragraphs>237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Times New Roman</vt:lpstr>
      <vt:lpstr>Office Theme</vt:lpstr>
      <vt:lpstr>Services and Detector Integration</vt:lpstr>
      <vt:lpstr>How Detectors Get Made …</vt:lpstr>
      <vt:lpstr>Making It Work …</vt:lpstr>
      <vt:lpstr>Services …</vt:lpstr>
      <vt:lpstr>Lights …</vt:lpstr>
      <vt:lpstr>Lights in a Magnetic Field</vt:lpstr>
      <vt:lpstr>Reorientation of LPS Lights</vt:lpstr>
      <vt:lpstr>Power …</vt:lpstr>
      <vt:lpstr>Results of Switchover …</vt:lpstr>
      <vt:lpstr>Event on powering network in CMS on Friday, Feb 12th </vt:lpstr>
      <vt:lpstr>SVC Transients at ATLAS</vt:lpstr>
      <vt:lpstr>Magnet Power Converter …</vt:lpstr>
      <vt:lpstr>Power Converter Spectra</vt:lpstr>
      <vt:lpstr>CMS Magnet Common-Mode Voltage</vt:lpstr>
      <vt:lpstr>Common-Mode Spectrum</vt:lpstr>
      <vt:lpstr>LF View of CM Spectrum</vt:lpstr>
      <vt:lpstr>Motor Drives …</vt:lpstr>
      <vt:lpstr>CMS VFD Installation</vt:lpstr>
      <vt:lpstr>VFD Connections to Cooling Plant</vt:lpstr>
      <vt:lpstr>Shaft Currents</vt:lpstr>
      <vt:lpstr>Common-Mode Currents</vt:lpstr>
      <vt:lpstr>Cable Shield &amp; P.E. …</vt:lpstr>
      <vt:lpstr>What is Origin of Earth Current ?</vt:lpstr>
      <vt:lpstr>- Not Common-Mode from VFD</vt:lpstr>
      <vt:lpstr>VFD Summary …</vt:lpstr>
      <vt:lpstr>HF Bearing Currents</vt:lpstr>
      <vt:lpstr>Currents Through Motor Load</vt:lpstr>
      <vt:lpstr>PLCs …</vt:lpstr>
      <vt:lpstr>Late Additions …</vt:lpstr>
      <vt:lpstr>Potential Current Paths</vt:lpstr>
      <vt:lpstr>Current into CMS Service Cavern</vt:lpstr>
      <vt:lpstr>Lessons Learned …</vt:lpstr>
      <vt:lpstr>Lessons 2 …</vt:lpstr>
    </vt:vector>
  </TitlesOfParts>
  <Company>CERN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Issues for HGC Services</dc:title>
  <dc:creator>Sergei Lusin</dc:creator>
  <cp:lastModifiedBy>Sergei.Lusin@cern.ch</cp:lastModifiedBy>
  <cp:revision>251</cp:revision>
  <cp:lastPrinted>2018-04-26T05:36:57Z</cp:lastPrinted>
  <dcterms:created xsi:type="dcterms:W3CDTF">2015-01-06T13:12:20Z</dcterms:created>
  <dcterms:modified xsi:type="dcterms:W3CDTF">2021-04-09T13:14:07Z</dcterms:modified>
</cp:coreProperties>
</file>