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0" r:id="rId4"/>
    <p:sldId id="269" r:id="rId5"/>
    <p:sldId id="271" r:id="rId6"/>
    <p:sldId id="272" r:id="rId7"/>
    <p:sldId id="266" r:id="rId8"/>
    <p:sldId id="273" r:id="rId9"/>
    <p:sldId id="274" r:id="rId10"/>
    <p:sldId id="275" r:id="rId11"/>
    <p:sldId id="267" r:id="rId12"/>
    <p:sldId id="270" r:id="rId13"/>
    <p:sldId id="258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D3D3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904"/>
  </p:normalViewPr>
  <p:slideViewPr>
    <p:cSldViewPr snapToGrid="0" snapToObjects="1">
      <p:cViewPr varScale="1">
        <p:scale>
          <a:sx n="131" d="100"/>
          <a:sy n="131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13B3E-BEBC-1244-8B26-10C914AD25D1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3EA3B-5286-0A47-A786-67D9ED9F8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EA3B-5286-0A47-A786-67D9ED9F8B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8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EA3B-5286-0A47-A786-67D9ED9F8B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EA3B-5286-0A47-A786-67D9ED9F8B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EA3B-5286-0A47-A786-67D9ED9F8B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8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EA3B-5286-0A47-A786-67D9ED9F8B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02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EA3B-5286-0A47-A786-67D9ED9F8B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50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EA3B-5286-0A47-A786-67D9ED9F8B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A2A2-893D-F941-BEAC-1D5BE21A5F48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8B1A-2A04-6140-AAAA-CE253A998BBA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06F-0E78-4A40-AD3A-860DD70C8375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ED76-E0C2-7846-ABA6-73E718FDE491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60CB-203F-9C49-8950-69F04D0D354E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F4E5-C62A-2F47-8A7C-9BACD45601F1}" type="datetime1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4C48-FC7C-ED4D-B99C-8DBE24404B82}" type="datetime1">
              <a:rPr lang="en-US" smtClean="0"/>
              <a:t>3/14/19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660"/>
            <a:ext cx="7886700" cy="239113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94152" y="4819791"/>
            <a:ext cx="2057400" cy="273844"/>
          </a:xfrm>
        </p:spPr>
        <p:txBody>
          <a:bodyPr/>
          <a:lstStyle/>
          <a:p>
            <a:fld id="{D70A5225-F0D9-354D-9F60-0AE5C4437B47}" type="datetime1">
              <a:rPr lang="en-US" smtClean="0"/>
              <a:t>3/14/19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143" y="4936520"/>
            <a:ext cx="1975717" cy="157115"/>
          </a:xfrm>
        </p:spPr>
        <p:txBody>
          <a:bodyPr/>
          <a:lstStyle>
            <a:lvl1pPr algn="l">
              <a:defRPr sz="800"/>
            </a:lvl1pPr>
          </a:lstStyle>
          <a:p>
            <a:r>
              <a:rPr lang="de-DE"/>
              <a:t>14 Mar 19,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84288" y="4926601"/>
            <a:ext cx="2057400" cy="167034"/>
          </a:xfrm>
        </p:spPr>
        <p:txBody>
          <a:bodyPr/>
          <a:lstStyle>
            <a:lvl1pPr>
              <a:defRPr sz="800"/>
            </a:lvl1pPr>
          </a:lstStyle>
          <a:p>
            <a:fld id="{C2F259D6-6D2F-1547-A8FD-7A6630D41A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60A5-DA58-FC41-9C65-B43C0D260CFC}" type="datetime1">
              <a:rPr lang="en-US" smtClean="0"/>
              <a:t>3/14/19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BF9-5664-5D44-9DEC-B26748790E50}" type="datetime1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6DF4-5AFC-E44F-BA1F-C6448ED2A1E8}" type="datetime1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41462-AF0C-C746-B1C1-BC72F10641A5}" type="datetime1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259D6-6D2F-1547-A8FD-7A6630D4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0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583" y="1866607"/>
            <a:ext cx="6858000" cy="545289"/>
          </a:xfrm>
        </p:spPr>
        <p:txBody>
          <a:bodyPr>
            <a:normAutofit/>
          </a:bodyPr>
          <a:lstStyle/>
          <a:p>
            <a:r>
              <a:rPr lang="en-US" sz="2800" dirty="0"/>
              <a:t>LS2 Electrical Services Upgrade: 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922" y="2648517"/>
            <a:ext cx="6858000" cy="380930"/>
          </a:xfrm>
        </p:spPr>
        <p:txBody>
          <a:bodyPr>
            <a:noAutofit/>
          </a:bodyPr>
          <a:lstStyle/>
          <a:p>
            <a:r>
              <a:rPr lang="en-US" sz="2200" dirty="0"/>
              <a:t>S. </a:t>
            </a:r>
            <a:r>
              <a:rPr lang="en-US" sz="2200" dirty="0" err="1"/>
              <a:t>Lusin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31803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70" y="32837"/>
            <a:ext cx="7886700" cy="384347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LV Distribution Boxes: </a:t>
            </a:r>
            <a:r>
              <a:rPr lang="en-US" dirty="0"/>
              <a:t>Min</a:t>
            </a:r>
            <a:r>
              <a:rPr lang="en-US" sz="2000" dirty="0"/>
              <a:t>us End </a:t>
            </a:r>
            <a:r>
              <a:rPr lang="en-US" sz="2000" dirty="0" err="1"/>
              <a:t>sym</a:t>
            </a:r>
            <a:endParaRPr lang="en-US" sz="20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176422" y="4936520"/>
            <a:ext cx="1975717" cy="157115"/>
          </a:xfrm>
        </p:spPr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10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78401" y="450975"/>
            <a:ext cx="138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YE-2 Far Side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42167" y="450975"/>
            <a:ext cx="155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YE-2 Near Side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55282" y="174154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X4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58213" y="371132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X2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908" y="616520"/>
            <a:ext cx="3054106" cy="43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646" y="616520"/>
            <a:ext cx="3054106" cy="43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257" y="220222"/>
            <a:ext cx="12688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reference ...</a:t>
            </a:r>
          </a:p>
        </p:txBody>
      </p:sp>
    </p:spTree>
    <p:extLst>
      <p:ext uri="{BB962C8B-B14F-4D97-AF65-F5344CB8AC3E}">
        <p14:creationId xmlns:p14="http://schemas.microsoft.com/office/powerpoint/2010/main" val="188073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381" y="302258"/>
            <a:ext cx="7181480" cy="4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064" y="22056"/>
            <a:ext cx="7886700" cy="384347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OPFC Crates in S4: Run 2 Configuration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11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39715" y="3257673"/>
            <a:ext cx="1244175" cy="77363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02019" y="2902224"/>
            <a:ext cx="896335" cy="42937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692" y="1321279"/>
            <a:ext cx="1214432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Added 2 OPFC bins during LS1 as result of increased power requirements of upgraded ME1/1 chambers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454252" y="2996728"/>
            <a:ext cx="642473" cy="94003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40480" y="1009770"/>
            <a:ext cx="731520" cy="43077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01120" y="363439"/>
            <a:ext cx="1198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Input cables from electrical armoires in S4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589206" y="1009770"/>
            <a:ext cx="26156" cy="3260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984288" y="1118213"/>
            <a:ext cx="211848" cy="3127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01940" y="683898"/>
            <a:ext cx="119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Output cables to UXC racks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329124" y="1009770"/>
            <a:ext cx="434639" cy="3260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8441" y="627717"/>
            <a:ext cx="119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Output cables to UXC racks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692" y="3231098"/>
            <a:ext cx="12144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new cabling to UXC was required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1922" y="4027553"/>
            <a:ext cx="1214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spare conductor pairs in existing cables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15362" y="3946679"/>
            <a:ext cx="19927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in-rack “jumpers” to connect new OPFCs to target </a:t>
            </a:r>
            <a:r>
              <a:rPr lang="en-US"/>
              <a:t>conductor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7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30" y="302258"/>
            <a:ext cx="7181480" cy="4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54" y="22056"/>
            <a:ext cx="7886700" cy="384347"/>
          </a:xfrm>
        </p:spPr>
        <p:txBody>
          <a:bodyPr>
            <a:normAutofit/>
          </a:bodyPr>
          <a:lstStyle/>
          <a:p>
            <a:r>
              <a:rPr lang="en-US" dirty="0"/>
              <a:t>OPFC Crates in S4: Run 3 Configuration</a:t>
            </a:r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12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50630" y="3754472"/>
            <a:ext cx="1492283" cy="799613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6133" y="1944122"/>
            <a:ext cx="1465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Jumpers connect to </a:t>
            </a:r>
            <a:r>
              <a:rPr lang="en-US" dirty="0" err="1"/>
              <a:t>borniers</a:t>
            </a:r>
            <a:r>
              <a:rPr lang="en-US" dirty="0"/>
              <a:t> used to terminate USC-UXC power cables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265173" y="2464904"/>
            <a:ext cx="750687" cy="1375576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605670" y="3288235"/>
            <a:ext cx="914402" cy="40912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4692" y="709028"/>
            <a:ext cx="1205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need to add 2 more OPFC bins during LS2 </a:t>
            </a:r>
            <a:r>
              <a:rPr lang="en-US"/>
              <a:t>to power upgraded ME2/1, 3/1 &amp; 4/1 </a:t>
            </a:r>
            <a:r>
              <a:rPr lang="en-US" dirty="0"/>
              <a:t>chambers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3967" y="2483492"/>
            <a:ext cx="1205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make room for these bins by finding alternative home for CSC DCS </a:t>
            </a:r>
            <a:r>
              <a:rPr lang="en-US"/>
              <a:t>power supplies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4692" y="4217051"/>
            <a:ext cx="12144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Again, no new cabling to UXC is required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76133" y="2860937"/>
            <a:ext cx="1567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Borniers</a:t>
            </a:r>
            <a:r>
              <a:rPr lang="en-US" dirty="0"/>
              <a:t> arranged to power 3 groups of 2 OPFCs in each bin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44794" y="827924"/>
            <a:ext cx="142823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Again, </a:t>
            </a:r>
            <a:r>
              <a:rPr lang="en-US" dirty="0"/>
              <a:t>in-rack “jumpers</a:t>
            </a:r>
            <a:r>
              <a:rPr lang="en-US"/>
              <a:t>”  </a:t>
            </a:r>
            <a:r>
              <a:rPr lang="en-US" dirty="0"/>
              <a:t>connect new OPFCs to target conductor pairs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3442916" y="1639686"/>
            <a:ext cx="4092690" cy="129434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5" idx="1"/>
          </p:cNvCxnSpPr>
          <p:nvPr/>
        </p:nvCxnSpPr>
        <p:spPr>
          <a:xfrm flipH="1">
            <a:off x="6623437" y="3322602"/>
            <a:ext cx="952696" cy="6799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998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83" y="336561"/>
            <a:ext cx="8481642" cy="4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361"/>
            <a:ext cx="7886700" cy="382861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Power Patch Panels:  RE Power, Service Power &amp; DCS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44265" y="640198"/>
            <a:ext cx="2246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Two of these required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731" y="990001"/>
            <a:ext cx="352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Instead of jacketed cable, outputs routed via in-rack jumper wires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20298" y="1550504"/>
            <a:ext cx="880433" cy="4632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06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89" y="287106"/>
            <a:ext cx="7885479" cy="4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22" y="68660"/>
            <a:ext cx="7886700" cy="239113"/>
          </a:xfrm>
        </p:spPr>
        <p:txBody>
          <a:bodyPr>
            <a:normAutofit fontScale="90000"/>
          </a:bodyPr>
          <a:lstStyle/>
          <a:p>
            <a:r>
              <a:rPr lang="en-US" dirty="0"/>
              <a:t>S4F Zone Tasks for 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14286" y="4013839"/>
            <a:ext cx="378070" cy="20230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72380" y="3858734"/>
            <a:ext cx="378070" cy="30630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03523" y="2139606"/>
            <a:ext cx="545037" cy="135133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91298" y="1164821"/>
            <a:ext cx="1139315" cy="1015663"/>
          </a:xfrm>
          <a:prstGeom prst="rect">
            <a:avLst/>
          </a:prstGeom>
          <a:solidFill>
            <a:srgbClr val="FFD5C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Six new circuit breakers to install in </a:t>
            </a:r>
            <a:r>
              <a:rPr lang="en-US" sz="1200">
                <a:solidFill>
                  <a:srgbClr val="FF0000"/>
                </a:solidFill>
              </a:rPr>
              <a:t>armoire EXD20/55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95" y="193616"/>
            <a:ext cx="2161563" cy="461665"/>
          </a:xfrm>
          <a:prstGeom prst="rect">
            <a:avLst/>
          </a:prstGeom>
          <a:solidFill>
            <a:srgbClr val="FFD5C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Two OPFC power bins to install, with custom </a:t>
            </a:r>
            <a:r>
              <a:rPr lang="en-US" sz="1200" dirty="0" err="1">
                <a:solidFill>
                  <a:srgbClr val="FF0000"/>
                </a:solidFill>
              </a:rPr>
              <a:t>borniers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89178" y="608099"/>
            <a:ext cx="995480" cy="320783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05787" y="817977"/>
            <a:ext cx="3004427" cy="461665"/>
          </a:xfrm>
          <a:prstGeom prst="rect">
            <a:avLst/>
          </a:prstGeom>
          <a:solidFill>
            <a:srgbClr val="FFD5C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Power jumper wiring to install between new OPFCs and existing 7x6 power cabling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806278" y="1248792"/>
            <a:ext cx="209582" cy="17376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12397" y="4358205"/>
            <a:ext cx="1863081" cy="461665"/>
          </a:xfrm>
          <a:prstGeom prst="rect">
            <a:avLst/>
          </a:prstGeom>
          <a:solidFill>
            <a:srgbClr val="FFD5C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Three new armoire-to-rack power cables to install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6022429" y="4231678"/>
            <a:ext cx="204950" cy="20291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42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340" y="413635"/>
            <a:ext cx="3310579" cy="46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27" y="391256"/>
            <a:ext cx="3310579" cy="4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870"/>
            <a:ext cx="7886700" cy="3734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</a:t>
            </a:r>
            <a:r>
              <a:rPr lang="en-US" sz="2000" dirty="0"/>
              <a:t>E Power &amp; DCS Cabling: YE+2 Run2 &amp; Run3 Configurations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27962" y="3704990"/>
            <a:ext cx="270243" cy="24744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98784" y="1582259"/>
            <a:ext cx="252139" cy="29287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90881" y="1880626"/>
            <a:ext cx="306963" cy="28700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24223" y="1442560"/>
            <a:ext cx="276581" cy="27489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91326" y="1223709"/>
            <a:ext cx="429227" cy="66692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38065" y="825311"/>
            <a:ext cx="118031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r>
              <a:rPr lang="en-US" dirty="0"/>
              <a:t> for which CSC group plans to  add 2 </a:t>
            </a:r>
            <a:r>
              <a:rPr lang="en-US" dirty="0" err="1"/>
              <a:t>Maratons</a:t>
            </a:r>
            <a:r>
              <a:rPr lang="en-US" dirty="0"/>
              <a:t> per tower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63057" y="1074625"/>
            <a:ext cx="1598473" cy="47572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92980" y="2167631"/>
            <a:ext cx="95122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new USC-UXC power cabling will be required </a:t>
            </a:r>
            <a:r>
              <a:rPr lang="mr-IN" dirty="0"/>
              <a:t>…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72000" y="1837137"/>
            <a:ext cx="2110154" cy="18825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24754" y="1661746"/>
            <a:ext cx="508088" cy="8445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5758" y="715878"/>
            <a:ext cx="12688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Currently 8 </a:t>
            </a:r>
            <a:r>
              <a:rPr lang="en-US" dirty="0" err="1"/>
              <a:t>Maratons</a:t>
            </a:r>
            <a:r>
              <a:rPr lang="en-US" dirty="0"/>
              <a:t>/side </a:t>
            </a:r>
          </a:p>
        </p:txBody>
      </p:sp>
      <p:sp>
        <p:nvSpPr>
          <p:cNvPr id="21" name="Oval 20"/>
          <p:cNvSpPr/>
          <p:nvPr/>
        </p:nvSpPr>
        <p:spPr>
          <a:xfrm>
            <a:off x="2924222" y="3704990"/>
            <a:ext cx="276581" cy="27489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178169" y="1191358"/>
            <a:ext cx="1746053" cy="249873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392890" y="3307876"/>
            <a:ext cx="276581" cy="27489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66918" y="1256060"/>
            <a:ext cx="553635" cy="198830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1426190"/>
            <a:ext cx="104628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r>
              <a:rPr lang="en-US" dirty="0"/>
              <a:t> serving both ME2 &amp; ME3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2826" y="2367363"/>
            <a:ext cx="126881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DCFEBs for upgraded ME2/1 &amp; ME3/1 will </a:t>
            </a:r>
            <a:r>
              <a:rPr lang="en-US"/>
              <a:t>require increased power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549380" y="817450"/>
            <a:ext cx="146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use spare pair of conductors in each of existing </a:t>
            </a:r>
            <a:r>
              <a:rPr lang="en-US"/>
              <a:t>7x6 power cables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558172" y="1800308"/>
            <a:ext cx="146334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cables are already routed to the appropriate OPFC rack in S4F zone of USC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32208" y="2982123"/>
            <a:ext cx="146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need to add power “jumper” cable in each YE2 tower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43931" y="3960989"/>
            <a:ext cx="146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r>
              <a:rPr lang="en-US" dirty="0"/>
              <a:t> and modify 4 existing LV distribution boxes on each YE2 disk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5552460" y="3036952"/>
            <a:ext cx="2179748" cy="13267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443788" y="3004103"/>
            <a:ext cx="86810" cy="8671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46866" y="3156503"/>
            <a:ext cx="86810" cy="8671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6765682" y="3215968"/>
            <a:ext cx="966526" cy="1678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7029451" y="4026690"/>
            <a:ext cx="710084" cy="11710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93278" y="32560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Run 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81267" y="30404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Run 3</a:t>
            </a:r>
          </a:p>
        </p:txBody>
      </p:sp>
    </p:spTree>
    <p:extLst>
      <p:ext uri="{BB962C8B-B14F-4D97-AF65-F5344CB8AC3E}">
        <p14:creationId xmlns:p14="http://schemas.microsoft.com/office/powerpoint/2010/main" val="180685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333" y="327435"/>
            <a:ext cx="3310579" cy="46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47" y="374208"/>
            <a:ext cx="3310579" cy="4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870"/>
            <a:ext cx="7886700" cy="3734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</a:t>
            </a:r>
            <a:r>
              <a:rPr lang="en-US" sz="2000" dirty="0"/>
              <a:t>E Power &amp; DCS Cabling:  YE+3 Run2 &amp; Run3 Configurations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3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84288" y="3310304"/>
            <a:ext cx="197916" cy="19481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50503" y="1904719"/>
            <a:ext cx="201908" cy="18002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05313" y="1442391"/>
            <a:ext cx="1146417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Again, will use spare conductor pair in each power cable, so no new USC-UXC </a:t>
            </a:r>
            <a:r>
              <a:rPr lang="en-US"/>
              <a:t>cabling required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895470" y="2206857"/>
            <a:ext cx="1014861" cy="11034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47416" y="1156188"/>
            <a:ext cx="643852" cy="71217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334734" y="1965420"/>
            <a:ext cx="315755" cy="27222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81916" y="1979909"/>
            <a:ext cx="284458" cy="25773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27025" y="2063360"/>
            <a:ext cx="685271" cy="5707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73036" y="1835878"/>
            <a:ext cx="12531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Configuration </a:t>
            </a:r>
            <a:r>
              <a:rPr lang="en-US" dirty="0"/>
              <a:t>is equivalent to ½ of </a:t>
            </a:r>
            <a:r>
              <a:rPr lang="en-US"/>
              <a:t>YE2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57452" y="3311685"/>
            <a:ext cx="141884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need to add two new LV distribution boxes in order to split RE &amp; 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54" y="747688"/>
            <a:ext cx="11748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YE3 similar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136" y="1283527"/>
            <a:ext cx="9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Currently 2 </a:t>
            </a:r>
            <a:r>
              <a:rPr lang="en-US" dirty="0" err="1"/>
              <a:t>Maratons</a:t>
            </a:r>
            <a:r>
              <a:rPr lang="en-US" dirty="0"/>
              <a:t> per YE3 tower </a:t>
            </a:r>
          </a:p>
        </p:txBody>
      </p:sp>
      <p:sp>
        <p:nvSpPr>
          <p:cNvPr id="23" name="Oval 22"/>
          <p:cNvSpPr/>
          <p:nvPr/>
        </p:nvSpPr>
        <p:spPr>
          <a:xfrm>
            <a:off x="1341099" y="3310304"/>
            <a:ext cx="315755" cy="27222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2" idx="2"/>
          </p:cNvCxnSpPr>
          <p:nvPr/>
        </p:nvCxnSpPr>
        <p:spPr>
          <a:xfrm>
            <a:off x="537293" y="2206857"/>
            <a:ext cx="803806" cy="109172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872621" y="3317548"/>
            <a:ext cx="284458" cy="25773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45415" y="2271992"/>
            <a:ext cx="2004284" cy="111301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822340" y="2084744"/>
            <a:ext cx="1027359" cy="3568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28774" y="622579"/>
            <a:ext cx="12553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CSC group will  add 1 </a:t>
            </a:r>
            <a:r>
              <a:rPr lang="en-US" dirty="0" err="1"/>
              <a:t>Maraton</a:t>
            </a:r>
            <a:r>
              <a:rPr lang="en-US" dirty="0"/>
              <a:t> per tower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5069342" y="2314169"/>
            <a:ext cx="347484" cy="107083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081654" y="3582525"/>
            <a:ext cx="1679631" cy="34763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19745" y="27770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Run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66451" y="23413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Run 3</a:t>
            </a:r>
          </a:p>
        </p:txBody>
      </p:sp>
    </p:spTree>
    <p:extLst>
      <p:ext uri="{BB962C8B-B14F-4D97-AF65-F5344CB8AC3E}">
        <p14:creationId xmlns:p14="http://schemas.microsoft.com/office/powerpoint/2010/main" val="111637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584" y="322719"/>
            <a:ext cx="3437909" cy="48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892" y="322719"/>
            <a:ext cx="3437909" cy="48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870"/>
            <a:ext cx="7886700" cy="3734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</a:t>
            </a:r>
            <a:r>
              <a:rPr lang="en-US" sz="2000" dirty="0"/>
              <a:t>E Power &amp; DCS Cabling:  Alternative YE2 Run3 Configuration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64815" y="3201789"/>
            <a:ext cx="118482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Simpler to realize, but will have consequences for DSS </a:t>
            </a:r>
            <a:r>
              <a:rPr lang="en-US"/>
              <a:t>action matrix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874565" y="1868365"/>
            <a:ext cx="315755" cy="27222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68835" y="2605140"/>
            <a:ext cx="404748" cy="30973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81071" y="2592208"/>
            <a:ext cx="785612" cy="160511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48250" y="965694"/>
            <a:ext cx="109696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r>
              <a:rPr lang="en-US" dirty="0"/>
              <a:t> and long output cables to connect to X3 level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762" y="2810252"/>
            <a:ext cx="115898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X2 &amp; X4 racks are unchanged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205" y="958523"/>
            <a:ext cx="11748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Referred to as “symmetric” configuration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15" y="1780513"/>
            <a:ext cx="9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new </a:t>
            </a:r>
            <a:r>
              <a:rPr lang="en-US" dirty="0" err="1"/>
              <a:t>Maratons</a:t>
            </a:r>
            <a:r>
              <a:rPr lang="en-US" dirty="0"/>
              <a:t> are placed in X3 racks </a:t>
            </a:r>
          </a:p>
        </p:txBody>
      </p:sp>
      <p:sp>
        <p:nvSpPr>
          <p:cNvPr id="23" name="Oval 22"/>
          <p:cNvSpPr/>
          <p:nvPr/>
        </p:nvSpPr>
        <p:spPr>
          <a:xfrm>
            <a:off x="5234656" y="2601575"/>
            <a:ext cx="421676" cy="31329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39269" y="2605139"/>
            <a:ext cx="414923" cy="30973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848250" y="2187616"/>
            <a:ext cx="1193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case, no “power </a:t>
            </a:r>
            <a:r>
              <a:rPr lang="en-US"/>
              <a:t>jumper cable” is needed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6875528" y="1819833"/>
            <a:ext cx="900744" cy="447844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106323" y="4061168"/>
            <a:ext cx="794316" cy="5336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805967" y="2605175"/>
            <a:ext cx="462780" cy="30969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2941" y="3622608"/>
            <a:ext cx="115898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need different design of LV distribution boxes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875528" y="2180341"/>
            <a:ext cx="930676" cy="1147179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8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371" y="398350"/>
            <a:ext cx="3310579" cy="46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01" y="398350"/>
            <a:ext cx="3310579" cy="4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870"/>
            <a:ext cx="7886700" cy="3734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</a:t>
            </a:r>
            <a:r>
              <a:rPr lang="en-US" sz="2000" dirty="0"/>
              <a:t>E Power &amp; DCS Cabling: YE-2 Run2 &amp; Run3 Configurations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27962" y="3704990"/>
            <a:ext cx="270243" cy="24744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98784" y="1582259"/>
            <a:ext cx="252139" cy="29287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90881" y="1880626"/>
            <a:ext cx="306963" cy="28700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24223" y="1442560"/>
            <a:ext cx="276581" cy="27489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5758" y="944478"/>
            <a:ext cx="12688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reference ...</a:t>
            </a:r>
          </a:p>
        </p:txBody>
      </p:sp>
      <p:sp>
        <p:nvSpPr>
          <p:cNvPr id="21" name="Oval 20"/>
          <p:cNvSpPr/>
          <p:nvPr/>
        </p:nvSpPr>
        <p:spPr>
          <a:xfrm>
            <a:off x="2924222" y="3704990"/>
            <a:ext cx="276581" cy="27489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92890" y="3307876"/>
            <a:ext cx="276581" cy="27489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443788" y="3004103"/>
            <a:ext cx="86810" cy="8671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46866" y="3156503"/>
            <a:ext cx="86810" cy="8671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3278" y="32560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Run 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81267" y="30404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Run 3</a:t>
            </a:r>
          </a:p>
        </p:txBody>
      </p:sp>
    </p:spTree>
    <p:extLst>
      <p:ext uri="{BB962C8B-B14F-4D97-AF65-F5344CB8AC3E}">
        <p14:creationId xmlns:p14="http://schemas.microsoft.com/office/powerpoint/2010/main" val="37268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273" y="224798"/>
            <a:ext cx="3310579" cy="46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34" y="393954"/>
            <a:ext cx="3310579" cy="46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870"/>
            <a:ext cx="7886700" cy="3734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</a:t>
            </a:r>
            <a:r>
              <a:rPr lang="en-US" sz="2000" dirty="0"/>
              <a:t>E Power &amp; DCS Cabling:  YE-3 Run2 &amp; Run3 Configurations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6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84288" y="3310304"/>
            <a:ext cx="197916" cy="19481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50503" y="1904719"/>
            <a:ext cx="201908" cy="18002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34734" y="1965420"/>
            <a:ext cx="315755" cy="27222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81916" y="1979909"/>
            <a:ext cx="284458" cy="25773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341099" y="3310304"/>
            <a:ext cx="315755" cy="27222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72621" y="3317548"/>
            <a:ext cx="284458" cy="25773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19745" y="27770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Run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66451" y="23413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Run 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5758" y="944478"/>
            <a:ext cx="12688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reference ...</a:t>
            </a:r>
          </a:p>
        </p:txBody>
      </p:sp>
    </p:spTree>
    <p:extLst>
      <p:ext uri="{BB962C8B-B14F-4D97-AF65-F5344CB8AC3E}">
        <p14:creationId xmlns:p14="http://schemas.microsoft.com/office/powerpoint/2010/main" val="120411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03279" y="1449737"/>
            <a:ext cx="4073729" cy="28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70" y="32837"/>
            <a:ext cx="7886700" cy="384347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LV Distribution Boxes: Plus End </a:t>
            </a:r>
            <a:r>
              <a:rPr lang="en-US" sz="2000" dirty="0" err="1"/>
              <a:t>asym</a:t>
            </a:r>
            <a:endParaRPr lang="en-US" sz="20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7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4636" y="450975"/>
            <a:ext cx="143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YE+2 Far Side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5171" y="450975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YE+2 Near Side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80484" y="45097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YE+3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55282" y="174154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X4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58213" y="371132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X2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56722" y="1449737"/>
            <a:ext cx="4073729" cy="28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75828" y="1450963"/>
            <a:ext cx="407372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4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70" y="32837"/>
            <a:ext cx="7886700" cy="384347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LV Distribution Boxes: </a:t>
            </a:r>
            <a:r>
              <a:rPr lang="en-US" dirty="0"/>
              <a:t>Min</a:t>
            </a:r>
            <a:r>
              <a:rPr lang="en-US" sz="2000" dirty="0"/>
              <a:t>us End </a:t>
            </a:r>
            <a:r>
              <a:rPr lang="en-US" sz="2000" dirty="0" err="1"/>
              <a:t>asym</a:t>
            </a:r>
            <a:endParaRPr lang="en-US" sz="20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8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4636" y="450975"/>
            <a:ext cx="138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YE-2 Far Side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5171" y="450975"/>
            <a:ext cx="155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YE-2 Near Side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80484" y="450975"/>
            <a:ext cx="59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YE-3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55282" y="174154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X4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58213" y="371132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X2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4" y="606219"/>
            <a:ext cx="3054107" cy="43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032" y="616520"/>
            <a:ext cx="3054106" cy="43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055" y="623423"/>
            <a:ext cx="3054106" cy="432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5257" y="220222"/>
            <a:ext cx="12688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reference ...</a:t>
            </a:r>
          </a:p>
        </p:txBody>
      </p:sp>
    </p:spTree>
    <p:extLst>
      <p:ext uri="{BB962C8B-B14F-4D97-AF65-F5344CB8AC3E}">
        <p14:creationId xmlns:p14="http://schemas.microsoft.com/office/powerpoint/2010/main" val="56698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646" y="618057"/>
            <a:ext cx="3054106" cy="43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908" y="610997"/>
            <a:ext cx="3054106" cy="43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70" y="32837"/>
            <a:ext cx="7886700" cy="384347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LV Distribution Boxes: </a:t>
            </a:r>
            <a:r>
              <a:rPr lang="en-US" dirty="0"/>
              <a:t>Pl</a:t>
            </a:r>
            <a:r>
              <a:rPr lang="en-US" sz="2000" dirty="0"/>
              <a:t>us End </a:t>
            </a:r>
            <a:r>
              <a:rPr lang="en-US" sz="2000" dirty="0" err="1"/>
              <a:t>sym</a:t>
            </a:r>
            <a:endParaRPr lang="en-US" sz="20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176422" y="4936520"/>
            <a:ext cx="1975717" cy="157115"/>
          </a:xfrm>
        </p:spPr>
        <p:txBody>
          <a:bodyPr/>
          <a:lstStyle/>
          <a:p>
            <a:r>
              <a:rPr lang="de-DE"/>
              <a:t>14 Mar 19, CERN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59D6-6D2F-1547-A8FD-7A6630D41AB6}" type="slidenum">
              <a:rPr lang="en-US" smtClean="0"/>
              <a:t>9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78401" y="450975"/>
            <a:ext cx="143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YE+2 Far Side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42167" y="450975"/>
            <a:ext cx="155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YE-2 Near Side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55282" y="174154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X4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58213" y="371132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X2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257" y="220222"/>
            <a:ext cx="12688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reference ...</a:t>
            </a:r>
          </a:p>
        </p:txBody>
      </p:sp>
    </p:spTree>
    <p:extLst>
      <p:ext uri="{BB962C8B-B14F-4D97-AF65-F5344CB8AC3E}">
        <p14:creationId xmlns:p14="http://schemas.microsoft.com/office/powerpoint/2010/main" val="667771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11252</TotalTime>
  <Words>693</Words>
  <Application>Microsoft Macintosh PowerPoint</Application>
  <PresentationFormat>On-screen Show (16:9)</PresentationFormat>
  <Paragraphs>120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Mangal</vt:lpstr>
      <vt:lpstr>Office Theme</vt:lpstr>
      <vt:lpstr>LS2 Electrical Services Upgrade: ME</vt:lpstr>
      <vt:lpstr>ME Power &amp; DCS Cabling: YE+2 Run2 &amp; Run3 Configurations</vt:lpstr>
      <vt:lpstr>ME Power &amp; DCS Cabling:  YE+3 Run2 &amp; Run3 Configurations</vt:lpstr>
      <vt:lpstr>ME Power &amp; DCS Cabling:  Alternative YE2 Run3 Configuration</vt:lpstr>
      <vt:lpstr>ME Power &amp; DCS Cabling: YE-2 Run2 &amp; Run3 Configurations</vt:lpstr>
      <vt:lpstr>ME Power &amp; DCS Cabling:  YE-3 Run2 &amp; Run3 Configurations</vt:lpstr>
      <vt:lpstr>LV Distribution Boxes: Plus End asym</vt:lpstr>
      <vt:lpstr>LV Distribution Boxes: Minus End asym</vt:lpstr>
      <vt:lpstr>LV Distribution Boxes: Plus End sym</vt:lpstr>
      <vt:lpstr>LV Distribution Boxes: Minus End sym</vt:lpstr>
      <vt:lpstr>OPFC Crates in S4: Run 2 Configuration</vt:lpstr>
      <vt:lpstr>OPFC Crates in S4: Run 3 Configuration</vt:lpstr>
      <vt:lpstr>Power Patch Panels:  RE Power, Service Power &amp; DCS</vt:lpstr>
      <vt:lpstr>S4F Zone Tasks for ME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sergei.lusin@gmail.com</dc:creator>
  <cp:lastModifiedBy>Microsoft Office User</cp:lastModifiedBy>
  <cp:revision>103</cp:revision>
  <cp:lastPrinted>2019-01-22T14:19:26Z</cp:lastPrinted>
  <dcterms:created xsi:type="dcterms:W3CDTF">2019-01-08T10:15:35Z</dcterms:created>
  <dcterms:modified xsi:type="dcterms:W3CDTF">2019-03-14T15:41:36Z</dcterms:modified>
</cp:coreProperties>
</file>