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9" r:id="rId3"/>
    <p:sldId id="266" r:id="rId4"/>
    <p:sldId id="268" r:id="rId5"/>
    <p:sldId id="258" r:id="rId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CF"/>
    <a:srgbClr val="FEFEFE"/>
    <a:srgbClr val="D3D3D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88"/>
    <p:restoredTop sz="94904"/>
  </p:normalViewPr>
  <p:slideViewPr>
    <p:cSldViewPr snapToGrid="0" snapToObjects="1">
      <p:cViewPr varScale="1">
        <p:scale>
          <a:sx n="131" d="100"/>
          <a:sy n="131" d="100"/>
        </p:scale>
        <p:origin x="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13B3E-BEBC-1244-8B26-10C914AD25D1}" type="datetimeFigureOut">
              <a:rPr lang="en-US" smtClean="0"/>
              <a:t>3/14/19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3EA3B-5286-0A47-A786-67D9ED9F8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EA3B-5286-0A47-A786-67D9ED9F8B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86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EA3B-5286-0A47-A786-67D9ED9F8B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41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EA3B-5286-0A47-A786-67D9ED9F8B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50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D51B-83D1-754C-9A66-B57A7EB19649}" type="datetime1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2CC3-DD1A-C840-9F39-632F95FBA2AC}" type="datetime1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8F59-4CCA-B34E-A111-559556FF6012}" type="datetime1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B192-3904-AB46-8752-AE56FEB68571}" type="datetime1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887E-3A49-9444-8C60-AC245210A64B}" type="datetime1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5146-A84C-6D45-B1DC-32B769833F0B}" type="datetime1">
              <a:rPr lang="en-US" smtClean="0"/>
              <a:t>3/14/19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1264-6B32-B245-9EC5-D4337013FF30}" type="datetime1">
              <a:rPr lang="en-US" smtClean="0"/>
              <a:t>3/14/19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660"/>
            <a:ext cx="7886700" cy="239113"/>
          </a:xfr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94152" y="4819791"/>
            <a:ext cx="2057400" cy="273844"/>
          </a:xfrm>
        </p:spPr>
        <p:txBody>
          <a:bodyPr/>
          <a:lstStyle/>
          <a:p>
            <a:fld id="{FC53F1E9-ACAB-3F41-B350-2EDAE626F300}" type="datetime1">
              <a:rPr lang="en-US" smtClean="0"/>
              <a:t>3/14/19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143" y="4936520"/>
            <a:ext cx="1975717" cy="157115"/>
          </a:xfrm>
        </p:spPr>
        <p:txBody>
          <a:bodyPr/>
          <a:lstStyle>
            <a:lvl1pPr algn="l">
              <a:defRPr sz="800"/>
            </a:lvl1pPr>
          </a:lstStyle>
          <a:p>
            <a:r>
              <a:rPr lang="de-DE"/>
              <a:t>14 Mar 19, CERN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84288" y="4926601"/>
            <a:ext cx="2057400" cy="167034"/>
          </a:xfrm>
        </p:spPr>
        <p:txBody>
          <a:bodyPr/>
          <a:lstStyle>
            <a:lvl1pPr>
              <a:defRPr sz="800"/>
            </a:lvl1pPr>
          </a:lstStyle>
          <a:p>
            <a:fld id="{C2F259D6-6D2F-1547-A8FD-7A6630D41A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3FB6-200B-C74E-8368-0507EB682287}" type="datetime1">
              <a:rPr lang="en-US" smtClean="0"/>
              <a:t>3/14/19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6C0B-5821-FD44-9342-03FF818922AE}" type="datetime1">
              <a:rPr lang="en-US" smtClean="0"/>
              <a:t>3/14/19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61EF-4C36-3340-95C2-60A56BC86FB9}" type="datetime1">
              <a:rPr lang="en-US" smtClean="0"/>
              <a:t>3/14/19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4411E-7413-F34C-ACC2-BE276BD4EB7C}" type="datetime1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14 Mar 19, CERN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259D6-6D2F-1547-A8FD-7A6630D41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0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583" y="1866607"/>
            <a:ext cx="6858000" cy="545289"/>
          </a:xfrm>
        </p:spPr>
        <p:txBody>
          <a:bodyPr>
            <a:normAutofit/>
          </a:bodyPr>
          <a:lstStyle/>
          <a:p>
            <a:r>
              <a:rPr lang="en-US" sz="2800" dirty="0"/>
              <a:t>LS2 Electrical Services Upgrade: HB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922" y="2648517"/>
            <a:ext cx="6858000" cy="27579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S. </a:t>
            </a:r>
            <a:r>
              <a:rPr lang="en-US" dirty="0" err="1"/>
              <a:t>Lusin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03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86" y="326003"/>
            <a:ext cx="6954636" cy="46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870"/>
            <a:ext cx="7886700" cy="37348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HB</a:t>
            </a:r>
            <a:r>
              <a:rPr lang="en-US" sz="2000" dirty="0"/>
              <a:t> Power Cabling: YB0 Run3 Configuration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2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28101" y="3747642"/>
            <a:ext cx="235976" cy="15972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71166" y="2379134"/>
            <a:ext cx="203201" cy="20178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28101" y="3536596"/>
            <a:ext cx="235976" cy="203555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46560" y="2154367"/>
            <a:ext cx="260877" cy="212068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499522" y="2154367"/>
            <a:ext cx="628579" cy="1382229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8939" y="1645328"/>
            <a:ext cx="16892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4 </a:t>
            </a:r>
            <a:r>
              <a:rPr lang="en-US" dirty="0" err="1"/>
              <a:t>Maratons</a:t>
            </a:r>
            <a:r>
              <a:rPr lang="en-US" dirty="0"/>
              <a:t> per side during LS2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597891" y="1998257"/>
            <a:ext cx="4652753" cy="262144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76735" y="1833945"/>
            <a:ext cx="1268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Leave 1 A3486 &amp; 1 EASY 3000 crate per side to support HO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6607439" y="2484582"/>
            <a:ext cx="785466" cy="1226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556598" y="2666003"/>
            <a:ext cx="4860202" cy="114129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52074" y="1160129"/>
            <a:ext cx="23330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 1 EASY 3000 crate per side during LS2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9610" y="735549"/>
            <a:ext cx="202403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requirements for HB expected to double in Run 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215" y="2420473"/>
            <a:ext cx="16892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 need 2 new power cables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771" y="2821736"/>
            <a:ext cx="110175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+ </a:t>
            </a:r>
            <a:r>
              <a:rPr lang="en-US" dirty="0"/>
              <a:t>1 power distribution box per side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771465" y="3529105"/>
            <a:ext cx="1356636" cy="627147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2635228" y="4485157"/>
            <a:ext cx="235976" cy="126257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169346" y="3502436"/>
            <a:ext cx="235976" cy="126257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53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352" y="1193746"/>
            <a:ext cx="4122550" cy="28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627" y="1193746"/>
            <a:ext cx="4122550" cy="28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056"/>
            <a:ext cx="7886700" cy="384347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LV Distribution Boxes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3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22304" y="492525"/>
            <a:ext cx="25935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Boxes will </a:t>
            </a:r>
            <a:r>
              <a:rPr lang="en-US"/>
              <a:t>be prepared &amp; </a:t>
            </a:r>
            <a:r>
              <a:rPr lang="en-US" dirty="0"/>
              <a:t>installed </a:t>
            </a:r>
            <a:r>
              <a:rPr lang="en-US"/>
              <a:t>in HB racks </a:t>
            </a:r>
            <a:r>
              <a:rPr lang="en-US" dirty="0"/>
              <a:t>by </a:t>
            </a:r>
            <a:r>
              <a:rPr lang="en-US"/>
              <a:t>TC electrical team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20" idx="0"/>
          </p:cNvCxnSpPr>
          <p:nvPr/>
        </p:nvCxnSpPr>
        <p:spPr>
          <a:xfrm flipV="1">
            <a:off x="2065889" y="3165231"/>
            <a:ext cx="426730" cy="89147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8914" y="4056708"/>
            <a:ext cx="30339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Outputs of </a:t>
            </a:r>
            <a:r>
              <a:rPr lang="en-US" dirty="0" err="1"/>
              <a:t>Maraton</a:t>
            </a:r>
            <a:r>
              <a:rPr lang="en-US" dirty="0"/>
              <a:t>-type distribution boxes consist of short cables anchored by strain relief</a:t>
            </a:r>
          </a:p>
        </p:txBody>
      </p:sp>
      <p:sp>
        <p:nvSpPr>
          <p:cNvPr id="21" name="Oval 20"/>
          <p:cNvSpPr/>
          <p:nvPr/>
        </p:nvSpPr>
        <p:spPr>
          <a:xfrm>
            <a:off x="2422282" y="2791077"/>
            <a:ext cx="303333" cy="23787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838095" y="4069895"/>
            <a:ext cx="33827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HCAL team will prepare &amp; </a:t>
            </a:r>
            <a:r>
              <a:rPr lang="en-US" dirty="0" err="1"/>
              <a:t>connectorize</a:t>
            </a:r>
            <a:r>
              <a:rPr lang="en-US" dirty="0"/>
              <a:t> output cables, provide them to TC electrical team prior to distribution box installation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20155" y="524929"/>
            <a:ext cx="33827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HCAL will decide where boxes are to be installed &amp; how output cables are to be routed</a:t>
            </a:r>
          </a:p>
        </p:txBody>
      </p:sp>
    </p:spTree>
    <p:extLst>
      <p:ext uri="{BB962C8B-B14F-4D97-AF65-F5344CB8AC3E}">
        <p14:creationId xmlns:p14="http://schemas.microsoft.com/office/powerpoint/2010/main" val="615940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640" y="378379"/>
            <a:ext cx="6990191" cy="46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S4F Zone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055408" y="3456614"/>
            <a:ext cx="690564" cy="41749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013188" y="1892834"/>
            <a:ext cx="1113998" cy="12918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81520" y="1180293"/>
            <a:ext cx="1449948" cy="646331"/>
          </a:xfrm>
          <a:prstGeom prst="rect">
            <a:avLst/>
          </a:prstGeom>
          <a:solidFill>
            <a:srgbClr val="FFD5C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Will need 4 new circuit breakers in </a:t>
            </a:r>
            <a:r>
              <a:rPr lang="en-US" sz="1200">
                <a:solidFill>
                  <a:srgbClr val="FF0000"/>
                </a:solidFill>
              </a:rPr>
              <a:t>armoire EXD20/55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720" y="4219583"/>
            <a:ext cx="1384549" cy="646331"/>
          </a:xfrm>
          <a:prstGeom prst="rect">
            <a:avLst/>
          </a:prstGeom>
          <a:solidFill>
            <a:srgbClr val="FFD5C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Will need 4 new </a:t>
            </a:r>
            <a:r>
              <a:rPr lang="en-US" sz="1200">
                <a:solidFill>
                  <a:srgbClr val="FF0000"/>
                </a:solidFill>
              </a:rPr>
              <a:t>USC-UXC  power cables </a:t>
            </a:r>
            <a:r>
              <a:rPr lang="en-US" sz="1200" dirty="0">
                <a:solidFill>
                  <a:srgbClr val="FF0000"/>
                </a:solidFill>
              </a:rPr>
              <a:t>installed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248508" y="3112150"/>
            <a:ext cx="1806900" cy="44873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32245" y="4366017"/>
            <a:ext cx="2045409" cy="461665"/>
          </a:xfrm>
          <a:prstGeom prst="rect">
            <a:avLst/>
          </a:prstGeom>
          <a:solidFill>
            <a:srgbClr val="FFD5C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Need 2 (4) </a:t>
            </a:r>
            <a:r>
              <a:rPr lang="en-US" sz="1200">
                <a:solidFill>
                  <a:srgbClr val="FF0000"/>
                </a:solidFill>
              </a:rPr>
              <a:t>new armoire-rack </a:t>
            </a:r>
            <a:r>
              <a:rPr lang="en-US" sz="1200" dirty="0">
                <a:solidFill>
                  <a:srgbClr val="FF0000"/>
                </a:solidFill>
              </a:rPr>
              <a:t>power cables installed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637940" y="4000500"/>
            <a:ext cx="313727" cy="33007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9082" y="2395213"/>
            <a:ext cx="1394395" cy="646331"/>
          </a:xfrm>
          <a:prstGeom prst="rect">
            <a:avLst/>
          </a:prstGeom>
          <a:solidFill>
            <a:srgbClr val="FFD5C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Two OPFC crates to be installed in racks S4F06-S4F07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518" y="262874"/>
            <a:ext cx="21970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 HB OPFCs located in 2 OPFC crates in S4F racks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518" y="841311"/>
            <a:ext cx="137575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Provide 385 VDC to </a:t>
            </a:r>
            <a:r>
              <a:rPr lang="en-US" dirty="0" err="1"/>
              <a:t>Maratons</a:t>
            </a:r>
            <a:r>
              <a:rPr lang="en-US" dirty="0"/>
              <a:t> in UXC</a:t>
            </a:r>
          </a:p>
        </p:txBody>
      </p:sp>
    </p:spTree>
    <p:extLst>
      <p:ext uri="{BB962C8B-B14F-4D97-AF65-F5344CB8AC3E}">
        <p14:creationId xmlns:p14="http://schemas.microsoft.com/office/powerpoint/2010/main" val="912420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29" b="17855"/>
          <a:stretch/>
        </p:blipFill>
        <p:spPr>
          <a:xfrm>
            <a:off x="278943" y="480848"/>
            <a:ext cx="8605093" cy="4285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361"/>
            <a:ext cx="7886700" cy="382861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S4F Zone:  Distribution </a:t>
            </a:r>
            <a:r>
              <a:rPr lang="en-US" sz="2000" dirty="0" err="1"/>
              <a:t>Borniers</a:t>
            </a:r>
            <a:r>
              <a:rPr lang="en-US" sz="2000" dirty="0"/>
              <a:t> at Rear of OPFC Crates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5</a:t>
            </a:fld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180484" y="1014902"/>
            <a:ext cx="2624722" cy="461665"/>
          </a:xfrm>
          <a:prstGeom prst="rect">
            <a:avLst/>
          </a:prstGeom>
          <a:solidFill>
            <a:srgbClr val="FFD5C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Need 2 such </a:t>
            </a:r>
            <a:r>
              <a:rPr lang="en-US" sz="1200" dirty="0" err="1">
                <a:solidFill>
                  <a:srgbClr val="FF0000"/>
                </a:solidFill>
              </a:rPr>
              <a:t>borniers</a:t>
            </a:r>
            <a:r>
              <a:rPr lang="en-US" sz="1200" dirty="0">
                <a:solidFill>
                  <a:srgbClr val="FF0000"/>
                </a:solidFill>
              </a:rPr>
              <a:t>, best installed in OPFC crate prior to installation in rack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906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6711</TotalTime>
  <Words>242</Words>
  <Application>Microsoft Macintosh PowerPoint</Application>
  <PresentationFormat>On-screen Show (16:9)</PresentationFormat>
  <Paragraphs>34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LS2 Electrical Services Upgrade: HB</vt:lpstr>
      <vt:lpstr>HB Power Cabling: YB0 Run3 Configuration</vt:lpstr>
      <vt:lpstr>LV Distribution Boxes</vt:lpstr>
      <vt:lpstr>S4F Zone</vt:lpstr>
      <vt:lpstr>S4F Zone:  Distribution Borniers at Rear of OPFC Crates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sergei.lusin@gmail.com</dc:creator>
  <cp:lastModifiedBy>Microsoft Office User</cp:lastModifiedBy>
  <cp:revision>79</cp:revision>
  <cp:lastPrinted>2019-01-11T10:14:39Z</cp:lastPrinted>
  <dcterms:created xsi:type="dcterms:W3CDTF">2019-01-08T10:15:35Z</dcterms:created>
  <dcterms:modified xsi:type="dcterms:W3CDTF">2019-03-14T15:44:49Z</dcterms:modified>
</cp:coreProperties>
</file>