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1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62" r:id="rId11"/>
    <p:sldId id="271" r:id="rId1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00BD46-528A-5B49-A1F0-FCB2F3650B94}">
          <p14:sldIdLst>
            <p14:sldId id="256"/>
            <p14:sldId id="261"/>
            <p14:sldId id="264"/>
            <p14:sldId id="265"/>
            <p14:sldId id="266"/>
            <p14:sldId id="267"/>
            <p14:sldId id="268"/>
            <p14:sldId id="269"/>
            <p14:sldId id="270"/>
            <p14:sldId id="262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Godinho" initials="AG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3030"/>
    <a:srgbClr val="38A517"/>
    <a:srgbClr val="2F2F2F"/>
    <a:srgbClr val="3DD511"/>
    <a:srgbClr val="085E99"/>
    <a:srgbClr val="EACF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673E31-F44C-4557-AF7C-148272776BAF}" v="18" dt="2023-03-12T23:13:55.608"/>
  </p1510:revLst>
</p1510:revInfo>
</file>

<file path=ppt/tableStyles.xml><?xml version="1.0" encoding="utf-8"?>
<a:tblStyleLst xmlns:a="http://schemas.openxmlformats.org/drawingml/2006/main" def="{8EC20E35-A176-4012-BC5E-935CFFF8708E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3"/>
    <p:restoredTop sz="96827"/>
  </p:normalViewPr>
  <p:slideViewPr>
    <p:cSldViewPr snapToObjects="1">
      <p:cViewPr varScale="1">
        <p:scale>
          <a:sx n="112" d="100"/>
          <a:sy n="112" d="100"/>
        </p:scale>
        <p:origin x="103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145" d="100"/>
          <a:sy n="145" d="100"/>
        </p:scale>
        <p:origin x="38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CB0CAB-A528-CD45-8F12-922B94DEC1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7AD8C8-453F-104C-B81F-526301CF402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72EAA-2733-D14F-950A-8F4240385864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EBBD38-63DF-604F-9396-6BB8561251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48731-E0D0-B242-9967-4E9E135D8D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9750F-00B8-E148-9878-D197EE9C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00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D062E-52F7-A14D-A443-1F3854784447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0EE9E-52B8-AA4F-8DD5-ED0FB4E5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94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log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" descr="logooutline.eps">
            <a:extLst>
              <a:ext uri="{FF2B5EF4-FFF2-40B4-BE49-F238E27FC236}">
                <a16:creationId xmlns:a16="http://schemas.microsoft.com/office/drawing/2014/main" id="{ED75A508-7D60-F841-B3C4-7CB2A400A8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7495" y="188640"/>
            <a:ext cx="1996465" cy="197640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56F8ADC9-30DB-1243-8F69-09A7AAEA84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7" y="3429000"/>
            <a:ext cx="11376025" cy="2153265"/>
          </a:xfrm>
        </p:spPr>
        <p:txBody>
          <a:bodyPr anchor="t" anchorCtr="0"/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56D6D28-7860-E045-9091-E722B9476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988" y="5700252"/>
            <a:ext cx="11376026" cy="803787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06FCC6-ECE4-C540-B7F1-ACD2ED12F3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3352" y="188640"/>
            <a:ext cx="1976400" cy="19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8942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 marL="324000" indent="-324000">
              <a:buFont typeface="Arial" charset="0"/>
              <a:buChar char="•"/>
              <a:tabLst/>
              <a:defRPr sz="1800">
                <a:solidFill>
                  <a:schemeClr val="tx2"/>
                </a:solidFill>
              </a:defRPr>
            </a:lvl2pPr>
            <a:lvl3pPr marL="648000" indent="-324000"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2"/>
                </a:solidFill>
              </a:defRPr>
            </a:lvl3pPr>
            <a:lvl4pPr marL="972000" indent="-324000">
              <a:buSzPct val="100000"/>
              <a:buFont typeface="Arial" charset="0"/>
              <a:buChar char="•"/>
              <a:tabLst/>
              <a:defRPr>
                <a:solidFill>
                  <a:schemeClr val="tx2"/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XXX /  Project XXX   | CMS Cables &amp; Connectorization Workshop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6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628650" indent="-261938">
              <a:buFont typeface="Arial" panose="020B0604020202020204" pitchFamily="34" charset="0"/>
              <a:buChar char="•"/>
              <a:tabLst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889000" indent="-260350">
              <a:buSzPct val="100000"/>
              <a:buFont typeface="Arial" panose="020B0604020202020204" pitchFamily="34" charset="0"/>
              <a:buChar char="•"/>
              <a:tabLst/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marL="1209675" indent="-269875">
              <a:buSzPct val="100000"/>
              <a:buFont typeface="Arial" panose="020B0604020202020204" pitchFamily="34" charset="0"/>
              <a:buChar char="•"/>
              <a:tabLst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0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XXX /  Project XXX   | CMS Cables &amp; Connectorization Workshop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1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8F7083-D188-D543-8008-F25F138E9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A980EB7-C2CB-9D4D-8C5E-3EB093178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XXX /  Project XXX   | CMS Cables &amp; Connectorization Workshop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F74050C-1801-2345-9DC3-F06B163A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0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73593"/>
            <a:ext cx="11376025" cy="10657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9" y="1592263"/>
            <a:ext cx="11376024" cy="46085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95600" y="6378349"/>
            <a:ext cx="162078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15.03.23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07546" y="6383848"/>
            <a:ext cx="68125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AB22024-69B4-1F4F-8860-CB954517F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59262" y="6383848"/>
            <a:ext cx="6572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Speaker XXX /  Project XXX   | CMS Cables &amp; Connectorization Workshop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D9C6532-AEDE-354E-83AD-7F67D706DF38}"/>
              </a:ext>
            </a:extLst>
          </p:cNvPr>
          <p:cNvCxnSpPr/>
          <p:nvPr userDrawn="1"/>
        </p:nvCxnSpPr>
        <p:spPr>
          <a:xfrm>
            <a:off x="407987" y="6266608"/>
            <a:ext cx="1137602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426E9AC2-DB3F-3043-BAF1-FDB172EA2CD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07989" y="6364599"/>
            <a:ext cx="493665" cy="392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AC2C6EA-6478-A746-8369-7FE8C27B43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89265" y="6364599"/>
            <a:ext cx="392400" cy="3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86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0" r:id="rId2"/>
    <p:sldLayoutId id="2147483665" r:id="rId3"/>
    <p:sldLayoutId id="2147483654" r:id="rId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800"/>
        </a:spcBef>
        <a:spcAft>
          <a:spcPts val="400"/>
        </a:spcAft>
        <a:buFont typeface="Arial"/>
        <a:buNone/>
        <a:tabLst/>
        <a:defRPr sz="2100" b="1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32385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charset="0"/>
        <a:buChar char="•"/>
        <a:tabLst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64800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panose="020B0604020202020204" pitchFamily="34" charset="0"/>
        <a:buChar char="•"/>
        <a:tabLst/>
        <a:defRPr sz="17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97200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panose="020B0604020202020204" pitchFamily="34" charset="0"/>
        <a:buChar char="•"/>
        <a:tabLst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423" userDrawn="1">
          <p15:clr>
            <a:srgbClr val="F26B43"/>
          </p15:clr>
        </p15:guide>
        <p15:guide id="4" pos="257" userDrawn="1">
          <p15:clr>
            <a:srgbClr val="F26B43"/>
          </p15:clr>
        </p15:guide>
        <p15:guide id="6" pos="3795" userDrawn="1">
          <p15:clr>
            <a:srgbClr val="F26B43"/>
          </p15:clr>
        </p15:guide>
        <p15:guide id="7" pos="3885" userDrawn="1">
          <p15:clr>
            <a:srgbClr val="F26B43"/>
          </p15:clr>
        </p15:guide>
        <p15:guide id="8" pos="5087" userDrawn="1">
          <p15:clr>
            <a:srgbClr val="F26B43"/>
          </p15:clr>
        </p15:guide>
        <p15:guide id="9" pos="4997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2593" userDrawn="1">
          <p15:clr>
            <a:srgbClr val="F26B43"/>
          </p15:clr>
        </p15:guide>
        <p15:guide id="12" orient="horz" pos="3906" userDrawn="1">
          <p15:clr>
            <a:srgbClr val="F26B43"/>
          </p15:clr>
        </p15:guide>
        <p15:guide id="13" orient="horz" pos="2409" userDrawn="1">
          <p15:clr>
            <a:srgbClr val="F26B43"/>
          </p15:clr>
        </p15:guide>
        <p15:guide id="14" orient="horz" pos="913" userDrawn="1">
          <p15:clr>
            <a:srgbClr val="F26B43"/>
          </p15:clr>
        </p15:guide>
        <p15:guide id="15" orient="horz" pos="1003" userDrawn="1">
          <p15:clr>
            <a:srgbClr val="F26B43"/>
          </p15:clr>
        </p15:guide>
        <p15:guide id="16" orient="horz" pos="2500" userDrawn="1">
          <p15:clr>
            <a:srgbClr val="F26B43"/>
          </p15:clr>
        </p15:guide>
        <p15:guide id="17" pos="6312" userDrawn="1">
          <p15:clr>
            <a:srgbClr val="F26B43"/>
          </p15:clr>
        </p15:guide>
        <p15:guide id="18" pos="622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roject-cms-rpc-endcap.web.cern.ch/rpc/Services/Services2000/Hv/HVcable/H2M115KVCCIEC332-1.doc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ovacavi.i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peitalia.i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vitech.ch/" TargetMode="External"/><Relationship Id="rId2" Type="http://schemas.openxmlformats.org/officeDocument/2006/relationships/hyperlink" Target="https://www.novacavi.i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vitech.ch/" TargetMode="External"/><Relationship Id="rId2" Type="http://schemas.openxmlformats.org/officeDocument/2006/relationships/hyperlink" Target="https://www.tecnikabel.i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vitech.ch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B7466-0A7F-E343-92DD-514F37C993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CMS Cable &amp; Connectorization  Workshop  </a:t>
            </a:r>
            <a:br>
              <a:rPr lang="en-GB" dirty="0"/>
            </a:br>
            <a:endParaRPr lang="en-IT" i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442B88-9DEF-2044-A4A4-68E16686DC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</a:t>
            </a:r>
            <a:br>
              <a:rPr lang="en-IT" dirty="0"/>
            </a:br>
            <a:r>
              <a:rPr lang="en-US" dirty="0"/>
              <a:t>15</a:t>
            </a:r>
            <a:r>
              <a:rPr lang="en-IT" dirty="0"/>
              <a:t>/0</a:t>
            </a:r>
            <a:r>
              <a:rPr lang="en-US" dirty="0"/>
              <a:t>3/</a:t>
            </a:r>
            <a:r>
              <a:rPr lang="en-IT" dirty="0"/>
              <a:t>202</a:t>
            </a:r>
            <a:r>
              <a:rPr lang="en-US" dirty="0"/>
              <a:t>3</a:t>
            </a:r>
            <a:r>
              <a:rPr lang="en-IT" dirty="0"/>
              <a:t> – </a:t>
            </a:r>
            <a:r>
              <a:rPr lang="en-US" dirty="0"/>
              <a:t>Speaker I. Crotty – Project CMS RPC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099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4B514E-B7CF-5106-93FC-8597E3BCF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9" y="1850467"/>
            <a:ext cx="11376024" cy="4608512"/>
          </a:xfrm>
        </p:spPr>
        <p:txBody>
          <a:bodyPr/>
          <a:lstStyle/>
          <a:p>
            <a:r>
              <a:rPr lang="en-US" dirty="0"/>
              <a:t>Summary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u="sng" dirty="0"/>
              <a:t>Service (cables) PRR</a:t>
            </a:r>
            <a:r>
              <a:rPr lang="en-US" b="0" dirty="0"/>
              <a:t>: Date (estimated) </a:t>
            </a:r>
            <a:r>
              <a:rPr lang="en-US" sz="2400" b="1" dirty="0">
                <a:solidFill>
                  <a:srgbClr val="FF0000"/>
                </a:solidFill>
              </a:rPr>
              <a:t>None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u="sng" dirty="0"/>
              <a:t>Specific open questions / pending items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Eventual requests for support:</a:t>
            </a:r>
          </a:p>
          <a:p>
            <a:pPr marL="808038" indent="-133350">
              <a:buFont typeface="Arial" panose="020B0604020202020204" pitchFamily="34" charset="0"/>
              <a:buChar char="•"/>
            </a:pPr>
            <a:r>
              <a:rPr lang="en-US" b="0" u="sng" dirty="0"/>
              <a:t>Storage needs</a:t>
            </a:r>
            <a:r>
              <a:rPr lang="en-US" b="0" dirty="0"/>
              <a:t>: volume~100m³ &amp; timeline: from purchase to installation</a:t>
            </a:r>
          </a:p>
          <a:p>
            <a:pPr marL="808038" indent="-133350">
              <a:buFont typeface="Arial" panose="020B0604020202020204" pitchFamily="34" charset="0"/>
              <a:buChar char="•"/>
            </a:pPr>
            <a:r>
              <a:rPr lang="en-US" b="0" u="sng" dirty="0"/>
              <a:t>Assembly/tests space</a:t>
            </a:r>
            <a:r>
              <a:rPr lang="en-US" b="0" dirty="0"/>
              <a:t>: surface ~30m² &amp; timeline: before LS3</a:t>
            </a:r>
          </a:p>
          <a:p>
            <a:pPr marL="808038" indent="-133350">
              <a:buFont typeface="Arial" panose="020B0604020202020204" pitchFamily="34" charset="0"/>
              <a:buChar char="•"/>
            </a:pPr>
            <a:r>
              <a:rPr lang="en-US" b="0" u="sng" dirty="0"/>
              <a:t>Manpower Assembly/tests</a:t>
            </a:r>
            <a:r>
              <a:rPr lang="en-US" b="0" dirty="0"/>
              <a:t>: 3 setups (HV/LV, skew, OTDR), tests in series</a:t>
            </a:r>
            <a:endParaRPr lang="en-US" b="0" u="sng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F97C0A-5C70-3353-0279-19F43EA4D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C14EC-BEF4-8941-E84B-544EAC814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5DAC9-3E07-939E-38F9-FA1B2BE30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</a:t>
            </a:r>
            <a:r>
              <a:rPr lang="en-US" dirty="0" err="1"/>
              <a:t>I.Crotty</a:t>
            </a:r>
            <a:r>
              <a:rPr lang="en-US" dirty="0"/>
              <a:t>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F1D0A-077D-DE19-835B-3F3EEE537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379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Links to cable types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15.03.23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Speaker XXX /  Project XXX   | CMS Cables &amp; Connectorization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29764" y="1628800"/>
            <a:ext cx="1044116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4c HV cable</a:t>
            </a:r>
          </a:p>
          <a:p>
            <a:r>
              <a:rPr lang="en-GB" sz="1600" dirty="0">
                <a:hlinkClick r:id="rId2"/>
              </a:rPr>
              <a:t>https://project-cms-rpc-endcap.web.cern.ch/rpc/Services/Services2000/Hv/HVcable/H2M115KVCCIEC332-1.doc</a:t>
            </a:r>
            <a:endParaRPr lang="en-GB" sz="1600" dirty="0"/>
          </a:p>
          <a:p>
            <a:r>
              <a:rPr lang="en-GB"/>
              <a:t>https://project-cms-rpc-endcap.web.cern.ch/rpc/Services/Services2000/Hv/RB.HV.pdf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tydj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167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HV 3-polar CPR connector </a:t>
            </a:r>
            <a:r>
              <a:rPr lang="en-US" sz="1800" dirty="0"/>
              <a:t>(CMS cable type 1_HV)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Yes:</a:t>
            </a:r>
            <a:r>
              <a:rPr lang="en-US" sz="1900" dirty="0"/>
              <a:t>1x(2x0.22 + 2x 0.22mm</a:t>
            </a:r>
            <a:r>
              <a:rPr lang="en-US" sz="1900" baseline="30000" dirty="0"/>
              <a:t>2</a:t>
            </a:r>
            <a:r>
              <a:rPr lang="en-US" sz="1900" dirty="0"/>
              <a:t>) H2M1 15kV CC IEC 60332-1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900" dirty="0" err="1">
                <a:hlinkClick r:id="rId2"/>
              </a:rPr>
              <a:t>Novacavi</a:t>
            </a:r>
            <a:r>
              <a:rPr lang="en-US" sz="1900" dirty="0"/>
              <a:t> (IT) </a:t>
            </a:r>
            <a:endParaRPr lang="en-US" sz="1900" dirty="0">
              <a:solidFill>
                <a:srgbClr val="2F2F2F"/>
              </a:solidFill>
            </a:endParaRP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At the supplier premises </a:t>
            </a:r>
            <a:r>
              <a:rPr lang="en-US" sz="1900" dirty="0">
                <a:solidFill>
                  <a:srgbClr val="303030"/>
                </a:solidFill>
              </a:rPr>
              <a:t>&amp;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dirty="0"/>
              <a:t>re-checked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before but new lengths to be calculated to reduce slack storage</a:t>
            </a:r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144 pieces, avg. 18m, tot. length 2.6km. Dia.&lt;10mm, red.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(m</a:t>
            </a:r>
            <a:r>
              <a:rPr lang="en-US" sz="1900" baseline="30000" dirty="0"/>
              <a:t>3</a:t>
            </a:r>
            <a:r>
              <a:rPr lang="en-US" sz="1900" dirty="0"/>
              <a:t>), Test Area with equipped HV system (30 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 / Tests at CERN (904) and labels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829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HV Jupiter connector </a:t>
            </a:r>
            <a:r>
              <a:rPr lang="en-US" sz="1800" dirty="0"/>
              <a:t>(CMS cable type 1_HV) </a:t>
            </a:r>
          </a:p>
          <a:p>
            <a:pPr marL="666900" lvl="1" indent="-342900"/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900" dirty="0" err="1"/>
              <a:t>Prev</a:t>
            </a:r>
            <a:r>
              <a:rPr lang="en-US" sz="1900" dirty="0"/>
              <a:t> 3864L  LSZH sheath (see CPE spec sheet)</a:t>
            </a:r>
            <a:endParaRPr lang="en-US" sz="1900" dirty="0">
              <a:solidFill>
                <a:srgbClr val="2F2F2F"/>
              </a:solidFill>
            </a:endParaRP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900" dirty="0">
                <a:hlinkClick r:id="rId2"/>
              </a:rPr>
              <a:t>CPE</a:t>
            </a:r>
            <a:r>
              <a:rPr lang="en-US" sz="1900" dirty="0"/>
              <a:t> (IT) </a:t>
            </a:r>
          </a:p>
          <a:p>
            <a:pPr marL="666900" lvl="1" indent="-342900"/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At the supplier premises </a:t>
            </a:r>
            <a:r>
              <a:rPr lang="en-US" sz="1900" dirty="0">
                <a:solidFill>
                  <a:srgbClr val="303030"/>
                </a:solidFill>
              </a:rPr>
              <a:t>&amp;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dirty="0"/>
              <a:t>re-checked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before but new lengths to be calculated to reduce slack storage</a:t>
            </a:r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288 pieces, avg. 18m, tot. length 5.2km. Dia. 5mm, red.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(m</a:t>
            </a:r>
            <a:r>
              <a:rPr lang="en-US" sz="1900" baseline="30000" dirty="0"/>
              <a:t>3</a:t>
            </a:r>
            <a:r>
              <a:rPr lang="en-US" sz="1900" dirty="0"/>
              <a:t>), Test Area with equipped HV system (30 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 / Tests at CERN (904) and labels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43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LV Molex / </a:t>
            </a:r>
            <a:r>
              <a:rPr lang="en-US" sz="2200" dirty="0" err="1"/>
              <a:t>Powerpole</a:t>
            </a:r>
            <a:r>
              <a:rPr lang="en-US" sz="2200" dirty="0"/>
              <a:t> connector </a:t>
            </a:r>
            <a:r>
              <a:rPr lang="en-US" sz="1800" dirty="0"/>
              <a:t>(CMS cable type 1_LV1) </a:t>
            </a:r>
          </a:p>
          <a:p>
            <a:pPr marL="666900" lvl="1" indent="-342900"/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700" dirty="0"/>
              <a:t>8 x 0.75mm</a:t>
            </a:r>
            <a:r>
              <a:rPr lang="en-US" sz="1700" baseline="30000" dirty="0"/>
              <a:t>2 </a:t>
            </a:r>
            <a:r>
              <a:rPr lang="en-US" sz="1700" dirty="0"/>
              <a:t> screened FMUH2M4 300V LSOH IEC 60332-3-25 </a:t>
            </a:r>
          </a:p>
          <a:p>
            <a:pPr marL="666900" lvl="1" indent="-342900"/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900" dirty="0" err="1">
                <a:hlinkClick r:id="rId2"/>
              </a:rPr>
              <a:t>Novacavi</a:t>
            </a:r>
            <a:r>
              <a:rPr lang="en-US" sz="1900" dirty="0"/>
              <a:t> (IT) </a:t>
            </a:r>
            <a:endParaRPr lang="en-US" sz="1900" dirty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</a:t>
            </a:r>
            <a:r>
              <a:rPr lang="en-US" sz="1900" dirty="0" err="1">
                <a:hlinkClick r:id="rId3"/>
              </a:rPr>
              <a:t>Cavitech</a:t>
            </a:r>
            <a:r>
              <a:rPr lang="en-US" sz="1900" dirty="0"/>
              <a:t> (CH) or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before but new lengths to be calculated to reduce slack storage</a:t>
            </a:r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72 Y-pieces, avg. 18m, tot. length 1.3km. </a:t>
            </a:r>
            <a:r>
              <a:rPr lang="en-US" sz="1900" dirty="0" err="1"/>
              <a:t>Dia</a:t>
            </a:r>
            <a:r>
              <a:rPr lang="en-US" sz="1900" dirty="0"/>
              <a:t> 10mm, Blue.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(m</a:t>
            </a:r>
            <a:r>
              <a:rPr lang="en-US" sz="1900" baseline="30000" dirty="0"/>
              <a:t>3</a:t>
            </a:r>
            <a:r>
              <a:rPr lang="en-US" sz="1900" dirty="0"/>
              <a:t>), Test Area with equipped LV system (30 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 / Tests at CERN (904) and labels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945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Signal 3M IDC flat cable connector 40c </a:t>
            </a:r>
            <a:r>
              <a:rPr lang="en-US" sz="1800" dirty="0"/>
              <a:t>(CMS cable type 1_CA1) </a:t>
            </a:r>
          </a:p>
          <a:p>
            <a:pPr marL="666900" lvl="1" indent="-342900"/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GB" sz="1600" dirty="0"/>
              <a:t>TWISTED PAIR ROUND CABLE FE[5x(4*2*AWG28)N]N/SN/ST/M,</a:t>
            </a:r>
            <a:br>
              <a:rPr lang="en-GB" sz="1600" dirty="0"/>
            </a:br>
            <a:r>
              <a:rPr lang="en-US" sz="1600" dirty="0"/>
              <a:t>CERN 04.71.06.400.0  LSZH IEC 60332-1-11</a:t>
            </a:r>
            <a:r>
              <a:rPr lang="en-GB" sz="1600" dirty="0"/>
              <a:t> </a:t>
            </a:r>
            <a:endParaRPr lang="en-US" sz="1600" dirty="0"/>
          </a:p>
          <a:p>
            <a:pPr marL="666900" lvl="1" indent="-342900"/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900" dirty="0" err="1">
                <a:hlinkClick r:id="rId2"/>
              </a:rPr>
              <a:t>Tecni</a:t>
            </a:r>
            <a:r>
              <a:rPr lang="en-US" sz="1900" dirty="0">
                <a:hlinkClick r:id="rId2"/>
              </a:rPr>
              <a:t> Kabel</a:t>
            </a:r>
            <a:r>
              <a:rPr lang="en-US" sz="1900" dirty="0"/>
              <a:t> (IT), </a:t>
            </a:r>
            <a:r>
              <a:rPr lang="en-US" sz="1900" dirty="0" err="1"/>
              <a:t>Plasticavi</a:t>
            </a:r>
            <a:r>
              <a:rPr lang="en-US" sz="1900" dirty="0"/>
              <a:t> Italia S.p.A (IT) </a:t>
            </a:r>
            <a:endParaRPr lang="en-US" sz="1900" dirty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</a:t>
            </a:r>
            <a:r>
              <a:rPr lang="en-US" sz="1900" dirty="0" err="1">
                <a:hlinkClick r:id="rId3"/>
              </a:rPr>
              <a:t>Cavitech</a:t>
            </a:r>
            <a:r>
              <a:rPr lang="en-US" sz="1900" dirty="0"/>
              <a:t> (CH), quote obtained 2022, re-checked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before but new lengths to be calculated to reduce slack storage</a:t>
            </a:r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864 pieces, avg. 11m, tot. length 10km. </a:t>
            </a:r>
            <a:r>
              <a:rPr lang="en-US" sz="1900" dirty="0" err="1"/>
              <a:t>Dia</a:t>
            </a:r>
            <a:r>
              <a:rPr lang="en-US" sz="1900" dirty="0"/>
              <a:t> 10mm, Blue.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(40 m</a:t>
            </a:r>
            <a:r>
              <a:rPr lang="en-US" sz="1900" baseline="30000" dirty="0"/>
              <a:t>3</a:t>
            </a:r>
            <a:r>
              <a:rPr lang="en-US" sz="1900" dirty="0"/>
              <a:t>), Test Area for skew test (30 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 / Cables assembly 2-3 weeks. Skew tests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BEFORE procurement amongst (5) suppliers and retested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endParaRPr lang="en-US" sz="19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842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DCS 3M IDC flat cable connector 10c </a:t>
            </a:r>
            <a:r>
              <a:rPr lang="en-US" sz="1800" dirty="0"/>
              <a:t>(CMS cable type 1_CA3) </a:t>
            </a:r>
          </a:p>
          <a:p>
            <a:pPr marL="666900" lvl="1" indent="-342900"/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600" dirty="0"/>
              <a:t>Cat. 5 Ethernet ( or better)</a:t>
            </a:r>
          </a:p>
          <a:p>
            <a:pPr marL="666900" lvl="1" indent="-342900"/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wide choice</a:t>
            </a:r>
            <a:endParaRPr lang="en-US" sz="1900" b="1" dirty="0">
              <a:solidFill>
                <a:srgbClr val="38A517"/>
              </a:solidFill>
            </a:endParaRPr>
          </a:p>
          <a:p>
            <a:pPr marL="666900" lvl="1" indent="-342900"/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</a:t>
            </a:r>
            <a:r>
              <a:rPr lang="en-US" sz="1900" dirty="0" err="1">
                <a:hlinkClick r:id="rId2"/>
              </a:rPr>
              <a:t>Cavitech</a:t>
            </a:r>
            <a:r>
              <a:rPr lang="en-US" sz="1900" dirty="0"/>
              <a:t> (CH), quote obtained 2022, re-checked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before </a:t>
            </a:r>
            <a:r>
              <a:rPr lang="en-GB" sz="1900" dirty="0"/>
              <a:t>but new lengths to be calculated to reduce slack storage.</a:t>
            </a:r>
            <a:endParaRPr lang="en-US" sz="1900" dirty="0"/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144 pieces, avg. 12m, tot. length 1.8km. Dia. 5mm, grey.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(m</a:t>
            </a:r>
            <a:r>
              <a:rPr lang="en-US" sz="1900" baseline="30000" dirty="0"/>
              <a:t>3</a:t>
            </a:r>
            <a:r>
              <a:rPr lang="en-US" sz="1900" dirty="0"/>
              <a:t>), Test Area (30 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 / Cables assembly 2-3 weeks.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269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Temperature sensor (Pt100) connector 2c </a:t>
            </a:r>
            <a:r>
              <a:rPr lang="en-US" sz="1800" dirty="0"/>
              <a:t>(CMS cable type 1_CA4) </a:t>
            </a:r>
          </a:p>
          <a:p>
            <a:pPr marL="666900" lvl="1" indent="-342900"/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600" dirty="0"/>
              <a:t>? Screened, N2</a:t>
            </a:r>
            <a:endParaRPr lang="en-US" sz="1600" dirty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wide choice</a:t>
            </a:r>
            <a:endParaRPr lang="en-US" sz="1900" b="1" dirty="0">
              <a:solidFill>
                <a:srgbClr val="38A517"/>
              </a:solidFill>
            </a:endParaRPr>
          </a:p>
          <a:p>
            <a:pPr marL="666900" lvl="1" indent="-342900"/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&amp; checked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before </a:t>
            </a:r>
            <a:r>
              <a:rPr lang="en-GB" sz="1900" dirty="0"/>
              <a:t>but new lengths to be calculated to reduce slack storage.</a:t>
            </a:r>
            <a:endParaRPr lang="en-US" sz="1900" dirty="0"/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24 (or 144) pieces, avg. 15m, tot. length 360m (or 2.2km).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(m</a:t>
            </a:r>
            <a:r>
              <a:rPr lang="en-US" sz="1900" baseline="30000" dirty="0"/>
              <a:t>3</a:t>
            </a:r>
            <a:r>
              <a:rPr lang="en-US" sz="1900" dirty="0"/>
              <a:t>), Test Area (m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 / Cables assembly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530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</a:t>
            </a:r>
            <a:r>
              <a:rPr lang="en-US" sz="2200" dirty="0" err="1"/>
              <a:t>Fibre</a:t>
            </a:r>
            <a:r>
              <a:rPr lang="en-US" sz="2200" dirty="0"/>
              <a:t> Optic for Link System Upgrade</a:t>
            </a:r>
          </a:p>
          <a:p>
            <a:pPr marL="666900" lvl="1" indent="-342900"/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900" dirty="0"/>
              <a:t>OM4 (or OM3)</a:t>
            </a:r>
            <a:endParaRPr lang="en-US" sz="1900" b="1" dirty="0">
              <a:solidFill>
                <a:srgbClr val="38A517"/>
              </a:solidFill>
            </a:endParaRPr>
          </a:p>
          <a:p>
            <a:pPr marL="666900" lvl="1" indent="-342900"/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wide choice</a:t>
            </a:r>
            <a:endParaRPr lang="en-US" sz="1900" b="1" dirty="0">
              <a:solidFill>
                <a:srgbClr val="38A517"/>
              </a:solidFill>
            </a:endParaRPr>
          </a:p>
          <a:p>
            <a:pPr marL="666900" lvl="1" indent="-342900"/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At the supplier premises </a:t>
            </a:r>
            <a:r>
              <a:rPr lang="en-US" sz="1900" dirty="0">
                <a:solidFill>
                  <a:srgbClr val="303030"/>
                </a:solidFill>
              </a:rPr>
              <a:t>&amp;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dirty="0"/>
              <a:t>re-checked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before </a:t>
            </a:r>
            <a:r>
              <a:rPr lang="en-GB" sz="1900" dirty="0"/>
              <a:t>but new lengths to be calculated to reduce slack storage.</a:t>
            </a:r>
            <a:endParaRPr lang="en-US" sz="1900" dirty="0"/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 Barrel: 2x10x144OF, avg.18m+75m, tot. length 1km.</a:t>
            </a:r>
            <a:br>
              <a:rPr lang="en-US" sz="1900" dirty="0"/>
            </a:br>
            <a:r>
              <a:rPr lang="en-US" sz="1900" dirty="0"/>
              <a:t>			Endcap: 2x8x96OF, avg.33m+80m, tot. length 0.9km.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(?m</a:t>
            </a:r>
            <a:r>
              <a:rPr lang="en-US" sz="1900" baseline="30000" dirty="0"/>
              <a:t>3</a:t>
            </a:r>
            <a:r>
              <a:rPr lang="en-US" sz="1900" dirty="0"/>
              <a:t>), Test Area (30 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arrival: Most urgent is YE1-YE3mCC OF at start of LS3 / Cables assembly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90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</a:t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34FC2E7-6D45-7290-AA9F-ED58C7FC4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Conclusions</a:t>
            </a:r>
          </a:p>
          <a:p>
            <a:r>
              <a:rPr lang="en-GB" sz="2000" dirty="0"/>
              <a:t>Total cable lengths (longest case) 22.4km</a:t>
            </a:r>
          </a:p>
          <a:p>
            <a:r>
              <a:rPr lang="en-GB" sz="2000" dirty="0"/>
              <a:t>Total quantity of cables (optimised case) 1752 pieces		</a:t>
            </a:r>
          </a:p>
          <a:p>
            <a:r>
              <a:rPr lang="en-GB" sz="2000" dirty="0"/>
              <a:t>Basic info available on </a:t>
            </a:r>
            <a:r>
              <a:rPr lang="en-GB" sz="2000" dirty="0" err="1"/>
              <a:t>dfs</a:t>
            </a:r>
            <a:r>
              <a:rPr lang="en-GB" sz="2000" dirty="0"/>
              <a:t> project web site.</a:t>
            </a:r>
          </a:p>
          <a:p>
            <a:r>
              <a:rPr lang="en-GB" sz="2000" dirty="0"/>
              <a:t>Skew test jig has to be rebuilt from scratch</a:t>
            </a:r>
          </a:p>
          <a:p>
            <a:r>
              <a:rPr lang="en-GB" sz="2000" dirty="0"/>
              <a:t>Increase number of temp sensors to one per chamber</a:t>
            </a:r>
          </a:p>
          <a:p>
            <a:r>
              <a:rPr lang="en-GB" sz="2000" dirty="0"/>
              <a:t>Requires up dating to meet CARE and new prices/delay</a:t>
            </a:r>
          </a:p>
          <a:p>
            <a:r>
              <a:rPr lang="en-GB" sz="2000" dirty="0"/>
              <a:t>Do the cables this year so that everybody is on the starting line in 2027 (?) If RPC need assistance now to be sure that there are no last minute mess-ups.</a:t>
            </a:r>
          </a:p>
        </p:txBody>
      </p:sp>
    </p:spTree>
    <p:extLst>
      <p:ext uri="{BB962C8B-B14F-4D97-AF65-F5344CB8AC3E}">
        <p14:creationId xmlns:p14="http://schemas.microsoft.com/office/powerpoint/2010/main" val="240338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ERN">
      <a:dk1>
        <a:srgbClr val="0033A0"/>
      </a:dk1>
      <a:lt1>
        <a:srgbClr val="FFFFFF"/>
      </a:lt1>
      <a:dk2>
        <a:srgbClr val="2F2F2F"/>
      </a:dk2>
      <a:lt2>
        <a:srgbClr val="F8F8F8"/>
      </a:lt2>
      <a:accent1>
        <a:srgbClr val="0033A0"/>
      </a:accent1>
      <a:accent2>
        <a:srgbClr val="61C4D3"/>
      </a:accent2>
      <a:accent3>
        <a:srgbClr val="E15E32"/>
      </a:accent3>
      <a:accent4>
        <a:srgbClr val="BEBECB"/>
      </a:accent4>
      <a:accent5>
        <a:srgbClr val="6E2466"/>
      </a:accent5>
      <a:accent6>
        <a:srgbClr val="1C446A"/>
      </a:accent6>
      <a:hlink>
        <a:srgbClr val="6D2466"/>
      </a:hlink>
      <a:folHlink>
        <a:srgbClr val="61C4D3"/>
      </a:folHlink>
    </a:clrScheme>
    <a:fontScheme name="C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9" id="{2F2A1183-34F9-A84D-84B0-B048CACE6922}" vid="{71869695-BBB2-D946-A63B-4C84910685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32139</TotalTime>
  <Words>1536</Words>
  <Application>Microsoft Office PowerPoint</Application>
  <PresentationFormat>Widescreen</PresentationFormat>
  <Paragraphs>132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CMS Cable &amp; Connectorization  Workshop   </vt:lpstr>
      <vt:lpstr>CMS RPC        Contact Person: A. DIMITROV </vt:lpstr>
      <vt:lpstr>CMS RPC        Contact Person: A. DIMITROV </vt:lpstr>
      <vt:lpstr>CMS RPC        Contact Person: A. DIMITROV </vt:lpstr>
      <vt:lpstr>CMS RPC        Contact Person: A. DIMITROV </vt:lpstr>
      <vt:lpstr>CMS RPC        Contact Person: A. DIMITROV </vt:lpstr>
      <vt:lpstr>CMS RPC        Contact Person: A. DIMITROV </vt:lpstr>
      <vt:lpstr>CMS RPC        Contact Person: A. DIMITROV </vt:lpstr>
      <vt:lpstr>CMS RPC </vt:lpstr>
      <vt:lpstr>CMS RPC        Contact Person: A. DIMITROV</vt:lpstr>
      <vt:lpstr>Links to cable types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 Meeting - Safety Talk</dc:title>
  <dc:creator>Roberto Perruzza</dc:creator>
  <cp:lastModifiedBy>Ian Crotty</cp:lastModifiedBy>
  <cp:revision>228</cp:revision>
  <cp:lastPrinted>2023-03-12T15:56:12Z</cp:lastPrinted>
  <dcterms:created xsi:type="dcterms:W3CDTF">2021-12-19T00:00:52Z</dcterms:created>
  <dcterms:modified xsi:type="dcterms:W3CDTF">2023-05-02T09:56:11Z</dcterms:modified>
</cp:coreProperties>
</file>