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9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8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35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4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9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45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3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65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48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7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5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freddi.web.cern.ch/webtools/CERN-cables-codification" TargetMode="External"/><Relationship Id="rId2" Type="http://schemas.openxmlformats.org/officeDocument/2006/relationships/hyperlink" Target="https://cpr.europacable.eu/en/cpr/understanding-cpr-cable-classification-and-certification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roject-cms-rpc-endcap.web.cern.ch/rpc/Services/Services2000/Hv/HVcable/H2M115KVCCIEC332-1.doc" TargetMode="External"/><Relationship Id="rId4" Type="http://schemas.openxmlformats.org/officeDocument/2006/relationships/hyperlink" Target="file:///G:\Websites\r\rpc-cms-re4-upscope\RPC\Services\HV\CPE\DownLoadHVCatalogue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RPC RE1 new cabling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12 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352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2229" y="1408922"/>
            <a:ext cx="89293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Conclusions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Basic info available on </a:t>
            </a:r>
            <a:r>
              <a:rPr lang="en-GB" dirty="0" err="1" smtClean="0"/>
              <a:t>dfs</a:t>
            </a:r>
            <a:r>
              <a:rPr lang="en-GB" dirty="0" smtClean="0"/>
              <a:t> project web site.</a:t>
            </a:r>
          </a:p>
          <a:p>
            <a:endParaRPr lang="en-GB" dirty="0" smtClean="0"/>
          </a:p>
          <a:p>
            <a:r>
              <a:rPr lang="en-GB" dirty="0" smtClean="0"/>
              <a:t>Skew test jig has to be rebuilt from scratch</a:t>
            </a:r>
          </a:p>
          <a:p>
            <a:endParaRPr lang="en-GB" dirty="0"/>
          </a:p>
          <a:p>
            <a:r>
              <a:rPr lang="en-GB" dirty="0" smtClean="0"/>
              <a:t>Increase number of temp sensors to one per chamber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Requires up dating to meet CARE and new prices/delay</a:t>
            </a:r>
          </a:p>
          <a:p>
            <a:endParaRPr lang="en-GB" dirty="0"/>
          </a:p>
          <a:p>
            <a:r>
              <a:rPr lang="en-GB" dirty="0" smtClean="0"/>
              <a:t>Do the cables this year so that everybody is on the starting line in 2027 (?) If RPC need assistance now to be sure that there are no last minute mess-ups.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431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0466" y="167951"/>
            <a:ext cx="1134602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https://cpr.europacable.eu/en/cpr/understanding-cpr-cable-classification-and-certification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https://efreddi.web.cern.ch/webtools/CERN-cables-codification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CPE catalogues </a:t>
            </a:r>
            <a:r>
              <a:rPr lang="en-GB" dirty="0" err="1" smtClean="0"/>
              <a:t>inc</a:t>
            </a:r>
            <a:r>
              <a:rPr lang="en-GB" dirty="0" smtClean="0"/>
              <a:t> HV</a:t>
            </a:r>
            <a:endParaRPr lang="en-GB" dirty="0"/>
          </a:p>
          <a:p>
            <a:r>
              <a:rPr lang="en-GB" dirty="0" smtClean="0">
                <a:hlinkClick r:id="rId4" action="ppaction://hlinkfile"/>
              </a:rPr>
              <a:t>file:///G:/Websites/r/rpc-cms-re4-upscope/RPC/Services/HV/CPE/DownLoadHVCatalogue.htm#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4c HV cable</a:t>
            </a:r>
          </a:p>
          <a:p>
            <a:r>
              <a:rPr lang="en-GB" dirty="0" smtClean="0">
                <a:hlinkClick r:id="rId5"/>
              </a:rPr>
              <a:t>https://project-cms-rpc-endcap.web.cern.ch/rpc/Services/Services2000/Hv/HVcable/H2M115KVCCIEC332-1.doc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Signal cables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Skew test jig</a:t>
            </a:r>
          </a:p>
          <a:p>
            <a:r>
              <a:rPr lang="en-GB" dirty="0" smtClean="0"/>
              <a:t>http://rpc-cms-re4-upscope.web.cern.ch/RPC/Services/SignalDCS/SkewTestJig/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DCS</a:t>
            </a:r>
          </a:p>
          <a:p>
            <a:r>
              <a:rPr lang="en-GB" dirty="0" smtClean="0"/>
              <a:t>Cat. 5</a:t>
            </a:r>
            <a:r>
              <a:rPr lang="en-GB" dirty="0"/>
              <a:t> </a:t>
            </a:r>
            <a:r>
              <a:rPr lang="en-GB" dirty="0" smtClean="0"/>
              <a:t>    04.21.70.104.6   </a:t>
            </a:r>
            <a:r>
              <a:rPr lang="en-GB" dirty="0" err="1" smtClean="0"/>
              <a:t>Kerpen</a:t>
            </a:r>
            <a:r>
              <a:rPr lang="en-GB" dirty="0" smtClean="0"/>
              <a:t> mega Line 727 Flex 4P LSFROH 3503789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32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787" y="185317"/>
            <a:ext cx="11601061" cy="62839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89648" y="3676261"/>
            <a:ext cx="7389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Temp sensor cable ?</a:t>
            </a:r>
          </a:p>
          <a:p>
            <a:r>
              <a:rPr lang="en-GB" dirty="0" err="1" smtClean="0"/>
              <a:t>Technikabel</a:t>
            </a:r>
            <a:r>
              <a:rPr lang="en-GB" dirty="0" smtClean="0"/>
              <a:t> 08WH CERN Type MCA2 IEC 60332-1  ZH</a:t>
            </a:r>
          </a:p>
          <a:p>
            <a:r>
              <a:rPr lang="en-GB" dirty="0" smtClean="0"/>
              <a:t>See EDH 2715408</a:t>
            </a:r>
          </a:p>
          <a:p>
            <a:r>
              <a:rPr lang="en-GB" dirty="0" smtClean="0"/>
              <a:t>RE1/1 temp cable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39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(HV/LV/Fiber/…)</a:t>
            </a:r>
          </a:p>
          <a:p>
            <a:pPr marL="666900" lvl="1" indent="-342900"/>
            <a:r>
              <a:rPr lang="en-US" sz="1900" u="sng" dirty="0" smtClean="0"/>
              <a:t>Technical Specifications available</a:t>
            </a:r>
            <a:r>
              <a:rPr lang="en-US" sz="1900" dirty="0" smtClean="0"/>
              <a:t>:  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 </a:t>
            </a:r>
            <a:r>
              <a:rPr lang="en-US" sz="1900" dirty="0" smtClean="0">
                <a:solidFill>
                  <a:srgbClr val="2F2F2F"/>
                </a:solidFill>
              </a:rPr>
              <a:t>(On EDMS? Link?)</a:t>
            </a:r>
          </a:p>
          <a:p>
            <a:pPr marL="666900" lvl="1" indent="-342900"/>
            <a:r>
              <a:rPr lang="en-US" sz="1900" u="sng" dirty="0" smtClean="0"/>
              <a:t>Procurement Path:</a:t>
            </a:r>
            <a:r>
              <a:rPr lang="en-US" sz="1900" dirty="0" smtClean="0"/>
              <a:t> </a:t>
            </a:r>
            <a:r>
              <a:rPr lang="en-US" sz="1900" b="1" dirty="0" smtClean="0">
                <a:solidFill>
                  <a:srgbClr val="38A517"/>
                </a:solidFill>
              </a:rPr>
              <a:t>CERN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In-kind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C000"/>
                </a:solidFill>
              </a:rPr>
              <a:t>To be defined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u="sng" dirty="0" smtClean="0"/>
              <a:t>Supplier known</a:t>
            </a:r>
            <a:r>
              <a:rPr lang="en-US" sz="1900" dirty="0" smtClean="0"/>
              <a:t>: 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 </a:t>
            </a:r>
            <a:r>
              <a:rPr lang="en-US" sz="1900" dirty="0" smtClean="0">
                <a:solidFill>
                  <a:srgbClr val="2F2F2F"/>
                </a:solidFill>
              </a:rPr>
              <a:t>(From EU? US? Other Country)</a:t>
            </a:r>
          </a:p>
          <a:p>
            <a:pPr marL="666900" lvl="1" indent="-342900"/>
            <a:r>
              <a:rPr lang="en-US" sz="1900" u="sng" dirty="0" smtClean="0"/>
              <a:t>CPR (Fire) and R.I. (Radiation) certification, or similar, available</a:t>
            </a:r>
            <a:r>
              <a:rPr lang="en-US" sz="1900" dirty="0" smtClean="0"/>
              <a:t>:</a:t>
            </a:r>
            <a:r>
              <a:rPr lang="en-US" sz="1900" b="1" dirty="0" smtClean="0">
                <a:solidFill>
                  <a:srgbClr val="38A517"/>
                </a:solidFill>
              </a:rPr>
              <a:t>  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</a:t>
            </a:r>
          </a:p>
          <a:p>
            <a:pPr marL="666900" lvl="1" indent="-342900"/>
            <a:r>
              <a:rPr lang="en-US" sz="1900" u="sng" dirty="0" err="1" smtClean="0"/>
              <a:t>Connectorization</a:t>
            </a:r>
            <a:r>
              <a:rPr lang="en-US" sz="1900" u="sng" dirty="0" smtClean="0"/>
              <a:t> strategy</a:t>
            </a:r>
            <a:r>
              <a:rPr lang="en-US" sz="1900" dirty="0" smtClean="0"/>
              <a:t>:  </a:t>
            </a:r>
            <a:r>
              <a:rPr lang="en-US" sz="1900" b="1" dirty="0" smtClean="0">
                <a:solidFill>
                  <a:srgbClr val="38A517"/>
                </a:solidFill>
              </a:rPr>
              <a:t>At the supplier premise 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At CERN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C000"/>
                </a:solidFill>
              </a:rPr>
              <a:t>To be defined</a:t>
            </a:r>
            <a:r>
              <a:rPr lang="en-US" sz="1900" dirty="0" smtClean="0"/>
              <a:t>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1900" dirty="0" smtClean="0"/>
              <a:t>			(Connector type/</a:t>
            </a:r>
            <a:r>
              <a:rPr lang="en-US" sz="1900" dirty="0" err="1" smtClean="0"/>
              <a:t>Connectorization</a:t>
            </a:r>
            <a:r>
              <a:rPr lang="en-US" sz="1900" dirty="0" smtClean="0"/>
              <a:t> Instruction /QA-QC,  on EDMS?)</a:t>
            </a:r>
          </a:p>
          <a:p>
            <a:pPr marL="666900" lvl="1" indent="-342900"/>
            <a:r>
              <a:rPr lang="en-US" sz="1900" u="sng" dirty="0" smtClean="0"/>
              <a:t>Routing path defined</a:t>
            </a:r>
            <a:r>
              <a:rPr lang="en-US" sz="1900" dirty="0" smtClean="0"/>
              <a:t>: 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</a:t>
            </a:r>
            <a:r>
              <a:rPr lang="en-US" sz="1900" dirty="0" smtClean="0"/>
              <a:t>(On EDMS?)</a:t>
            </a:r>
          </a:p>
          <a:p>
            <a:pPr marL="666900" lvl="1" indent="-342900"/>
            <a:r>
              <a:rPr lang="en-US" sz="1900" u="sng" dirty="0" smtClean="0"/>
              <a:t>Cables quantities</a:t>
            </a:r>
            <a:r>
              <a:rPr lang="en-US" sz="1900" dirty="0" smtClean="0"/>
              <a:t>: # of cables / length / diameter / weigh(/m) / bending radius</a:t>
            </a:r>
          </a:p>
          <a:p>
            <a:pPr marL="666900" lvl="1" indent="-342900"/>
            <a:r>
              <a:rPr lang="en-US" sz="1900" u="sng" dirty="0" smtClean="0"/>
              <a:t>Space request</a:t>
            </a:r>
            <a:r>
              <a:rPr lang="en-US" sz="1900" dirty="0" smtClean="0"/>
              <a:t>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u="sng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sp>
        <p:nvSpPr>
          <p:cNvPr id="3" name="TextBox 2"/>
          <p:cNvSpPr txBox="1"/>
          <p:nvPr/>
        </p:nvSpPr>
        <p:spPr>
          <a:xfrm>
            <a:off x="4197927" y="374073"/>
            <a:ext cx="293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Template from 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HV 3 polar CPE connector</a:t>
            </a:r>
          </a:p>
          <a:p>
            <a:pPr marL="666900" lvl="1" indent="-342900"/>
            <a:r>
              <a:rPr lang="en-US" sz="1900" dirty="0" smtClean="0"/>
              <a:t>Technical Specifications: 1x(2x0.22 + 2x 0.22mm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 H2M1 15kV CC IEC 60332-1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</a:t>
            </a:r>
            <a:r>
              <a:rPr lang="en-US" sz="1900" dirty="0" err="1" smtClean="0"/>
              <a:t>Novacavi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the connector supplier, already done 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 but new lengths to be calculated to reduce slack storage</a:t>
            </a:r>
          </a:p>
          <a:p>
            <a:pPr marL="666900" lvl="1" indent="-342900"/>
            <a:r>
              <a:rPr lang="en-US" sz="1900" dirty="0" smtClean="0"/>
              <a:t>Cables quantities: 144 pieces, avg. 15m, tot. length 2.2km.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in 904 rack area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at CERN and labels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25034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447869" y="1440145"/>
            <a:ext cx="11479539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HV </a:t>
            </a:r>
            <a:r>
              <a:rPr lang="en-US" sz="2200" dirty="0" err="1" smtClean="0"/>
              <a:t>Jupitor</a:t>
            </a:r>
            <a:r>
              <a:rPr lang="en-US" sz="2200" dirty="0" smtClean="0"/>
              <a:t> connector</a:t>
            </a:r>
          </a:p>
          <a:p>
            <a:pPr marL="666900" lvl="1" indent="-342900"/>
            <a:r>
              <a:rPr lang="en-US" sz="1900" dirty="0" smtClean="0"/>
              <a:t>Technical Specifications: </a:t>
            </a:r>
            <a:r>
              <a:rPr lang="en-US" sz="1900" dirty="0" err="1" smtClean="0"/>
              <a:t>Prev</a:t>
            </a:r>
            <a:r>
              <a:rPr lang="en-US" sz="1900" dirty="0" smtClean="0"/>
              <a:t> 3864L  LSZH sheath See CPE spec sheet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CPE, Italy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the connector supplier, already done 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 </a:t>
            </a:r>
            <a:r>
              <a:rPr lang="en-GB" sz="1900" dirty="0" smtClean="0"/>
              <a:t>as before but new lengths to be calculated to reduce slack storage</a:t>
            </a:r>
          </a:p>
          <a:p>
            <a:pPr marL="666900" lvl="1" indent="-342900"/>
            <a:r>
              <a:rPr lang="en-US" sz="1900" dirty="0" smtClean="0"/>
              <a:t>Cables quantities: 144 pieces, avg. 15m, tot. length 2.2km.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in 904 rack area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at CERN and labels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54562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LV </a:t>
            </a:r>
            <a:r>
              <a:rPr lang="en-US" sz="2200" dirty="0"/>
              <a:t>M</a:t>
            </a:r>
            <a:r>
              <a:rPr lang="en-US" sz="2200" dirty="0" smtClean="0"/>
              <a:t>olex / </a:t>
            </a:r>
            <a:r>
              <a:rPr lang="en-US" sz="2200" dirty="0" err="1" smtClean="0"/>
              <a:t>Powerpole</a:t>
            </a:r>
            <a:r>
              <a:rPr lang="en-US" sz="2200" dirty="0" smtClean="0"/>
              <a:t> connector</a:t>
            </a:r>
          </a:p>
          <a:p>
            <a:pPr marL="666900" lvl="1" indent="-342900"/>
            <a:r>
              <a:rPr lang="en-US" sz="1900" dirty="0" smtClean="0"/>
              <a:t>Technical Specifications: 8 x 0.75</a:t>
            </a:r>
            <a:r>
              <a:rPr lang="en-US" sz="1900" dirty="0" smtClean="0"/>
              <a:t>mm</a:t>
            </a:r>
            <a:r>
              <a:rPr lang="en-US" sz="1900" baseline="30000" dirty="0" smtClean="0"/>
              <a:t>2 </a:t>
            </a:r>
            <a:r>
              <a:rPr lang="en-US" sz="1900" dirty="0" smtClean="0"/>
              <a:t> screened FMUH2M4 300V LSOH IEC 60332-3-25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</a:t>
            </a:r>
            <a:r>
              <a:rPr lang="en-US" sz="1900" dirty="0" err="1" smtClean="0"/>
              <a:t>Novacavi</a:t>
            </a:r>
            <a:r>
              <a:rPr lang="en-US" sz="1900" dirty="0" smtClean="0"/>
              <a:t>, Italy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</a:t>
            </a:r>
            <a:r>
              <a:rPr lang="en-US" sz="1900" dirty="0" err="1" smtClean="0"/>
              <a:t>Cavitech</a:t>
            </a:r>
            <a:r>
              <a:rPr lang="en-US" sz="1900" dirty="0" smtClean="0"/>
              <a:t>, Suisse or CERN</a:t>
            </a:r>
          </a:p>
          <a:p>
            <a:pPr marL="666900" lvl="1" indent="-342900"/>
            <a:r>
              <a:rPr lang="en-US" sz="1900" dirty="0" smtClean="0"/>
              <a:t>Routing path defined: defined, as before </a:t>
            </a:r>
            <a:r>
              <a:rPr lang="en-GB" sz="1900" dirty="0" smtClean="0"/>
              <a:t>as before but new lengths to be calculated to reduce slack storage</a:t>
            </a:r>
            <a:endParaRPr lang="en-US" sz="1900" dirty="0" smtClean="0"/>
          </a:p>
          <a:p>
            <a:pPr marL="666900" lvl="1" indent="-342900"/>
            <a:r>
              <a:rPr lang="en-US" sz="1900" dirty="0" smtClean="0"/>
              <a:t>Cables quantities: 72 pieces, avg. 15m, tot. length 1.1km.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assembly/sample tests at CERN and labels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14380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Signal 3M IDC flat cable connector 40c</a:t>
            </a:r>
          </a:p>
          <a:p>
            <a:pPr marL="666900" lvl="1" indent="-342900"/>
            <a:r>
              <a:rPr lang="en-US" sz="1900" dirty="0" smtClean="0"/>
              <a:t>Technical Specifications: </a:t>
            </a:r>
            <a:r>
              <a:rPr lang="en-GB" sz="1900" dirty="0" smtClean="0"/>
              <a:t>TWISTED PAIR ROUND CABLE FE[5x(4*2*AWG28)N]N/SN/ST/M </a:t>
            </a:r>
            <a:endParaRPr lang="en-US" sz="1900" dirty="0" smtClean="0"/>
          </a:p>
          <a:p>
            <a:pPr marL="324000" lvl="1" indent="0">
              <a:buNone/>
            </a:pPr>
            <a:r>
              <a:rPr lang="en-US" sz="1900" dirty="0"/>
              <a:t>	</a:t>
            </a:r>
            <a:r>
              <a:rPr lang="en-US" sz="1900" dirty="0" smtClean="0"/>
              <a:t>CERN 04.71.06.400.0  LSZH IEC 60332-1-11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</a:t>
            </a:r>
            <a:r>
              <a:rPr lang="en-US" sz="1900" dirty="0" err="1" smtClean="0"/>
              <a:t>Technikabel</a:t>
            </a:r>
            <a:r>
              <a:rPr lang="en-US" sz="1900" dirty="0" smtClean="0"/>
              <a:t>, </a:t>
            </a:r>
            <a:r>
              <a:rPr lang="en-US" sz="1900" dirty="0" err="1" smtClean="0"/>
              <a:t>Plastcavi</a:t>
            </a:r>
            <a:r>
              <a:rPr lang="en-US" sz="1900" dirty="0" smtClean="0"/>
              <a:t> or , Italy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</a:t>
            </a:r>
            <a:r>
              <a:rPr lang="en-US" sz="1900" dirty="0" err="1" smtClean="0"/>
              <a:t>Cavitech</a:t>
            </a:r>
            <a:r>
              <a:rPr lang="en-US" sz="1900" dirty="0" smtClean="0"/>
              <a:t> </a:t>
            </a:r>
            <a:r>
              <a:rPr lang="en-US" sz="1900" dirty="0" err="1" smtClean="0"/>
              <a:t>en</a:t>
            </a:r>
            <a:r>
              <a:rPr lang="en-US" sz="1900" dirty="0" smtClean="0"/>
              <a:t> Suisse  , already done , quote obtained 2022,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 </a:t>
            </a:r>
            <a:r>
              <a:rPr lang="en-GB" sz="1900" dirty="0" smtClean="0"/>
              <a:t>as before but new lengths to be calculated to reduce slack storage</a:t>
            </a:r>
            <a:endParaRPr lang="en-US" sz="1900" dirty="0" smtClean="0"/>
          </a:p>
          <a:p>
            <a:pPr marL="666900" lvl="1" indent="-342900"/>
            <a:r>
              <a:rPr lang="en-US" sz="1900" dirty="0" smtClean="0"/>
              <a:t>Cables quantities: 864 pieces, avg. 15m, tot. length 13km.</a:t>
            </a:r>
          </a:p>
          <a:p>
            <a:pPr marL="666900" lvl="1" indent="-342900"/>
            <a:r>
              <a:rPr lang="en-US" sz="1900" dirty="0" smtClean="0"/>
              <a:t>Space request:  Storage 40m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, Assembly/Test 30m</a:t>
            </a:r>
            <a:r>
              <a:rPr lang="en-US" sz="1900" baseline="30000" dirty="0" smtClean="0"/>
              <a:t>2</a:t>
            </a:r>
            <a:endParaRPr lang="en-US" sz="1900" dirty="0" smtClean="0"/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 2-3 weeks. Skew tests at CERN BEFORE procurement amongst (5) suppliers and retested at CERN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103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DCS </a:t>
            </a:r>
            <a:r>
              <a:rPr lang="en-GB" sz="2200" dirty="0" smtClean="0"/>
              <a:t>3M IDC flat cable </a:t>
            </a:r>
            <a:r>
              <a:rPr lang="en-US" sz="2200" dirty="0" smtClean="0"/>
              <a:t>connector 10c</a:t>
            </a:r>
          </a:p>
          <a:p>
            <a:pPr marL="666900" lvl="1" indent="-342900"/>
            <a:r>
              <a:rPr lang="en-US" sz="1900" dirty="0" smtClean="0"/>
              <a:t>Technical Specifications: Cat 5 Ethernet ( or better)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wide choice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</a:t>
            </a:r>
            <a:r>
              <a:rPr lang="en-US" sz="1900" dirty="0" err="1" smtClean="0"/>
              <a:t>Cavitech</a:t>
            </a:r>
            <a:r>
              <a:rPr lang="en-US" sz="1900" dirty="0" smtClean="0"/>
              <a:t>, already done, quote obtained 2022,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</a:t>
            </a:r>
          </a:p>
          <a:p>
            <a:pPr marL="666900" lvl="1" indent="-342900"/>
            <a:r>
              <a:rPr lang="en-US" sz="1900" dirty="0" smtClean="0"/>
              <a:t>Cables quantities: 144 pieces, avg. 15m, tot. length 2.2km.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51038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Temperature sensor (Pt100) with connector 2c</a:t>
            </a:r>
          </a:p>
          <a:p>
            <a:pPr marL="666900" lvl="1" indent="-342900"/>
            <a:r>
              <a:rPr lang="en-US" sz="1900" dirty="0" smtClean="0"/>
              <a:t>Technical Specification: ? screened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wide choice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CERN , already done , 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</a:t>
            </a:r>
          </a:p>
          <a:p>
            <a:pPr marL="666900" lvl="1" indent="-342900"/>
            <a:r>
              <a:rPr lang="en-US" sz="1900" dirty="0" smtClean="0"/>
              <a:t>Cables quantities: 24 (or 144) pieces, avg. 15m, tot. length 360m.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15536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</a:t>
            </a:r>
            <a:r>
              <a:rPr lang="en-US" sz="2200" dirty="0" err="1" smtClean="0"/>
              <a:t>Fibre</a:t>
            </a:r>
            <a:r>
              <a:rPr lang="en-US" sz="2200" dirty="0" smtClean="0"/>
              <a:t> Optic from each Link board ( Up grade)</a:t>
            </a:r>
          </a:p>
          <a:p>
            <a:pPr marL="666900" lvl="1" indent="-342900"/>
            <a:r>
              <a:rPr lang="en-US" sz="1900" dirty="0" smtClean="0"/>
              <a:t>Technical Specification: ?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wide choice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</a:t>
            </a:r>
            <a:r>
              <a:rPr lang="en-US" sz="1900" dirty="0" err="1" smtClean="0"/>
              <a:t>suppier</a:t>
            </a:r>
            <a:r>
              <a:rPr lang="en-US" sz="1900" dirty="0" smtClean="0"/>
              <a:t>, already done , 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</a:t>
            </a:r>
          </a:p>
          <a:p>
            <a:pPr marL="666900" lvl="1" indent="-342900"/>
            <a:r>
              <a:rPr lang="en-US" sz="1900" dirty="0" smtClean="0"/>
              <a:t>Cables quantities:  pieces, avg. </a:t>
            </a:r>
            <a:r>
              <a:rPr lang="en-US" sz="1900" dirty="0" err="1" smtClean="0"/>
              <a:t>Xm</a:t>
            </a:r>
            <a:r>
              <a:rPr lang="en-US" sz="1900" dirty="0" smtClean="0"/>
              <a:t>, tot. length </a:t>
            </a:r>
            <a:r>
              <a:rPr lang="en-US" sz="1900" dirty="0" err="1" smtClean="0"/>
              <a:t>XXm</a:t>
            </a:r>
            <a:r>
              <a:rPr lang="en-US" sz="1900" dirty="0" smtClean="0"/>
              <a:t>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25540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</TotalTime>
  <Words>1072</Words>
  <Application>Microsoft Office PowerPoint</Application>
  <PresentationFormat>Widescreen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RPC RE1 new cabling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RE1 new cabling</dc:title>
  <dc:creator>Ian Crotty</dc:creator>
  <cp:lastModifiedBy>Ian Crotty</cp:lastModifiedBy>
  <cp:revision>71</cp:revision>
  <dcterms:created xsi:type="dcterms:W3CDTF">2023-03-12T16:08:43Z</dcterms:created>
  <dcterms:modified xsi:type="dcterms:W3CDTF">2023-03-14T14:04:53Z</dcterms:modified>
</cp:coreProperties>
</file>