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6F5E-9463-406C-AE6A-5D022E9E1E4B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EE3B-6A2D-4EA9-A5FD-D4352CA16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92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6F5E-9463-406C-AE6A-5D022E9E1E4B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EE3B-6A2D-4EA9-A5FD-D4352CA16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089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6F5E-9463-406C-AE6A-5D022E9E1E4B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EE3B-6A2D-4EA9-A5FD-D4352CA16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357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6F5E-9463-406C-AE6A-5D022E9E1E4B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EE3B-6A2D-4EA9-A5FD-D4352CA16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2647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6F5E-9463-406C-AE6A-5D022E9E1E4B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EE3B-6A2D-4EA9-A5FD-D4352CA16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694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6F5E-9463-406C-AE6A-5D022E9E1E4B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EE3B-6A2D-4EA9-A5FD-D4352CA16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45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6F5E-9463-406C-AE6A-5D022E9E1E4B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EE3B-6A2D-4EA9-A5FD-D4352CA16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137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6F5E-9463-406C-AE6A-5D022E9E1E4B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EE3B-6A2D-4EA9-A5FD-D4352CA16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74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6F5E-9463-406C-AE6A-5D022E9E1E4B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EE3B-6A2D-4EA9-A5FD-D4352CA16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9659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6F5E-9463-406C-AE6A-5D022E9E1E4B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EE3B-6A2D-4EA9-A5FD-D4352CA16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486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6F5E-9463-406C-AE6A-5D022E9E1E4B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EE3B-6A2D-4EA9-A5FD-D4352CA16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2769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86F5E-9463-406C-AE6A-5D022E9E1E4B}" type="datetimeFigureOut">
              <a:rPr lang="en-GB" smtClean="0"/>
              <a:t>12/03/2023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AEE3B-6A2D-4EA9-A5FD-D4352CA16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157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RPC RE1 new cabling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12 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33520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2229" y="1408922"/>
            <a:ext cx="892939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Conclusions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Basic info available on </a:t>
            </a:r>
            <a:r>
              <a:rPr lang="en-GB" dirty="0" err="1" smtClean="0"/>
              <a:t>dfs</a:t>
            </a:r>
            <a:r>
              <a:rPr lang="en-GB" dirty="0" smtClean="0"/>
              <a:t> project </a:t>
            </a:r>
            <a:r>
              <a:rPr lang="en-GB" smtClean="0"/>
              <a:t>web site.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Skew test jig has to be rebuilt from scratch</a:t>
            </a:r>
          </a:p>
          <a:p>
            <a:endParaRPr lang="en-GB" dirty="0"/>
          </a:p>
          <a:p>
            <a:r>
              <a:rPr lang="en-GB" dirty="0" smtClean="0"/>
              <a:t>Increase number of temp sensors to one per chamber</a:t>
            </a:r>
            <a:endParaRPr lang="en-GB" dirty="0"/>
          </a:p>
          <a:p>
            <a:endParaRPr lang="en-GB" dirty="0"/>
          </a:p>
          <a:p>
            <a:r>
              <a:rPr lang="en-GB" dirty="0" smtClean="0"/>
              <a:t>Requires up dating to meet CARE and new prices/delay</a:t>
            </a:r>
          </a:p>
          <a:p>
            <a:endParaRPr lang="en-GB" dirty="0"/>
          </a:p>
          <a:p>
            <a:r>
              <a:rPr lang="en-GB" dirty="0" smtClean="0"/>
              <a:t>Do the cables this year so that everybody is on the starting line in 2027 (?) If RPC need assistance now to be sure that there are no last minute mess-ups.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431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53951" y="2239347"/>
            <a:ext cx="94799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Notes</a:t>
            </a:r>
          </a:p>
          <a:p>
            <a:endParaRPr lang="en-GB" dirty="0"/>
          </a:p>
          <a:p>
            <a:r>
              <a:rPr lang="en-GB" dirty="0" smtClean="0"/>
              <a:t>https://cpr.europacable.eu/en/cpr/understanding-cpr-cable-classification-and-certification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4632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EC2AAC-FB16-2946-A30E-60FC86DAD44A}"/>
              </a:ext>
            </a:extLst>
          </p:cNvPr>
          <p:cNvSpPr txBox="1">
            <a:spLocks/>
          </p:cNvSpPr>
          <p:nvPr/>
        </p:nvSpPr>
        <p:spPr>
          <a:xfrm>
            <a:off x="551384" y="1440145"/>
            <a:ext cx="11376024" cy="458114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en-US" sz="2200" dirty="0" smtClean="0"/>
              <a:t>Service Type (HV/LV/Fiber/…)</a:t>
            </a:r>
          </a:p>
          <a:p>
            <a:pPr marL="666900" lvl="1" indent="-342900"/>
            <a:r>
              <a:rPr lang="en-US" sz="1900" u="sng" dirty="0" smtClean="0"/>
              <a:t>Technical Specifications available</a:t>
            </a:r>
            <a:r>
              <a:rPr lang="en-US" sz="1900" dirty="0" smtClean="0"/>
              <a:t>:   </a:t>
            </a:r>
            <a:r>
              <a:rPr lang="en-US" sz="1900" b="1" dirty="0" smtClean="0">
                <a:solidFill>
                  <a:srgbClr val="38A517"/>
                </a:solidFill>
              </a:rPr>
              <a:t>Yes</a:t>
            </a:r>
            <a:r>
              <a:rPr lang="en-US" sz="1900" dirty="0" smtClean="0"/>
              <a:t>/</a:t>
            </a:r>
            <a:r>
              <a:rPr lang="en-US" sz="1900" b="1" dirty="0" smtClean="0">
                <a:solidFill>
                  <a:srgbClr val="FF0000"/>
                </a:solidFill>
              </a:rPr>
              <a:t>No  </a:t>
            </a:r>
            <a:r>
              <a:rPr lang="en-US" sz="1900" dirty="0" smtClean="0">
                <a:solidFill>
                  <a:srgbClr val="2F2F2F"/>
                </a:solidFill>
              </a:rPr>
              <a:t>(On EDMS? Link?)</a:t>
            </a:r>
          </a:p>
          <a:p>
            <a:pPr marL="666900" lvl="1" indent="-342900"/>
            <a:r>
              <a:rPr lang="en-US" sz="1900" u="sng" dirty="0" smtClean="0"/>
              <a:t>Procurement Path:</a:t>
            </a:r>
            <a:r>
              <a:rPr lang="en-US" sz="1900" dirty="0" smtClean="0"/>
              <a:t> </a:t>
            </a:r>
            <a:r>
              <a:rPr lang="en-US" sz="1900" b="1" dirty="0" smtClean="0">
                <a:solidFill>
                  <a:srgbClr val="38A517"/>
                </a:solidFill>
              </a:rPr>
              <a:t>CERN</a:t>
            </a:r>
            <a:r>
              <a:rPr lang="en-US" sz="1900" dirty="0" smtClean="0"/>
              <a:t>/</a:t>
            </a:r>
            <a:r>
              <a:rPr lang="en-US" sz="1900" b="1" dirty="0" smtClean="0">
                <a:solidFill>
                  <a:srgbClr val="FF0000"/>
                </a:solidFill>
              </a:rPr>
              <a:t>In-kind</a:t>
            </a:r>
            <a:r>
              <a:rPr lang="en-US" sz="1900" dirty="0" smtClean="0"/>
              <a:t>/</a:t>
            </a:r>
            <a:r>
              <a:rPr lang="en-US" sz="1900" b="1" dirty="0" smtClean="0">
                <a:solidFill>
                  <a:srgbClr val="FFC000"/>
                </a:solidFill>
              </a:rPr>
              <a:t>To be defined</a:t>
            </a:r>
            <a:endParaRPr lang="en-IT" sz="1900" b="1" dirty="0" smtClean="0">
              <a:solidFill>
                <a:srgbClr val="FFC000"/>
              </a:solidFill>
            </a:endParaRPr>
          </a:p>
          <a:p>
            <a:pPr marL="666900" lvl="1" indent="-342900"/>
            <a:r>
              <a:rPr lang="en-US" sz="1900" u="sng" dirty="0" smtClean="0"/>
              <a:t>Supplier known</a:t>
            </a:r>
            <a:r>
              <a:rPr lang="en-US" sz="1900" dirty="0" smtClean="0"/>
              <a:t>:  </a:t>
            </a:r>
            <a:r>
              <a:rPr lang="en-US" sz="1900" b="1" dirty="0" smtClean="0">
                <a:solidFill>
                  <a:srgbClr val="38A517"/>
                </a:solidFill>
              </a:rPr>
              <a:t>Yes</a:t>
            </a:r>
            <a:r>
              <a:rPr lang="en-US" sz="1900" dirty="0" smtClean="0"/>
              <a:t>/</a:t>
            </a:r>
            <a:r>
              <a:rPr lang="en-US" sz="1900" b="1" dirty="0" smtClean="0">
                <a:solidFill>
                  <a:srgbClr val="FF0000"/>
                </a:solidFill>
              </a:rPr>
              <a:t>No  </a:t>
            </a:r>
            <a:r>
              <a:rPr lang="en-US" sz="1900" dirty="0" smtClean="0">
                <a:solidFill>
                  <a:srgbClr val="2F2F2F"/>
                </a:solidFill>
              </a:rPr>
              <a:t>(From EU? US? Other Country)</a:t>
            </a:r>
          </a:p>
          <a:p>
            <a:pPr marL="666900" lvl="1" indent="-342900"/>
            <a:r>
              <a:rPr lang="en-US" sz="1900" u="sng" dirty="0" smtClean="0"/>
              <a:t>CPR (Fire) and R.I. (Radiation) certification, or similar, available</a:t>
            </a:r>
            <a:r>
              <a:rPr lang="en-US" sz="1900" dirty="0" smtClean="0"/>
              <a:t>:</a:t>
            </a:r>
            <a:r>
              <a:rPr lang="en-US" sz="1900" b="1" dirty="0" smtClean="0">
                <a:solidFill>
                  <a:srgbClr val="38A517"/>
                </a:solidFill>
              </a:rPr>
              <a:t>  Yes</a:t>
            </a:r>
            <a:r>
              <a:rPr lang="en-US" sz="1900" dirty="0" smtClean="0"/>
              <a:t>/</a:t>
            </a:r>
            <a:r>
              <a:rPr lang="en-US" sz="1900" b="1" dirty="0" smtClean="0">
                <a:solidFill>
                  <a:srgbClr val="FF0000"/>
                </a:solidFill>
              </a:rPr>
              <a:t>No </a:t>
            </a:r>
          </a:p>
          <a:p>
            <a:pPr marL="666900" lvl="1" indent="-342900"/>
            <a:r>
              <a:rPr lang="en-US" sz="1900" u="sng" dirty="0" err="1" smtClean="0"/>
              <a:t>Connectorization</a:t>
            </a:r>
            <a:r>
              <a:rPr lang="en-US" sz="1900" u="sng" dirty="0" smtClean="0"/>
              <a:t> strategy</a:t>
            </a:r>
            <a:r>
              <a:rPr lang="en-US" sz="1900" dirty="0" smtClean="0"/>
              <a:t>:  </a:t>
            </a:r>
            <a:r>
              <a:rPr lang="en-US" sz="1900" b="1" dirty="0" smtClean="0">
                <a:solidFill>
                  <a:srgbClr val="38A517"/>
                </a:solidFill>
              </a:rPr>
              <a:t>At the supplier premise </a:t>
            </a:r>
            <a:r>
              <a:rPr lang="en-US" sz="1900" dirty="0" smtClean="0"/>
              <a:t>/</a:t>
            </a:r>
            <a:r>
              <a:rPr lang="en-US" sz="1900" b="1" dirty="0" smtClean="0">
                <a:solidFill>
                  <a:srgbClr val="FF0000"/>
                </a:solidFill>
              </a:rPr>
              <a:t>At CERN</a:t>
            </a:r>
            <a:r>
              <a:rPr lang="en-US" sz="1900" dirty="0" smtClean="0"/>
              <a:t>/</a:t>
            </a:r>
            <a:r>
              <a:rPr lang="en-US" sz="1900" b="1" dirty="0" smtClean="0">
                <a:solidFill>
                  <a:srgbClr val="FFC000"/>
                </a:solidFill>
              </a:rPr>
              <a:t>To be defined</a:t>
            </a:r>
            <a:r>
              <a:rPr lang="en-US" sz="1900" dirty="0" smtClean="0"/>
              <a:t> </a:t>
            </a:r>
          </a:p>
          <a:p>
            <a:pPr lvl="1" indent="0">
              <a:buFont typeface="Arial" panose="020B0604020202020204" pitchFamily="34" charset="0"/>
              <a:buNone/>
            </a:pPr>
            <a:r>
              <a:rPr lang="en-US" sz="1900" dirty="0" smtClean="0"/>
              <a:t>			(Connector type/</a:t>
            </a:r>
            <a:r>
              <a:rPr lang="en-US" sz="1900" dirty="0" err="1" smtClean="0"/>
              <a:t>Connectorization</a:t>
            </a:r>
            <a:r>
              <a:rPr lang="en-US" sz="1900" dirty="0" smtClean="0"/>
              <a:t> Instruction /QA-QC,  on EDMS?)</a:t>
            </a:r>
          </a:p>
          <a:p>
            <a:pPr marL="666900" lvl="1" indent="-342900"/>
            <a:r>
              <a:rPr lang="en-US" sz="1900" u="sng" dirty="0" smtClean="0"/>
              <a:t>Routing path defined</a:t>
            </a:r>
            <a:r>
              <a:rPr lang="en-US" sz="1900" dirty="0" smtClean="0"/>
              <a:t>:  </a:t>
            </a:r>
            <a:r>
              <a:rPr lang="en-US" sz="1900" b="1" dirty="0" smtClean="0">
                <a:solidFill>
                  <a:srgbClr val="38A517"/>
                </a:solidFill>
              </a:rPr>
              <a:t>Yes</a:t>
            </a:r>
            <a:r>
              <a:rPr lang="en-US" sz="1900" dirty="0" smtClean="0"/>
              <a:t>/</a:t>
            </a:r>
            <a:r>
              <a:rPr lang="en-US" sz="1900" b="1" dirty="0" smtClean="0">
                <a:solidFill>
                  <a:srgbClr val="FF0000"/>
                </a:solidFill>
              </a:rPr>
              <a:t>No </a:t>
            </a:r>
            <a:r>
              <a:rPr lang="en-US" sz="1900" dirty="0" smtClean="0"/>
              <a:t>(On EDMS?)</a:t>
            </a:r>
          </a:p>
          <a:p>
            <a:pPr marL="666900" lvl="1" indent="-342900"/>
            <a:r>
              <a:rPr lang="en-US" sz="1900" u="sng" dirty="0" smtClean="0"/>
              <a:t>Cables quantities</a:t>
            </a:r>
            <a:r>
              <a:rPr lang="en-US" sz="1900" dirty="0" smtClean="0"/>
              <a:t>: # of cables / length / diameter / weigh(/m) / bending radius</a:t>
            </a:r>
          </a:p>
          <a:p>
            <a:pPr marL="666900" lvl="1" indent="-342900"/>
            <a:r>
              <a:rPr lang="en-US" sz="1900" u="sng" dirty="0" smtClean="0"/>
              <a:t>Space request</a:t>
            </a:r>
            <a:r>
              <a:rPr lang="en-US" sz="1900" dirty="0" smtClean="0"/>
              <a:t>:  Storage (m</a:t>
            </a:r>
            <a:r>
              <a:rPr lang="en-US" sz="1900" baseline="30000" dirty="0" smtClean="0"/>
              <a:t>3</a:t>
            </a:r>
            <a:r>
              <a:rPr lang="en-US" sz="1900" dirty="0" smtClean="0"/>
              <a:t>), Assembly/Test (m</a:t>
            </a:r>
            <a:r>
              <a:rPr lang="en-US" sz="1900" baseline="30000" dirty="0" smtClean="0"/>
              <a:t>2</a:t>
            </a:r>
            <a:r>
              <a:rPr lang="en-US" sz="1900" dirty="0" smtClean="0"/>
              <a:t>)</a:t>
            </a:r>
          </a:p>
          <a:p>
            <a:pPr marL="666900" lvl="1" indent="-342900"/>
            <a:r>
              <a:rPr lang="en-US" sz="1900" b="1" u="sng" dirty="0" smtClean="0"/>
              <a:t>Timeline</a:t>
            </a:r>
            <a:r>
              <a:rPr lang="en-US" sz="1900" dirty="0" smtClean="0"/>
              <a:t>: Material arrival / Cables assembly/tests (if at CERN)</a:t>
            </a:r>
          </a:p>
          <a:p>
            <a:pPr lvl="1" indent="0">
              <a:buFont typeface="Arial" panose="020B0604020202020204" pitchFamily="34" charset="0"/>
              <a:buNone/>
            </a:pPr>
            <a:endParaRPr lang="en-US" sz="2100" dirty="0"/>
          </a:p>
        </p:txBody>
      </p:sp>
      <p:sp>
        <p:nvSpPr>
          <p:cNvPr id="3" name="TextBox 2"/>
          <p:cNvSpPr txBox="1"/>
          <p:nvPr/>
        </p:nvSpPr>
        <p:spPr>
          <a:xfrm>
            <a:off x="4197927" y="374073"/>
            <a:ext cx="2934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Template from TC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279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EC2AAC-FB16-2946-A30E-60FC86DAD44A}"/>
              </a:ext>
            </a:extLst>
          </p:cNvPr>
          <p:cNvSpPr txBox="1">
            <a:spLocks/>
          </p:cNvSpPr>
          <p:nvPr/>
        </p:nvSpPr>
        <p:spPr>
          <a:xfrm>
            <a:off x="551384" y="1440145"/>
            <a:ext cx="11376024" cy="458114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en-US" sz="2200" dirty="0" smtClean="0"/>
              <a:t>Service Type HV 3 polar CPE connector</a:t>
            </a:r>
          </a:p>
          <a:p>
            <a:pPr marL="666900" lvl="1" indent="-342900"/>
            <a:r>
              <a:rPr lang="en-US" sz="1900" dirty="0" smtClean="0"/>
              <a:t>Technical Specifications: 1x(2x0.22 + 2x 0.22mm</a:t>
            </a:r>
            <a:r>
              <a:rPr lang="en-US" sz="1900" baseline="30000" dirty="0" smtClean="0"/>
              <a:t>2</a:t>
            </a:r>
            <a:r>
              <a:rPr lang="en-US" sz="1900" dirty="0" smtClean="0"/>
              <a:t>) H2M1 15kV CC IEC 60332-1</a:t>
            </a:r>
            <a:endParaRPr lang="en-US" sz="1900" dirty="0" smtClean="0">
              <a:solidFill>
                <a:srgbClr val="2F2F2F"/>
              </a:solidFill>
            </a:endParaRPr>
          </a:p>
          <a:p>
            <a:pPr marL="666900" lvl="1" indent="-342900"/>
            <a:r>
              <a:rPr lang="en-US" sz="1900" dirty="0" smtClean="0"/>
              <a:t>Procurement Path: EDH External purchase </a:t>
            </a:r>
            <a:endParaRPr lang="en-IT" sz="1900" b="1" dirty="0" smtClean="0">
              <a:solidFill>
                <a:srgbClr val="FFC000"/>
              </a:solidFill>
            </a:endParaRPr>
          </a:p>
          <a:p>
            <a:pPr marL="666900" lvl="1" indent="-342900"/>
            <a:r>
              <a:rPr lang="en-US" sz="1900" dirty="0" smtClean="0"/>
              <a:t>Supplier known: </a:t>
            </a:r>
            <a:r>
              <a:rPr lang="en-US" sz="1900" dirty="0" err="1" smtClean="0"/>
              <a:t>Novacavi</a:t>
            </a:r>
            <a:endParaRPr lang="en-US" sz="1900" dirty="0" smtClean="0">
              <a:solidFill>
                <a:srgbClr val="2F2F2F"/>
              </a:solidFill>
            </a:endParaRPr>
          </a:p>
          <a:p>
            <a:pPr marL="666900" lvl="1" indent="-342900"/>
            <a:r>
              <a:rPr lang="en-US" sz="1900" dirty="0" smtClean="0"/>
              <a:t>CPR (Fire) and R.I. (Radiation) certification, requires verification with supplier</a:t>
            </a:r>
            <a:endParaRPr lang="en-US" sz="1900" b="1" dirty="0" smtClean="0">
              <a:solidFill>
                <a:srgbClr val="FF0000"/>
              </a:solidFill>
            </a:endParaRPr>
          </a:p>
          <a:p>
            <a:pPr marL="666900" lvl="1" indent="-342900"/>
            <a:r>
              <a:rPr lang="en-US" sz="1900" dirty="0" err="1" smtClean="0"/>
              <a:t>Connectorisation</a:t>
            </a:r>
            <a:r>
              <a:rPr lang="en-US" sz="1900" dirty="0" smtClean="0"/>
              <a:t> strategy: at the connector supplier, already done , re-checked at CERN</a:t>
            </a:r>
          </a:p>
          <a:p>
            <a:pPr marL="666900" lvl="1" indent="-342900"/>
            <a:r>
              <a:rPr lang="en-US" sz="1900" dirty="0" smtClean="0"/>
              <a:t>Routing path defined: defined, as before but new lengths to be calculated to reduce slack storage</a:t>
            </a:r>
          </a:p>
          <a:p>
            <a:pPr marL="666900" lvl="1" indent="-342900"/>
            <a:r>
              <a:rPr lang="en-US" sz="1900" dirty="0" smtClean="0"/>
              <a:t>Cables quantities: 144 pieces, avg. 15m, tot. length 2.2km.</a:t>
            </a:r>
          </a:p>
          <a:p>
            <a:pPr marL="666900" lvl="1" indent="-342900"/>
            <a:r>
              <a:rPr lang="en-US" sz="1900" dirty="0" smtClean="0"/>
              <a:t>Space request:  Storage (m</a:t>
            </a:r>
            <a:r>
              <a:rPr lang="en-US" sz="1900" baseline="30000" dirty="0" smtClean="0"/>
              <a:t>3</a:t>
            </a:r>
            <a:r>
              <a:rPr lang="en-US" sz="1900" dirty="0" smtClean="0"/>
              <a:t>), Assembly/Test in 904 rack area (m</a:t>
            </a:r>
            <a:r>
              <a:rPr lang="en-US" sz="1900" baseline="30000" dirty="0" smtClean="0"/>
              <a:t>2</a:t>
            </a:r>
            <a:r>
              <a:rPr lang="en-US" sz="1900" dirty="0" smtClean="0"/>
              <a:t>)</a:t>
            </a:r>
          </a:p>
          <a:p>
            <a:pPr marL="666900" lvl="1" indent="-342900"/>
            <a:r>
              <a:rPr lang="en-US" sz="1900" b="1" dirty="0" smtClean="0"/>
              <a:t>Timeline</a:t>
            </a:r>
            <a:r>
              <a:rPr lang="en-US" sz="1900" dirty="0" smtClean="0"/>
              <a:t>: Material arrival / Cables assembly/tests at CERN and labels</a:t>
            </a:r>
          </a:p>
          <a:p>
            <a:pPr lvl="1" indent="0">
              <a:buFont typeface="Arial" panose="020B0604020202020204" pitchFamily="34" charset="0"/>
              <a:buNone/>
            </a:pP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2250349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EC2AAC-FB16-2946-A30E-60FC86DAD44A}"/>
              </a:ext>
            </a:extLst>
          </p:cNvPr>
          <p:cNvSpPr txBox="1">
            <a:spLocks/>
          </p:cNvSpPr>
          <p:nvPr/>
        </p:nvSpPr>
        <p:spPr>
          <a:xfrm>
            <a:off x="447869" y="1440145"/>
            <a:ext cx="11479539" cy="458114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en-US" sz="2200" dirty="0" smtClean="0"/>
              <a:t>Service Type HV </a:t>
            </a:r>
            <a:r>
              <a:rPr lang="en-US" sz="2200" dirty="0" err="1" smtClean="0"/>
              <a:t>Jupitor</a:t>
            </a:r>
            <a:r>
              <a:rPr lang="en-US" sz="2200" dirty="0" smtClean="0"/>
              <a:t> connector</a:t>
            </a:r>
          </a:p>
          <a:p>
            <a:pPr marL="666900" lvl="1" indent="-342900"/>
            <a:r>
              <a:rPr lang="en-US" sz="1900" dirty="0" smtClean="0"/>
              <a:t>Technical Specifications: </a:t>
            </a:r>
            <a:r>
              <a:rPr lang="en-US" sz="1900" dirty="0" err="1" smtClean="0"/>
              <a:t>Prev</a:t>
            </a:r>
            <a:r>
              <a:rPr lang="en-US" sz="1900" dirty="0" smtClean="0"/>
              <a:t> 3864L  LSZH sheath See CPE spec sheet</a:t>
            </a:r>
            <a:endParaRPr lang="en-US" sz="1900" dirty="0" smtClean="0">
              <a:solidFill>
                <a:srgbClr val="2F2F2F"/>
              </a:solidFill>
            </a:endParaRPr>
          </a:p>
          <a:p>
            <a:pPr marL="666900" lvl="1" indent="-342900"/>
            <a:r>
              <a:rPr lang="en-US" sz="1900" dirty="0" smtClean="0"/>
              <a:t>Procurement Path: EDH External purchase </a:t>
            </a:r>
            <a:endParaRPr lang="en-IT" sz="1900" b="1" dirty="0" smtClean="0">
              <a:solidFill>
                <a:srgbClr val="FFC000"/>
              </a:solidFill>
            </a:endParaRPr>
          </a:p>
          <a:p>
            <a:pPr marL="666900" lvl="1" indent="-342900"/>
            <a:r>
              <a:rPr lang="en-US" sz="1900" dirty="0" smtClean="0"/>
              <a:t>Supplier known: CPE, Italy</a:t>
            </a:r>
            <a:endParaRPr lang="en-US" sz="1900" dirty="0" smtClean="0">
              <a:solidFill>
                <a:srgbClr val="2F2F2F"/>
              </a:solidFill>
            </a:endParaRPr>
          </a:p>
          <a:p>
            <a:pPr marL="666900" lvl="1" indent="-342900"/>
            <a:r>
              <a:rPr lang="en-US" sz="1900" dirty="0" smtClean="0"/>
              <a:t>CPR (Fire) and R.I. (Radiation) certification, requires verification with supplier</a:t>
            </a:r>
            <a:endParaRPr lang="en-US" sz="1900" b="1" dirty="0" smtClean="0">
              <a:solidFill>
                <a:srgbClr val="FF0000"/>
              </a:solidFill>
            </a:endParaRPr>
          </a:p>
          <a:p>
            <a:pPr marL="666900" lvl="1" indent="-342900"/>
            <a:r>
              <a:rPr lang="en-US" sz="1900" dirty="0" err="1" smtClean="0"/>
              <a:t>Connectorisation</a:t>
            </a:r>
            <a:r>
              <a:rPr lang="en-US" sz="1900" dirty="0" smtClean="0"/>
              <a:t> strategy: at the connector supplier, already done , re-checked at CERN</a:t>
            </a:r>
          </a:p>
          <a:p>
            <a:pPr marL="666900" lvl="1" indent="-342900"/>
            <a:r>
              <a:rPr lang="en-US" sz="1900" dirty="0" smtClean="0"/>
              <a:t>Routing path defined: defined, as before </a:t>
            </a:r>
            <a:r>
              <a:rPr lang="en-GB" sz="1900" dirty="0" smtClean="0"/>
              <a:t>as before but new lengths to be calculated to reduce slack storage</a:t>
            </a:r>
          </a:p>
          <a:p>
            <a:pPr marL="666900" lvl="1" indent="-342900"/>
            <a:r>
              <a:rPr lang="en-US" sz="1900" dirty="0" smtClean="0"/>
              <a:t>Cables quantities: 144 pieces, avg. 15m, tot. length 2.2km.</a:t>
            </a:r>
          </a:p>
          <a:p>
            <a:pPr marL="666900" lvl="1" indent="-342900"/>
            <a:r>
              <a:rPr lang="en-US" sz="1900" dirty="0" smtClean="0"/>
              <a:t>Space request:  Storage (m</a:t>
            </a:r>
            <a:r>
              <a:rPr lang="en-US" sz="1900" baseline="30000" dirty="0" smtClean="0"/>
              <a:t>3</a:t>
            </a:r>
            <a:r>
              <a:rPr lang="en-US" sz="1900" dirty="0" smtClean="0"/>
              <a:t>), Assembly/Test in 904 rack area (m</a:t>
            </a:r>
            <a:r>
              <a:rPr lang="en-US" sz="1900" baseline="30000" dirty="0" smtClean="0"/>
              <a:t>2</a:t>
            </a:r>
            <a:r>
              <a:rPr lang="en-US" sz="1900" dirty="0" smtClean="0"/>
              <a:t>)</a:t>
            </a:r>
          </a:p>
          <a:p>
            <a:pPr marL="666900" lvl="1" indent="-342900"/>
            <a:r>
              <a:rPr lang="en-US" sz="1900" b="1" dirty="0" smtClean="0"/>
              <a:t>Timeline</a:t>
            </a:r>
            <a:r>
              <a:rPr lang="en-US" sz="1900" dirty="0" smtClean="0"/>
              <a:t>: Material arrival / Cables assembly/tests at CERN and labels</a:t>
            </a:r>
          </a:p>
          <a:p>
            <a:pPr lvl="1" indent="0">
              <a:buFont typeface="Arial" panose="020B0604020202020204" pitchFamily="34" charset="0"/>
              <a:buNone/>
            </a:pP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545625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EC2AAC-FB16-2946-A30E-60FC86DAD44A}"/>
              </a:ext>
            </a:extLst>
          </p:cNvPr>
          <p:cNvSpPr txBox="1">
            <a:spLocks/>
          </p:cNvSpPr>
          <p:nvPr/>
        </p:nvSpPr>
        <p:spPr>
          <a:xfrm>
            <a:off x="551384" y="1440145"/>
            <a:ext cx="11376024" cy="458114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en-US" sz="2200" dirty="0" smtClean="0"/>
              <a:t>Service Type LV </a:t>
            </a:r>
            <a:r>
              <a:rPr lang="en-US" sz="2200" dirty="0"/>
              <a:t>M</a:t>
            </a:r>
            <a:r>
              <a:rPr lang="en-US" sz="2200" dirty="0" smtClean="0"/>
              <a:t>olex / </a:t>
            </a:r>
            <a:r>
              <a:rPr lang="en-US" sz="2200" dirty="0" err="1" smtClean="0"/>
              <a:t>Powerpole</a:t>
            </a:r>
            <a:r>
              <a:rPr lang="en-US" sz="2200" dirty="0" smtClean="0"/>
              <a:t> connector</a:t>
            </a:r>
          </a:p>
          <a:p>
            <a:pPr marL="666900" lvl="1" indent="-342900"/>
            <a:r>
              <a:rPr lang="en-US" sz="1900" dirty="0" smtClean="0"/>
              <a:t>Technical Specifications: 8 x 0.75</a:t>
            </a:r>
            <a:r>
              <a:rPr lang="en-US" sz="1900" dirty="0" smtClean="0"/>
              <a:t>mm</a:t>
            </a:r>
            <a:r>
              <a:rPr lang="en-US" sz="1900" baseline="30000" dirty="0" smtClean="0"/>
              <a:t>2 </a:t>
            </a:r>
            <a:r>
              <a:rPr lang="en-US" sz="1900" dirty="0" smtClean="0"/>
              <a:t> screened FMUH2M4 300V LSOH IEC 60332-3-25</a:t>
            </a:r>
            <a:endParaRPr lang="en-US" sz="1900" dirty="0" smtClean="0">
              <a:solidFill>
                <a:srgbClr val="2F2F2F"/>
              </a:solidFill>
            </a:endParaRPr>
          </a:p>
          <a:p>
            <a:pPr marL="666900" lvl="1" indent="-342900"/>
            <a:r>
              <a:rPr lang="en-US" sz="1900" dirty="0" smtClean="0"/>
              <a:t>Procurement Path: EDH External purchase </a:t>
            </a:r>
            <a:endParaRPr lang="en-IT" sz="1900" b="1" dirty="0" smtClean="0">
              <a:solidFill>
                <a:srgbClr val="FFC000"/>
              </a:solidFill>
            </a:endParaRPr>
          </a:p>
          <a:p>
            <a:pPr marL="666900" lvl="1" indent="-342900"/>
            <a:r>
              <a:rPr lang="en-US" sz="1900" dirty="0" smtClean="0"/>
              <a:t>Supplier known: </a:t>
            </a:r>
            <a:r>
              <a:rPr lang="en-US" sz="1900" dirty="0" err="1" smtClean="0"/>
              <a:t>Novacavi</a:t>
            </a:r>
            <a:r>
              <a:rPr lang="en-US" sz="1900" dirty="0" smtClean="0"/>
              <a:t>, Italy</a:t>
            </a:r>
            <a:endParaRPr lang="en-US" sz="1900" dirty="0" smtClean="0">
              <a:solidFill>
                <a:srgbClr val="2F2F2F"/>
              </a:solidFill>
            </a:endParaRPr>
          </a:p>
          <a:p>
            <a:pPr marL="666900" lvl="1" indent="-342900"/>
            <a:r>
              <a:rPr lang="en-US" sz="1900" dirty="0" smtClean="0"/>
              <a:t>CPR (Fire) and R.I. (Radiation) certification, requires verification with supplier</a:t>
            </a:r>
            <a:endParaRPr lang="en-US" sz="1900" b="1" dirty="0" smtClean="0">
              <a:solidFill>
                <a:srgbClr val="FF0000"/>
              </a:solidFill>
            </a:endParaRPr>
          </a:p>
          <a:p>
            <a:pPr marL="666900" lvl="1" indent="-342900"/>
            <a:r>
              <a:rPr lang="en-US" sz="1900" dirty="0" err="1" smtClean="0"/>
              <a:t>Connectorisation</a:t>
            </a:r>
            <a:r>
              <a:rPr lang="en-US" sz="1900" dirty="0" smtClean="0"/>
              <a:t> strategy: </a:t>
            </a:r>
            <a:r>
              <a:rPr lang="en-US" sz="1900" dirty="0" err="1" smtClean="0"/>
              <a:t>Cavitech</a:t>
            </a:r>
            <a:r>
              <a:rPr lang="en-US" sz="1900" dirty="0" smtClean="0"/>
              <a:t>, Suisse or CERN</a:t>
            </a:r>
          </a:p>
          <a:p>
            <a:pPr marL="666900" lvl="1" indent="-342900"/>
            <a:r>
              <a:rPr lang="en-US" sz="1900" dirty="0" smtClean="0"/>
              <a:t>Routing path defined: defined, as before </a:t>
            </a:r>
            <a:r>
              <a:rPr lang="en-GB" sz="1900" dirty="0" smtClean="0"/>
              <a:t>as before but new lengths to be calculated to reduce slack storage</a:t>
            </a:r>
            <a:endParaRPr lang="en-US" sz="1900" dirty="0" smtClean="0"/>
          </a:p>
          <a:p>
            <a:pPr marL="666900" lvl="1" indent="-342900"/>
            <a:r>
              <a:rPr lang="en-US" sz="1900" dirty="0" smtClean="0"/>
              <a:t>Cables quantities: 72 pieces, avg. 15m, tot. length 1.1km.</a:t>
            </a:r>
          </a:p>
          <a:p>
            <a:pPr marL="666900" lvl="1" indent="-342900"/>
            <a:r>
              <a:rPr lang="en-US" sz="1900" dirty="0" smtClean="0"/>
              <a:t>Space request:  Storage (m</a:t>
            </a:r>
            <a:r>
              <a:rPr lang="en-US" sz="1900" baseline="30000" dirty="0" smtClean="0"/>
              <a:t>3</a:t>
            </a:r>
            <a:r>
              <a:rPr lang="en-US" sz="1900" dirty="0" smtClean="0"/>
              <a:t>), Assembly/Test (m</a:t>
            </a:r>
            <a:r>
              <a:rPr lang="en-US" sz="1900" baseline="30000" dirty="0" smtClean="0"/>
              <a:t>2</a:t>
            </a:r>
            <a:r>
              <a:rPr lang="en-US" sz="1900" dirty="0" smtClean="0"/>
              <a:t>)</a:t>
            </a:r>
          </a:p>
          <a:p>
            <a:pPr marL="666900" lvl="1" indent="-342900"/>
            <a:r>
              <a:rPr lang="en-US" sz="1900" b="1" dirty="0" smtClean="0"/>
              <a:t>Timeline</a:t>
            </a:r>
            <a:r>
              <a:rPr lang="en-US" sz="1900" dirty="0" smtClean="0"/>
              <a:t>: Material arrival / Cables assembly/sample tests at CERN and labels</a:t>
            </a:r>
          </a:p>
          <a:p>
            <a:pPr lvl="1" indent="0">
              <a:buFont typeface="Arial" panose="020B0604020202020204" pitchFamily="34" charset="0"/>
              <a:buNone/>
            </a:pP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2143801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EC2AAC-FB16-2946-A30E-60FC86DAD44A}"/>
              </a:ext>
            </a:extLst>
          </p:cNvPr>
          <p:cNvSpPr txBox="1">
            <a:spLocks/>
          </p:cNvSpPr>
          <p:nvPr/>
        </p:nvSpPr>
        <p:spPr>
          <a:xfrm>
            <a:off x="551384" y="1440145"/>
            <a:ext cx="11376024" cy="458114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en-US" sz="2200" dirty="0" smtClean="0"/>
              <a:t>Service Type Signal 3M IDC flat cable connector 40c</a:t>
            </a:r>
          </a:p>
          <a:p>
            <a:pPr marL="666900" lvl="1" indent="-342900"/>
            <a:r>
              <a:rPr lang="en-US" sz="1900" dirty="0" smtClean="0"/>
              <a:t>Technical Specifications: </a:t>
            </a:r>
            <a:r>
              <a:rPr lang="en-GB" sz="1900" dirty="0" smtClean="0"/>
              <a:t>TWISTED PAIR ROUND CABLE FE[5x(4*2*AWG28)N]N/SN/ST/M </a:t>
            </a:r>
            <a:endParaRPr lang="en-US" sz="1900" dirty="0" smtClean="0"/>
          </a:p>
          <a:p>
            <a:pPr marL="324000" lvl="1" indent="0">
              <a:buNone/>
            </a:pPr>
            <a:r>
              <a:rPr lang="en-US" sz="1900" dirty="0"/>
              <a:t>	</a:t>
            </a:r>
            <a:r>
              <a:rPr lang="en-US" sz="1900" dirty="0" smtClean="0"/>
              <a:t>CERN 04.71.06.400.0  LSZH IEC 60332-1-11</a:t>
            </a:r>
            <a:endParaRPr lang="en-US" sz="1900" dirty="0" smtClean="0">
              <a:solidFill>
                <a:srgbClr val="2F2F2F"/>
              </a:solidFill>
            </a:endParaRPr>
          </a:p>
          <a:p>
            <a:pPr marL="666900" lvl="1" indent="-342900"/>
            <a:r>
              <a:rPr lang="en-US" sz="1900" dirty="0" smtClean="0"/>
              <a:t>Procurement Path: EDH External purchase </a:t>
            </a:r>
            <a:endParaRPr lang="en-IT" sz="1900" b="1" dirty="0" smtClean="0">
              <a:solidFill>
                <a:srgbClr val="FFC000"/>
              </a:solidFill>
            </a:endParaRPr>
          </a:p>
          <a:p>
            <a:pPr marL="666900" lvl="1" indent="-342900"/>
            <a:r>
              <a:rPr lang="en-US" sz="1900" dirty="0" smtClean="0"/>
              <a:t>Supplier known: </a:t>
            </a:r>
            <a:r>
              <a:rPr lang="en-US" sz="1900" dirty="0" err="1" smtClean="0"/>
              <a:t>Technikabel</a:t>
            </a:r>
            <a:r>
              <a:rPr lang="en-US" sz="1900" dirty="0" smtClean="0"/>
              <a:t>, </a:t>
            </a:r>
            <a:r>
              <a:rPr lang="en-US" sz="1900" dirty="0" err="1" smtClean="0"/>
              <a:t>Plastcavi</a:t>
            </a:r>
            <a:r>
              <a:rPr lang="en-US" sz="1900" dirty="0" smtClean="0"/>
              <a:t> or , Italy</a:t>
            </a:r>
            <a:endParaRPr lang="en-US" sz="1900" dirty="0" smtClean="0">
              <a:solidFill>
                <a:srgbClr val="2F2F2F"/>
              </a:solidFill>
            </a:endParaRPr>
          </a:p>
          <a:p>
            <a:pPr marL="666900" lvl="1" indent="-342900"/>
            <a:r>
              <a:rPr lang="en-US" sz="1900" dirty="0" smtClean="0"/>
              <a:t>CPR (Fire) and R.I. (Radiation) certification, requires verification with supplier</a:t>
            </a:r>
            <a:endParaRPr lang="en-US" sz="1900" b="1" dirty="0" smtClean="0">
              <a:solidFill>
                <a:srgbClr val="FF0000"/>
              </a:solidFill>
            </a:endParaRPr>
          </a:p>
          <a:p>
            <a:pPr marL="666900" lvl="1" indent="-342900"/>
            <a:r>
              <a:rPr lang="en-US" sz="1900" dirty="0" err="1" smtClean="0"/>
              <a:t>Connectorisation</a:t>
            </a:r>
            <a:r>
              <a:rPr lang="en-US" sz="1900" dirty="0" smtClean="0"/>
              <a:t> strategy: </a:t>
            </a:r>
            <a:r>
              <a:rPr lang="en-US" sz="1900" dirty="0" err="1" smtClean="0"/>
              <a:t>Cavitech</a:t>
            </a:r>
            <a:r>
              <a:rPr lang="en-US" sz="1900" dirty="0" smtClean="0"/>
              <a:t> </a:t>
            </a:r>
            <a:r>
              <a:rPr lang="en-US" sz="1900" dirty="0" err="1" smtClean="0"/>
              <a:t>en</a:t>
            </a:r>
            <a:r>
              <a:rPr lang="en-US" sz="1900" dirty="0" smtClean="0"/>
              <a:t> Suisse  , already done , quote obtained 2022, re-checked at CERN</a:t>
            </a:r>
          </a:p>
          <a:p>
            <a:pPr marL="666900" lvl="1" indent="-342900"/>
            <a:r>
              <a:rPr lang="en-US" sz="1900" dirty="0" smtClean="0"/>
              <a:t>Routing path defined: defined, as before </a:t>
            </a:r>
            <a:r>
              <a:rPr lang="en-GB" sz="1900" dirty="0" smtClean="0"/>
              <a:t>as before but new lengths to be calculated to reduce slack storage</a:t>
            </a:r>
            <a:endParaRPr lang="en-US" sz="1900" dirty="0" smtClean="0"/>
          </a:p>
          <a:p>
            <a:pPr marL="666900" lvl="1" indent="-342900"/>
            <a:r>
              <a:rPr lang="en-US" sz="1900" dirty="0" smtClean="0"/>
              <a:t>Cables quantities: 864 pieces, avg. 15m, tot. length 13km.</a:t>
            </a:r>
          </a:p>
          <a:p>
            <a:pPr marL="666900" lvl="1" indent="-342900"/>
            <a:r>
              <a:rPr lang="en-US" sz="1900" dirty="0" smtClean="0"/>
              <a:t>Space request:  Storage 40m</a:t>
            </a:r>
            <a:r>
              <a:rPr lang="en-US" sz="1900" baseline="30000" dirty="0" smtClean="0"/>
              <a:t>3</a:t>
            </a:r>
            <a:r>
              <a:rPr lang="en-US" sz="1900" dirty="0" smtClean="0"/>
              <a:t>, Assembly/Test 30m</a:t>
            </a:r>
            <a:r>
              <a:rPr lang="en-US" sz="1900" baseline="30000" dirty="0" smtClean="0"/>
              <a:t>2</a:t>
            </a:r>
            <a:endParaRPr lang="en-US" sz="1900" dirty="0" smtClean="0"/>
          </a:p>
          <a:p>
            <a:pPr marL="666900" lvl="1" indent="-342900"/>
            <a:r>
              <a:rPr lang="en-US" sz="1900" b="1" dirty="0" smtClean="0"/>
              <a:t>Timeline</a:t>
            </a:r>
            <a:r>
              <a:rPr lang="en-US" sz="1900" dirty="0" smtClean="0"/>
              <a:t>: Material arrival / Cables assembly 2-3 weeks. Skew tests at CERN BEFORE procurement amongst (5) suppliers and retested at CERN</a:t>
            </a:r>
          </a:p>
          <a:p>
            <a:pPr lvl="1" indent="0">
              <a:buFont typeface="Arial" panose="020B0604020202020204" pitchFamily="34" charset="0"/>
              <a:buNone/>
            </a:pP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61033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EC2AAC-FB16-2946-A30E-60FC86DAD44A}"/>
              </a:ext>
            </a:extLst>
          </p:cNvPr>
          <p:cNvSpPr txBox="1">
            <a:spLocks/>
          </p:cNvSpPr>
          <p:nvPr/>
        </p:nvSpPr>
        <p:spPr>
          <a:xfrm>
            <a:off x="551384" y="1440145"/>
            <a:ext cx="11376024" cy="458114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en-US" sz="2200" dirty="0" smtClean="0"/>
              <a:t>Service Type DCS </a:t>
            </a:r>
            <a:r>
              <a:rPr lang="en-GB" sz="2200" dirty="0" smtClean="0"/>
              <a:t>3M IDC flat cable </a:t>
            </a:r>
            <a:r>
              <a:rPr lang="en-US" sz="2200" dirty="0" smtClean="0"/>
              <a:t>connector 10c</a:t>
            </a:r>
          </a:p>
          <a:p>
            <a:pPr marL="666900" lvl="1" indent="-342900"/>
            <a:r>
              <a:rPr lang="en-US" sz="1900" dirty="0" smtClean="0"/>
              <a:t>Technical Specifications: Cat 5 Ethernet ( or better)</a:t>
            </a:r>
            <a:endParaRPr lang="en-US" sz="1900" dirty="0" smtClean="0">
              <a:solidFill>
                <a:srgbClr val="2F2F2F"/>
              </a:solidFill>
            </a:endParaRPr>
          </a:p>
          <a:p>
            <a:pPr marL="666900" lvl="1" indent="-342900"/>
            <a:r>
              <a:rPr lang="en-US" sz="1900" dirty="0" smtClean="0"/>
              <a:t>Procurement Path: EDH External purchase </a:t>
            </a:r>
            <a:endParaRPr lang="en-IT" sz="1900" b="1" dirty="0" smtClean="0">
              <a:solidFill>
                <a:srgbClr val="FFC000"/>
              </a:solidFill>
            </a:endParaRPr>
          </a:p>
          <a:p>
            <a:pPr marL="666900" lvl="1" indent="-342900"/>
            <a:r>
              <a:rPr lang="en-US" sz="1900" dirty="0" smtClean="0"/>
              <a:t>Supplier known: wide choice</a:t>
            </a:r>
            <a:endParaRPr lang="en-US" sz="1900" dirty="0" smtClean="0">
              <a:solidFill>
                <a:srgbClr val="2F2F2F"/>
              </a:solidFill>
            </a:endParaRPr>
          </a:p>
          <a:p>
            <a:pPr marL="666900" lvl="1" indent="-342900"/>
            <a:r>
              <a:rPr lang="en-US" sz="1900" dirty="0" smtClean="0"/>
              <a:t>CPR (Fire) and R.I. (Radiation) certification, requires verification with supplier</a:t>
            </a:r>
            <a:endParaRPr lang="en-US" sz="1900" b="1" dirty="0" smtClean="0">
              <a:solidFill>
                <a:srgbClr val="FF0000"/>
              </a:solidFill>
            </a:endParaRPr>
          </a:p>
          <a:p>
            <a:pPr marL="666900" lvl="1" indent="-342900"/>
            <a:r>
              <a:rPr lang="en-US" sz="1900" dirty="0" err="1" smtClean="0"/>
              <a:t>Connectorisation</a:t>
            </a:r>
            <a:r>
              <a:rPr lang="en-US" sz="1900" dirty="0" smtClean="0"/>
              <a:t> strategy: </a:t>
            </a:r>
            <a:r>
              <a:rPr lang="en-US" sz="1900" dirty="0" err="1" smtClean="0"/>
              <a:t>Cavitech</a:t>
            </a:r>
            <a:r>
              <a:rPr lang="en-US" sz="1900" dirty="0" smtClean="0"/>
              <a:t>, already done, quote obtained 2022, re-checked at CERN</a:t>
            </a:r>
          </a:p>
          <a:p>
            <a:pPr marL="666900" lvl="1" indent="-342900"/>
            <a:r>
              <a:rPr lang="en-US" sz="1900" dirty="0" smtClean="0"/>
              <a:t>Routing path defined: defined, as before</a:t>
            </a:r>
          </a:p>
          <a:p>
            <a:pPr marL="666900" lvl="1" indent="-342900"/>
            <a:r>
              <a:rPr lang="en-US" sz="1900" dirty="0" smtClean="0"/>
              <a:t>Cables quantities: 144 pieces, avg. 15m, tot. length 2.2km.</a:t>
            </a:r>
          </a:p>
          <a:p>
            <a:pPr marL="666900" lvl="1" indent="-342900"/>
            <a:r>
              <a:rPr lang="en-US" sz="1900" dirty="0" smtClean="0"/>
              <a:t>Space request:  Storage (m</a:t>
            </a:r>
            <a:r>
              <a:rPr lang="en-US" sz="1900" baseline="30000" dirty="0" smtClean="0"/>
              <a:t>3</a:t>
            </a:r>
            <a:r>
              <a:rPr lang="en-US" sz="1900" dirty="0" smtClean="0"/>
              <a:t>), Assembly/Test (m</a:t>
            </a:r>
            <a:r>
              <a:rPr lang="en-US" sz="1900" baseline="30000" dirty="0" smtClean="0"/>
              <a:t>2</a:t>
            </a:r>
            <a:r>
              <a:rPr lang="en-US" sz="1900" dirty="0" smtClean="0"/>
              <a:t>)</a:t>
            </a:r>
          </a:p>
          <a:p>
            <a:pPr marL="666900" lvl="1" indent="-342900"/>
            <a:r>
              <a:rPr lang="en-US" sz="1900" b="1" dirty="0" smtClean="0"/>
              <a:t>Timeline</a:t>
            </a:r>
            <a:r>
              <a:rPr lang="en-US" sz="1900" dirty="0" smtClean="0"/>
              <a:t>: Material arrival / Cables assembly/tests (if at CERN)</a:t>
            </a:r>
          </a:p>
          <a:p>
            <a:pPr lvl="1" indent="0">
              <a:buFont typeface="Arial" panose="020B0604020202020204" pitchFamily="34" charset="0"/>
              <a:buNone/>
            </a:pP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510381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EC2AAC-FB16-2946-A30E-60FC86DAD44A}"/>
              </a:ext>
            </a:extLst>
          </p:cNvPr>
          <p:cNvSpPr txBox="1">
            <a:spLocks/>
          </p:cNvSpPr>
          <p:nvPr/>
        </p:nvSpPr>
        <p:spPr>
          <a:xfrm>
            <a:off x="551384" y="1440145"/>
            <a:ext cx="11376024" cy="458114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en-US" sz="2200" dirty="0" smtClean="0"/>
              <a:t>Service Type Temperature sensor (Pt100) with connector 2c</a:t>
            </a:r>
          </a:p>
          <a:p>
            <a:pPr marL="666900" lvl="1" indent="-342900"/>
            <a:r>
              <a:rPr lang="en-US" sz="1900" dirty="0" smtClean="0"/>
              <a:t>Technical Specification: ? screened</a:t>
            </a:r>
            <a:endParaRPr lang="en-US" sz="1900" dirty="0" smtClean="0">
              <a:solidFill>
                <a:srgbClr val="2F2F2F"/>
              </a:solidFill>
            </a:endParaRPr>
          </a:p>
          <a:p>
            <a:pPr marL="666900" lvl="1" indent="-342900"/>
            <a:r>
              <a:rPr lang="en-US" sz="1900" dirty="0" smtClean="0"/>
              <a:t>Procurement Path: EDH External purchase </a:t>
            </a:r>
            <a:endParaRPr lang="en-IT" sz="1900" b="1" dirty="0" smtClean="0">
              <a:solidFill>
                <a:srgbClr val="FFC000"/>
              </a:solidFill>
            </a:endParaRPr>
          </a:p>
          <a:p>
            <a:pPr marL="666900" lvl="1" indent="-342900"/>
            <a:r>
              <a:rPr lang="en-US" sz="1900" dirty="0" smtClean="0"/>
              <a:t>Supplier known: wide choice</a:t>
            </a:r>
            <a:endParaRPr lang="en-US" sz="1900" dirty="0" smtClean="0">
              <a:solidFill>
                <a:srgbClr val="2F2F2F"/>
              </a:solidFill>
            </a:endParaRPr>
          </a:p>
          <a:p>
            <a:pPr marL="666900" lvl="1" indent="-342900"/>
            <a:r>
              <a:rPr lang="en-US" sz="1900" dirty="0" smtClean="0"/>
              <a:t>CPR (Fire) and R.I. (Radiation) certification, requires verification with supplier</a:t>
            </a:r>
            <a:endParaRPr lang="en-US" sz="1900" b="1" dirty="0" smtClean="0">
              <a:solidFill>
                <a:srgbClr val="FF0000"/>
              </a:solidFill>
            </a:endParaRPr>
          </a:p>
          <a:p>
            <a:pPr marL="666900" lvl="1" indent="-342900"/>
            <a:r>
              <a:rPr lang="en-US" sz="1900" dirty="0" err="1" smtClean="0"/>
              <a:t>Connectorisation</a:t>
            </a:r>
            <a:r>
              <a:rPr lang="en-US" sz="1900" dirty="0" smtClean="0"/>
              <a:t> strategy: At CERN , already done , checked at CERN</a:t>
            </a:r>
          </a:p>
          <a:p>
            <a:pPr marL="666900" lvl="1" indent="-342900"/>
            <a:r>
              <a:rPr lang="en-US" sz="1900" dirty="0" smtClean="0"/>
              <a:t>Routing path defined: defined, as before</a:t>
            </a:r>
          </a:p>
          <a:p>
            <a:pPr marL="666900" lvl="1" indent="-342900"/>
            <a:r>
              <a:rPr lang="en-US" sz="1900" dirty="0" smtClean="0"/>
              <a:t>Cables quantities: 24 (or 144) pieces, avg. 15m, tot. length 360m.</a:t>
            </a:r>
          </a:p>
          <a:p>
            <a:pPr marL="666900" lvl="1" indent="-342900"/>
            <a:r>
              <a:rPr lang="en-US" sz="1900" dirty="0" smtClean="0"/>
              <a:t>Space request:  Storage (m</a:t>
            </a:r>
            <a:r>
              <a:rPr lang="en-US" sz="1900" baseline="30000" dirty="0" smtClean="0"/>
              <a:t>3</a:t>
            </a:r>
            <a:r>
              <a:rPr lang="en-US" sz="1900" dirty="0" smtClean="0"/>
              <a:t>), Assembly/Test (m</a:t>
            </a:r>
            <a:r>
              <a:rPr lang="en-US" sz="1900" baseline="30000" dirty="0" smtClean="0"/>
              <a:t>2</a:t>
            </a:r>
            <a:r>
              <a:rPr lang="en-US" sz="1900" dirty="0" smtClean="0"/>
              <a:t>)</a:t>
            </a:r>
          </a:p>
          <a:p>
            <a:pPr marL="666900" lvl="1" indent="-342900"/>
            <a:r>
              <a:rPr lang="en-US" sz="1900" b="1" dirty="0" smtClean="0"/>
              <a:t>Timeline</a:t>
            </a:r>
            <a:r>
              <a:rPr lang="en-US" sz="1900" dirty="0" smtClean="0"/>
              <a:t>: Material arrival / Cables assembly/tests (if at CERN)</a:t>
            </a:r>
          </a:p>
          <a:p>
            <a:pPr lvl="1" indent="0">
              <a:buFont typeface="Arial" panose="020B0604020202020204" pitchFamily="34" charset="0"/>
              <a:buNone/>
            </a:pP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4155366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EC2AAC-FB16-2946-A30E-60FC86DAD44A}"/>
              </a:ext>
            </a:extLst>
          </p:cNvPr>
          <p:cNvSpPr txBox="1">
            <a:spLocks/>
          </p:cNvSpPr>
          <p:nvPr/>
        </p:nvSpPr>
        <p:spPr>
          <a:xfrm>
            <a:off x="551384" y="1440145"/>
            <a:ext cx="11376024" cy="458114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en-US" sz="2200" dirty="0" smtClean="0"/>
              <a:t>Service Type </a:t>
            </a:r>
            <a:r>
              <a:rPr lang="en-US" sz="2200" dirty="0" err="1" smtClean="0"/>
              <a:t>Fibre</a:t>
            </a:r>
            <a:r>
              <a:rPr lang="en-US" sz="2200" dirty="0" smtClean="0"/>
              <a:t> Optic from each Link board ( Up grade)</a:t>
            </a:r>
          </a:p>
          <a:p>
            <a:pPr marL="666900" lvl="1" indent="-342900"/>
            <a:r>
              <a:rPr lang="en-US" sz="1900" dirty="0" smtClean="0"/>
              <a:t>Technical Specification: ?</a:t>
            </a:r>
            <a:endParaRPr lang="en-US" sz="1900" dirty="0" smtClean="0">
              <a:solidFill>
                <a:srgbClr val="2F2F2F"/>
              </a:solidFill>
            </a:endParaRPr>
          </a:p>
          <a:p>
            <a:pPr marL="666900" lvl="1" indent="-342900"/>
            <a:r>
              <a:rPr lang="en-US" sz="1900" dirty="0" smtClean="0"/>
              <a:t>Procurement Path: EDH External purchase </a:t>
            </a:r>
            <a:endParaRPr lang="en-IT" sz="1900" b="1" dirty="0" smtClean="0">
              <a:solidFill>
                <a:srgbClr val="FFC000"/>
              </a:solidFill>
            </a:endParaRPr>
          </a:p>
          <a:p>
            <a:pPr marL="666900" lvl="1" indent="-342900"/>
            <a:r>
              <a:rPr lang="en-US" sz="1900" dirty="0" smtClean="0"/>
              <a:t>Supplier known: wide choice</a:t>
            </a:r>
            <a:endParaRPr lang="en-US" sz="1900" dirty="0" smtClean="0">
              <a:solidFill>
                <a:srgbClr val="2F2F2F"/>
              </a:solidFill>
            </a:endParaRPr>
          </a:p>
          <a:p>
            <a:pPr marL="666900" lvl="1" indent="-342900"/>
            <a:r>
              <a:rPr lang="en-US" sz="1900" dirty="0" smtClean="0"/>
              <a:t>CPR (Fire) and R.I. (Radiation) certification, requires verification with supplier</a:t>
            </a:r>
            <a:endParaRPr lang="en-US" sz="1900" b="1" dirty="0" smtClean="0">
              <a:solidFill>
                <a:srgbClr val="FF0000"/>
              </a:solidFill>
            </a:endParaRPr>
          </a:p>
          <a:p>
            <a:pPr marL="666900" lvl="1" indent="-342900"/>
            <a:r>
              <a:rPr lang="en-US" sz="1900" dirty="0" err="1" smtClean="0"/>
              <a:t>Connectorisation</a:t>
            </a:r>
            <a:r>
              <a:rPr lang="en-US" sz="1900" dirty="0" smtClean="0"/>
              <a:t> strategy: At </a:t>
            </a:r>
            <a:r>
              <a:rPr lang="en-US" sz="1900" dirty="0" err="1" smtClean="0"/>
              <a:t>suppier</a:t>
            </a:r>
            <a:r>
              <a:rPr lang="en-US" sz="1900" dirty="0" smtClean="0"/>
              <a:t>, already done , checked at CERN</a:t>
            </a:r>
          </a:p>
          <a:p>
            <a:pPr marL="666900" lvl="1" indent="-342900"/>
            <a:r>
              <a:rPr lang="en-US" sz="1900" dirty="0" smtClean="0"/>
              <a:t>Routing path defined: defined, as before</a:t>
            </a:r>
          </a:p>
          <a:p>
            <a:pPr marL="666900" lvl="1" indent="-342900"/>
            <a:r>
              <a:rPr lang="en-US" sz="1900" dirty="0" smtClean="0"/>
              <a:t>Cables quantities:  pieces, avg. </a:t>
            </a:r>
            <a:r>
              <a:rPr lang="en-US" sz="1900" dirty="0" err="1" smtClean="0"/>
              <a:t>Xm</a:t>
            </a:r>
            <a:r>
              <a:rPr lang="en-US" sz="1900" dirty="0" smtClean="0"/>
              <a:t>, tot. length </a:t>
            </a:r>
            <a:r>
              <a:rPr lang="en-US" sz="1900" dirty="0" err="1" smtClean="0"/>
              <a:t>XXm</a:t>
            </a:r>
            <a:r>
              <a:rPr lang="en-US" sz="1900" dirty="0" smtClean="0"/>
              <a:t>.</a:t>
            </a:r>
          </a:p>
          <a:p>
            <a:pPr marL="666900" lvl="1" indent="-342900"/>
            <a:r>
              <a:rPr lang="en-US" sz="1900" dirty="0" smtClean="0"/>
              <a:t>Space request:  Storage (m</a:t>
            </a:r>
            <a:r>
              <a:rPr lang="en-US" sz="1900" baseline="30000" dirty="0" smtClean="0"/>
              <a:t>3</a:t>
            </a:r>
            <a:r>
              <a:rPr lang="en-US" sz="1900" dirty="0" smtClean="0"/>
              <a:t>), Assembly/Test (m</a:t>
            </a:r>
            <a:r>
              <a:rPr lang="en-US" sz="1900" baseline="30000" dirty="0" smtClean="0"/>
              <a:t>2</a:t>
            </a:r>
            <a:r>
              <a:rPr lang="en-US" sz="1900" dirty="0" smtClean="0"/>
              <a:t>)</a:t>
            </a:r>
          </a:p>
          <a:p>
            <a:pPr marL="666900" lvl="1" indent="-342900"/>
            <a:r>
              <a:rPr lang="en-US" sz="1900" b="1" dirty="0" smtClean="0"/>
              <a:t>Timeline</a:t>
            </a:r>
            <a:r>
              <a:rPr lang="en-US" sz="1900" dirty="0" smtClean="0"/>
              <a:t>: Material arrival / Cables assembly/tests (if at CERN)</a:t>
            </a:r>
          </a:p>
          <a:p>
            <a:pPr lvl="1" indent="0">
              <a:buFont typeface="Arial" panose="020B0604020202020204" pitchFamily="34" charset="0"/>
              <a:buNone/>
            </a:pP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4255404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1013</Words>
  <Application>Microsoft Office PowerPoint</Application>
  <PresentationFormat>Widescreen</PresentationFormat>
  <Paragraphs>101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RPC RE1 new cabling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RPC RE1 new cabling</dc:title>
  <dc:creator>Ian Crotty</dc:creator>
  <cp:lastModifiedBy>Ian Crotty</cp:lastModifiedBy>
  <cp:revision>57</cp:revision>
  <dcterms:created xsi:type="dcterms:W3CDTF">2023-03-12T16:08:43Z</dcterms:created>
  <dcterms:modified xsi:type="dcterms:W3CDTF">2023-03-12T17:58:35Z</dcterms:modified>
</cp:coreProperties>
</file>