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1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2" r:id="rId11"/>
    <p:sldId id="271" r:id="rId1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500BD46-528A-5B49-A1F0-FCB2F3650B94}">
          <p14:sldIdLst>
            <p14:sldId id="256"/>
            <p14:sldId id="261"/>
            <p14:sldId id="264"/>
            <p14:sldId id="265"/>
            <p14:sldId id="266"/>
            <p14:sldId id="267"/>
            <p14:sldId id="268"/>
            <p14:sldId id="269"/>
            <p14:sldId id="270"/>
            <p14:sldId id="262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Godinho" initials="AG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A517"/>
    <a:srgbClr val="3DD511"/>
    <a:srgbClr val="303030"/>
    <a:srgbClr val="2F2F2F"/>
    <a:srgbClr val="085E99"/>
    <a:srgbClr val="EAC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673E31-F44C-4557-AF7C-148272776BAF}" v="18" dt="2023-03-12T23:13:55.608"/>
  </p1510:revLst>
</p1510:revInfo>
</file>

<file path=ppt/tableStyles.xml><?xml version="1.0" encoding="utf-8"?>
<a:tblStyleLst xmlns:a="http://schemas.openxmlformats.org/drawingml/2006/main" def="{8EC20E35-A176-4012-BC5E-935CFFF8708E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3"/>
    <p:restoredTop sz="96827"/>
  </p:normalViewPr>
  <p:slideViewPr>
    <p:cSldViewPr snapToObjects="1">
      <p:cViewPr varScale="1">
        <p:scale>
          <a:sx n="97" d="100"/>
          <a:sy n="97" d="100"/>
        </p:scale>
        <p:origin x="7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 showGuides="1">
      <p:cViewPr varScale="1">
        <p:scale>
          <a:sx n="145" d="100"/>
          <a:sy n="145" d="100"/>
        </p:scale>
        <p:origin x="38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CB0CAB-A528-CD45-8F12-922B94DEC1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7AD8C8-453F-104C-B81F-526301CF402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B72EAA-2733-D14F-950A-8F424038586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BBD38-63DF-604F-9396-6BB85612513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5D48731-E0D0-B242-9967-4E9E135D8D3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9750F-00B8-E148-9878-D197EE9CB8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00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D062E-52F7-A14D-A443-1F3854784447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0EE9E-52B8-AA4F-8DD5-ED0FB4E5C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94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log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2" descr="logooutline.eps">
            <a:extLst>
              <a:ext uri="{FF2B5EF4-FFF2-40B4-BE49-F238E27FC236}">
                <a16:creationId xmlns:a16="http://schemas.microsoft.com/office/drawing/2014/main" id="{ED75A508-7D60-F841-B3C4-7CB2A400A8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7495" y="188640"/>
            <a:ext cx="1996465" cy="19764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6F8ADC9-30DB-1243-8F69-09A7AAEA849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56D6D28-7860-E045-9091-E722B9476D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5700252"/>
            <a:ext cx="11376026" cy="803787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D06FCC6-ECE4-C540-B7F1-ACD2ED12F3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3352" y="188640"/>
            <a:ext cx="1976400" cy="19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8942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 charset="0"/>
              <a:buChar char="•"/>
              <a:tabLst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 charset="0"/>
              <a:buChar char="•"/>
              <a:tabLst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367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 panose="020B0604020202020204" pitchFamily="34" charset="0"/>
              <a:buChar char="•"/>
              <a:tabLst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 panose="020B0604020202020204" pitchFamily="34" charset="0"/>
              <a:buChar char="•"/>
              <a:tabLst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 charset="0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0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ED6D585-D452-F44C-919B-4BD50B663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1B478EFE-6141-4244-92ED-79EEE9222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FF044A7-6055-B744-AD25-E9D675BBE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372E3875-F7E3-A247-8E75-A4EC4E794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12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8F7083-D188-D543-8008-F25F138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A980EB7-C2CB-9D4D-8C5E-3EB093178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XXX /  Project XXX   | CMS Cables &amp; Connectorization Workshop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F74050C-1801-2345-9DC3-F06B163A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0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95600" y="6378349"/>
            <a:ext cx="162078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noProof="0" dirty="0"/>
              <a:t>15.03.23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07546" y="6383848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6B5EA5A-BC32-A742-B11B-8E7414D5B53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AB22024-69B4-1F4F-8860-CB954517F6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59262" y="6383848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Speaker XXX /  Project XXX   | CMS Cables &amp; Connectorization Workshop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9C6532-AEDE-354E-83AD-7F67D706DF38}"/>
              </a:ext>
            </a:extLst>
          </p:cNvPr>
          <p:cNvCxnSpPr/>
          <p:nvPr userDrawn="1"/>
        </p:nvCxnSpPr>
        <p:spPr>
          <a:xfrm>
            <a:off x="407987" y="6266608"/>
            <a:ext cx="11376025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426E9AC2-DB3F-3043-BAF1-FDB172EA2CD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07989" y="6364599"/>
            <a:ext cx="493665" cy="392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AC2C6EA-6478-A746-8369-7FE8C27B43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89265" y="6364599"/>
            <a:ext cx="392400" cy="3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869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65" r:id="rId3"/>
    <p:sldLayoutId id="2147483654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800"/>
        </a:spcBef>
        <a:spcAft>
          <a:spcPts val="400"/>
        </a:spcAft>
        <a:buFont typeface="Arial"/>
        <a:buNone/>
        <a:tabLst/>
        <a:defRPr sz="2100" b="1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charset="0"/>
        <a:buChar char="•"/>
        <a:tabLst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7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rtl="0" eaLnBrk="1" latinLnBrk="0" hangingPunct="1">
        <a:lnSpc>
          <a:spcPct val="100000"/>
        </a:lnSpc>
        <a:spcBef>
          <a:spcPts val="500"/>
        </a:spcBef>
        <a:spcAft>
          <a:spcPts val="300"/>
        </a:spcAft>
        <a:buFont typeface="Arial" panose="020B0604020202020204" pitchFamily="34" charset="0"/>
        <a:buChar char="•"/>
        <a:tabLst/>
        <a:defRPr sz="16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600" kern="12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423" userDrawn="1">
          <p15:clr>
            <a:srgbClr val="F26B43"/>
          </p15:clr>
        </p15:guide>
        <p15:guide id="4" pos="257" userDrawn="1">
          <p15:clr>
            <a:srgbClr val="F26B43"/>
          </p15:clr>
        </p15:guide>
        <p15:guide id="6" pos="3795" userDrawn="1">
          <p15:clr>
            <a:srgbClr val="F26B43"/>
          </p15:clr>
        </p15:guide>
        <p15:guide id="7" pos="3885" userDrawn="1">
          <p15:clr>
            <a:srgbClr val="F26B43"/>
          </p15:clr>
        </p15:guide>
        <p15:guide id="8" pos="5087" userDrawn="1">
          <p15:clr>
            <a:srgbClr val="F26B43"/>
          </p15:clr>
        </p15:guide>
        <p15:guide id="9" pos="4997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2593" userDrawn="1">
          <p15:clr>
            <a:srgbClr val="F26B43"/>
          </p15:clr>
        </p15:guide>
        <p15:guide id="12" orient="horz" pos="3906" userDrawn="1">
          <p15:clr>
            <a:srgbClr val="F26B43"/>
          </p15:clr>
        </p15:guide>
        <p15:guide id="13" orient="horz" pos="2409" userDrawn="1">
          <p15:clr>
            <a:srgbClr val="F26B43"/>
          </p15:clr>
        </p15:guide>
        <p15:guide id="14" orient="horz" pos="913" userDrawn="1">
          <p15:clr>
            <a:srgbClr val="F26B43"/>
          </p15:clr>
        </p15:guide>
        <p15:guide id="15" orient="horz" pos="1003" userDrawn="1">
          <p15:clr>
            <a:srgbClr val="F26B43"/>
          </p15:clr>
        </p15:guide>
        <p15:guide id="16" orient="horz" pos="2500" userDrawn="1">
          <p15:clr>
            <a:srgbClr val="F26B43"/>
          </p15:clr>
        </p15:guide>
        <p15:guide id="17" pos="6312" userDrawn="1">
          <p15:clr>
            <a:srgbClr val="F26B43"/>
          </p15:clr>
        </p15:guide>
        <p15:guide id="18" pos="622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ject-cms-rpc-endcap.web.cern.ch/rpc/Services/HiLumiPhase3/Cables/Signal/Cable/Novacavi/18R3191%209X2XAWG%2028%20FE2XOH2M-150V.doc.pdf" TargetMode="External"/><Relationship Id="rId2" Type="http://schemas.openxmlformats.org/officeDocument/2006/relationships/hyperlink" Target="https://project-cms-rpc-endcap.web.cern.ch/rpc/Services/Services2000/Hv/HVcable/H2M115KVCCIEC332-1.doc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ovacavi.i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peitalia.i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vitech.ch/" TargetMode="External"/><Relationship Id="rId2" Type="http://schemas.openxmlformats.org/officeDocument/2006/relationships/hyperlink" Target="https://www.novacavi.i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vitech.ch/" TargetMode="External"/><Relationship Id="rId2" Type="http://schemas.openxmlformats.org/officeDocument/2006/relationships/hyperlink" Target="https://www.tecnikabel.it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vitech.ch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B7466-0A7F-E343-92DD-514F37C993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CMS Cable &amp; Connectorization  Workshop  </a:t>
            </a:r>
            <a:br>
              <a:rPr lang="en-GB" dirty="0"/>
            </a:br>
            <a:endParaRPr lang="en-IT" i="1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442B88-9DEF-2044-A4A4-68E16686D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60" y="5180371"/>
            <a:ext cx="11376026" cy="1128949"/>
          </a:xfrm>
        </p:spPr>
        <p:txBody>
          <a:bodyPr/>
          <a:lstStyle/>
          <a:p>
            <a:r>
              <a:rPr lang="en-GB" dirty="0"/>
              <a:t> </a:t>
            </a:r>
            <a:r>
              <a:rPr lang="en-IT" dirty="0"/>
              <a:t/>
            </a:r>
            <a:br>
              <a:rPr lang="en-IT" dirty="0"/>
            </a:br>
            <a:r>
              <a:rPr lang="en-US" dirty="0"/>
              <a:t>15</a:t>
            </a:r>
            <a:r>
              <a:rPr lang="en-IT" dirty="0"/>
              <a:t>/0</a:t>
            </a:r>
            <a:r>
              <a:rPr lang="en-US" dirty="0"/>
              <a:t>3/</a:t>
            </a:r>
            <a:r>
              <a:rPr lang="en-IT" dirty="0"/>
              <a:t>202</a:t>
            </a:r>
            <a:r>
              <a:rPr lang="en-US" dirty="0"/>
              <a:t>3</a:t>
            </a:r>
            <a:r>
              <a:rPr lang="en-IT" dirty="0"/>
              <a:t> – </a:t>
            </a:r>
            <a:r>
              <a:rPr lang="en-US" dirty="0"/>
              <a:t>Speaker I. Crotty – Project CMS </a:t>
            </a:r>
            <a:r>
              <a:rPr lang="en-US" dirty="0" smtClean="0"/>
              <a:t>RPC</a:t>
            </a:r>
          </a:p>
          <a:p>
            <a:r>
              <a:rPr lang="en-US" dirty="0" smtClean="0"/>
              <a:t>Contributions Anton and Ian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2099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34B514E-B7CF-5106-93FC-8597E3BCF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850467"/>
            <a:ext cx="11376024" cy="4608512"/>
          </a:xfrm>
        </p:spPr>
        <p:txBody>
          <a:bodyPr/>
          <a:lstStyle/>
          <a:p>
            <a:r>
              <a:rPr lang="en-US" dirty="0"/>
              <a:t>Summary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Service (cables) PRR</a:t>
            </a:r>
            <a:r>
              <a:rPr lang="en-US" b="0" dirty="0"/>
              <a:t>: Date (estimated) </a:t>
            </a:r>
            <a:r>
              <a:rPr lang="en-US" sz="2400" b="1" dirty="0">
                <a:solidFill>
                  <a:srgbClr val="FF0000"/>
                </a:solidFill>
              </a:rPr>
              <a:t>None</a:t>
            </a:r>
            <a:endParaRPr lang="en-US" b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u="sng" dirty="0"/>
              <a:t>Specific open questions / pending items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dirty="0"/>
              <a:t>Eventual requests for support: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Storage needs</a:t>
            </a:r>
            <a:r>
              <a:rPr lang="en-US" b="0" dirty="0"/>
              <a:t>: volume~100m³ &amp; timeline: from purchase to installation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Assembly/tests space</a:t>
            </a:r>
            <a:r>
              <a:rPr lang="en-US" b="0" dirty="0"/>
              <a:t>: surface ~30m² &amp; timeline: before LS3</a:t>
            </a:r>
          </a:p>
          <a:p>
            <a:pPr marL="808038" indent="-133350">
              <a:buFont typeface="Arial" panose="020B0604020202020204" pitchFamily="34" charset="0"/>
              <a:buChar char="•"/>
            </a:pPr>
            <a:r>
              <a:rPr lang="en-US" b="0" u="sng" dirty="0"/>
              <a:t>Manpower Assembly/tests</a:t>
            </a:r>
            <a:r>
              <a:rPr lang="en-US" b="0" dirty="0"/>
              <a:t>: 3 setups (HV/LV, skew, OTDR), tests in series</a:t>
            </a:r>
            <a:endParaRPr lang="en-US" b="0" u="sng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F97C0A-5C70-3353-0279-19F43EA4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C14EC-BEF4-8941-E84B-544EAC81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5DAC9-3E07-939E-38F9-FA1B2BE30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</a:t>
            </a:r>
            <a:r>
              <a:rPr lang="en-US" dirty="0" err="1"/>
              <a:t>I.Crotty</a:t>
            </a:r>
            <a:r>
              <a:rPr lang="en-US" dirty="0"/>
              <a:t>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F1D0A-077D-DE19-835B-3F3EEE537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79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Links to cable types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15.03.23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Speaker XXX /  Project XXX   | CMS Cables &amp; Connectorization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29764" y="1628800"/>
            <a:ext cx="1044116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HV </a:t>
            </a:r>
            <a:r>
              <a:rPr lang="en-GB" dirty="0"/>
              <a:t>cable</a:t>
            </a:r>
          </a:p>
          <a:p>
            <a:r>
              <a:rPr lang="en-GB" sz="1200" dirty="0">
                <a:hlinkClick r:id="rId2"/>
              </a:rPr>
              <a:t>https://</a:t>
            </a:r>
            <a:r>
              <a:rPr lang="en-GB" sz="1200" dirty="0" smtClean="0">
                <a:hlinkClick r:id="rId2"/>
              </a:rPr>
              <a:t>project-cms-rpc-endcap.web.cern.ch/rpc/Services/Services2000/Hv/HVcable/H2M115KVCCIEC332-1.doc</a:t>
            </a:r>
            <a:endParaRPr lang="en-GB" sz="1200" dirty="0" smtClean="0"/>
          </a:p>
          <a:p>
            <a:r>
              <a:rPr lang="en-GB" sz="1200" dirty="0"/>
              <a:t>https://project-cms-rpc-endcap.web.cern.ch/rpc/Services/Services2000/Hv/RB.HV.pdf</a:t>
            </a:r>
          </a:p>
          <a:p>
            <a:r>
              <a:rPr lang="en-GB" dirty="0" smtClean="0"/>
              <a:t>Coaxial cable and connectors</a:t>
            </a:r>
          </a:p>
          <a:p>
            <a:r>
              <a:rPr lang="en-GB" sz="1200" dirty="0"/>
              <a:t>https://www.cpeitalia.it/cpe-italia-catalogs/#</a:t>
            </a:r>
          </a:p>
          <a:p>
            <a:endParaRPr lang="en-GB" dirty="0" smtClean="0"/>
          </a:p>
          <a:p>
            <a:r>
              <a:rPr lang="en-GB" dirty="0" smtClean="0"/>
              <a:t>Signal cable</a:t>
            </a:r>
          </a:p>
          <a:p>
            <a:r>
              <a:rPr lang="en-GB" sz="1200" dirty="0">
                <a:hlinkClick r:id="rId3"/>
              </a:rPr>
              <a:t>https://</a:t>
            </a:r>
            <a:r>
              <a:rPr lang="en-GB" sz="1200" dirty="0" smtClean="0">
                <a:hlinkClick r:id="rId3"/>
              </a:rPr>
              <a:t>project-cms-rpc-endcap.web.cern.ch/rpc/Services/HiLumiPhase3/Cables/Signal/Cable/Novacavi/18R3191%209X2XAWG%2028%20FE2XOH2M-150V.doc.pdf</a:t>
            </a:r>
            <a:endParaRPr lang="en-GB" sz="1200" dirty="0" smtClean="0"/>
          </a:p>
          <a:p>
            <a:endParaRPr lang="en-GB" sz="1200" dirty="0"/>
          </a:p>
          <a:p>
            <a:endParaRPr lang="en-GB" sz="12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167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HV 3-polar CPR connector </a:t>
            </a:r>
            <a:r>
              <a:rPr lang="en-US" sz="1800" dirty="0"/>
              <a:t>(CMS cable type 1_HV)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</a:t>
            </a:r>
            <a:r>
              <a:rPr lang="en-US" sz="1900" dirty="0"/>
              <a:t>1x(2x0.22 + 2x 0.22mm</a:t>
            </a:r>
            <a:r>
              <a:rPr lang="en-US" sz="1900" baseline="30000" dirty="0"/>
              <a:t>2</a:t>
            </a:r>
            <a:r>
              <a:rPr lang="en-US" sz="1900" dirty="0"/>
              <a:t>) H2M1 15kV CC IEC 60332-1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Novacavi</a:t>
            </a:r>
            <a:r>
              <a:rPr lang="en-US" sz="1900" dirty="0"/>
              <a:t>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144 pieces, avg. 18m, tot. length </a:t>
            </a:r>
            <a:r>
              <a:rPr lang="en-US" sz="1900" dirty="0" smtClean="0"/>
              <a:t>2.6km. Dia.&lt;10mm, red.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HV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2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HV Jupiter connector </a:t>
            </a:r>
            <a:r>
              <a:rPr lang="en-US" sz="1800" dirty="0"/>
              <a:t>(CMS cable type 1_HV)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/>
              <a:t>Prev</a:t>
            </a:r>
            <a:r>
              <a:rPr lang="en-US" sz="1900" dirty="0"/>
              <a:t> 3864L  LSZH sheath (see CPE spec sheet)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>
                <a:hlinkClick r:id="rId2"/>
              </a:rPr>
              <a:t>CPE</a:t>
            </a:r>
            <a:r>
              <a:rPr lang="en-US" sz="1900" dirty="0"/>
              <a:t> (IT) </a:t>
            </a: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</a:t>
            </a:r>
            <a:r>
              <a:rPr lang="en-US" sz="1900" dirty="0" smtClean="0"/>
              <a:t>288 </a:t>
            </a:r>
            <a:r>
              <a:rPr lang="en-US" sz="1900" dirty="0"/>
              <a:t>pieces, avg. 18m, tot. length </a:t>
            </a:r>
            <a:r>
              <a:rPr lang="en-US" sz="1900" dirty="0" smtClean="0"/>
              <a:t>5.2km. Dia. 5mm, red.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HV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35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LV Molex / </a:t>
            </a:r>
            <a:r>
              <a:rPr lang="en-US" sz="2200" dirty="0" err="1"/>
              <a:t>Powerpole</a:t>
            </a:r>
            <a:r>
              <a:rPr lang="en-US" sz="2200" dirty="0"/>
              <a:t> connector </a:t>
            </a:r>
            <a:r>
              <a:rPr lang="en-US" sz="1800" dirty="0"/>
              <a:t>(CMS cable type 1_LV1)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700" dirty="0"/>
              <a:t>8 x 0.75mm</a:t>
            </a:r>
            <a:r>
              <a:rPr lang="en-US" sz="1700" baseline="30000" dirty="0"/>
              <a:t>2 </a:t>
            </a:r>
            <a:r>
              <a:rPr lang="en-US" sz="1700" dirty="0"/>
              <a:t> screened FMUH2M4 300V LSOH IEC 60332-3-25 </a:t>
            </a: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Novacavi</a:t>
            </a:r>
            <a:r>
              <a:rPr lang="en-US" sz="1900" dirty="0"/>
              <a:t>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3"/>
              </a:rPr>
              <a:t>Cavitech</a:t>
            </a:r>
            <a:r>
              <a:rPr lang="en-US" sz="1900" dirty="0"/>
              <a:t> (CH) or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72 Y-pieces, avg. 18m, tot. length 1.3km</a:t>
            </a:r>
            <a:r>
              <a:rPr lang="en-US" sz="1900" dirty="0" smtClean="0"/>
              <a:t>. </a:t>
            </a:r>
            <a:r>
              <a:rPr lang="en-US" sz="1900" dirty="0" err="1" smtClean="0"/>
              <a:t>Dia</a:t>
            </a:r>
            <a:r>
              <a:rPr lang="en-US" sz="1900" dirty="0" smtClean="0"/>
              <a:t> 10mm, Blue.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with equipped LV system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Tests at CERN (904) and labels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45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Signal 3M IDC flat cable connector 40c </a:t>
            </a:r>
            <a:r>
              <a:rPr lang="en-US" sz="1800" dirty="0"/>
              <a:t>(CMS cable type 1_CA1)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GB" sz="1600" dirty="0"/>
              <a:t>TWISTED PAIR ROUND CABLE FE[5x(4*2*AWG28)N]N/SN/ST/M,</a:t>
            </a:r>
            <a:br>
              <a:rPr lang="en-GB" sz="1600" dirty="0"/>
            </a:br>
            <a:r>
              <a:rPr lang="en-US" sz="1600" dirty="0"/>
              <a:t>CERN 04.71.06.400.0  LSZH IEC 60332-1-11</a:t>
            </a:r>
            <a:r>
              <a:rPr lang="en-GB" sz="1600" dirty="0"/>
              <a:t> </a:t>
            </a:r>
            <a:endParaRPr lang="en-US" sz="1600" dirty="0"/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 err="1">
                <a:hlinkClick r:id="rId2"/>
              </a:rPr>
              <a:t>Tecni</a:t>
            </a:r>
            <a:r>
              <a:rPr lang="en-US" sz="1900" dirty="0">
                <a:hlinkClick r:id="rId2"/>
              </a:rPr>
              <a:t> Kabel</a:t>
            </a:r>
            <a:r>
              <a:rPr lang="en-US" sz="1900" dirty="0"/>
              <a:t> (IT), </a:t>
            </a:r>
            <a:r>
              <a:rPr lang="en-US" sz="1900" dirty="0" err="1"/>
              <a:t>Plasticavi</a:t>
            </a:r>
            <a:r>
              <a:rPr lang="en-US" sz="1900" dirty="0"/>
              <a:t> Italia S.p.A (IT) </a:t>
            </a:r>
            <a:endParaRPr lang="en-US" sz="19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3"/>
              </a:rPr>
              <a:t>Cavitech</a:t>
            </a:r>
            <a:r>
              <a:rPr lang="en-US" sz="1900" dirty="0"/>
              <a:t> (CH), quote obtained 2022, 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before but new lengths to be calculated to reduce slack storage</a:t>
            </a:r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864 pieces, avg. 11m, tot. length 10km</a:t>
            </a:r>
            <a:r>
              <a:rPr lang="en-US" sz="1900" dirty="0" smtClean="0"/>
              <a:t>. </a:t>
            </a:r>
            <a:r>
              <a:rPr lang="en-US" sz="1900" dirty="0" err="1" smtClean="0"/>
              <a:t>Dia</a:t>
            </a:r>
            <a:r>
              <a:rPr lang="en-US" sz="1900" dirty="0" smtClean="0"/>
              <a:t> 10mm, Blue.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(40 m</a:t>
            </a:r>
            <a:r>
              <a:rPr lang="en-US" sz="1900" baseline="30000" dirty="0"/>
              <a:t>3</a:t>
            </a:r>
            <a:r>
              <a:rPr lang="en-US" sz="1900" dirty="0"/>
              <a:t>), Test Area for skew test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 2-3 weeks. Skew tests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BEFORE procurement amongst (5) suppliers and retested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endParaRPr lang="en-US" sz="19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42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440145"/>
            <a:ext cx="11519420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DCS 3M IDC flat cable connector 10c </a:t>
            </a:r>
            <a:r>
              <a:rPr lang="en-US" sz="1800" dirty="0"/>
              <a:t>(CMS cable type 1_CA3)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600" dirty="0" smtClean="0"/>
              <a:t>Cat. </a:t>
            </a:r>
            <a:r>
              <a:rPr lang="en-US" sz="1600" dirty="0"/>
              <a:t>5 Ethernet ( or better)</a:t>
            </a: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</a:t>
            </a:r>
            <a:r>
              <a:rPr lang="en-US" sz="1900" dirty="0" smtClean="0"/>
              <a:t>choice </a:t>
            </a:r>
            <a:r>
              <a:rPr lang="en-US" sz="1600" dirty="0" smtClean="0"/>
              <a:t>( </a:t>
            </a:r>
            <a:r>
              <a:rPr lang="en-US" sz="1600" dirty="0" err="1" smtClean="0"/>
              <a:t>eg</a:t>
            </a:r>
            <a:r>
              <a:rPr lang="en-US" sz="1600" dirty="0" smtClean="0"/>
              <a:t>. 04.21.70.104.6   </a:t>
            </a:r>
            <a:r>
              <a:rPr lang="en-US" sz="1600" dirty="0" err="1"/>
              <a:t>Kerpen</a:t>
            </a:r>
            <a:r>
              <a:rPr lang="en-US" sz="1600" dirty="0"/>
              <a:t> mega Line 727 Flex 4P LSFROH </a:t>
            </a:r>
            <a:r>
              <a:rPr lang="en-US" sz="1600" dirty="0" smtClean="0"/>
              <a:t>3503789</a:t>
            </a:r>
            <a:r>
              <a:rPr lang="en-GB" sz="1600" dirty="0" smtClean="0"/>
              <a:t>)</a:t>
            </a:r>
            <a:endParaRPr lang="en-US" sz="16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dirty="0" err="1">
                <a:hlinkClick r:id="rId2"/>
              </a:rPr>
              <a:t>Cavitech</a:t>
            </a:r>
            <a:r>
              <a:rPr lang="en-US" sz="1900" dirty="0"/>
              <a:t> (CH), quote obtained 2022, 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</a:t>
            </a:r>
            <a:r>
              <a:rPr lang="en-US" sz="1900" dirty="0" smtClean="0"/>
              <a:t>before </a:t>
            </a:r>
            <a:r>
              <a:rPr lang="en-GB" sz="1900" dirty="0" smtClean="0"/>
              <a:t>but </a:t>
            </a:r>
            <a:r>
              <a:rPr lang="en-GB" sz="1900" dirty="0"/>
              <a:t>new lengths to be calculated to reduce slack </a:t>
            </a:r>
            <a:r>
              <a:rPr lang="en-GB" sz="1900" dirty="0" smtClean="0"/>
              <a:t>storage.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144 pieces, avg. 12m, tot. length 1.8km</a:t>
            </a:r>
            <a:r>
              <a:rPr lang="en-US" sz="1900" dirty="0" smtClean="0"/>
              <a:t>. Dia. 5mm, grey.</a:t>
            </a:r>
            <a:endParaRPr lang="en-US" sz="1900" dirty="0"/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 2-3 weeks.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269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440145"/>
            <a:ext cx="11519420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Temperature sensor (Pt100) connector 2c </a:t>
            </a:r>
            <a:r>
              <a:rPr lang="en-US" sz="1800" dirty="0"/>
              <a:t>(CMS cable type 1_CA4) 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 smtClean="0">
                <a:solidFill>
                  <a:srgbClr val="38A517"/>
                </a:solidFill>
              </a:rPr>
              <a:t>Yes</a:t>
            </a:r>
            <a:r>
              <a:rPr lang="en-US" sz="1900" b="1">
                <a:solidFill>
                  <a:srgbClr val="38A517"/>
                </a:solidFill>
              </a:rPr>
              <a:t>:</a:t>
            </a:r>
            <a:r>
              <a:rPr lang="en-US" sz="1900" b="1" smtClean="0">
                <a:solidFill>
                  <a:srgbClr val="FF0000"/>
                </a:solidFill>
              </a:rPr>
              <a:t> </a:t>
            </a:r>
            <a:r>
              <a:rPr lang="en-US" sz="1600" smtClean="0"/>
              <a:t>2x0.22mm2 Screened</a:t>
            </a:r>
            <a:r>
              <a:rPr lang="en-US" sz="1600" dirty="0" smtClean="0"/>
              <a:t>,</a:t>
            </a:r>
            <a:endParaRPr lang="en-US" sz="1600" dirty="0">
              <a:solidFill>
                <a:srgbClr val="2F2F2F"/>
              </a:solidFill>
            </a:endParaRP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 smtClean="0">
                <a:solidFill>
                  <a:srgbClr val="38A517"/>
                </a:solidFill>
              </a:rPr>
              <a:t>CERN </a:t>
            </a:r>
            <a:r>
              <a:rPr lang="en-US" sz="1600" dirty="0" err="1" smtClean="0"/>
              <a:t>Technikabel</a:t>
            </a:r>
            <a:r>
              <a:rPr lang="en-US" sz="1600" dirty="0" smtClean="0"/>
              <a:t> </a:t>
            </a:r>
            <a:r>
              <a:rPr lang="en-US" sz="1600" dirty="0"/>
              <a:t>08WH CERN Type MCA2 IEC 60332-1 </a:t>
            </a:r>
            <a:r>
              <a:rPr lang="en-US" sz="1600" dirty="0" smtClean="0"/>
              <a:t>ZH OR  </a:t>
            </a:r>
            <a:r>
              <a:rPr lang="en-US" sz="1900" dirty="0" smtClean="0"/>
              <a:t>EDH </a:t>
            </a:r>
            <a:r>
              <a:rPr lang="en-US" sz="1900" dirty="0"/>
              <a:t>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&amp; 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</a:t>
            </a:r>
            <a:r>
              <a:rPr lang="en-US" sz="1900" dirty="0" smtClean="0"/>
              <a:t>before </a:t>
            </a:r>
            <a:r>
              <a:rPr lang="en-GB" sz="1900" dirty="0" smtClean="0"/>
              <a:t>but </a:t>
            </a:r>
            <a:r>
              <a:rPr lang="en-GB" sz="1900" dirty="0"/>
              <a:t>new lengths to be calculated to reduce slack storage</a:t>
            </a:r>
            <a:r>
              <a:rPr lang="en-GB" sz="1900" dirty="0" smtClean="0"/>
              <a:t>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24 (or 144) pieces, avg. 15m, tot. length 360m (or 2.2km).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(m</a:t>
            </a:r>
            <a:r>
              <a:rPr lang="en-US" sz="1900" baseline="30000" dirty="0"/>
              <a:t>3</a:t>
            </a:r>
            <a:r>
              <a:rPr lang="en-US" sz="1900" dirty="0"/>
              <a:t>), Test Area (m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 / Cables assembly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530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1EC2AAC-FB16-2946-A30E-60FC86DAD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384" y="1440145"/>
            <a:ext cx="11376024" cy="45811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Service Type: RPC </a:t>
            </a:r>
            <a:r>
              <a:rPr lang="en-US" sz="2200" dirty="0" err="1"/>
              <a:t>Fibre</a:t>
            </a:r>
            <a:r>
              <a:rPr lang="en-US" sz="2200" dirty="0"/>
              <a:t> Optic for Link System Upgrade</a:t>
            </a:r>
          </a:p>
          <a:p>
            <a:pPr marL="666900" lvl="1" indent="-342900"/>
            <a:r>
              <a:rPr lang="en-US" sz="1900" u="sng" dirty="0"/>
              <a:t>Technical Specifications available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YES: </a:t>
            </a:r>
            <a:r>
              <a:rPr lang="en-US" sz="1900" dirty="0"/>
              <a:t>OM4 (or OM3)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Procurement Path:</a:t>
            </a:r>
            <a:r>
              <a:rPr lang="en-US" sz="1900" dirty="0"/>
              <a:t> </a:t>
            </a:r>
            <a:r>
              <a:rPr lang="en-US" sz="1900" b="1" dirty="0">
                <a:solidFill>
                  <a:srgbClr val="38A517"/>
                </a:solidFill>
              </a:rPr>
              <a:t>CERN</a:t>
            </a:r>
            <a:r>
              <a:rPr lang="en-US" sz="1900" dirty="0"/>
              <a:t>/EDH External purchase </a:t>
            </a:r>
          </a:p>
          <a:p>
            <a:pPr marL="666900" lvl="1" indent="-342900"/>
            <a:r>
              <a:rPr lang="en-US" sz="1900" u="sng" dirty="0"/>
              <a:t>Supplier known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wide choice</a:t>
            </a:r>
            <a:endParaRPr lang="en-US" sz="1900" b="1" dirty="0">
              <a:solidFill>
                <a:srgbClr val="38A517"/>
              </a:solidFill>
            </a:endParaRPr>
          </a:p>
          <a:p>
            <a:pPr marL="666900" lvl="1" indent="-342900"/>
            <a:r>
              <a:rPr lang="en-US" sz="1900" u="sng" dirty="0"/>
              <a:t>CPR (Fire) and R.I. (Radiation) certification available</a:t>
            </a:r>
            <a:r>
              <a:rPr lang="en-US" sz="1900" dirty="0"/>
              <a:t>: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b="1" dirty="0">
                <a:solidFill>
                  <a:srgbClr val="FF0000"/>
                </a:solidFill>
              </a:rPr>
              <a:t>No: </a:t>
            </a:r>
            <a:r>
              <a:rPr lang="en-US" sz="1900" dirty="0"/>
              <a:t>requires verification with supplier</a:t>
            </a:r>
            <a:r>
              <a:rPr lang="en-US" sz="1900" b="1" dirty="0">
                <a:solidFill>
                  <a:srgbClr val="FF0000"/>
                </a:solidFill>
              </a:rPr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Connectorization strategy</a:t>
            </a:r>
            <a:r>
              <a:rPr lang="en-US" sz="1900" dirty="0"/>
              <a:t>: </a:t>
            </a:r>
            <a:r>
              <a:rPr lang="en-US" sz="1900" b="1" dirty="0">
                <a:solidFill>
                  <a:srgbClr val="38A517"/>
                </a:solidFill>
              </a:rPr>
              <a:t>At the supplier premises </a:t>
            </a:r>
            <a:r>
              <a:rPr lang="en-US" sz="1900" dirty="0">
                <a:solidFill>
                  <a:srgbClr val="303030"/>
                </a:solidFill>
              </a:rPr>
              <a:t>&amp;</a:t>
            </a:r>
            <a:r>
              <a:rPr lang="en-US" sz="1900" b="1" dirty="0">
                <a:solidFill>
                  <a:srgbClr val="38A517"/>
                </a:solidFill>
              </a:rPr>
              <a:t> </a:t>
            </a:r>
            <a:r>
              <a:rPr lang="en-US" sz="1900" dirty="0"/>
              <a:t>re-checked </a:t>
            </a:r>
            <a:r>
              <a:rPr lang="en-US" sz="1900" b="1" dirty="0">
                <a:solidFill>
                  <a:srgbClr val="FF0000"/>
                </a:solidFill>
              </a:rPr>
              <a:t>at CERN</a:t>
            </a:r>
            <a:r>
              <a:rPr lang="en-US" sz="1900" dirty="0"/>
              <a:t> 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Routing path defined</a:t>
            </a:r>
            <a:r>
              <a:rPr lang="en-US" sz="1900" dirty="0"/>
              <a:t>: defined, as </a:t>
            </a:r>
            <a:r>
              <a:rPr lang="en-US" sz="1900" dirty="0" smtClean="0"/>
              <a:t>before </a:t>
            </a:r>
            <a:r>
              <a:rPr lang="en-GB" sz="1900" dirty="0" smtClean="0"/>
              <a:t>but </a:t>
            </a:r>
            <a:r>
              <a:rPr lang="en-GB" sz="1900" dirty="0"/>
              <a:t>new lengths to be calculated to reduce slack storage.</a:t>
            </a:r>
            <a:endParaRPr lang="en-US" sz="1900" dirty="0"/>
          </a:p>
          <a:p>
            <a:pPr marL="666900" lvl="1" indent="-342900"/>
            <a:r>
              <a:rPr lang="en-US" sz="1900" u="sng" dirty="0"/>
              <a:t>Cables quantities</a:t>
            </a:r>
            <a:r>
              <a:rPr lang="en-US" sz="1900" dirty="0"/>
              <a:t>:  Barrel: 2x10x144OF, avg.18m+75m, tot. length 1km.</a:t>
            </a:r>
            <a:br>
              <a:rPr lang="en-US" sz="1900" dirty="0"/>
            </a:br>
            <a:r>
              <a:rPr lang="en-US" sz="1900" dirty="0"/>
              <a:t>			Endcap: 2x8x96OF, avg.33m+80m, tot. length 0.9km.</a:t>
            </a:r>
          </a:p>
          <a:p>
            <a:pPr marL="666900" lvl="1" indent="-342900">
              <a:buFont typeface="Arial" panose="020B0604020202020204" pitchFamily="34" charset="0"/>
              <a:buChar char="•"/>
            </a:pPr>
            <a:r>
              <a:rPr lang="en-US" sz="1900" u="sng" dirty="0"/>
              <a:t>Space request</a:t>
            </a:r>
            <a:r>
              <a:rPr lang="en-US" sz="1900" dirty="0"/>
              <a:t>:  Storage (?m</a:t>
            </a:r>
            <a:r>
              <a:rPr lang="en-US" sz="1900" baseline="30000" dirty="0"/>
              <a:t>3</a:t>
            </a:r>
            <a:r>
              <a:rPr lang="en-US" sz="1900" dirty="0"/>
              <a:t>), Test Area (30 m</a:t>
            </a:r>
            <a:r>
              <a:rPr lang="en-US" sz="1900" baseline="30000" dirty="0"/>
              <a:t>2</a:t>
            </a:r>
            <a:r>
              <a:rPr lang="en-US" sz="1900" dirty="0"/>
              <a:t>)</a:t>
            </a:r>
          </a:p>
          <a:p>
            <a:pPr marL="666900" lvl="1" indent="-342900"/>
            <a:r>
              <a:rPr lang="en-US" sz="1900" b="1" u="sng" dirty="0"/>
              <a:t>Timeline</a:t>
            </a:r>
            <a:r>
              <a:rPr lang="en-US" sz="1900" dirty="0"/>
              <a:t>: Material arrival: Most urgent is YE1-YE3mCC OF at start of LS3 / Cables assembly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        </a:t>
            </a:r>
            <a:r>
              <a:rPr lang="en-US" sz="2000" b="0" dirty="0"/>
              <a:t>Contact Person: A. DIMITROV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908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FBBE8E6-F919-6B4F-A598-CAF3AD97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RPC</a:t>
            </a:r>
            <a:r>
              <a:rPr lang="en-IT" sz="3600" dirty="0"/>
              <a:t/>
            </a:r>
            <a:br>
              <a:rPr lang="en-IT" sz="3600" dirty="0"/>
            </a:br>
            <a:endParaRPr lang="en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5D37ED-C6EC-7249-B3FE-05BDA7F05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15.03.23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5AD2D8-B563-EA40-B661-4D4655053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Speaker I. Crotty /  Project RPC   | CMS Cables &amp; Connectorization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D69D06-B7A6-204A-842E-B7C4E1CB9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5EA5A-BC32-A742-B11B-8E7414D5B53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34FC2E7-6D45-7290-AA9F-ED58C7FC4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Conclusions</a:t>
            </a:r>
          </a:p>
          <a:p>
            <a:r>
              <a:rPr lang="en-GB" sz="2000" dirty="0" smtClean="0"/>
              <a:t>Total cable lengths (longest case) 22.4km</a:t>
            </a:r>
          </a:p>
          <a:p>
            <a:r>
              <a:rPr lang="en-GB" sz="2000" dirty="0" smtClean="0"/>
              <a:t>Total quantity of cables (optimised case) 1752 pieces		</a:t>
            </a:r>
            <a:endParaRPr lang="en-GB" sz="2000" dirty="0"/>
          </a:p>
          <a:p>
            <a:r>
              <a:rPr lang="en-GB" sz="2000" dirty="0"/>
              <a:t>Basic info available on </a:t>
            </a:r>
            <a:r>
              <a:rPr lang="en-GB" sz="2000" dirty="0" err="1"/>
              <a:t>dfs</a:t>
            </a:r>
            <a:r>
              <a:rPr lang="en-GB" sz="2000" dirty="0"/>
              <a:t> project web site.</a:t>
            </a:r>
          </a:p>
          <a:p>
            <a:r>
              <a:rPr lang="en-GB" sz="2000" dirty="0"/>
              <a:t>Skew test jig has to be rebuilt from scratch</a:t>
            </a:r>
          </a:p>
          <a:p>
            <a:r>
              <a:rPr lang="en-GB" sz="2000" dirty="0"/>
              <a:t>Increase number of temp sensors to one per chamber</a:t>
            </a:r>
          </a:p>
          <a:p>
            <a:r>
              <a:rPr lang="en-GB" sz="2000" dirty="0"/>
              <a:t>Requires up dating to meet CARE and new prices/delay</a:t>
            </a:r>
          </a:p>
          <a:p>
            <a:r>
              <a:rPr lang="en-GB" sz="2000" dirty="0"/>
              <a:t>Do the cables this year so that everybody is on the starting line in 2027 (?) If RPC need assistance now to be sure that there are no last minute mess-ups.</a:t>
            </a:r>
          </a:p>
        </p:txBody>
      </p:sp>
    </p:spTree>
    <p:extLst>
      <p:ext uri="{BB962C8B-B14F-4D97-AF65-F5344CB8AC3E}">
        <p14:creationId xmlns:p14="http://schemas.microsoft.com/office/powerpoint/2010/main" val="240338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">
      <a:dk1>
        <a:srgbClr val="0033A0"/>
      </a:dk1>
      <a:lt1>
        <a:srgbClr val="FFFFFF"/>
      </a:lt1>
      <a:dk2>
        <a:srgbClr val="2F2F2F"/>
      </a:dk2>
      <a:lt2>
        <a:srgbClr val="F8F8F8"/>
      </a:lt2>
      <a:accent1>
        <a:srgbClr val="0033A0"/>
      </a:accent1>
      <a:accent2>
        <a:srgbClr val="61C4D3"/>
      </a:accent2>
      <a:accent3>
        <a:srgbClr val="E15E32"/>
      </a:accent3>
      <a:accent4>
        <a:srgbClr val="BEBECB"/>
      </a:accent4>
      <a:accent5>
        <a:srgbClr val="6E2466"/>
      </a:accent5>
      <a:accent6>
        <a:srgbClr val="1C446A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9" id="{2F2A1183-34F9-A84D-84B0-B048CACE6922}" vid="{71869695-BBB2-D946-A63B-4C84910685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32267</TotalTime>
  <Words>1449</Words>
  <Application>Microsoft Office PowerPoint</Application>
  <PresentationFormat>Widescreen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CMS Cable &amp; Connectorization  Workshop  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       Contact Person: A. DIMITROV </vt:lpstr>
      <vt:lpstr>CMS RPC </vt:lpstr>
      <vt:lpstr>CMS RPC        Contact Person: A. DIMITROV</vt:lpstr>
      <vt:lpstr>Links to cable types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 Meeting - Safety Talk</dc:title>
  <dc:creator>Roberto Perruzza</dc:creator>
  <cp:lastModifiedBy>Ian Crotty</cp:lastModifiedBy>
  <cp:revision>242</cp:revision>
  <cp:lastPrinted>2023-03-12T15:56:12Z</cp:lastPrinted>
  <dcterms:created xsi:type="dcterms:W3CDTF">2021-12-19T00:00:52Z</dcterms:created>
  <dcterms:modified xsi:type="dcterms:W3CDTF">2023-03-14T14:30:44Z</dcterms:modified>
</cp:coreProperties>
</file>