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2" r:id="rId11"/>
    <p:sldId id="271" r:id="rId1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00BD46-528A-5B49-A1F0-FCB2F3650B94}">
          <p14:sldIdLst>
            <p14:sldId id="256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62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030"/>
    <a:srgbClr val="38A517"/>
    <a:srgbClr val="2F2F2F"/>
    <a:srgbClr val="3DD511"/>
    <a:srgbClr val="085E99"/>
    <a:srgbClr val="EAC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73E31-F44C-4557-AF7C-148272776BAF}" v="18" dt="2023-03-12T23:13:55.608"/>
  </p1510:revLst>
</p1510:revInfo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6827"/>
  </p:normalViewPr>
  <p:slideViewPr>
    <p:cSldViewPr snapToObjects="1">
      <p:cViewPr varScale="1">
        <p:scale>
          <a:sx n="115" d="100"/>
          <a:sy n="115" d="100"/>
        </p:scale>
        <p:origin x="9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495" y="188640"/>
            <a:ext cx="1996465" cy="19764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700252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06FCC6-ECE4-C540-B7F1-ACD2ED12F3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3352" y="188640"/>
            <a:ext cx="1976400" cy="19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95600" y="6378349"/>
            <a:ext cx="16207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15.03.23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383848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262" y="6383848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Speaker XXX /  Project XXX   | CMS Cables &amp; Connectorization Workshop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9C6532-AEDE-354E-83AD-7F67D706DF38}"/>
              </a:ext>
            </a:extLst>
          </p:cNvPr>
          <p:cNvCxnSpPr/>
          <p:nvPr userDrawn="1"/>
        </p:nvCxnSpPr>
        <p:spPr>
          <a:xfrm>
            <a:off x="407987" y="6266608"/>
            <a:ext cx="1137602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26E9AC2-DB3F-3043-BAF1-FDB172EA2CD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7989" y="6364599"/>
            <a:ext cx="493665" cy="392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2C6EA-6478-A746-8369-7FE8C27B43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89265" y="6364599"/>
            <a:ext cx="392400" cy="3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5" r:id="rId3"/>
    <p:sldLayoutId id="2147483654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roject-cms-rpc-endcap.web.cern.ch/rpc/Services/Services2000/Hv/HVcable/H2M115KVCCIEC332-1.doc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acavi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eitalia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vitech.ch/" TargetMode="External"/><Relationship Id="rId2" Type="http://schemas.openxmlformats.org/officeDocument/2006/relationships/hyperlink" Target="https://www.novacavi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vitech.ch/" TargetMode="External"/><Relationship Id="rId2" Type="http://schemas.openxmlformats.org/officeDocument/2006/relationships/hyperlink" Target="https://www.tecnikabel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vitech.ch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7466-0A7F-E343-92DD-514F37C99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CMS Cable &amp; Connectorization  Workshop  </a:t>
            </a:r>
            <a:br>
              <a:rPr lang="en-GB" dirty="0"/>
            </a:br>
            <a:endParaRPr lang="en-IT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42B88-9DEF-2044-A4A4-68E16686D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IT" dirty="0"/>
              <a:t/>
            </a:r>
            <a:br>
              <a:rPr lang="en-IT" dirty="0"/>
            </a:br>
            <a:r>
              <a:rPr lang="en-US" dirty="0"/>
              <a:t>15</a:t>
            </a:r>
            <a:r>
              <a:rPr lang="en-IT" dirty="0"/>
              <a:t>/0</a:t>
            </a:r>
            <a:r>
              <a:rPr lang="en-US" dirty="0"/>
              <a:t>3/</a:t>
            </a:r>
            <a:r>
              <a:rPr lang="en-IT" dirty="0"/>
              <a:t>202</a:t>
            </a:r>
            <a:r>
              <a:rPr lang="en-US" dirty="0"/>
              <a:t>3</a:t>
            </a:r>
            <a:r>
              <a:rPr lang="en-IT" dirty="0"/>
              <a:t> – </a:t>
            </a:r>
            <a:r>
              <a:rPr lang="en-US" dirty="0"/>
              <a:t>Speaker I. Crotty – Project CMS RPC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099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B514E-B7CF-5106-93FC-8597E3BCF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850467"/>
            <a:ext cx="11376024" cy="4608512"/>
          </a:xfrm>
        </p:spPr>
        <p:txBody>
          <a:bodyPr/>
          <a:lstStyle/>
          <a:p>
            <a:r>
              <a:rPr lang="en-US" dirty="0"/>
              <a:t>Summary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Service (cables) PRR</a:t>
            </a:r>
            <a:r>
              <a:rPr lang="en-US" b="0" dirty="0"/>
              <a:t>: Date (estimated) </a:t>
            </a:r>
            <a:r>
              <a:rPr lang="en-US" sz="2400" b="1" dirty="0">
                <a:solidFill>
                  <a:srgbClr val="FF0000"/>
                </a:solidFill>
              </a:rPr>
              <a:t>None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Specific open questions / pending items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Eventual requests for support: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Storage needs</a:t>
            </a:r>
            <a:r>
              <a:rPr lang="en-US" b="0" dirty="0"/>
              <a:t>: volume~100m³ &amp; timeline: from purchase to installation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Assembly/tests space</a:t>
            </a:r>
            <a:r>
              <a:rPr lang="en-US" b="0" dirty="0"/>
              <a:t>: surface ~30m² &amp; timeline: before LS3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Manpower Assembly/tests</a:t>
            </a:r>
            <a:r>
              <a:rPr lang="en-US" b="0" dirty="0"/>
              <a:t>: 3 setups (HV/LV, skew, OTDR), tests in series</a:t>
            </a:r>
            <a:endParaRPr lang="en-US" b="0" u="sng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97C0A-5C70-3353-0279-19F43EA4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C14EC-BEF4-8941-E84B-544EAC81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DAC9-3E07-939E-38F9-FA1B2BE3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</a:t>
            </a:r>
            <a:r>
              <a:rPr lang="en-US" dirty="0" err="1"/>
              <a:t>I.Crotty</a:t>
            </a:r>
            <a:r>
              <a:rPr lang="en-US" dirty="0"/>
              <a:t>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F1D0A-077D-DE19-835B-3F3EEE53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7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Links to cable types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15.03.23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Speaker XXX /  Project XXX   | CMS Cables &amp; Connectorization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29764" y="1628800"/>
            <a:ext cx="104411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4c HV cable</a:t>
            </a:r>
          </a:p>
          <a:p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project-cms-rpc-endcap.web.cern.ch/rpc/Services/Services2000/Hv/HVcable/H2M115KVCCIEC332-1.doc</a:t>
            </a:r>
            <a:endParaRPr lang="en-GB" sz="1600" dirty="0" smtClean="0"/>
          </a:p>
          <a:p>
            <a:r>
              <a:rPr lang="en-GB"/>
              <a:t>https://project-cms-rpc-endcap.web.cern.ch/rpc/Services/Services2000/Hv/RB.HV.pdf</a:t>
            </a:r>
            <a:endParaRPr lang="en-GB" dirty="0"/>
          </a:p>
          <a:p>
            <a:endParaRPr lang="en-GB" dirty="0" smtClean="0"/>
          </a:p>
          <a:p>
            <a:r>
              <a:rPr lang="en-GB" dirty="0" err="1" smtClean="0"/>
              <a:t>tydj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16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HV 3-polar CPR connector </a:t>
            </a:r>
            <a:r>
              <a:rPr lang="en-US" sz="1800" dirty="0"/>
              <a:t>(CMS cable type 1_HV)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</a:t>
            </a:r>
            <a:r>
              <a:rPr lang="en-US" sz="1900" dirty="0"/>
              <a:t>1x(2x0.22 + 2x 0.22mm</a:t>
            </a:r>
            <a:r>
              <a:rPr lang="en-US" sz="1900" baseline="30000" dirty="0"/>
              <a:t>2</a:t>
            </a:r>
            <a:r>
              <a:rPr lang="en-US" sz="1900" dirty="0"/>
              <a:t>) H2M1 15kV CC IEC 60332-1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Novacavi</a:t>
            </a:r>
            <a:r>
              <a:rPr lang="en-US" sz="1900" dirty="0"/>
              <a:t>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144 pieces, avg. 18m, tot. length </a:t>
            </a:r>
            <a:r>
              <a:rPr lang="en-US" sz="1900" dirty="0" smtClean="0"/>
              <a:t>2.6km. </a:t>
            </a:r>
            <a:r>
              <a:rPr lang="en-US" sz="1900" dirty="0" smtClean="0"/>
              <a:t>Dia.&lt;</a:t>
            </a:r>
            <a:r>
              <a:rPr lang="en-US" sz="1900" dirty="0" smtClean="0"/>
              <a:t>10mm, red.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HV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2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HV Jupiter connector </a:t>
            </a:r>
            <a:r>
              <a:rPr lang="en-US" sz="1800" dirty="0"/>
              <a:t>(CMS cable type 1_HV)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/>
              <a:t>Prev</a:t>
            </a:r>
            <a:r>
              <a:rPr lang="en-US" sz="1900" dirty="0"/>
              <a:t> 3864L  LSZH sheath (see CPE spec sheet)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>
                <a:hlinkClick r:id="rId2"/>
              </a:rPr>
              <a:t>CPE</a:t>
            </a:r>
            <a:r>
              <a:rPr lang="en-US" sz="1900" dirty="0"/>
              <a:t> (IT) </a:t>
            </a: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</a:t>
            </a:r>
            <a:r>
              <a:rPr lang="en-US" sz="1900" dirty="0" smtClean="0"/>
              <a:t>288</a:t>
            </a:r>
            <a:r>
              <a:rPr lang="en-US" sz="1900" dirty="0" smtClean="0"/>
              <a:t> </a:t>
            </a:r>
            <a:r>
              <a:rPr lang="en-US" sz="1900" dirty="0"/>
              <a:t>pieces, avg. 18m, tot. length </a:t>
            </a:r>
            <a:r>
              <a:rPr lang="en-US" sz="1900" dirty="0" smtClean="0"/>
              <a:t>5.2</a:t>
            </a:r>
            <a:r>
              <a:rPr lang="en-US" sz="1900" dirty="0" smtClean="0"/>
              <a:t>km. Dia. 5mm, red.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HV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3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LV Molex / </a:t>
            </a:r>
            <a:r>
              <a:rPr lang="en-US" sz="2200" dirty="0" err="1"/>
              <a:t>Powerpole</a:t>
            </a:r>
            <a:r>
              <a:rPr lang="en-US" sz="2200" dirty="0"/>
              <a:t> connector </a:t>
            </a:r>
            <a:r>
              <a:rPr lang="en-US" sz="1800" dirty="0"/>
              <a:t>(CMS cable type 1_LV1)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700" dirty="0"/>
              <a:t>8 x 0.75mm</a:t>
            </a:r>
            <a:r>
              <a:rPr lang="en-US" sz="1700" baseline="30000" dirty="0"/>
              <a:t>2 </a:t>
            </a:r>
            <a:r>
              <a:rPr lang="en-US" sz="1700" dirty="0"/>
              <a:t> screened FMUH2M4 300V LSOH IEC 60332-3-25 </a:t>
            </a: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Novacavi</a:t>
            </a:r>
            <a:r>
              <a:rPr lang="en-US" sz="1900" dirty="0"/>
              <a:t>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3"/>
              </a:rPr>
              <a:t>Cavitech</a:t>
            </a:r>
            <a:r>
              <a:rPr lang="en-US" sz="1900" dirty="0"/>
              <a:t> (CH) or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72 Y-pieces, avg. 18m, tot. length 1.3km</a:t>
            </a:r>
            <a:r>
              <a:rPr lang="en-US" sz="1900" dirty="0" smtClean="0"/>
              <a:t>. </a:t>
            </a:r>
            <a:r>
              <a:rPr lang="en-US" sz="1900" dirty="0" err="1" smtClean="0"/>
              <a:t>Dia</a:t>
            </a:r>
            <a:r>
              <a:rPr lang="en-US" sz="1900" dirty="0" smtClean="0"/>
              <a:t> 10mm, Blue.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LV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4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Signal 3M IDC flat cable connector 40c </a:t>
            </a:r>
            <a:r>
              <a:rPr lang="en-US" sz="1800" dirty="0"/>
              <a:t>(CMS cable type 1_CA1)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GB" sz="1600" dirty="0"/>
              <a:t>TWISTED PAIR ROUND CABLE FE[5x(4*2*AWG28)N]N/SN/ST/M,</a:t>
            </a:r>
            <a:br>
              <a:rPr lang="en-GB" sz="1600" dirty="0"/>
            </a:br>
            <a:r>
              <a:rPr lang="en-US" sz="1600" dirty="0"/>
              <a:t>CERN 04.71.06.400.0  LSZH IEC 60332-1-11</a:t>
            </a:r>
            <a:r>
              <a:rPr lang="en-GB" sz="1600" dirty="0"/>
              <a:t> </a:t>
            </a:r>
            <a:endParaRPr lang="en-US" sz="1600" dirty="0"/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Tecni</a:t>
            </a:r>
            <a:r>
              <a:rPr lang="en-US" sz="1900" dirty="0">
                <a:hlinkClick r:id="rId2"/>
              </a:rPr>
              <a:t> Kabel</a:t>
            </a:r>
            <a:r>
              <a:rPr lang="en-US" sz="1900" dirty="0"/>
              <a:t> (IT), </a:t>
            </a:r>
            <a:r>
              <a:rPr lang="en-US" sz="1900" dirty="0" err="1"/>
              <a:t>Plasticavi</a:t>
            </a:r>
            <a:r>
              <a:rPr lang="en-US" sz="1900" dirty="0"/>
              <a:t> Italia S.p.A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3"/>
              </a:rPr>
              <a:t>Cavitech</a:t>
            </a:r>
            <a:r>
              <a:rPr lang="en-US" sz="1900" dirty="0"/>
              <a:t> (CH), quote obtained 2022, 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864 pieces, avg. 11m, tot. length 10km</a:t>
            </a:r>
            <a:r>
              <a:rPr lang="en-US" sz="1900" dirty="0" smtClean="0"/>
              <a:t>. </a:t>
            </a:r>
            <a:r>
              <a:rPr lang="en-US" sz="1900" dirty="0" err="1" smtClean="0"/>
              <a:t>Dia</a:t>
            </a:r>
            <a:r>
              <a:rPr lang="en-US" sz="1900" dirty="0" smtClean="0"/>
              <a:t> 10mm, Blue.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(40 m</a:t>
            </a:r>
            <a:r>
              <a:rPr lang="en-US" sz="1900" baseline="30000" dirty="0"/>
              <a:t>3</a:t>
            </a:r>
            <a:r>
              <a:rPr lang="en-US" sz="1900" dirty="0"/>
              <a:t>), Test Area for skew test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 2-3 weeks. Skew tests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BEFORE procurement amongst (5) suppliers and retested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endParaRPr lang="en-US" sz="19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4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DCS 3M IDC flat cable connector 10c </a:t>
            </a:r>
            <a:r>
              <a:rPr lang="en-US" sz="1800" dirty="0"/>
              <a:t>(CMS cable type 1_CA3)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600" dirty="0" smtClean="0"/>
              <a:t>Cat. </a:t>
            </a:r>
            <a:r>
              <a:rPr lang="en-US" sz="1600" dirty="0"/>
              <a:t>5 Ethernet ( or better)</a:t>
            </a: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2"/>
              </a:rPr>
              <a:t>Cavitech</a:t>
            </a:r>
            <a:r>
              <a:rPr lang="en-US" sz="1900" dirty="0"/>
              <a:t> (CH), quote obtained 2022, 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</a:t>
            </a:r>
            <a:r>
              <a:rPr lang="en-US" sz="1900" dirty="0" smtClean="0"/>
              <a:t>before </a:t>
            </a:r>
            <a:r>
              <a:rPr lang="en-GB" sz="1900" dirty="0" smtClean="0"/>
              <a:t>but </a:t>
            </a:r>
            <a:r>
              <a:rPr lang="en-GB" sz="1900" dirty="0"/>
              <a:t>new lengths to be calculated to reduce slack </a:t>
            </a:r>
            <a:r>
              <a:rPr lang="en-GB" sz="1900" dirty="0" smtClean="0"/>
              <a:t>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144 pieces, avg. 12m, tot. length 1.8km</a:t>
            </a:r>
            <a:r>
              <a:rPr lang="en-US" sz="1900" dirty="0" smtClean="0"/>
              <a:t>. Dia. 5mm, grey.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 2-3 weeks.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6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Temperature sensor (Pt100) connector 2c </a:t>
            </a:r>
            <a:r>
              <a:rPr lang="en-US" sz="1800" dirty="0"/>
              <a:t>(CMS cable type 1_CA4)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600" dirty="0"/>
              <a:t>? Screened, N2</a:t>
            </a:r>
            <a:endParaRPr lang="en-US" sz="16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&amp; 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</a:t>
            </a:r>
            <a:r>
              <a:rPr lang="en-US" sz="1900" dirty="0" smtClean="0"/>
              <a:t>before </a:t>
            </a:r>
            <a:r>
              <a:rPr lang="en-GB" sz="1900" dirty="0" smtClean="0"/>
              <a:t>but </a:t>
            </a:r>
            <a:r>
              <a:rPr lang="en-GB" sz="1900" dirty="0"/>
              <a:t>new lengths to be calculated to reduce slack storage</a:t>
            </a:r>
            <a:r>
              <a:rPr lang="en-GB" sz="1900" dirty="0" smtClean="0"/>
              <a:t>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24 (or 144) pieces, avg. 15m, tot. length 360m (or 2.2km).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(m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</a:t>
            </a:r>
            <a:r>
              <a:rPr lang="en-US" sz="2200" dirty="0" err="1"/>
              <a:t>Fibre</a:t>
            </a:r>
            <a:r>
              <a:rPr lang="en-US" sz="2200" dirty="0"/>
              <a:t> Optic for Link System Upgrade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/>
              <a:t>OM4 (or OM3)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</a:t>
            </a:r>
            <a:r>
              <a:rPr lang="en-US" sz="1900" dirty="0" smtClean="0"/>
              <a:t>before </a:t>
            </a:r>
            <a:r>
              <a:rPr lang="en-GB" sz="1900" dirty="0" smtClean="0"/>
              <a:t>but </a:t>
            </a:r>
            <a:r>
              <a:rPr lang="en-GB" sz="1900" dirty="0"/>
              <a:t>new lengths to be calculated to reduce slack 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 Barrel: 2x10x144OF, avg.18m+75m, tot. length 1km.</a:t>
            </a:r>
            <a:br>
              <a:rPr lang="en-US" sz="1900" dirty="0"/>
            </a:br>
            <a:r>
              <a:rPr lang="en-US" sz="1900" dirty="0"/>
              <a:t>			Endcap: 2x8x96OF, avg.33m+80m, tot. length 0.9km.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(?m</a:t>
            </a:r>
            <a:r>
              <a:rPr lang="en-US" sz="1900" baseline="30000" dirty="0"/>
              <a:t>3</a:t>
            </a:r>
            <a:r>
              <a:rPr lang="en-US" sz="1900" dirty="0"/>
              <a:t>), Test Area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arrival: Most urgent is YE1-YE3mCC OF at start of LS3 / Cables assembly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4FC2E7-6D45-7290-AA9F-ED58C7FC4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Conclusions</a:t>
            </a:r>
          </a:p>
          <a:p>
            <a:r>
              <a:rPr lang="en-GB" sz="2000" dirty="0" smtClean="0"/>
              <a:t>Total cable lengths (longest case) 22.4km</a:t>
            </a:r>
          </a:p>
          <a:p>
            <a:r>
              <a:rPr lang="en-GB" sz="2000" dirty="0" smtClean="0"/>
              <a:t>Total quantity </a:t>
            </a:r>
            <a:r>
              <a:rPr lang="en-GB" sz="2000" dirty="0" smtClean="0"/>
              <a:t>of </a:t>
            </a:r>
            <a:r>
              <a:rPr lang="en-GB" sz="2000" dirty="0" smtClean="0"/>
              <a:t>cables (optimised case) 1752 pieces		</a:t>
            </a:r>
            <a:endParaRPr lang="en-GB" sz="2000" dirty="0"/>
          </a:p>
          <a:p>
            <a:r>
              <a:rPr lang="en-GB" sz="2000" dirty="0"/>
              <a:t>Basic info available on </a:t>
            </a:r>
            <a:r>
              <a:rPr lang="en-GB" sz="2000" dirty="0" err="1"/>
              <a:t>dfs</a:t>
            </a:r>
            <a:r>
              <a:rPr lang="en-GB" sz="2000" dirty="0"/>
              <a:t> project web site.</a:t>
            </a:r>
          </a:p>
          <a:p>
            <a:r>
              <a:rPr lang="en-GB" sz="2000" dirty="0"/>
              <a:t>Skew test jig has to be rebuilt from scratch</a:t>
            </a:r>
          </a:p>
          <a:p>
            <a:r>
              <a:rPr lang="en-GB" sz="2000" dirty="0"/>
              <a:t>Increase number of temp sensors to one per chamber</a:t>
            </a:r>
          </a:p>
          <a:p>
            <a:r>
              <a:rPr lang="en-GB" sz="2000" dirty="0"/>
              <a:t>Requires up dating to meet CARE and new prices/delay</a:t>
            </a:r>
          </a:p>
          <a:p>
            <a:r>
              <a:rPr lang="en-GB" sz="2000" dirty="0"/>
              <a:t>Do the cables this year so that everybody is on the starting line in 2027 (?) If RPC need assistance now to be sure that there are no last minute mess-ups.</a:t>
            </a:r>
          </a:p>
        </p:txBody>
      </p:sp>
    </p:spTree>
    <p:extLst>
      <p:ext uri="{BB962C8B-B14F-4D97-AF65-F5344CB8AC3E}">
        <p14:creationId xmlns:p14="http://schemas.microsoft.com/office/powerpoint/2010/main" val="24033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2F2A1183-34F9-A84D-84B0-B048CACE6922}" vid="{71869695-BBB2-D946-A63B-4C84910685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32135</TotalTime>
  <Words>1412</Words>
  <Application>Microsoft Office PowerPoint</Application>
  <PresentationFormat>Widescreen</PresentationFormat>
  <Paragraphs>132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CMS Cable &amp; Connectorization  Workshop  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</vt:lpstr>
      <vt:lpstr>CMS RPC        Contact Person: A. DIMITROV</vt:lpstr>
      <vt:lpstr>Links to cable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 Meeting - Safety Talk</dc:title>
  <dc:creator>Roberto Perruzza</dc:creator>
  <cp:lastModifiedBy>Ian Crotty</cp:lastModifiedBy>
  <cp:revision>228</cp:revision>
  <cp:lastPrinted>2023-03-12T15:56:12Z</cp:lastPrinted>
  <dcterms:created xsi:type="dcterms:W3CDTF">2021-12-19T00:00:52Z</dcterms:created>
  <dcterms:modified xsi:type="dcterms:W3CDTF">2023-03-14T12:00:11Z</dcterms:modified>
</cp:coreProperties>
</file>