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3" r:id="rId5"/>
    <p:sldId id="289" r:id="rId6"/>
    <p:sldId id="259" r:id="rId7"/>
    <p:sldId id="282" r:id="rId8"/>
    <p:sldId id="272" r:id="rId9"/>
    <p:sldId id="273" r:id="rId10"/>
    <p:sldId id="264" r:id="rId11"/>
    <p:sldId id="290" r:id="rId12"/>
    <p:sldId id="291" r:id="rId13"/>
    <p:sldId id="292" r:id="rId14"/>
    <p:sldId id="293" r:id="rId15"/>
    <p:sldId id="294" r:id="rId16"/>
    <p:sldId id="265" r:id="rId17"/>
    <p:sldId id="260" r:id="rId18"/>
    <p:sldId id="280" r:id="rId19"/>
    <p:sldId id="281" r:id="rId20"/>
    <p:sldId id="288" r:id="rId21"/>
    <p:sldId id="261" r:id="rId22"/>
    <p:sldId id="26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0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68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9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8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3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8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7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ser.ch/datasheet/2/1/78_5100_2335_7_f-50531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ouser.ch/ProductDetail/3M-Electronic-Solutions-Division/HF659-40-275?qs=R6JvMBAljWfeXDVK27WOBg%3D%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New Signal &amp; DCS cable for phase 2 </a:t>
            </a:r>
            <a:br>
              <a:rPr lang="en-GB" dirty="0" smtClean="0"/>
            </a:br>
            <a:r>
              <a:rPr lang="en-GB" dirty="0" smtClean="0"/>
              <a:t>RE1 and RE2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</a:t>
            </a:r>
          </a:p>
          <a:p>
            <a:r>
              <a:rPr lang="en-GB" dirty="0" smtClean="0"/>
              <a:t>3 Sept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00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39" y="646330"/>
            <a:ext cx="8080312" cy="6210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https://www.distrelec.ch/en/round-flat-cable-50x-08-mm-shielded-300v-3m-3659-50/p/15563747?ext_cid=shgooaqchen-P-Shopping-Fallback&amp;pi=15563747&amp;gclid=EAIaIQobChMI2tLFutXi8gIVCOh3Ch2KxAIkEAQYASABEgLNU_D_BwE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54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79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7" y="2202024"/>
            <a:ext cx="9741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Possible DCS cable solutions</a:t>
            </a:r>
          </a:p>
          <a:p>
            <a:pPr algn="ctr"/>
            <a:r>
              <a:rPr lang="en-GB" sz="3600" dirty="0" smtClean="0"/>
              <a:t>Halogen free</a:t>
            </a:r>
          </a:p>
          <a:p>
            <a:pPr algn="ctr"/>
            <a:r>
              <a:rPr lang="en-GB" sz="3600" dirty="0" smtClean="0"/>
              <a:t>28AWG, 40c, Twisted pair, shielded</a:t>
            </a:r>
          </a:p>
          <a:p>
            <a:pPr algn="ctr"/>
            <a:r>
              <a:rPr lang="en-GB" sz="3600" dirty="0" smtClean="0"/>
              <a:t>NOT PVC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5274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29" y="1623527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Mega   flex </a:t>
            </a:r>
            <a:r>
              <a:rPr lang="en-GB" dirty="0" err="1" smtClean="0"/>
              <a:t>xxxxx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72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01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71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808" y="2883159"/>
            <a:ext cx="9293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Connectors 40c IDC flat cable (3M)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54937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6759" cy="67841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7667" y="1589936"/>
            <a:ext cx="9584575" cy="415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68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1943184" cy="6469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8714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https://ch.farnell.com/fr-CH/3m/3417-6640/embase-idc-40-voies/dp/525420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83900" y="341927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3417-6640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9004363">
            <a:off x="3041780" y="3465445"/>
            <a:ext cx="404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Preferred connector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9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910"/>
            <a:ext cx="11546993" cy="6254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5192" y="4205387"/>
            <a:ext cx="4896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https://www.farnell.com/datasheets/1573204.pdf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8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2977"/>
              </p:ext>
            </p:extLst>
          </p:nvPr>
        </p:nvGraphicFramePr>
        <p:xfrm>
          <a:off x="3311963" y="1291658"/>
          <a:ext cx="5400122" cy="4374244"/>
        </p:xfrm>
        <a:graphic>
          <a:graphicData uri="http://schemas.openxmlformats.org/drawingml/2006/table">
            <a:tbl>
              <a:tblPr/>
              <a:tblGrid>
                <a:gridCol w="535826">
                  <a:extLst>
                    <a:ext uri="{9D8B030D-6E8A-4147-A177-3AD203B41FA5}">
                      <a16:colId xmlns:a16="http://schemas.microsoft.com/office/drawing/2014/main" val="3729616754"/>
                    </a:ext>
                  </a:extLst>
                </a:gridCol>
                <a:gridCol w="1113514">
                  <a:extLst>
                    <a:ext uri="{9D8B030D-6E8A-4147-A177-3AD203B41FA5}">
                      <a16:colId xmlns:a16="http://schemas.microsoft.com/office/drawing/2014/main" val="2760781124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1939982480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3964176229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437425804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1516411259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40539604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1372356019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3303119931"/>
                    </a:ext>
                  </a:extLst>
                </a:gridCol>
              </a:tblGrid>
              <a:tr h="37655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 &amp; DCS cables Phase II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419453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6152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Ian, 3 Sept 2021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69729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07492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30471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41813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 cable/chamber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RE1/2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RE1/3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RE2/2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RE2/3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38226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120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32609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per ch type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46084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9196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per ch type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59703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69759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379774"/>
                  </a:ext>
                </a:extLst>
              </a:tr>
              <a:tr h="3029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cables per Endcap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81516"/>
                  </a:ext>
                </a:extLst>
              </a:tr>
              <a:tr h="3029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cables per Endcap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9085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13703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Endcaps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1728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18430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Endcaps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5021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48217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spares except for Tests Lab installation = 20 of 10m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1748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23408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spares except for Tests Lab installation = 20/6 of 10m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09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545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323" y="2892489"/>
            <a:ext cx="785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These connectors are second choice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24829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4152" cy="6578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0388" y="1536832"/>
            <a:ext cx="5656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https://fr.rs-online.com/web/p/connecteurs-idc/0471222/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77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54" y="727786"/>
            <a:ext cx="9755514" cy="52842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38" y="81256"/>
            <a:ext cx="556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https://fr.rs-online.com/web/p/connecteurs-idc/6257303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95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6571"/>
            <a:ext cx="11312295" cy="6127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725" y="137240"/>
            <a:ext cx="556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https://fr.rs-online.com/web/p/connecteurs-idc/6425001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38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476430"/>
              </p:ext>
            </p:extLst>
          </p:nvPr>
        </p:nvGraphicFramePr>
        <p:xfrm>
          <a:off x="5037494" y="999057"/>
          <a:ext cx="558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3" imgW="7191363" imgH="6972129" progId="Excel.Sheet.8">
                  <p:embed/>
                </p:oleObj>
              </mc:Choice>
              <mc:Fallback>
                <p:oleObj name="Worksheet" r:id="rId3" imgW="7191363" imgH="697212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7494" y="999057"/>
                        <a:ext cx="558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10043470" y="6224983"/>
            <a:ext cx="957321" cy="1922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7959" y="1722899"/>
            <a:ext cx="41324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400" b="1" dirty="0" smtClean="0"/>
              <a:t>Signal cables</a:t>
            </a:r>
          </a:p>
          <a:p>
            <a:r>
              <a:rPr lang="en-GB" dirty="0" smtClean="0"/>
              <a:t>Approx. length for 1 station = 4722m.</a:t>
            </a:r>
          </a:p>
          <a:p>
            <a:r>
              <a:rPr lang="en-GB" dirty="0" smtClean="0"/>
              <a:t>There are 4 stations</a:t>
            </a:r>
          </a:p>
          <a:p>
            <a:r>
              <a:rPr lang="en-GB" dirty="0" smtClean="0"/>
              <a:t>Total length approx. 20km</a:t>
            </a:r>
          </a:p>
          <a:p>
            <a:r>
              <a:rPr lang="en-GB" dirty="0" smtClean="0"/>
              <a:t>Lengths vary from 7 – 15m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400" b="1" dirty="0" smtClean="0"/>
              <a:t>DCS cables</a:t>
            </a:r>
          </a:p>
          <a:p>
            <a:r>
              <a:rPr lang="en-GB" dirty="0" smtClean="0"/>
              <a:t>Approx. length for 1 station = </a:t>
            </a:r>
          </a:p>
          <a:p>
            <a:r>
              <a:rPr lang="en-GB" dirty="0" smtClean="0"/>
              <a:t>348 + 438 = 787m.</a:t>
            </a:r>
          </a:p>
          <a:p>
            <a:r>
              <a:rPr lang="en-GB" dirty="0" smtClean="0"/>
              <a:t>There are 4 stations</a:t>
            </a:r>
          </a:p>
          <a:p>
            <a:r>
              <a:rPr lang="en-GB" dirty="0" smtClean="0"/>
              <a:t>Total length approx. 3.5km</a:t>
            </a:r>
          </a:p>
          <a:p>
            <a:r>
              <a:rPr lang="en-GB" dirty="0" smtClean="0"/>
              <a:t>Lengths vary from 7 – 15m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8823866">
            <a:off x="5630886" y="2629813"/>
            <a:ext cx="612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EXAMPLE NOT FOR PRODUCTION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788" y="139959"/>
            <a:ext cx="667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Signal cables and DCS cables</a:t>
            </a:r>
            <a:endParaRPr lang="en-GB" sz="3200" dirty="0"/>
          </a:p>
        </p:txBody>
      </p:sp>
      <p:sp>
        <p:nvSpPr>
          <p:cNvPr id="8" name="Oval 7"/>
          <p:cNvSpPr/>
          <p:nvPr/>
        </p:nvSpPr>
        <p:spPr>
          <a:xfrm>
            <a:off x="9987485" y="5877883"/>
            <a:ext cx="957321" cy="1922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815942" y="5890255"/>
            <a:ext cx="957321" cy="1922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5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267" t="21010" r="31506" b="9317"/>
          <a:stretch/>
        </p:blipFill>
        <p:spPr>
          <a:xfrm>
            <a:off x="6475445" y="-1"/>
            <a:ext cx="4674637" cy="6778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194" t="20716" r="31200" b="8429"/>
          <a:stretch/>
        </p:blipFill>
        <p:spPr>
          <a:xfrm>
            <a:off x="335902" y="-1"/>
            <a:ext cx="4702629" cy="683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3452" y="3786283"/>
            <a:ext cx="1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40c IDC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1118" y="3786283"/>
            <a:ext cx="1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 smtClean="0">
                <a:solidFill>
                  <a:srgbClr val="FF0000"/>
                </a:solidFill>
              </a:rPr>
              <a:t>0c IDC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1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7" y="2202024"/>
            <a:ext cx="9741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Possible Signal cable solutions</a:t>
            </a:r>
          </a:p>
          <a:p>
            <a:pPr algn="ctr"/>
            <a:r>
              <a:rPr lang="en-GB" sz="3600" dirty="0" smtClean="0"/>
              <a:t>Halogen free</a:t>
            </a:r>
          </a:p>
          <a:p>
            <a:pPr algn="ctr"/>
            <a:r>
              <a:rPr lang="en-GB" sz="3600" dirty="0" smtClean="0"/>
              <a:t>28AWG, 40c, Twisted pair, shielded</a:t>
            </a:r>
          </a:p>
          <a:p>
            <a:pPr algn="ctr"/>
            <a:r>
              <a:rPr lang="en-GB" sz="3600" dirty="0" smtClean="0"/>
              <a:t>NOT PVC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5341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" y="-1395413"/>
            <a:ext cx="12553950" cy="96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3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313" y="174563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79985-20-PM 540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714" t="16451" r="31807" b="2182"/>
          <a:stretch/>
        </p:blipFill>
        <p:spPr>
          <a:xfrm>
            <a:off x="6354147" y="0"/>
            <a:ext cx="5837853" cy="68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1308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https://www.mouser.ch/Wire-Cable/Flat-Cables/_/N-5ggm?P=1z0vl9hZ1yc8ojkZ1yx5jlyZ1yzu8m9Z1z0t1rp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164"/>
            <a:ext cx="11971176" cy="64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84572" y="3536302"/>
            <a:ext cx="450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hlinkClick r:id="rId3"/>
              </a:rPr>
              <a:t>78_5100_2335_7_f-50531.pdf (mouser.ch)</a:t>
            </a:r>
            <a:endParaRPr lang="en-GB" sz="1200" dirty="0" smtClean="0"/>
          </a:p>
          <a:p>
            <a:r>
              <a:rPr lang="en-GB" sz="1200" dirty="0" smtClean="0">
                <a:hlinkClick r:id="rId4"/>
              </a:rPr>
              <a:t>HF659/40-275 3M Electronic Solutions Division | Mouser Switzerland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5925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264</Words>
  <Application>Microsoft Office PowerPoint</Application>
  <PresentationFormat>Widescreen</PresentationFormat>
  <Paragraphs>89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Microsoft Excel 97-2003 Worksheet</vt:lpstr>
      <vt:lpstr>New Signal &amp; DCS cable for phase 2  RE1 and RE2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Signal cable for phase 3  RE1 and RE2</dc:title>
  <dc:creator>Ian Crotty</dc:creator>
  <cp:lastModifiedBy>Ian Crotty</cp:lastModifiedBy>
  <cp:revision>88</cp:revision>
  <dcterms:created xsi:type="dcterms:W3CDTF">2021-09-03T10:54:32Z</dcterms:created>
  <dcterms:modified xsi:type="dcterms:W3CDTF">2021-09-07T14:24:50Z</dcterms:modified>
</cp:coreProperties>
</file>