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63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3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1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0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52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0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2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40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4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9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4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70E1-0B22-4429-9611-4E99439EF897}" type="datetimeFigureOut">
              <a:rPr lang="en-GB" smtClean="0"/>
              <a:t>29/03/2022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47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RE1/2 signal cable Assembly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Taken from original 2005 version (in word)</a:t>
            </a:r>
          </a:p>
          <a:p>
            <a:r>
              <a:rPr lang="en-GB" smtClean="0"/>
              <a:t>Word version also </a:t>
            </a:r>
            <a:r>
              <a:rPr lang="en-GB" dirty="0" smtClean="0"/>
              <a:t>here </a:t>
            </a:r>
          </a:p>
          <a:p>
            <a:r>
              <a:rPr lang="en-GB" dirty="0" smtClean="0"/>
              <a:t>24 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32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52400" y="152400"/>
            <a:ext cx="9486900" cy="5692775"/>
            <a:chOff x="3159" y="1935"/>
            <a:chExt cx="9473" cy="5710"/>
          </a:xfrm>
        </p:grpSpPr>
        <p:sp>
          <p:nvSpPr>
            <p:cNvPr id="4" name="AutoShape 23"/>
            <p:cNvSpPr>
              <a:spLocks noChangeAspect="1" noChangeArrowheads="1" noTextEdit="1"/>
            </p:cNvSpPr>
            <p:nvPr/>
          </p:nvSpPr>
          <p:spPr bwMode="auto">
            <a:xfrm>
              <a:off x="3159" y="1935"/>
              <a:ext cx="9473" cy="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Oval 22"/>
            <p:cNvSpPr>
              <a:spLocks noChangeArrowheads="1"/>
            </p:cNvSpPr>
            <p:nvPr/>
          </p:nvSpPr>
          <p:spPr bwMode="auto">
            <a:xfrm>
              <a:off x="5213" y="3540"/>
              <a:ext cx="506" cy="507"/>
            </a:xfrm>
            <a:prstGeom prst="ellipse">
              <a:avLst/>
            </a:prstGeom>
            <a:solidFill>
              <a:srgbClr val="00FFFF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18018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6" name="Oval 21"/>
            <p:cNvSpPr>
              <a:spLocks noChangeArrowheads="1"/>
            </p:cNvSpPr>
            <p:nvPr/>
          </p:nvSpPr>
          <p:spPr bwMode="auto">
            <a:xfrm>
              <a:off x="8211" y="4727"/>
              <a:ext cx="379" cy="382"/>
            </a:xfrm>
            <a:prstGeom prst="ellipse">
              <a:avLst/>
            </a:prstGeom>
            <a:solidFill>
              <a:srgbClr val="808080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3630600" prstMaterial="legacyPlastic">
              <a:bevelT w="13500" h="13500" prst="angle"/>
              <a:bevelB w="13500" h="13500" prst="angle"/>
              <a:extrusionClr>
                <a:srgbClr val="808080"/>
              </a:extrusionClr>
              <a:contourClr>
                <a:srgbClr val="808080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7" name="Rectangle 20"/>
            <p:cNvSpPr>
              <a:spLocks noChangeArrowheads="1"/>
            </p:cNvSpPr>
            <p:nvPr/>
          </p:nvSpPr>
          <p:spPr bwMode="auto">
            <a:xfrm>
              <a:off x="8843" y="5234"/>
              <a:ext cx="1640" cy="25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scene3d>
              <a:camera prst="legacyObliqueTopLeft">
                <a:rot lat="20999999" lon="20099999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8" name="Text Box 19"/>
            <p:cNvSpPr txBox="1">
              <a:spLocks noChangeArrowheads="1"/>
            </p:cNvSpPr>
            <p:nvPr/>
          </p:nvSpPr>
          <p:spPr bwMode="auto">
            <a:xfrm>
              <a:off x="9208" y="2164"/>
              <a:ext cx="2397" cy="6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Chamber End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Enlever la gaine L= 150mm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9467" y="5797"/>
              <a:ext cx="1643" cy="6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40 mpin Scotch Flex (3M)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Freeform 17"/>
            <p:cNvSpPr>
              <a:spLocks/>
            </p:cNvSpPr>
            <p:nvPr/>
          </p:nvSpPr>
          <p:spPr bwMode="auto">
            <a:xfrm>
              <a:off x="8464" y="4980"/>
              <a:ext cx="1389" cy="148"/>
            </a:xfrm>
            <a:custGeom>
              <a:avLst/>
              <a:gdLst>
                <a:gd name="T0" fmla="*/ 0 w 1980"/>
                <a:gd name="T1" fmla="*/ 0 h 210"/>
                <a:gd name="T2" fmla="*/ 360 w 1980"/>
                <a:gd name="T3" fmla="*/ 180 h 210"/>
                <a:gd name="T4" fmla="*/ 900 w 1980"/>
                <a:gd name="T5" fmla="*/ 180 h 210"/>
                <a:gd name="T6" fmla="*/ 1440 w 1980"/>
                <a:gd name="T7" fmla="*/ 0 h 210"/>
                <a:gd name="T8" fmla="*/ 1980 w 1980"/>
                <a:gd name="T9" fmla="*/ 18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0" h="210">
                  <a:moveTo>
                    <a:pt x="0" y="0"/>
                  </a:moveTo>
                  <a:cubicBezTo>
                    <a:pt x="105" y="75"/>
                    <a:pt x="210" y="150"/>
                    <a:pt x="360" y="180"/>
                  </a:cubicBezTo>
                  <a:cubicBezTo>
                    <a:pt x="510" y="210"/>
                    <a:pt x="720" y="210"/>
                    <a:pt x="900" y="180"/>
                  </a:cubicBezTo>
                  <a:cubicBezTo>
                    <a:pt x="1080" y="150"/>
                    <a:pt x="1260" y="0"/>
                    <a:pt x="1440" y="0"/>
                  </a:cubicBezTo>
                  <a:cubicBezTo>
                    <a:pt x="1620" y="0"/>
                    <a:pt x="1890" y="150"/>
                    <a:pt x="1980" y="180"/>
                  </a:cubicBezTo>
                </a:path>
              </a:pathLst>
            </a:custGeom>
            <a:noFill/>
            <a:ln w="3175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16"/>
            <p:cNvSpPr>
              <a:spLocks/>
            </p:cNvSpPr>
            <p:nvPr/>
          </p:nvSpPr>
          <p:spPr bwMode="auto">
            <a:xfrm>
              <a:off x="8338" y="4853"/>
              <a:ext cx="379" cy="529"/>
            </a:xfrm>
            <a:custGeom>
              <a:avLst/>
              <a:gdLst>
                <a:gd name="T0" fmla="*/ 0 w 540"/>
                <a:gd name="T1" fmla="*/ 0 h 750"/>
                <a:gd name="T2" fmla="*/ 360 w 540"/>
                <a:gd name="T3" fmla="*/ 180 h 750"/>
                <a:gd name="T4" fmla="*/ 360 w 540"/>
                <a:gd name="T5" fmla="*/ 360 h 750"/>
                <a:gd name="T6" fmla="*/ 180 w 540"/>
                <a:gd name="T7" fmla="*/ 540 h 750"/>
                <a:gd name="T8" fmla="*/ 360 w 540"/>
                <a:gd name="T9" fmla="*/ 720 h 750"/>
                <a:gd name="T10" fmla="*/ 540 w 540"/>
                <a:gd name="T11" fmla="*/ 72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0" h="75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90" y="300"/>
                    <a:pt x="360" y="360"/>
                  </a:cubicBezTo>
                  <a:cubicBezTo>
                    <a:pt x="330" y="420"/>
                    <a:pt x="180" y="480"/>
                    <a:pt x="180" y="540"/>
                  </a:cubicBezTo>
                  <a:cubicBezTo>
                    <a:pt x="180" y="600"/>
                    <a:pt x="300" y="690"/>
                    <a:pt x="360" y="720"/>
                  </a:cubicBezTo>
                  <a:cubicBezTo>
                    <a:pt x="420" y="750"/>
                    <a:pt x="480" y="735"/>
                    <a:pt x="540" y="720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5"/>
            <p:cNvSpPr>
              <a:spLocks/>
            </p:cNvSpPr>
            <p:nvPr/>
          </p:nvSpPr>
          <p:spPr bwMode="auto">
            <a:xfrm>
              <a:off x="8338" y="4853"/>
              <a:ext cx="1010" cy="275"/>
            </a:xfrm>
            <a:custGeom>
              <a:avLst/>
              <a:gdLst>
                <a:gd name="T0" fmla="*/ 0 w 1440"/>
                <a:gd name="T1" fmla="*/ 0 h 390"/>
                <a:gd name="T2" fmla="*/ 360 w 1440"/>
                <a:gd name="T3" fmla="*/ 180 h 390"/>
                <a:gd name="T4" fmla="*/ 720 w 1440"/>
                <a:gd name="T5" fmla="*/ 180 h 390"/>
                <a:gd name="T6" fmla="*/ 1080 w 1440"/>
                <a:gd name="T7" fmla="*/ 180 h 390"/>
                <a:gd name="T8" fmla="*/ 1260 w 1440"/>
                <a:gd name="T9" fmla="*/ 360 h 390"/>
                <a:gd name="T10" fmla="*/ 1440 w 1440"/>
                <a:gd name="T11" fmla="*/ 36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0" h="390">
                  <a:moveTo>
                    <a:pt x="0" y="0"/>
                  </a:moveTo>
                  <a:cubicBezTo>
                    <a:pt x="120" y="75"/>
                    <a:pt x="240" y="150"/>
                    <a:pt x="360" y="180"/>
                  </a:cubicBezTo>
                  <a:cubicBezTo>
                    <a:pt x="480" y="210"/>
                    <a:pt x="600" y="180"/>
                    <a:pt x="720" y="180"/>
                  </a:cubicBezTo>
                  <a:cubicBezTo>
                    <a:pt x="840" y="180"/>
                    <a:pt x="990" y="150"/>
                    <a:pt x="1080" y="180"/>
                  </a:cubicBezTo>
                  <a:cubicBezTo>
                    <a:pt x="1170" y="210"/>
                    <a:pt x="1200" y="330"/>
                    <a:pt x="1260" y="360"/>
                  </a:cubicBezTo>
                  <a:cubicBezTo>
                    <a:pt x="1320" y="390"/>
                    <a:pt x="1380" y="375"/>
                    <a:pt x="1440" y="36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8338" y="4727"/>
              <a:ext cx="379" cy="506"/>
            </a:xfrm>
            <a:custGeom>
              <a:avLst/>
              <a:gdLst>
                <a:gd name="T0" fmla="*/ 0 w 540"/>
                <a:gd name="T1" fmla="*/ 0 h 720"/>
                <a:gd name="T2" fmla="*/ 360 w 540"/>
                <a:gd name="T3" fmla="*/ 180 h 720"/>
                <a:gd name="T4" fmla="*/ 360 w 540"/>
                <a:gd name="T5" fmla="*/ 360 h 720"/>
                <a:gd name="T6" fmla="*/ 360 w 540"/>
                <a:gd name="T7" fmla="*/ 540 h 720"/>
                <a:gd name="T8" fmla="*/ 540 w 540"/>
                <a:gd name="T9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72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60" y="300"/>
                    <a:pt x="360" y="360"/>
                  </a:cubicBezTo>
                  <a:cubicBezTo>
                    <a:pt x="360" y="420"/>
                    <a:pt x="330" y="480"/>
                    <a:pt x="360" y="540"/>
                  </a:cubicBezTo>
                  <a:cubicBezTo>
                    <a:pt x="390" y="600"/>
                    <a:pt x="465" y="660"/>
                    <a:pt x="540" y="720"/>
                  </a:cubicBezTo>
                </a:path>
              </a:pathLst>
            </a:custGeom>
            <a:noFill/>
            <a:ln w="3175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4632" y="4980"/>
              <a:ext cx="3853" cy="1396"/>
            </a:xfrm>
            <a:custGeom>
              <a:avLst/>
              <a:gdLst>
                <a:gd name="T0" fmla="*/ 5280 w 5490"/>
                <a:gd name="T1" fmla="*/ 0 h 1980"/>
                <a:gd name="T2" fmla="*/ 5460 w 5490"/>
                <a:gd name="T3" fmla="*/ 180 h 1980"/>
                <a:gd name="T4" fmla="*/ 5100 w 5490"/>
                <a:gd name="T5" fmla="*/ 540 h 1980"/>
                <a:gd name="T6" fmla="*/ 4380 w 5490"/>
                <a:gd name="T7" fmla="*/ 540 h 1980"/>
                <a:gd name="T8" fmla="*/ 2760 w 5490"/>
                <a:gd name="T9" fmla="*/ 180 h 1980"/>
                <a:gd name="T10" fmla="*/ 600 w 5490"/>
                <a:gd name="T11" fmla="*/ 180 h 1980"/>
                <a:gd name="T12" fmla="*/ 60 w 5490"/>
                <a:gd name="T13" fmla="*/ 720 h 1980"/>
                <a:gd name="T14" fmla="*/ 240 w 5490"/>
                <a:gd name="T15" fmla="*/ 1620 h 1980"/>
                <a:gd name="T16" fmla="*/ 960 w 5490"/>
                <a:gd name="T17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90" h="1980">
                  <a:moveTo>
                    <a:pt x="5280" y="0"/>
                  </a:moveTo>
                  <a:cubicBezTo>
                    <a:pt x="5385" y="45"/>
                    <a:pt x="5490" y="90"/>
                    <a:pt x="5460" y="180"/>
                  </a:cubicBezTo>
                  <a:cubicBezTo>
                    <a:pt x="5430" y="270"/>
                    <a:pt x="5280" y="480"/>
                    <a:pt x="5100" y="540"/>
                  </a:cubicBezTo>
                  <a:cubicBezTo>
                    <a:pt x="4920" y="600"/>
                    <a:pt x="4770" y="600"/>
                    <a:pt x="4380" y="540"/>
                  </a:cubicBezTo>
                  <a:cubicBezTo>
                    <a:pt x="3990" y="480"/>
                    <a:pt x="3390" y="240"/>
                    <a:pt x="2760" y="180"/>
                  </a:cubicBezTo>
                  <a:cubicBezTo>
                    <a:pt x="2130" y="120"/>
                    <a:pt x="1050" y="90"/>
                    <a:pt x="600" y="180"/>
                  </a:cubicBezTo>
                  <a:cubicBezTo>
                    <a:pt x="150" y="270"/>
                    <a:pt x="120" y="480"/>
                    <a:pt x="60" y="720"/>
                  </a:cubicBezTo>
                  <a:cubicBezTo>
                    <a:pt x="0" y="960"/>
                    <a:pt x="90" y="1410"/>
                    <a:pt x="240" y="1620"/>
                  </a:cubicBezTo>
                  <a:cubicBezTo>
                    <a:pt x="390" y="1830"/>
                    <a:pt x="840" y="1920"/>
                    <a:pt x="960" y="1980"/>
                  </a:cubicBez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5306" y="6249"/>
              <a:ext cx="253" cy="25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Text Box 11"/>
            <p:cNvSpPr txBox="1">
              <a:spLocks noChangeArrowheads="1"/>
            </p:cNvSpPr>
            <p:nvPr/>
          </p:nvSpPr>
          <p:spPr bwMode="auto">
            <a:xfrm>
              <a:off x="5784" y="6407"/>
              <a:ext cx="883" cy="7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Cosse diam 6 x 10mm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3790" y="4219"/>
              <a:ext cx="1263" cy="76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Ground wire 0.5mm</a:t>
              </a:r>
              <a:r>
                <a:rPr kumimoji="0" lang="en-US" altLang="en-US" sz="13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280mm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>
              <a:off x="9222" y="4473"/>
              <a:ext cx="1010" cy="3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Text Box 8"/>
            <p:cNvSpPr txBox="1">
              <a:spLocks noChangeArrowheads="1"/>
            </p:cNvSpPr>
            <p:nvPr/>
          </p:nvSpPr>
          <p:spPr bwMode="auto">
            <a:xfrm>
              <a:off x="9601" y="4219"/>
              <a:ext cx="1091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40mm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5442" y="3655"/>
              <a:ext cx="457" cy="458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334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1" name="Oval 6"/>
            <p:cNvSpPr>
              <a:spLocks noChangeArrowheads="1"/>
            </p:cNvSpPr>
            <p:nvPr/>
          </p:nvSpPr>
          <p:spPr bwMode="auto">
            <a:xfrm>
              <a:off x="8295" y="4801"/>
              <a:ext cx="342" cy="344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6583" y="2738"/>
              <a:ext cx="1939" cy="6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Heat Shrink Tube 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Diam 10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With internal Hot meklt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4"/>
            <p:cNvSpPr>
              <a:spLocks noChangeShapeType="1"/>
            </p:cNvSpPr>
            <p:nvPr/>
          </p:nvSpPr>
          <p:spPr bwMode="auto">
            <a:xfrm flipH="1">
              <a:off x="5898" y="3426"/>
              <a:ext cx="1484" cy="229"/>
            </a:xfrm>
            <a:prstGeom prst="line">
              <a:avLst/>
            </a:prstGeom>
            <a:noFill/>
            <a:ln w="127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3"/>
            <p:cNvSpPr>
              <a:spLocks noChangeShapeType="1"/>
            </p:cNvSpPr>
            <p:nvPr/>
          </p:nvSpPr>
          <p:spPr bwMode="auto">
            <a:xfrm>
              <a:off x="7382" y="3426"/>
              <a:ext cx="799" cy="114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Text Box 2"/>
            <p:cNvSpPr txBox="1">
              <a:spLocks noChangeArrowheads="1"/>
            </p:cNvSpPr>
            <p:nvPr/>
          </p:nvSpPr>
          <p:spPr bwMode="auto">
            <a:xfrm>
              <a:off x="10806" y="6675"/>
              <a:ext cx="1255" cy="57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Ian Crotty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28 Oct 05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510774" y="629314"/>
            <a:ext cx="105925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Word version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163230" y="5501257"/>
            <a:ext cx="1256841" cy="952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Updated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24 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38735" y="1728651"/>
            <a:ext cx="105925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ppt</a:t>
            </a:r>
            <a:r>
              <a:rPr lang="en-GB" dirty="0" smtClean="0"/>
              <a:t> version</a:t>
            </a:r>
            <a:endParaRPr lang="en-GB" dirty="0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622275" y="5245543"/>
            <a:ext cx="253371" cy="253234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Can 7"/>
          <p:cNvSpPr/>
          <p:nvPr/>
        </p:nvSpPr>
        <p:spPr>
          <a:xfrm rot="6777650">
            <a:off x="3300248" y="915640"/>
            <a:ext cx="485192" cy="2316253"/>
          </a:xfrm>
          <a:prstGeom prst="can">
            <a:avLst>
              <a:gd name="adj" fmla="val 69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4603466" y="2378434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10" name="Can 9"/>
          <p:cNvSpPr/>
          <p:nvPr/>
        </p:nvSpPr>
        <p:spPr>
          <a:xfrm rot="6726266">
            <a:off x="6194299" y="1531868"/>
            <a:ext cx="319033" cy="3401359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14"/>
          <p:cNvSpPr>
            <a:spLocks/>
          </p:cNvSpPr>
          <p:nvPr/>
        </p:nvSpPr>
        <p:spPr bwMode="auto">
          <a:xfrm>
            <a:off x="7606820" y="3757655"/>
            <a:ext cx="379556" cy="504474"/>
          </a:xfrm>
          <a:custGeom>
            <a:avLst/>
            <a:gdLst>
              <a:gd name="T0" fmla="*/ 0 w 540"/>
              <a:gd name="T1" fmla="*/ 0 h 720"/>
              <a:gd name="T2" fmla="*/ 360 w 540"/>
              <a:gd name="T3" fmla="*/ 180 h 720"/>
              <a:gd name="T4" fmla="*/ 360 w 540"/>
              <a:gd name="T5" fmla="*/ 360 h 720"/>
              <a:gd name="T6" fmla="*/ 360 w 540"/>
              <a:gd name="T7" fmla="*/ 540 h 720"/>
              <a:gd name="T8" fmla="*/ 540 w 54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72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60" y="300"/>
                  <a:pt x="360" y="360"/>
                </a:cubicBezTo>
                <a:cubicBezTo>
                  <a:pt x="360" y="420"/>
                  <a:pt x="330" y="480"/>
                  <a:pt x="360" y="540"/>
                </a:cubicBezTo>
                <a:cubicBezTo>
                  <a:pt x="390" y="600"/>
                  <a:pt x="465" y="660"/>
                  <a:pt x="540" y="720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7696762" y="3685591"/>
            <a:ext cx="342502" cy="342962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3" name="Freeform 16"/>
          <p:cNvSpPr>
            <a:spLocks/>
          </p:cNvSpPr>
          <p:nvPr/>
        </p:nvSpPr>
        <p:spPr bwMode="auto">
          <a:xfrm>
            <a:off x="7868013" y="3816557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7952899" y="3867893"/>
            <a:ext cx="1004215" cy="342900"/>
          </a:xfrm>
          <a:custGeom>
            <a:avLst/>
            <a:gdLst>
              <a:gd name="T0" fmla="*/ 0 w 1440"/>
              <a:gd name="T1" fmla="*/ 0 h 390"/>
              <a:gd name="T2" fmla="*/ 360 w 1440"/>
              <a:gd name="T3" fmla="*/ 180 h 390"/>
              <a:gd name="T4" fmla="*/ 720 w 1440"/>
              <a:gd name="T5" fmla="*/ 180 h 390"/>
              <a:gd name="T6" fmla="*/ 1080 w 1440"/>
              <a:gd name="T7" fmla="*/ 180 h 390"/>
              <a:gd name="T8" fmla="*/ 1260 w 1440"/>
              <a:gd name="T9" fmla="*/ 360 h 390"/>
              <a:gd name="T10" fmla="*/ 1440 w 1440"/>
              <a:gd name="T11" fmla="*/ 36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0" h="390">
                <a:moveTo>
                  <a:pt x="0" y="0"/>
                </a:moveTo>
                <a:cubicBezTo>
                  <a:pt x="120" y="75"/>
                  <a:pt x="240" y="150"/>
                  <a:pt x="360" y="180"/>
                </a:cubicBezTo>
                <a:cubicBezTo>
                  <a:pt x="480" y="210"/>
                  <a:pt x="600" y="180"/>
                  <a:pt x="720" y="180"/>
                </a:cubicBezTo>
                <a:cubicBezTo>
                  <a:pt x="840" y="180"/>
                  <a:pt x="990" y="150"/>
                  <a:pt x="1080" y="180"/>
                </a:cubicBezTo>
                <a:cubicBezTo>
                  <a:pt x="1170" y="210"/>
                  <a:pt x="1200" y="330"/>
                  <a:pt x="1260" y="360"/>
                </a:cubicBezTo>
                <a:cubicBezTo>
                  <a:pt x="1320" y="390"/>
                  <a:pt x="1380" y="375"/>
                  <a:pt x="1440" y="36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Freeform 15"/>
          <p:cNvSpPr>
            <a:spLocks/>
          </p:cNvSpPr>
          <p:nvPr/>
        </p:nvSpPr>
        <p:spPr bwMode="auto">
          <a:xfrm>
            <a:off x="7724609" y="3791775"/>
            <a:ext cx="379556" cy="527404"/>
          </a:xfrm>
          <a:custGeom>
            <a:avLst/>
            <a:gdLst>
              <a:gd name="T0" fmla="*/ 0 w 540"/>
              <a:gd name="T1" fmla="*/ 0 h 750"/>
              <a:gd name="T2" fmla="*/ 360 w 540"/>
              <a:gd name="T3" fmla="*/ 180 h 750"/>
              <a:gd name="T4" fmla="*/ 360 w 540"/>
              <a:gd name="T5" fmla="*/ 360 h 750"/>
              <a:gd name="T6" fmla="*/ 180 w 540"/>
              <a:gd name="T7" fmla="*/ 540 h 750"/>
              <a:gd name="T8" fmla="*/ 360 w 540"/>
              <a:gd name="T9" fmla="*/ 720 h 750"/>
              <a:gd name="T10" fmla="*/ 540 w 540"/>
              <a:gd name="T11" fmla="*/ 72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0" h="75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90" y="300"/>
                  <a:pt x="360" y="360"/>
                </a:cubicBezTo>
                <a:cubicBezTo>
                  <a:pt x="330" y="420"/>
                  <a:pt x="180" y="480"/>
                  <a:pt x="180" y="540"/>
                </a:cubicBezTo>
                <a:cubicBezTo>
                  <a:pt x="180" y="600"/>
                  <a:pt x="300" y="690"/>
                  <a:pt x="360" y="720"/>
                </a:cubicBezTo>
                <a:cubicBezTo>
                  <a:pt x="420" y="750"/>
                  <a:pt x="480" y="735"/>
                  <a:pt x="540" y="72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8135911" y="4253594"/>
            <a:ext cx="1642406" cy="254231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ObliqueTopLeft">
              <a:rot lat="209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956471" y="3941369"/>
            <a:ext cx="3858654" cy="1391789"/>
          </a:xfrm>
          <a:custGeom>
            <a:avLst/>
            <a:gdLst>
              <a:gd name="T0" fmla="*/ 5280 w 5490"/>
              <a:gd name="T1" fmla="*/ 0 h 1980"/>
              <a:gd name="T2" fmla="*/ 5460 w 5490"/>
              <a:gd name="T3" fmla="*/ 180 h 1980"/>
              <a:gd name="T4" fmla="*/ 5100 w 5490"/>
              <a:gd name="T5" fmla="*/ 540 h 1980"/>
              <a:gd name="T6" fmla="*/ 4380 w 5490"/>
              <a:gd name="T7" fmla="*/ 540 h 1980"/>
              <a:gd name="T8" fmla="*/ 2760 w 5490"/>
              <a:gd name="T9" fmla="*/ 180 h 1980"/>
              <a:gd name="T10" fmla="*/ 600 w 5490"/>
              <a:gd name="T11" fmla="*/ 180 h 1980"/>
              <a:gd name="T12" fmla="*/ 60 w 5490"/>
              <a:gd name="T13" fmla="*/ 720 h 1980"/>
              <a:gd name="T14" fmla="*/ 240 w 5490"/>
              <a:gd name="T15" fmla="*/ 1620 h 1980"/>
              <a:gd name="T16" fmla="*/ 960 w 5490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90" h="1980">
                <a:moveTo>
                  <a:pt x="5280" y="0"/>
                </a:moveTo>
                <a:cubicBezTo>
                  <a:pt x="5385" y="45"/>
                  <a:pt x="5490" y="90"/>
                  <a:pt x="5460" y="180"/>
                </a:cubicBezTo>
                <a:cubicBezTo>
                  <a:pt x="5430" y="270"/>
                  <a:pt x="5280" y="480"/>
                  <a:pt x="5100" y="540"/>
                </a:cubicBezTo>
                <a:cubicBezTo>
                  <a:pt x="4920" y="600"/>
                  <a:pt x="4770" y="600"/>
                  <a:pt x="4380" y="540"/>
                </a:cubicBezTo>
                <a:cubicBezTo>
                  <a:pt x="3990" y="480"/>
                  <a:pt x="3390" y="240"/>
                  <a:pt x="2760" y="180"/>
                </a:cubicBezTo>
                <a:cubicBezTo>
                  <a:pt x="2130" y="120"/>
                  <a:pt x="1050" y="90"/>
                  <a:pt x="600" y="180"/>
                </a:cubicBezTo>
                <a:cubicBezTo>
                  <a:pt x="150" y="270"/>
                  <a:pt x="120" y="480"/>
                  <a:pt x="60" y="720"/>
                </a:cubicBezTo>
                <a:cubicBezTo>
                  <a:pt x="0" y="960"/>
                  <a:pt x="90" y="1410"/>
                  <a:pt x="240" y="1620"/>
                </a:cubicBezTo>
                <a:cubicBezTo>
                  <a:pt x="390" y="1830"/>
                  <a:pt x="840" y="1920"/>
                  <a:pt x="960" y="198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850229" y="5543145"/>
            <a:ext cx="1025417" cy="4546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Cosse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6 x 10mm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7459422" y="446024"/>
            <a:ext cx="2318896" cy="685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Chamber End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Enlever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</a:t>
            </a: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gaine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L= 150mm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dirty="0" smtClean="0">
                <a:latin typeface="Arial" panose="020B0604020202020204" pitchFamily="34" charset="0"/>
              </a:rPr>
              <a:t>Replace with Poly braid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5025493" y="1165232"/>
            <a:ext cx="1941845" cy="685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Heat Shrink Tube 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 10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internal Hot meklt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Line 3"/>
          <p:cNvSpPr>
            <a:spLocks noChangeShapeType="1"/>
          </p:cNvSpPr>
          <p:nvPr/>
        </p:nvSpPr>
        <p:spPr bwMode="auto">
          <a:xfrm flipH="1">
            <a:off x="4875646" y="1871099"/>
            <a:ext cx="1043112" cy="408078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2"/>
          <p:cNvSpPr>
            <a:spLocks noChangeShapeType="1"/>
          </p:cNvSpPr>
          <p:nvPr/>
        </p:nvSpPr>
        <p:spPr bwMode="auto">
          <a:xfrm>
            <a:off x="5933016" y="1873524"/>
            <a:ext cx="1673803" cy="1474206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2659872" y="4014230"/>
            <a:ext cx="1264853" cy="7587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Ground wire 0.5mm</a:t>
            </a:r>
            <a:r>
              <a:rPr kumimoji="0" lang="en-US" altLang="en-US" sz="13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280mm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8014381" y="4637261"/>
            <a:ext cx="1645411" cy="632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 pin Scotch Flex (3M)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8567191" y="3239642"/>
            <a:ext cx="1092601" cy="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40mm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8359223" y="3514305"/>
            <a:ext cx="1011482" cy="37885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119828" y="119622"/>
            <a:ext cx="6096000" cy="52322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GB" sz="1400" dirty="0"/>
              <a:t>2 pages , 1 one for each end of the cable</a:t>
            </a:r>
          </a:p>
          <a:p>
            <a:r>
              <a:rPr lang="en-GB" sz="1400" dirty="0"/>
              <a:t>Note the cable length calculation for RE1/3 is NOT the same.</a:t>
            </a:r>
          </a:p>
        </p:txBody>
      </p:sp>
      <p:sp>
        <p:nvSpPr>
          <p:cNvPr id="38" name="TextBox 37"/>
          <p:cNvSpPr txBox="1"/>
          <p:nvPr/>
        </p:nvSpPr>
        <p:spPr>
          <a:xfrm rot="1261292">
            <a:off x="5199831" y="3195068"/>
            <a:ext cx="888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Poly Braid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53943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967047" y="617912"/>
            <a:ext cx="9486900" cy="5692775"/>
            <a:chOff x="3159" y="1935"/>
            <a:chExt cx="9473" cy="5710"/>
          </a:xfrm>
        </p:grpSpPr>
        <p:sp>
          <p:nvSpPr>
            <p:cNvPr id="4" name="AutoShape 22"/>
            <p:cNvSpPr>
              <a:spLocks noChangeAspect="1" noChangeArrowheads="1" noTextEdit="1"/>
            </p:cNvSpPr>
            <p:nvPr/>
          </p:nvSpPr>
          <p:spPr bwMode="auto">
            <a:xfrm>
              <a:off x="3159" y="1935"/>
              <a:ext cx="9473" cy="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" name="Oval 21"/>
            <p:cNvSpPr>
              <a:spLocks noChangeArrowheads="1"/>
            </p:cNvSpPr>
            <p:nvPr/>
          </p:nvSpPr>
          <p:spPr bwMode="auto">
            <a:xfrm>
              <a:off x="5213" y="3540"/>
              <a:ext cx="506" cy="507"/>
            </a:xfrm>
            <a:prstGeom prst="ellipse">
              <a:avLst/>
            </a:prstGeom>
            <a:solidFill>
              <a:srgbClr val="00FFFF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1801800" prstMaterial="legacyMatte">
              <a:bevelT w="13500" h="13500" prst="angle"/>
              <a:bevelB w="13500" h="13500" prst="angle"/>
              <a:extrusionClr>
                <a:srgbClr val="00FFFF"/>
              </a:extrusionClr>
              <a:contourClr>
                <a:srgbClr val="00FF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6" name="Oval 20"/>
            <p:cNvSpPr>
              <a:spLocks noChangeArrowheads="1"/>
            </p:cNvSpPr>
            <p:nvPr/>
          </p:nvSpPr>
          <p:spPr bwMode="auto">
            <a:xfrm>
              <a:off x="8211" y="4727"/>
              <a:ext cx="379" cy="382"/>
            </a:xfrm>
            <a:prstGeom prst="ellipse">
              <a:avLst/>
            </a:prstGeom>
            <a:solidFill>
              <a:srgbClr val="808080"/>
            </a:solidFill>
            <a:ln w="9525">
              <a:round/>
              <a:headEnd/>
              <a:tailEnd/>
            </a:ln>
            <a:scene3d>
              <a:camera prst="legacyObliqueTopLeft">
                <a:rot lat="0" lon="19799999" rev="0"/>
              </a:camera>
              <a:lightRig rig="legacyFlat2" dir="t"/>
            </a:scene3d>
            <a:sp3d extrusionH="3630600" prstMaterial="legacyPlastic">
              <a:bevelT w="13500" h="13500" prst="angle"/>
              <a:bevelB w="13500" h="13500" prst="angle"/>
              <a:extrusionClr>
                <a:srgbClr val="808080"/>
              </a:extrusionClr>
              <a:contourClr>
                <a:srgbClr val="808080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7" name="Rectangle 19"/>
            <p:cNvSpPr>
              <a:spLocks noChangeArrowheads="1"/>
            </p:cNvSpPr>
            <p:nvPr/>
          </p:nvSpPr>
          <p:spPr bwMode="auto">
            <a:xfrm>
              <a:off x="8843" y="5234"/>
              <a:ext cx="1640" cy="255"/>
            </a:xfrm>
            <a:prstGeom prst="rect">
              <a:avLst/>
            </a:prstGeom>
            <a:solidFill>
              <a:srgbClr val="00CCFF"/>
            </a:solidFill>
            <a:ln w="9525">
              <a:miter lim="800000"/>
              <a:headEnd/>
              <a:tailEnd/>
            </a:ln>
            <a:scene3d>
              <a:camera prst="legacyObliqueTopLeft">
                <a:rot lat="20999999" lon="20099999" rev="0"/>
              </a:camera>
              <a:lightRig rig="legacyFlat2" dir="t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CCFF"/>
              </a:extrusionClr>
              <a:contourClr>
                <a:srgbClr val="00CCFF"/>
              </a:contour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8" name="Text Box 18"/>
            <p:cNvSpPr txBox="1">
              <a:spLocks noChangeArrowheads="1"/>
            </p:cNvSpPr>
            <p:nvPr/>
          </p:nvSpPr>
          <p:spPr bwMode="auto">
            <a:xfrm>
              <a:off x="9208" y="2164"/>
              <a:ext cx="2397" cy="5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Link Board Box End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Enlever la gaine L= 400mm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Text Box 17"/>
            <p:cNvSpPr txBox="1">
              <a:spLocks noChangeArrowheads="1"/>
            </p:cNvSpPr>
            <p:nvPr/>
          </p:nvSpPr>
          <p:spPr bwMode="auto">
            <a:xfrm>
              <a:off x="9436" y="5833"/>
              <a:ext cx="1643" cy="6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40 mpin Scotch Flex (3M)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Freeform 16"/>
            <p:cNvSpPr>
              <a:spLocks/>
            </p:cNvSpPr>
            <p:nvPr/>
          </p:nvSpPr>
          <p:spPr bwMode="auto">
            <a:xfrm>
              <a:off x="8464" y="4980"/>
              <a:ext cx="1389" cy="148"/>
            </a:xfrm>
            <a:custGeom>
              <a:avLst/>
              <a:gdLst>
                <a:gd name="T0" fmla="*/ 0 w 1980"/>
                <a:gd name="T1" fmla="*/ 0 h 210"/>
                <a:gd name="T2" fmla="*/ 360 w 1980"/>
                <a:gd name="T3" fmla="*/ 180 h 210"/>
                <a:gd name="T4" fmla="*/ 900 w 1980"/>
                <a:gd name="T5" fmla="*/ 180 h 210"/>
                <a:gd name="T6" fmla="*/ 1440 w 1980"/>
                <a:gd name="T7" fmla="*/ 0 h 210"/>
                <a:gd name="T8" fmla="*/ 1980 w 1980"/>
                <a:gd name="T9" fmla="*/ 18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80" h="210">
                  <a:moveTo>
                    <a:pt x="0" y="0"/>
                  </a:moveTo>
                  <a:cubicBezTo>
                    <a:pt x="105" y="75"/>
                    <a:pt x="210" y="150"/>
                    <a:pt x="360" y="180"/>
                  </a:cubicBezTo>
                  <a:cubicBezTo>
                    <a:pt x="510" y="210"/>
                    <a:pt x="720" y="210"/>
                    <a:pt x="900" y="180"/>
                  </a:cubicBezTo>
                  <a:cubicBezTo>
                    <a:pt x="1080" y="150"/>
                    <a:pt x="1260" y="0"/>
                    <a:pt x="1440" y="0"/>
                  </a:cubicBezTo>
                  <a:cubicBezTo>
                    <a:pt x="1620" y="0"/>
                    <a:pt x="1890" y="150"/>
                    <a:pt x="1980" y="180"/>
                  </a:cubicBezTo>
                </a:path>
              </a:pathLst>
            </a:custGeom>
            <a:noFill/>
            <a:ln w="31750">
              <a:solidFill>
                <a:srgbClr val="33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>
              <a:off x="8338" y="4853"/>
              <a:ext cx="379" cy="529"/>
            </a:xfrm>
            <a:custGeom>
              <a:avLst/>
              <a:gdLst>
                <a:gd name="T0" fmla="*/ 0 w 540"/>
                <a:gd name="T1" fmla="*/ 0 h 750"/>
                <a:gd name="T2" fmla="*/ 360 w 540"/>
                <a:gd name="T3" fmla="*/ 180 h 750"/>
                <a:gd name="T4" fmla="*/ 360 w 540"/>
                <a:gd name="T5" fmla="*/ 360 h 750"/>
                <a:gd name="T6" fmla="*/ 180 w 540"/>
                <a:gd name="T7" fmla="*/ 540 h 750"/>
                <a:gd name="T8" fmla="*/ 360 w 540"/>
                <a:gd name="T9" fmla="*/ 720 h 750"/>
                <a:gd name="T10" fmla="*/ 540 w 540"/>
                <a:gd name="T11" fmla="*/ 720 h 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0" h="75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90" y="300"/>
                    <a:pt x="360" y="360"/>
                  </a:cubicBezTo>
                  <a:cubicBezTo>
                    <a:pt x="330" y="420"/>
                    <a:pt x="180" y="480"/>
                    <a:pt x="180" y="540"/>
                  </a:cubicBezTo>
                  <a:cubicBezTo>
                    <a:pt x="180" y="600"/>
                    <a:pt x="300" y="690"/>
                    <a:pt x="360" y="720"/>
                  </a:cubicBezTo>
                  <a:cubicBezTo>
                    <a:pt x="420" y="750"/>
                    <a:pt x="480" y="735"/>
                    <a:pt x="540" y="720"/>
                  </a:cubicBez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4"/>
            <p:cNvSpPr>
              <a:spLocks/>
            </p:cNvSpPr>
            <p:nvPr/>
          </p:nvSpPr>
          <p:spPr bwMode="auto">
            <a:xfrm>
              <a:off x="8338" y="4853"/>
              <a:ext cx="1010" cy="275"/>
            </a:xfrm>
            <a:custGeom>
              <a:avLst/>
              <a:gdLst>
                <a:gd name="T0" fmla="*/ 0 w 1440"/>
                <a:gd name="T1" fmla="*/ 0 h 390"/>
                <a:gd name="T2" fmla="*/ 360 w 1440"/>
                <a:gd name="T3" fmla="*/ 180 h 390"/>
                <a:gd name="T4" fmla="*/ 720 w 1440"/>
                <a:gd name="T5" fmla="*/ 180 h 390"/>
                <a:gd name="T6" fmla="*/ 1080 w 1440"/>
                <a:gd name="T7" fmla="*/ 180 h 390"/>
                <a:gd name="T8" fmla="*/ 1260 w 1440"/>
                <a:gd name="T9" fmla="*/ 360 h 390"/>
                <a:gd name="T10" fmla="*/ 1440 w 1440"/>
                <a:gd name="T11" fmla="*/ 36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0" h="390">
                  <a:moveTo>
                    <a:pt x="0" y="0"/>
                  </a:moveTo>
                  <a:cubicBezTo>
                    <a:pt x="120" y="75"/>
                    <a:pt x="240" y="150"/>
                    <a:pt x="360" y="180"/>
                  </a:cubicBezTo>
                  <a:cubicBezTo>
                    <a:pt x="480" y="210"/>
                    <a:pt x="600" y="180"/>
                    <a:pt x="720" y="180"/>
                  </a:cubicBezTo>
                  <a:cubicBezTo>
                    <a:pt x="840" y="180"/>
                    <a:pt x="990" y="150"/>
                    <a:pt x="1080" y="180"/>
                  </a:cubicBezTo>
                  <a:cubicBezTo>
                    <a:pt x="1170" y="210"/>
                    <a:pt x="1200" y="330"/>
                    <a:pt x="1260" y="360"/>
                  </a:cubicBezTo>
                  <a:cubicBezTo>
                    <a:pt x="1320" y="390"/>
                    <a:pt x="1380" y="375"/>
                    <a:pt x="1440" y="360"/>
                  </a:cubicBezTo>
                </a:path>
              </a:pathLst>
            </a:custGeom>
            <a:noFill/>
            <a:ln w="31750">
              <a:solidFill>
                <a:srgbClr val="FF99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8338" y="4727"/>
              <a:ext cx="379" cy="506"/>
            </a:xfrm>
            <a:custGeom>
              <a:avLst/>
              <a:gdLst>
                <a:gd name="T0" fmla="*/ 0 w 540"/>
                <a:gd name="T1" fmla="*/ 0 h 720"/>
                <a:gd name="T2" fmla="*/ 360 w 540"/>
                <a:gd name="T3" fmla="*/ 180 h 720"/>
                <a:gd name="T4" fmla="*/ 360 w 540"/>
                <a:gd name="T5" fmla="*/ 360 h 720"/>
                <a:gd name="T6" fmla="*/ 360 w 540"/>
                <a:gd name="T7" fmla="*/ 540 h 720"/>
                <a:gd name="T8" fmla="*/ 540 w 540"/>
                <a:gd name="T9" fmla="*/ 72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720">
                  <a:moveTo>
                    <a:pt x="0" y="0"/>
                  </a:moveTo>
                  <a:cubicBezTo>
                    <a:pt x="150" y="60"/>
                    <a:pt x="300" y="120"/>
                    <a:pt x="360" y="180"/>
                  </a:cubicBezTo>
                  <a:cubicBezTo>
                    <a:pt x="420" y="240"/>
                    <a:pt x="360" y="300"/>
                    <a:pt x="360" y="360"/>
                  </a:cubicBezTo>
                  <a:cubicBezTo>
                    <a:pt x="360" y="420"/>
                    <a:pt x="330" y="480"/>
                    <a:pt x="360" y="540"/>
                  </a:cubicBezTo>
                  <a:cubicBezTo>
                    <a:pt x="390" y="600"/>
                    <a:pt x="465" y="660"/>
                    <a:pt x="540" y="720"/>
                  </a:cubicBezTo>
                </a:path>
              </a:pathLst>
            </a:custGeom>
            <a:noFill/>
            <a:ln w="31750">
              <a:solidFill>
                <a:srgbClr val="FF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4632" y="4980"/>
              <a:ext cx="3853" cy="1396"/>
            </a:xfrm>
            <a:custGeom>
              <a:avLst/>
              <a:gdLst>
                <a:gd name="T0" fmla="*/ 5280 w 5490"/>
                <a:gd name="T1" fmla="*/ 0 h 1980"/>
                <a:gd name="T2" fmla="*/ 5460 w 5490"/>
                <a:gd name="T3" fmla="*/ 180 h 1980"/>
                <a:gd name="T4" fmla="*/ 5100 w 5490"/>
                <a:gd name="T5" fmla="*/ 540 h 1980"/>
                <a:gd name="T6" fmla="*/ 4380 w 5490"/>
                <a:gd name="T7" fmla="*/ 540 h 1980"/>
                <a:gd name="T8" fmla="*/ 2760 w 5490"/>
                <a:gd name="T9" fmla="*/ 180 h 1980"/>
                <a:gd name="T10" fmla="*/ 600 w 5490"/>
                <a:gd name="T11" fmla="*/ 180 h 1980"/>
                <a:gd name="T12" fmla="*/ 60 w 5490"/>
                <a:gd name="T13" fmla="*/ 720 h 1980"/>
                <a:gd name="T14" fmla="*/ 240 w 5490"/>
                <a:gd name="T15" fmla="*/ 1620 h 1980"/>
                <a:gd name="T16" fmla="*/ 960 w 5490"/>
                <a:gd name="T17" fmla="*/ 1980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90" h="1980">
                  <a:moveTo>
                    <a:pt x="5280" y="0"/>
                  </a:moveTo>
                  <a:cubicBezTo>
                    <a:pt x="5385" y="45"/>
                    <a:pt x="5490" y="90"/>
                    <a:pt x="5460" y="180"/>
                  </a:cubicBezTo>
                  <a:cubicBezTo>
                    <a:pt x="5430" y="270"/>
                    <a:pt x="5280" y="480"/>
                    <a:pt x="5100" y="540"/>
                  </a:cubicBezTo>
                  <a:cubicBezTo>
                    <a:pt x="4920" y="600"/>
                    <a:pt x="4770" y="600"/>
                    <a:pt x="4380" y="540"/>
                  </a:cubicBezTo>
                  <a:cubicBezTo>
                    <a:pt x="3990" y="480"/>
                    <a:pt x="3390" y="240"/>
                    <a:pt x="2760" y="180"/>
                  </a:cubicBezTo>
                  <a:cubicBezTo>
                    <a:pt x="2130" y="120"/>
                    <a:pt x="1050" y="90"/>
                    <a:pt x="600" y="180"/>
                  </a:cubicBezTo>
                  <a:cubicBezTo>
                    <a:pt x="150" y="270"/>
                    <a:pt x="120" y="480"/>
                    <a:pt x="60" y="720"/>
                  </a:cubicBezTo>
                  <a:cubicBezTo>
                    <a:pt x="0" y="960"/>
                    <a:pt x="90" y="1410"/>
                    <a:pt x="240" y="1620"/>
                  </a:cubicBezTo>
                  <a:cubicBezTo>
                    <a:pt x="390" y="1830"/>
                    <a:pt x="840" y="1920"/>
                    <a:pt x="960" y="1980"/>
                  </a:cubicBez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AutoShape 11"/>
            <p:cNvSpPr>
              <a:spLocks noChangeArrowheads="1"/>
            </p:cNvSpPr>
            <p:nvPr/>
          </p:nvSpPr>
          <p:spPr bwMode="auto">
            <a:xfrm>
              <a:off x="5306" y="6249"/>
              <a:ext cx="253" cy="254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Text Box 10"/>
            <p:cNvSpPr txBox="1">
              <a:spLocks noChangeArrowheads="1"/>
            </p:cNvSpPr>
            <p:nvPr/>
          </p:nvSpPr>
          <p:spPr bwMode="auto">
            <a:xfrm>
              <a:off x="5784" y="6407"/>
              <a:ext cx="883" cy="76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Cosse diam 6 x 10mm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9"/>
            <p:cNvSpPr txBox="1">
              <a:spLocks noChangeArrowheads="1"/>
            </p:cNvSpPr>
            <p:nvPr/>
          </p:nvSpPr>
          <p:spPr bwMode="auto">
            <a:xfrm>
              <a:off x="3790" y="4219"/>
              <a:ext cx="1263" cy="76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Ground wire 0.5mm</a:t>
              </a:r>
              <a:r>
                <a:rPr kumimoji="0" lang="en-US" altLang="en-US" sz="13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200mm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9222" y="4473"/>
              <a:ext cx="1010" cy="38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9601" y="4219"/>
              <a:ext cx="1091" cy="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101498" tIns="50749" rIns="101498" bIns="50749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3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L= 40mm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Oval 6"/>
            <p:cNvSpPr>
              <a:spLocks noChangeArrowheads="1"/>
            </p:cNvSpPr>
            <p:nvPr/>
          </p:nvSpPr>
          <p:spPr bwMode="auto">
            <a:xfrm>
              <a:off x="5442" y="3655"/>
              <a:ext cx="457" cy="458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334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8295" y="4801"/>
              <a:ext cx="342" cy="344"/>
            </a:xfrm>
            <a:prstGeom prst="ellipse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/>
            </a:ln>
            <a:scene3d>
              <a:camera prst="legacyObliqueTopRight">
                <a:rot lat="0" lon="18600000" rev="0"/>
              </a:camera>
              <a:lightRig rig="legacyFlat3" dir="b"/>
            </a:scene3d>
            <a:sp3d extrusionH="608000" prstMaterial="legacyMatte">
              <a:bevelT w="13500" h="13500" prst="angle"/>
              <a:bevelB w="13500" h="13500" prst="angle"/>
              <a:extrusionClr>
                <a:srgbClr val="000000"/>
              </a:extrusionClr>
              <a:contourClr>
                <a:srgbClr val="000000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GB"/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6583" y="2738"/>
              <a:ext cx="1939" cy="68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Heat Shrink Tube 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Diam 10</a:t>
              </a:r>
              <a:endParaRPr kumimoji="0" lang="en-US" alt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With internal Hot meklt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Line 3"/>
            <p:cNvSpPr>
              <a:spLocks noChangeShapeType="1"/>
            </p:cNvSpPr>
            <p:nvPr/>
          </p:nvSpPr>
          <p:spPr bwMode="auto">
            <a:xfrm flipH="1">
              <a:off x="5898" y="3426"/>
              <a:ext cx="1484" cy="229"/>
            </a:xfrm>
            <a:prstGeom prst="line">
              <a:avLst/>
            </a:prstGeom>
            <a:noFill/>
            <a:ln w="12700">
              <a:solidFill>
                <a:srgbClr val="3366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"/>
            <p:cNvSpPr>
              <a:spLocks noChangeShapeType="1"/>
            </p:cNvSpPr>
            <p:nvPr/>
          </p:nvSpPr>
          <p:spPr bwMode="auto">
            <a:xfrm>
              <a:off x="7382" y="3426"/>
              <a:ext cx="799" cy="1146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10510774" y="629314"/>
            <a:ext cx="105925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Word version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833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n 15"/>
          <p:cNvSpPr/>
          <p:nvPr/>
        </p:nvSpPr>
        <p:spPr>
          <a:xfrm rot="6777650">
            <a:off x="3121374" y="631394"/>
            <a:ext cx="485192" cy="2316253"/>
          </a:xfrm>
          <a:prstGeom prst="can">
            <a:avLst>
              <a:gd name="adj" fmla="val 69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4424592" y="2094188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0" name="Can 19"/>
          <p:cNvSpPr/>
          <p:nvPr/>
        </p:nvSpPr>
        <p:spPr>
          <a:xfrm rot="6726266">
            <a:off x="5161559" y="1822432"/>
            <a:ext cx="319033" cy="1558148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an 21"/>
          <p:cNvSpPr/>
          <p:nvPr/>
        </p:nvSpPr>
        <p:spPr>
          <a:xfrm rot="6777650">
            <a:off x="6093636" y="2355556"/>
            <a:ext cx="557778" cy="1319803"/>
          </a:xfrm>
          <a:prstGeom prst="can">
            <a:avLst>
              <a:gd name="adj" fmla="val 69788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an 22"/>
          <p:cNvSpPr/>
          <p:nvPr/>
        </p:nvSpPr>
        <p:spPr>
          <a:xfrm rot="6726266">
            <a:off x="6886028" y="2918804"/>
            <a:ext cx="319033" cy="712946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7453399" y="3362152"/>
            <a:ext cx="341313" cy="342900"/>
          </a:xfrm>
          <a:prstGeom prst="ellipse">
            <a:avLst/>
          </a:prstGeom>
          <a:noFill/>
          <a:ln w="31750" algn="ctr">
            <a:solidFill>
              <a:srgbClr val="000000"/>
            </a:solidFill>
            <a:round/>
            <a:headEnd/>
            <a:tailEnd/>
          </a:ln>
          <a:effectLst/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97906" y="989282"/>
            <a:ext cx="1941845" cy="685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Heat Shrink Tube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internal Hot melt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384123" y="3167843"/>
            <a:ext cx="1264853" cy="7587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Ground wire 0.5mm</a:t>
            </a:r>
            <a:r>
              <a:rPr kumimoji="0" lang="en-US" altLang="en-US" sz="13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200mm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097089" y="5239915"/>
            <a:ext cx="1025417" cy="4546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Cosse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6 x 10mm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7803003" y="4468743"/>
            <a:ext cx="1645411" cy="632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 pin Scotch Flex (3M)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7088939" y="273952"/>
            <a:ext cx="2359475" cy="7153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Link Board Box End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Enlever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</a:t>
            </a: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gaine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L= 400mm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dirty="0" smtClean="0">
                <a:latin typeface="Arial" panose="020B0604020202020204" pitchFamily="34" charset="0"/>
              </a:rPr>
              <a:t>Replace with poly braid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679626" y="3283210"/>
            <a:ext cx="1092601" cy="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40mm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8103613" y="3392276"/>
            <a:ext cx="1011482" cy="37885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>
            <a:off x="7480862" y="3617219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7507630" y="3613331"/>
            <a:ext cx="379556" cy="527404"/>
          </a:xfrm>
          <a:custGeom>
            <a:avLst/>
            <a:gdLst>
              <a:gd name="T0" fmla="*/ 0 w 540"/>
              <a:gd name="T1" fmla="*/ 0 h 750"/>
              <a:gd name="T2" fmla="*/ 360 w 540"/>
              <a:gd name="T3" fmla="*/ 180 h 750"/>
              <a:gd name="T4" fmla="*/ 360 w 540"/>
              <a:gd name="T5" fmla="*/ 360 h 750"/>
              <a:gd name="T6" fmla="*/ 180 w 540"/>
              <a:gd name="T7" fmla="*/ 540 h 750"/>
              <a:gd name="T8" fmla="*/ 360 w 540"/>
              <a:gd name="T9" fmla="*/ 720 h 750"/>
              <a:gd name="T10" fmla="*/ 540 w 540"/>
              <a:gd name="T11" fmla="*/ 72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0" h="75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90" y="300"/>
                  <a:pt x="360" y="360"/>
                </a:cubicBezTo>
                <a:cubicBezTo>
                  <a:pt x="330" y="420"/>
                  <a:pt x="180" y="480"/>
                  <a:pt x="180" y="540"/>
                </a:cubicBezTo>
                <a:cubicBezTo>
                  <a:pt x="180" y="600"/>
                  <a:pt x="300" y="690"/>
                  <a:pt x="360" y="720"/>
                </a:cubicBezTo>
                <a:cubicBezTo>
                  <a:pt x="420" y="750"/>
                  <a:pt x="480" y="735"/>
                  <a:pt x="540" y="72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7613225" y="3583647"/>
            <a:ext cx="379556" cy="504474"/>
          </a:xfrm>
          <a:custGeom>
            <a:avLst/>
            <a:gdLst>
              <a:gd name="T0" fmla="*/ 0 w 540"/>
              <a:gd name="T1" fmla="*/ 0 h 720"/>
              <a:gd name="T2" fmla="*/ 360 w 540"/>
              <a:gd name="T3" fmla="*/ 180 h 720"/>
              <a:gd name="T4" fmla="*/ 360 w 540"/>
              <a:gd name="T5" fmla="*/ 360 h 720"/>
              <a:gd name="T6" fmla="*/ 360 w 540"/>
              <a:gd name="T7" fmla="*/ 540 h 720"/>
              <a:gd name="T8" fmla="*/ 540 w 54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72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60" y="300"/>
                  <a:pt x="360" y="360"/>
                </a:cubicBezTo>
                <a:cubicBezTo>
                  <a:pt x="360" y="420"/>
                  <a:pt x="330" y="480"/>
                  <a:pt x="360" y="540"/>
                </a:cubicBezTo>
                <a:cubicBezTo>
                  <a:pt x="390" y="600"/>
                  <a:pt x="465" y="660"/>
                  <a:pt x="540" y="720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7774025" y="3583647"/>
            <a:ext cx="1004215" cy="342900"/>
          </a:xfrm>
          <a:custGeom>
            <a:avLst/>
            <a:gdLst>
              <a:gd name="T0" fmla="*/ 0 w 1440"/>
              <a:gd name="T1" fmla="*/ 0 h 390"/>
              <a:gd name="T2" fmla="*/ 360 w 1440"/>
              <a:gd name="T3" fmla="*/ 180 h 390"/>
              <a:gd name="T4" fmla="*/ 720 w 1440"/>
              <a:gd name="T5" fmla="*/ 180 h 390"/>
              <a:gd name="T6" fmla="*/ 1080 w 1440"/>
              <a:gd name="T7" fmla="*/ 180 h 390"/>
              <a:gd name="T8" fmla="*/ 1260 w 1440"/>
              <a:gd name="T9" fmla="*/ 360 h 390"/>
              <a:gd name="T10" fmla="*/ 1440 w 1440"/>
              <a:gd name="T11" fmla="*/ 36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0" h="390">
                <a:moveTo>
                  <a:pt x="0" y="0"/>
                </a:moveTo>
                <a:cubicBezTo>
                  <a:pt x="120" y="75"/>
                  <a:pt x="240" y="150"/>
                  <a:pt x="360" y="180"/>
                </a:cubicBezTo>
                <a:cubicBezTo>
                  <a:pt x="480" y="210"/>
                  <a:pt x="600" y="180"/>
                  <a:pt x="720" y="180"/>
                </a:cubicBezTo>
                <a:cubicBezTo>
                  <a:pt x="840" y="180"/>
                  <a:pt x="990" y="150"/>
                  <a:pt x="1080" y="180"/>
                </a:cubicBezTo>
                <a:cubicBezTo>
                  <a:pt x="1170" y="210"/>
                  <a:pt x="1200" y="330"/>
                  <a:pt x="1260" y="360"/>
                </a:cubicBezTo>
                <a:cubicBezTo>
                  <a:pt x="1320" y="390"/>
                  <a:pt x="1380" y="375"/>
                  <a:pt x="1440" y="36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794712" y="3992821"/>
            <a:ext cx="1642406" cy="254231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ObliqueTopLeft">
              <a:rot lat="209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9619327" y="5837468"/>
            <a:ext cx="1937367" cy="640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Up-dated 29 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97455" y="199890"/>
            <a:ext cx="105925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ppt</a:t>
            </a:r>
            <a:r>
              <a:rPr lang="en-GB" dirty="0" smtClean="0"/>
              <a:t> version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8615915" y="1754579"/>
            <a:ext cx="1941845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Heat Shrink tube</a:t>
            </a:r>
          </a:p>
          <a:p>
            <a:r>
              <a:rPr lang="en-GB" sz="1400" dirty="0" smtClean="0"/>
              <a:t>Dia. 12 L = 60mm</a:t>
            </a:r>
          </a:p>
          <a:p>
            <a:r>
              <a:rPr lang="en-GB" sz="1400" dirty="0" smtClean="0"/>
              <a:t>NE PAS CHAUFFER</a:t>
            </a:r>
          </a:p>
          <a:p>
            <a:r>
              <a:rPr lang="en-GB" sz="1400" dirty="0" smtClean="0"/>
              <a:t>SCEM 04.86.62.130.9</a:t>
            </a:r>
            <a:endParaRPr lang="en-GB" sz="1400" dirty="0"/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 flipH="1">
            <a:off x="6352175" y="1966411"/>
            <a:ext cx="2207370" cy="941064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48976" y="3605139"/>
            <a:ext cx="3858654" cy="1391789"/>
          </a:xfrm>
          <a:custGeom>
            <a:avLst/>
            <a:gdLst>
              <a:gd name="T0" fmla="*/ 5280 w 5490"/>
              <a:gd name="T1" fmla="*/ 0 h 1980"/>
              <a:gd name="T2" fmla="*/ 5460 w 5490"/>
              <a:gd name="T3" fmla="*/ 180 h 1980"/>
              <a:gd name="T4" fmla="*/ 5100 w 5490"/>
              <a:gd name="T5" fmla="*/ 540 h 1980"/>
              <a:gd name="T6" fmla="*/ 4380 w 5490"/>
              <a:gd name="T7" fmla="*/ 540 h 1980"/>
              <a:gd name="T8" fmla="*/ 2760 w 5490"/>
              <a:gd name="T9" fmla="*/ 180 h 1980"/>
              <a:gd name="T10" fmla="*/ 600 w 5490"/>
              <a:gd name="T11" fmla="*/ 180 h 1980"/>
              <a:gd name="T12" fmla="*/ 60 w 5490"/>
              <a:gd name="T13" fmla="*/ 720 h 1980"/>
              <a:gd name="T14" fmla="*/ 240 w 5490"/>
              <a:gd name="T15" fmla="*/ 1620 h 1980"/>
              <a:gd name="T16" fmla="*/ 960 w 5490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90" h="1980">
                <a:moveTo>
                  <a:pt x="5280" y="0"/>
                </a:moveTo>
                <a:cubicBezTo>
                  <a:pt x="5385" y="45"/>
                  <a:pt x="5490" y="90"/>
                  <a:pt x="5460" y="180"/>
                </a:cubicBezTo>
                <a:cubicBezTo>
                  <a:pt x="5430" y="270"/>
                  <a:pt x="5280" y="480"/>
                  <a:pt x="5100" y="540"/>
                </a:cubicBezTo>
                <a:cubicBezTo>
                  <a:pt x="4920" y="600"/>
                  <a:pt x="4770" y="600"/>
                  <a:pt x="4380" y="540"/>
                </a:cubicBezTo>
                <a:cubicBezTo>
                  <a:pt x="3990" y="480"/>
                  <a:pt x="3390" y="240"/>
                  <a:pt x="2760" y="180"/>
                </a:cubicBezTo>
                <a:cubicBezTo>
                  <a:pt x="2130" y="120"/>
                  <a:pt x="1050" y="90"/>
                  <a:pt x="600" y="180"/>
                </a:cubicBezTo>
                <a:cubicBezTo>
                  <a:pt x="150" y="270"/>
                  <a:pt x="120" y="480"/>
                  <a:pt x="60" y="720"/>
                </a:cubicBezTo>
                <a:cubicBezTo>
                  <a:pt x="0" y="960"/>
                  <a:pt x="90" y="1410"/>
                  <a:pt x="240" y="1620"/>
                </a:cubicBezTo>
                <a:cubicBezTo>
                  <a:pt x="390" y="1830"/>
                  <a:pt x="840" y="1920"/>
                  <a:pt x="960" y="198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11"/>
          <p:cNvSpPr>
            <a:spLocks noChangeArrowheads="1"/>
          </p:cNvSpPr>
          <p:nvPr/>
        </p:nvSpPr>
        <p:spPr bwMode="auto">
          <a:xfrm>
            <a:off x="4297906" y="4918241"/>
            <a:ext cx="253371" cy="253234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143751" y="6137383"/>
            <a:ext cx="6096000" cy="52322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GB" sz="1400" dirty="0"/>
              <a:t>2 pages , 1 one for each end of the cable</a:t>
            </a:r>
          </a:p>
          <a:p>
            <a:r>
              <a:rPr lang="en-GB" sz="1400" dirty="0"/>
              <a:t>Note the cable </a:t>
            </a:r>
            <a:r>
              <a:rPr lang="en-GB" sz="1400" dirty="0" smtClean="0"/>
              <a:t>lengths </a:t>
            </a:r>
            <a:r>
              <a:rPr lang="en-GB" sz="1400" dirty="0"/>
              <a:t>calculation for RE1/3 is NOT the same.</a:t>
            </a:r>
          </a:p>
        </p:txBody>
      </p:sp>
      <p:sp>
        <p:nvSpPr>
          <p:cNvPr id="27" name="TextBox 26"/>
          <p:cNvSpPr txBox="1"/>
          <p:nvPr/>
        </p:nvSpPr>
        <p:spPr>
          <a:xfrm rot="1343937">
            <a:off x="4709754" y="2726574"/>
            <a:ext cx="888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Poly Braid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1108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7175</TotalTime>
  <Words>285</Words>
  <Application>Microsoft Office PowerPoint</Application>
  <PresentationFormat>Widescreen</PresentationFormat>
  <Paragraphs>72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RE1/2 signal cable Assembly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45</cp:revision>
  <dcterms:created xsi:type="dcterms:W3CDTF">2022-03-24T14:28:45Z</dcterms:created>
  <dcterms:modified xsi:type="dcterms:W3CDTF">2022-03-29T14:11:22Z</dcterms:modified>
</cp:coreProperties>
</file>