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636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223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515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700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522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002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5123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402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9345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792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64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D70E1-0B22-4429-9611-4E99439EF897}" type="datetimeFigureOut">
              <a:rPr lang="en-GB" smtClean="0"/>
              <a:t>24/03/2022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7D0D8-4FFC-4054-A47D-98234C02A5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477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RE1/2 </a:t>
            </a:r>
            <a:r>
              <a:rPr lang="en-GB" dirty="0" smtClean="0"/>
              <a:t>&amp; RE1/3 Signal </a:t>
            </a:r>
            <a:r>
              <a:rPr lang="en-GB" dirty="0"/>
              <a:t>C</a:t>
            </a:r>
            <a:r>
              <a:rPr lang="en-GB" dirty="0" smtClean="0"/>
              <a:t>able </a:t>
            </a:r>
            <a:r>
              <a:rPr lang="en-GB" dirty="0" smtClean="0"/>
              <a:t>Assembly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Ian </a:t>
            </a:r>
            <a:r>
              <a:rPr lang="en-GB" dirty="0" smtClean="0"/>
              <a:t>Crotty</a:t>
            </a:r>
          </a:p>
          <a:p>
            <a:r>
              <a:rPr lang="en-GB" dirty="0" smtClean="0"/>
              <a:t>Taken from original 2005 version (in word)</a:t>
            </a:r>
            <a:endParaRPr lang="en-GB" dirty="0" smtClean="0"/>
          </a:p>
          <a:p>
            <a:r>
              <a:rPr lang="en-GB" dirty="0" smtClean="0"/>
              <a:t>24 March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326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0163230" y="5501257"/>
            <a:ext cx="1256841" cy="95233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Ian Crotty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28 Oct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 smtClean="0">
                <a:latin typeface="Arial" panose="020B0604020202020204" pitchFamily="34" charset="0"/>
              </a:rPr>
              <a:t>Updated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29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March 2022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622275" y="5245543"/>
            <a:ext cx="253371" cy="253234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Can 7"/>
          <p:cNvSpPr/>
          <p:nvPr/>
        </p:nvSpPr>
        <p:spPr>
          <a:xfrm rot="6777650">
            <a:off x="3300248" y="915640"/>
            <a:ext cx="485192" cy="2316253"/>
          </a:xfrm>
          <a:prstGeom prst="can">
            <a:avLst>
              <a:gd name="adj" fmla="val 697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4603466" y="2378434"/>
            <a:ext cx="457671" cy="456618"/>
          </a:xfrm>
          <a:prstGeom prst="ellips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scene3d>
            <a:camera prst="legacyObliqueTopRight">
              <a:rot lat="0" lon="18600000" rev="0"/>
            </a:camera>
            <a:lightRig rig="legacyFlat3" dir="b"/>
          </a:scene3d>
          <a:sp3d extrusionH="633400" prstMaterial="legacyMatte">
            <a:bevelT w="13500" h="13500" prst="angle"/>
            <a:bevelB w="13500" h="13500" prst="angle"/>
            <a:extrusionClr>
              <a:srgbClr val="000000"/>
            </a:extrusionClr>
            <a:contourClr>
              <a:srgbClr val="00000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10" name="Can 9"/>
          <p:cNvSpPr/>
          <p:nvPr/>
        </p:nvSpPr>
        <p:spPr>
          <a:xfrm rot="6726266">
            <a:off x="6194299" y="1531868"/>
            <a:ext cx="319033" cy="3401359"/>
          </a:xfrm>
          <a:prstGeom prst="can">
            <a:avLst>
              <a:gd name="adj" fmla="val 69788"/>
            </a:avLst>
          </a:prstGeom>
          <a:pattFill prst="openDmnd">
            <a:fgClr>
              <a:schemeClr val="bg2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reeform 14"/>
          <p:cNvSpPr>
            <a:spLocks/>
          </p:cNvSpPr>
          <p:nvPr/>
        </p:nvSpPr>
        <p:spPr bwMode="auto">
          <a:xfrm>
            <a:off x="7606820" y="3757655"/>
            <a:ext cx="379556" cy="504474"/>
          </a:xfrm>
          <a:custGeom>
            <a:avLst/>
            <a:gdLst>
              <a:gd name="T0" fmla="*/ 0 w 540"/>
              <a:gd name="T1" fmla="*/ 0 h 720"/>
              <a:gd name="T2" fmla="*/ 360 w 540"/>
              <a:gd name="T3" fmla="*/ 180 h 720"/>
              <a:gd name="T4" fmla="*/ 360 w 540"/>
              <a:gd name="T5" fmla="*/ 360 h 720"/>
              <a:gd name="T6" fmla="*/ 360 w 540"/>
              <a:gd name="T7" fmla="*/ 540 h 720"/>
              <a:gd name="T8" fmla="*/ 540 w 540"/>
              <a:gd name="T9" fmla="*/ 72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0" h="720">
                <a:moveTo>
                  <a:pt x="0" y="0"/>
                </a:moveTo>
                <a:cubicBezTo>
                  <a:pt x="150" y="60"/>
                  <a:pt x="300" y="120"/>
                  <a:pt x="360" y="180"/>
                </a:cubicBezTo>
                <a:cubicBezTo>
                  <a:pt x="420" y="240"/>
                  <a:pt x="360" y="300"/>
                  <a:pt x="360" y="360"/>
                </a:cubicBezTo>
                <a:cubicBezTo>
                  <a:pt x="360" y="420"/>
                  <a:pt x="330" y="480"/>
                  <a:pt x="360" y="540"/>
                </a:cubicBezTo>
                <a:cubicBezTo>
                  <a:pt x="390" y="600"/>
                  <a:pt x="465" y="660"/>
                  <a:pt x="540" y="720"/>
                </a:cubicBezTo>
              </a:path>
            </a:pathLst>
          </a:custGeom>
          <a:noFill/>
          <a:ln w="3175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Oval 6"/>
          <p:cNvSpPr>
            <a:spLocks noChangeArrowheads="1"/>
          </p:cNvSpPr>
          <p:nvPr/>
        </p:nvSpPr>
        <p:spPr bwMode="auto">
          <a:xfrm>
            <a:off x="7696762" y="3685591"/>
            <a:ext cx="342502" cy="342962"/>
          </a:xfrm>
          <a:prstGeom prst="ellips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scene3d>
            <a:camera prst="legacyObliqueTopRight">
              <a:rot lat="0" lon="18600000" rev="0"/>
            </a:camera>
            <a:lightRig rig="legacyFlat3" dir="b"/>
          </a:scene3d>
          <a:sp3d extrusionH="608000" prstMaterial="legacyMatte">
            <a:bevelT w="13500" h="13500" prst="angle"/>
            <a:bevelB w="13500" h="13500" prst="angle"/>
            <a:extrusionClr>
              <a:srgbClr val="000000"/>
            </a:extrusionClr>
            <a:contourClr>
              <a:srgbClr val="00000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23" name="Freeform 16"/>
          <p:cNvSpPr>
            <a:spLocks/>
          </p:cNvSpPr>
          <p:nvPr/>
        </p:nvSpPr>
        <p:spPr bwMode="auto">
          <a:xfrm>
            <a:off x="7868013" y="3816557"/>
            <a:ext cx="1417806" cy="339012"/>
          </a:xfrm>
          <a:custGeom>
            <a:avLst/>
            <a:gdLst>
              <a:gd name="T0" fmla="*/ 0 w 1980"/>
              <a:gd name="T1" fmla="*/ 0 h 210"/>
              <a:gd name="T2" fmla="*/ 360 w 1980"/>
              <a:gd name="T3" fmla="*/ 180 h 210"/>
              <a:gd name="T4" fmla="*/ 900 w 1980"/>
              <a:gd name="T5" fmla="*/ 180 h 210"/>
              <a:gd name="T6" fmla="*/ 1440 w 1980"/>
              <a:gd name="T7" fmla="*/ 0 h 210"/>
              <a:gd name="T8" fmla="*/ 1980 w 1980"/>
              <a:gd name="T9" fmla="*/ 180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80" h="210">
                <a:moveTo>
                  <a:pt x="0" y="0"/>
                </a:moveTo>
                <a:cubicBezTo>
                  <a:pt x="105" y="75"/>
                  <a:pt x="210" y="150"/>
                  <a:pt x="360" y="180"/>
                </a:cubicBezTo>
                <a:cubicBezTo>
                  <a:pt x="510" y="210"/>
                  <a:pt x="720" y="210"/>
                  <a:pt x="900" y="180"/>
                </a:cubicBezTo>
                <a:cubicBezTo>
                  <a:pt x="1080" y="150"/>
                  <a:pt x="1260" y="0"/>
                  <a:pt x="1440" y="0"/>
                </a:cubicBezTo>
                <a:cubicBezTo>
                  <a:pt x="1620" y="0"/>
                  <a:pt x="1890" y="150"/>
                  <a:pt x="1980" y="180"/>
                </a:cubicBezTo>
              </a:path>
            </a:pathLst>
          </a:custGeom>
          <a:noFill/>
          <a:ln w="317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7952899" y="3867893"/>
            <a:ext cx="1004215" cy="342900"/>
          </a:xfrm>
          <a:custGeom>
            <a:avLst/>
            <a:gdLst>
              <a:gd name="T0" fmla="*/ 0 w 1440"/>
              <a:gd name="T1" fmla="*/ 0 h 390"/>
              <a:gd name="T2" fmla="*/ 360 w 1440"/>
              <a:gd name="T3" fmla="*/ 180 h 390"/>
              <a:gd name="T4" fmla="*/ 720 w 1440"/>
              <a:gd name="T5" fmla="*/ 180 h 390"/>
              <a:gd name="T6" fmla="*/ 1080 w 1440"/>
              <a:gd name="T7" fmla="*/ 180 h 390"/>
              <a:gd name="T8" fmla="*/ 1260 w 1440"/>
              <a:gd name="T9" fmla="*/ 360 h 390"/>
              <a:gd name="T10" fmla="*/ 1440 w 1440"/>
              <a:gd name="T11" fmla="*/ 360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40" h="390">
                <a:moveTo>
                  <a:pt x="0" y="0"/>
                </a:moveTo>
                <a:cubicBezTo>
                  <a:pt x="120" y="75"/>
                  <a:pt x="240" y="150"/>
                  <a:pt x="360" y="180"/>
                </a:cubicBezTo>
                <a:cubicBezTo>
                  <a:pt x="480" y="210"/>
                  <a:pt x="600" y="180"/>
                  <a:pt x="720" y="180"/>
                </a:cubicBezTo>
                <a:cubicBezTo>
                  <a:pt x="840" y="180"/>
                  <a:pt x="990" y="150"/>
                  <a:pt x="1080" y="180"/>
                </a:cubicBezTo>
                <a:cubicBezTo>
                  <a:pt x="1170" y="210"/>
                  <a:pt x="1200" y="330"/>
                  <a:pt x="1260" y="360"/>
                </a:cubicBezTo>
                <a:cubicBezTo>
                  <a:pt x="1320" y="390"/>
                  <a:pt x="1380" y="375"/>
                  <a:pt x="1440" y="360"/>
                </a:cubicBezTo>
              </a:path>
            </a:pathLst>
          </a:custGeom>
          <a:noFill/>
          <a:ln w="3175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" name="Freeform 15"/>
          <p:cNvSpPr>
            <a:spLocks/>
          </p:cNvSpPr>
          <p:nvPr/>
        </p:nvSpPr>
        <p:spPr bwMode="auto">
          <a:xfrm>
            <a:off x="7724609" y="3791775"/>
            <a:ext cx="379556" cy="527404"/>
          </a:xfrm>
          <a:custGeom>
            <a:avLst/>
            <a:gdLst>
              <a:gd name="T0" fmla="*/ 0 w 540"/>
              <a:gd name="T1" fmla="*/ 0 h 750"/>
              <a:gd name="T2" fmla="*/ 360 w 540"/>
              <a:gd name="T3" fmla="*/ 180 h 750"/>
              <a:gd name="T4" fmla="*/ 360 w 540"/>
              <a:gd name="T5" fmla="*/ 360 h 750"/>
              <a:gd name="T6" fmla="*/ 180 w 540"/>
              <a:gd name="T7" fmla="*/ 540 h 750"/>
              <a:gd name="T8" fmla="*/ 360 w 540"/>
              <a:gd name="T9" fmla="*/ 720 h 750"/>
              <a:gd name="T10" fmla="*/ 540 w 540"/>
              <a:gd name="T11" fmla="*/ 720 h 7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40" h="750">
                <a:moveTo>
                  <a:pt x="0" y="0"/>
                </a:moveTo>
                <a:cubicBezTo>
                  <a:pt x="150" y="60"/>
                  <a:pt x="300" y="120"/>
                  <a:pt x="360" y="180"/>
                </a:cubicBezTo>
                <a:cubicBezTo>
                  <a:pt x="420" y="240"/>
                  <a:pt x="390" y="300"/>
                  <a:pt x="360" y="360"/>
                </a:cubicBezTo>
                <a:cubicBezTo>
                  <a:pt x="330" y="420"/>
                  <a:pt x="180" y="480"/>
                  <a:pt x="180" y="540"/>
                </a:cubicBezTo>
                <a:cubicBezTo>
                  <a:pt x="180" y="600"/>
                  <a:pt x="300" y="690"/>
                  <a:pt x="360" y="720"/>
                </a:cubicBezTo>
                <a:cubicBezTo>
                  <a:pt x="420" y="750"/>
                  <a:pt x="480" y="735"/>
                  <a:pt x="540" y="720"/>
                </a:cubicBez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Rectangle 19"/>
          <p:cNvSpPr>
            <a:spLocks noChangeArrowheads="1"/>
          </p:cNvSpPr>
          <p:nvPr/>
        </p:nvSpPr>
        <p:spPr bwMode="auto">
          <a:xfrm>
            <a:off x="8135911" y="4253594"/>
            <a:ext cx="1642406" cy="254231"/>
          </a:xfrm>
          <a:prstGeom prst="rect">
            <a:avLst/>
          </a:prstGeom>
          <a:solidFill>
            <a:srgbClr val="00CCFF"/>
          </a:solidFill>
          <a:ln w="9525">
            <a:miter lim="800000"/>
            <a:headEnd/>
            <a:tailEnd/>
          </a:ln>
          <a:scene3d>
            <a:camera prst="legacyObliqueTopLeft">
              <a:rot lat="20999999" lon="20099999" rev="0"/>
            </a:camera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00CCFF"/>
            </a:extrusionClr>
            <a:contourClr>
              <a:srgbClr val="00CCFF"/>
            </a:contour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956471" y="3941369"/>
            <a:ext cx="3858654" cy="1391789"/>
          </a:xfrm>
          <a:custGeom>
            <a:avLst/>
            <a:gdLst>
              <a:gd name="T0" fmla="*/ 5280 w 5490"/>
              <a:gd name="T1" fmla="*/ 0 h 1980"/>
              <a:gd name="T2" fmla="*/ 5460 w 5490"/>
              <a:gd name="T3" fmla="*/ 180 h 1980"/>
              <a:gd name="T4" fmla="*/ 5100 w 5490"/>
              <a:gd name="T5" fmla="*/ 540 h 1980"/>
              <a:gd name="T6" fmla="*/ 4380 w 5490"/>
              <a:gd name="T7" fmla="*/ 540 h 1980"/>
              <a:gd name="T8" fmla="*/ 2760 w 5490"/>
              <a:gd name="T9" fmla="*/ 180 h 1980"/>
              <a:gd name="T10" fmla="*/ 600 w 5490"/>
              <a:gd name="T11" fmla="*/ 180 h 1980"/>
              <a:gd name="T12" fmla="*/ 60 w 5490"/>
              <a:gd name="T13" fmla="*/ 720 h 1980"/>
              <a:gd name="T14" fmla="*/ 240 w 5490"/>
              <a:gd name="T15" fmla="*/ 1620 h 1980"/>
              <a:gd name="T16" fmla="*/ 960 w 5490"/>
              <a:gd name="T17" fmla="*/ 1980 h 1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490" h="1980">
                <a:moveTo>
                  <a:pt x="5280" y="0"/>
                </a:moveTo>
                <a:cubicBezTo>
                  <a:pt x="5385" y="45"/>
                  <a:pt x="5490" y="90"/>
                  <a:pt x="5460" y="180"/>
                </a:cubicBezTo>
                <a:cubicBezTo>
                  <a:pt x="5430" y="270"/>
                  <a:pt x="5280" y="480"/>
                  <a:pt x="5100" y="540"/>
                </a:cubicBezTo>
                <a:cubicBezTo>
                  <a:pt x="4920" y="600"/>
                  <a:pt x="4770" y="600"/>
                  <a:pt x="4380" y="540"/>
                </a:cubicBezTo>
                <a:cubicBezTo>
                  <a:pt x="3990" y="480"/>
                  <a:pt x="3390" y="240"/>
                  <a:pt x="2760" y="180"/>
                </a:cubicBezTo>
                <a:cubicBezTo>
                  <a:pt x="2130" y="120"/>
                  <a:pt x="1050" y="90"/>
                  <a:pt x="600" y="180"/>
                </a:cubicBezTo>
                <a:cubicBezTo>
                  <a:pt x="150" y="270"/>
                  <a:pt x="120" y="480"/>
                  <a:pt x="60" y="720"/>
                </a:cubicBezTo>
                <a:cubicBezTo>
                  <a:pt x="0" y="960"/>
                  <a:pt x="90" y="1410"/>
                  <a:pt x="240" y="1620"/>
                </a:cubicBezTo>
                <a:cubicBezTo>
                  <a:pt x="390" y="1830"/>
                  <a:pt x="840" y="1920"/>
                  <a:pt x="960" y="1980"/>
                </a:cubicBezTo>
              </a:path>
            </a:pathLst>
          </a:custGeom>
          <a:noFill/>
          <a:ln w="317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3850229" y="5543145"/>
            <a:ext cx="1025417" cy="4546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Cosse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 x 10mm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7459422" y="446024"/>
            <a:ext cx="2318896" cy="68591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Chamber End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Enlever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la </a:t>
            </a:r>
            <a:r>
              <a:rPr kumimoji="0" lang="en-US" altLang="en-U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gaine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L=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150mm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300" dirty="0" smtClean="0">
                <a:latin typeface="Arial" panose="020B0604020202020204" pitchFamily="34" charset="0"/>
              </a:rPr>
              <a:t>Replace with Poly braid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5025493" y="1165232"/>
            <a:ext cx="1941845" cy="685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Heat Shrink Tube 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Diam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10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With internal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hot melt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Line 3"/>
          <p:cNvSpPr>
            <a:spLocks noChangeShapeType="1"/>
          </p:cNvSpPr>
          <p:nvPr/>
        </p:nvSpPr>
        <p:spPr bwMode="auto">
          <a:xfrm flipH="1">
            <a:off x="4875646" y="1871099"/>
            <a:ext cx="1043112" cy="408078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1" name="Line 2"/>
          <p:cNvSpPr>
            <a:spLocks noChangeShapeType="1"/>
          </p:cNvSpPr>
          <p:nvPr/>
        </p:nvSpPr>
        <p:spPr bwMode="auto">
          <a:xfrm>
            <a:off x="5933016" y="1873524"/>
            <a:ext cx="1673803" cy="1474206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Text Box 10"/>
          <p:cNvSpPr txBox="1">
            <a:spLocks noChangeArrowheads="1"/>
          </p:cNvSpPr>
          <p:nvPr/>
        </p:nvSpPr>
        <p:spPr bwMode="auto">
          <a:xfrm>
            <a:off x="2659872" y="4014230"/>
            <a:ext cx="1264853" cy="75870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Ground wire 0.5mm</a:t>
            </a:r>
            <a:r>
              <a:rPr kumimoji="0" lang="en-US" altLang="en-US" sz="13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endParaRPr kumimoji="0" lang="en-US" altLang="en-US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L= 280mm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8014381" y="4637261"/>
            <a:ext cx="1645411" cy="6320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40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pin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Scotch Flex (3M)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8567191" y="3239642"/>
            <a:ext cx="1092601" cy="351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L= 40mm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Line 9"/>
          <p:cNvSpPr>
            <a:spLocks noChangeShapeType="1"/>
          </p:cNvSpPr>
          <p:nvPr/>
        </p:nvSpPr>
        <p:spPr bwMode="auto">
          <a:xfrm>
            <a:off x="8359223" y="3514305"/>
            <a:ext cx="1011482" cy="378854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 rot="1343937">
            <a:off x="5060939" y="3205348"/>
            <a:ext cx="8881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Poly Braid</a:t>
            </a:r>
            <a:endParaRPr lang="en-GB" sz="1200" dirty="0"/>
          </a:p>
        </p:txBody>
      </p:sp>
      <p:sp>
        <p:nvSpPr>
          <p:cNvPr id="37" name="Rectangle 36"/>
          <p:cNvSpPr/>
          <p:nvPr/>
        </p:nvSpPr>
        <p:spPr>
          <a:xfrm>
            <a:off x="119828" y="119622"/>
            <a:ext cx="6096000" cy="523220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r>
              <a:rPr lang="en-GB" sz="1400" dirty="0"/>
              <a:t>2 pages , 1 one for each end of the cable</a:t>
            </a:r>
          </a:p>
          <a:p>
            <a:r>
              <a:rPr lang="en-GB" sz="1400" dirty="0"/>
              <a:t>Note the cable </a:t>
            </a:r>
            <a:r>
              <a:rPr lang="en-GB" sz="1400" dirty="0" smtClean="0"/>
              <a:t>lengths for </a:t>
            </a:r>
            <a:r>
              <a:rPr lang="en-GB" sz="1400" dirty="0"/>
              <a:t>RE1/3 </a:t>
            </a:r>
            <a:r>
              <a:rPr lang="en-GB" sz="1400" dirty="0" smtClean="0"/>
              <a:t>&amp; RE1/2 are </a:t>
            </a:r>
            <a:r>
              <a:rPr lang="en-GB" sz="1400" dirty="0"/>
              <a:t>NOT the same.</a:t>
            </a:r>
          </a:p>
        </p:txBody>
      </p:sp>
    </p:spTree>
    <p:extLst>
      <p:ext uri="{BB962C8B-B14F-4D97-AF65-F5344CB8AC3E}">
        <p14:creationId xmlns:p14="http://schemas.microsoft.com/office/powerpoint/2010/main" val="2753943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an 15"/>
          <p:cNvSpPr/>
          <p:nvPr/>
        </p:nvSpPr>
        <p:spPr>
          <a:xfrm rot="6777650">
            <a:off x="3121374" y="631394"/>
            <a:ext cx="485192" cy="2316253"/>
          </a:xfrm>
          <a:prstGeom prst="can">
            <a:avLst>
              <a:gd name="adj" fmla="val 697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6"/>
          <p:cNvSpPr>
            <a:spLocks noChangeArrowheads="1"/>
          </p:cNvSpPr>
          <p:nvPr/>
        </p:nvSpPr>
        <p:spPr bwMode="auto">
          <a:xfrm>
            <a:off x="4424592" y="2094188"/>
            <a:ext cx="457671" cy="456618"/>
          </a:xfrm>
          <a:prstGeom prst="ellipse">
            <a:avLst/>
          </a:prstGeom>
          <a:noFill/>
          <a:ln w="31750">
            <a:solidFill>
              <a:srgbClr val="000000"/>
            </a:solidFill>
            <a:round/>
            <a:headEnd/>
            <a:tailEnd/>
          </a:ln>
          <a:scene3d>
            <a:camera prst="legacyObliqueTopRight">
              <a:rot lat="0" lon="18600000" rev="0"/>
            </a:camera>
            <a:lightRig rig="legacyFlat3" dir="b"/>
          </a:scene3d>
          <a:sp3d extrusionH="633400" prstMaterial="legacyMatte">
            <a:bevelT w="13500" h="13500" prst="angle"/>
            <a:bevelB w="13500" h="13500" prst="angle"/>
            <a:extrusionClr>
              <a:srgbClr val="000000"/>
            </a:extrusionClr>
            <a:contourClr>
              <a:srgbClr val="00000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20" name="Can 19"/>
          <p:cNvSpPr/>
          <p:nvPr/>
        </p:nvSpPr>
        <p:spPr>
          <a:xfrm rot="6726266">
            <a:off x="5161559" y="1822432"/>
            <a:ext cx="319033" cy="1558148"/>
          </a:xfrm>
          <a:prstGeom prst="can">
            <a:avLst>
              <a:gd name="adj" fmla="val 69788"/>
            </a:avLst>
          </a:prstGeom>
          <a:pattFill prst="openDmnd">
            <a:fgClr>
              <a:schemeClr val="bg2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an 21"/>
          <p:cNvSpPr/>
          <p:nvPr/>
        </p:nvSpPr>
        <p:spPr>
          <a:xfrm rot="6777650">
            <a:off x="6093636" y="2355556"/>
            <a:ext cx="557778" cy="1319803"/>
          </a:xfrm>
          <a:prstGeom prst="can">
            <a:avLst>
              <a:gd name="adj" fmla="val 69788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Can 22"/>
          <p:cNvSpPr/>
          <p:nvPr/>
        </p:nvSpPr>
        <p:spPr>
          <a:xfrm rot="6726266">
            <a:off x="6886028" y="2918804"/>
            <a:ext cx="319033" cy="712946"/>
          </a:xfrm>
          <a:prstGeom prst="can">
            <a:avLst>
              <a:gd name="adj" fmla="val 69788"/>
            </a:avLst>
          </a:prstGeom>
          <a:pattFill prst="openDmnd">
            <a:fgClr>
              <a:schemeClr val="bg2">
                <a:lumMod val="75000"/>
              </a:schemeClr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7453399" y="3362152"/>
            <a:ext cx="341313" cy="342900"/>
          </a:xfrm>
          <a:prstGeom prst="ellipse">
            <a:avLst/>
          </a:prstGeom>
          <a:noFill/>
          <a:ln w="31750" algn="ctr">
            <a:solidFill>
              <a:srgbClr val="000000"/>
            </a:solidFill>
            <a:round/>
            <a:headEnd/>
            <a:tailEnd/>
          </a:ln>
          <a:effectLst/>
          <a:scene3d>
            <a:camera prst="legacyObliqueTopRight">
              <a:rot lat="0" lon="18600000" rev="0"/>
            </a:camera>
            <a:lightRig rig="legacyFlat3" dir="b"/>
          </a:scene3d>
          <a:sp3d extrusionH="608000" prstMaterial="legacyMatte">
            <a:bevelT w="13500" h="13500" prst="angle"/>
            <a:bevelB w="13500" h="13500" prst="angle"/>
            <a:extrusionClr>
              <a:srgbClr val="000000"/>
            </a:extrusionClr>
            <a:contourClr>
              <a:srgbClr val="00000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297906" y="989282"/>
            <a:ext cx="1941845" cy="685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Heat Shrink Tube 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Diam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10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With internal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hot melt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384123" y="3167843"/>
            <a:ext cx="1264853" cy="75870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Ground wire 0.5mm</a:t>
            </a:r>
            <a:r>
              <a:rPr kumimoji="0" lang="en-US" altLang="en-US" sz="13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L= 200mm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4097089" y="5239915"/>
            <a:ext cx="1025417" cy="45467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Cosse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 x 10mm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7803003" y="4468743"/>
            <a:ext cx="1645411" cy="6320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40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pin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Scotch Flex (3M)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18"/>
          <p:cNvSpPr txBox="1">
            <a:spLocks noChangeArrowheads="1"/>
          </p:cNvSpPr>
          <p:nvPr/>
        </p:nvSpPr>
        <p:spPr bwMode="auto">
          <a:xfrm>
            <a:off x="7088939" y="273952"/>
            <a:ext cx="2359475" cy="7153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Link Board Box End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Enlever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la </a:t>
            </a:r>
            <a:r>
              <a:rPr kumimoji="0" lang="en-US" altLang="en-US" sz="13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gaine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L= 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400mm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300" dirty="0" smtClean="0">
                <a:latin typeface="Arial" panose="020B0604020202020204" pitchFamily="34" charset="0"/>
              </a:rPr>
              <a:t>Replace with poly braid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8679626" y="3283210"/>
            <a:ext cx="1092601" cy="351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498" tIns="50749" rIns="101498" bIns="50749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L= 40mm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>
            <a:off x="8103613" y="3392276"/>
            <a:ext cx="1011482" cy="378854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" name="Freeform 16"/>
          <p:cNvSpPr>
            <a:spLocks/>
          </p:cNvSpPr>
          <p:nvPr/>
        </p:nvSpPr>
        <p:spPr bwMode="auto">
          <a:xfrm>
            <a:off x="7480862" y="3617219"/>
            <a:ext cx="1417806" cy="339012"/>
          </a:xfrm>
          <a:custGeom>
            <a:avLst/>
            <a:gdLst>
              <a:gd name="T0" fmla="*/ 0 w 1980"/>
              <a:gd name="T1" fmla="*/ 0 h 210"/>
              <a:gd name="T2" fmla="*/ 360 w 1980"/>
              <a:gd name="T3" fmla="*/ 180 h 210"/>
              <a:gd name="T4" fmla="*/ 900 w 1980"/>
              <a:gd name="T5" fmla="*/ 180 h 210"/>
              <a:gd name="T6" fmla="*/ 1440 w 1980"/>
              <a:gd name="T7" fmla="*/ 0 h 210"/>
              <a:gd name="T8" fmla="*/ 1980 w 1980"/>
              <a:gd name="T9" fmla="*/ 180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80" h="210">
                <a:moveTo>
                  <a:pt x="0" y="0"/>
                </a:moveTo>
                <a:cubicBezTo>
                  <a:pt x="105" y="75"/>
                  <a:pt x="210" y="150"/>
                  <a:pt x="360" y="180"/>
                </a:cubicBezTo>
                <a:cubicBezTo>
                  <a:pt x="510" y="210"/>
                  <a:pt x="720" y="210"/>
                  <a:pt x="900" y="180"/>
                </a:cubicBezTo>
                <a:cubicBezTo>
                  <a:pt x="1080" y="150"/>
                  <a:pt x="1260" y="0"/>
                  <a:pt x="1440" y="0"/>
                </a:cubicBezTo>
                <a:cubicBezTo>
                  <a:pt x="1620" y="0"/>
                  <a:pt x="1890" y="150"/>
                  <a:pt x="1980" y="180"/>
                </a:cubicBezTo>
              </a:path>
            </a:pathLst>
          </a:custGeom>
          <a:noFill/>
          <a:ln w="317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Freeform 15"/>
          <p:cNvSpPr>
            <a:spLocks/>
          </p:cNvSpPr>
          <p:nvPr/>
        </p:nvSpPr>
        <p:spPr bwMode="auto">
          <a:xfrm>
            <a:off x="7507630" y="3613331"/>
            <a:ext cx="379556" cy="527404"/>
          </a:xfrm>
          <a:custGeom>
            <a:avLst/>
            <a:gdLst>
              <a:gd name="T0" fmla="*/ 0 w 540"/>
              <a:gd name="T1" fmla="*/ 0 h 750"/>
              <a:gd name="T2" fmla="*/ 360 w 540"/>
              <a:gd name="T3" fmla="*/ 180 h 750"/>
              <a:gd name="T4" fmla="*/ 360 w 540"/>
              <a:gd name="T5" fmla="*/ 360 h 750"/>
              <a:gd name="T6" fmla="*/ 180 w 540"/>
              <a:gd name="T7" fmla="*/ 540 h 750"/>
              <a:gd name="T8" fmla="*/ 360 w 540"/>
              <a:gd name="T9" fmla="*/ 720 h 750"/>
              <a:gd name="T10" fmla="*/ 540 w 540"/>
              <a:gd name="T11" fmla="*/ 720 h 7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40" h="750">
                <a:moveTo>
                  <a:pt x="0" y="0"/>
                </a:moveTo>
                <a:cubicBezTo>
                  <a:pt x="150" y="60"/>
                  <a:pt x="300" y="120"/>
                  <a:pt x="360" y="180"/>
                </a:cubicBezTo>
                <a:cubicBezTo>
                  <a:pt x="420" y="240"/>
                  <a:pt x="390" y="300"/>
                  <a:pt x="360" y="360"/>
                </a:cubicBezTo>
                <a:cubicBezTo>
                  <a:pt x="330" y="420"/>
                  <a:pt x="180" y="480"/>
                  <a:pt x="180" y="540"/>
                </a:cubicBezTo>
                <a:cubicBezTo>
                  <a:pt x="180" y="600"/>
                  <a:pt x="300" y="690"/>
                  <a:pt x="360" y="720"/>
                </a:cubicBezTo>
                <a:cubicBezTo>
                  <a:pt x="420" y="750"/>
                  <a:pt x="480" y="735"/>
                  <a:pt x="540" y="720"/>
                </a:cubicBezTo>
              </a:path>
            </a:pathLst>
          </a:custGeom>
          <a:noFill/>
          <a:ln w="317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" name="Freeform 13"/>
          <p:cNvSpPr>
            <a:spLocks/>
          </p:cNvSpPr>
          <p:nvPr/>
        </p:nvSpPr>
        <p:spPr bwMode="auto">
          <a:xfrm>
            <a:off x="7613225" y="3583647"/>
            <a:ext cx="379556" cy="504474"/>
          </a:xfrm>
          <a:custGeom>
            <a:avLst/>
            <a:gdLst>
              <a:gd name="T0" fmla="*/ 0 w 540"/>
              <a:gd name="T1" fmla="*/ 0 h 720"/>
              <a:gd name="T2" fmla="*/ 360 w 540"/>
              <a:gd name="T3" fmla="*/ 180 h 720"/>
              <a:gd name="T4" fmla="*/ 360 w 540"/>
              <a:gd name="T5" fmla="*/ 360 h 720"/>
              <a:gd name="T6" fmla="*/ 360 w 540"/>
              <a:gd name="T7" fmla="*/ 540 h 720"/>
              <a:gd name="T8" fmla="*/ 540 w 540"/>
              <a:gd name="T9" fmla="*/ 720 h 7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40" h="720">
                <a:moveTo>
                  <a:pt x="0" y="0"/>
                </a:moveTo>
                <a:cubicBezTo>
                  <a:pt x="150" y="60"/>
                  <a:pt x="300" y="120"/>
                  <a:pt x="360" y="180"/>
                </a:cubicBezTo>
                <a:cubicBezTo>
                  <a:pt x="420" y="240"/>
                  <a:pt x="360" y="300"/>
                  <a:pt x="360" y="360"/>
                </a:cubicBezTo>
                <a:cubicBezTo>
                  <a:pt x="360" y="420"/>
                  <a:pt x="330" y="480"/>
                  <a:pt x="360" y="540"/>
                </a:cubicBezTo>
                <a:cubicBezTo>
                  <a:pt x="390" y="600"/>
                  <a:pt x="465" y="660"/>
                  <a:pt x="540" y="720"/>
                </a:cubicBezTo>
              </a:path>
            </a:pathLst>
          </a:custGeom>
          <a:noFill/>
          <a:ln w="3175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Freeform 14"/>
          <p:cNvSpPr>
            <a:spLocks/>
          </p:cNvSpPr>
          <p:nvPr/>
        </p:nvSpPr>
        <p:spPr bwMode="auto">
          <a:xfrm>
            <a:off x="7774025" y="3583647"/>
            <a:ext cx="1004215" cy="342900"/>
          </a:xfrm>
          <a:custGeom>
            <a:avLst/>
            <a:gdLst>
              <a:gd name="T0" fmla="*/ 0 w 1440"/>
              <a:gd name="T1" fmla="*/ 0 h 390"/>
              <a:gd name="T2" fmla="*/ 360 w 1440"/>
              <a:gd name="T3" fmla="*/ 180 h 390"/>
              <a:gd name="T4" fmla="*/ 720 w 1440"/>
              <a:gd name="T5" fmla="*/ 180 h 390"/>
              <a:gd name="T6" fmla="*/ 1080 w 1440"/>
              <a:gd name="T7" fmla="*/ 180 h 390"/>
              <a:gd name="T8" fmla="*/ 1260 w 1440"/>
              <a:gd name="T9" fmla="*/ 360 h 390"/>
              <a:gd name="T10" fmla="*/ 1440 w 1440"/>
              <a:gd name="T11" fmla="*/ 360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40" h="390">
                <a:moveTo>
                  <a:pt x="0" y="0"/>
                </a:moveTo>
                <a:cubicBezTo>
                  <a:pt x="120" y="75"/>
                  <a:pt x="240" y="150"/>
                  <a:pt x="360" y="180"/>
                </a:cubicBezTo>
                <a:cubicBezTo>
                  <a:pt x="480" y="210"/>
                  <a:pt x="600" y="180"/>
                  <a:pt x="720" y="180"/>
                </a:cubicBezTo>
                <a:cubicBezTo>
                  <a:pt x="840" y="180"/>
                  <a:pt x="990" y="150"/>
                  <a:pt x="1080" y="180"/>
                </a:cubicBezTo>
                <a:cubicBezTo>
                  <a:pt x="1170" y="210"/>
                  <a:pt x="1200" y="330"/>
                  <a:pt x="1260" y="360"/>
                </a:cubicBezTo>
                <a:cubicBezTo>
                  <a:pt x="1320" y="390"/>
                  <a:pt x="1380" y="375"/>
                  <a:pt x="1440" y="360"/>
                </a:cubicBezTo>
              </a:path>
            </a:pathLst>
          </a:custGeom>
          <a:noFill/>
          <a:ln w="3175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7794712" y="3992821"/>
            <a:ext cx="1642406" cy="254231"/>
          </a:xfrm>
          <a:prstGeom prst="rect">
            <a:avLst/>
          </a:prstGeom>
          <a:solidFill>
            <a:srgbClr val="00CCFF"/>
          </a:solidFill>
          <a:ln w="9525">
            <a:miter lim="800000"/>
            <a:headEnd/>
            <a:tailEnd/>
          </a:ln>
          <a:scene3d>
            <a:camera prst="legacyObliqueTopLeft">
              <a:rot lat="20999999" lon="20099999" rev="0"/>
            </a:camera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rgbClr val="00CCFF"/>
            </a:extrusionClr>
            <a:contourClr>
              <a:srgbClr val="00CCFF"/>
            </a:contour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endParaRPr lang="en-GB"/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9619327" y="5837468"/>
            <a:ext cx="1937367" cy="6404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Ian Crotty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28 Oct 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05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 smtClean="0">
                <a:latin typeface="Arial" panose="020B0604020202020204" pitchFamily="34" charset="0"/>
              </a:rPr>
              <a:t>Up-dated 29 March 2022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615915" y="1754579"/>
            <a:ext cx="1941845" cy="954107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Heat Shrink tube</a:t>
            </a:r>
          </a:p>
          <a:p>
            <a:r>
              <a:rPr lang="en-GB" sz="1400" dirty="0" smtClean="0"/>
              <a:t>Dia. 12 L = 60mm</a:t>
            </a:r>
          </a:p>
          <a:p>
            <a:r>
              <a:rPr lang="en-GB" sz="1400" dirty="0" smtClean="0"/>
              <a:t>NE PAS CHAUFFER</a:t>
            </a:r>
          </a:p>
          <a:p>
            <a:r>
              <a:rPr lang="en-GB" sz="1400" dirty="0" smtClean="0"/>
              <a:t>SCEM 04.86.62.130.9</a:t>
            </a:r>
            <a:endParaRPr lang="en-GB" sz="1400" dirty="0"/>
          </a:p>
        </p:txBody>
      </p:sp>
      <p:sp>
        <p:nvSpPr>
          <p:cNvPr id="25" name="Line 4"/>
          <p:cNvSpPr>
            <a:spLocks noChangeShapeType="1"/>
          </p:cNvSpPr>
          <p:nvPr/>
        </p:nvSpPr>
        <p:spPr bwMode="auto">
          <a:xfrm flipH="1">
            <a:off x="6352175" y="1966411"/>
            <a:ext cx="2207370" cy="941064"/>
          </a:xfrm>
          <a:prstGeom prst="line">
            <a:avLst/>
          </a:prstGeom>
          <a:noFill/>
          <a:ln w="12700">
            <a:solidFill>
              <a:srgbClr val="33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48976" y="3605139"/>
            <a:ext cx="3858654" cy="1391789"/>
          </a:xfrm>
          <a:custGeom>
            <a:avLst/>
            <a:gdLst>
              <a:gd name="T0" fmla="*/ 5280 w 5490"/>
              <a:gd name="T1" fmla="*/ 0 h 1980"/>
              <a:gd name="T2" fmla="*/ 5460 w 5490"/>
              <a:gd name="T3" fmla="*/ 180 h 1980"/>
              <a:gd name="T4" fmla="*/ 5100 w 5490"/>
              <a:gd name="T5" fmla="*/ 540 h 1980"/>
              <a:gd name="T6" fmla="*/ 4380 w 5490"/>
              <a:gd name="T7" fmla="*/ 540 h 1980"/>
              <a:gd name="T8" fmla="*/ 2760 w 5490"/>
              <a:gd name="T9" fmla="*/ 180 h 1980"/>
              <a:gd name="T10" fmla="*/ 600 w 5490"/>
              <a:gd name="T11" fmla="*/ 180 h 1980"/>
              <a:gd name="T12" fmla="*/ 60 w 5490"/>
              <a:gd name="T13" fmla="*/ 720 h 1980"/>
              <a:gd name="T14" fmla="*/ 240 w 5490"/>
              <a:gd name="T15" fmla="*/ 1620 h 1980"/>
              <a:gd name="T16" fmla="*/ 960 w 5490"/>
              <a:gd name="T17" fmla="*/ 1980 h 1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490" h="1980">
                <a:moveTo>
                  <a:pt x="5280" y="0"/>
                </a:moveTo>
                <a:cubicBezTo>
                  <a:pt x="5385" y="45"/>
                  <a:pt x="5490" y="90"/>
                  <a:pt x="5460" y="180"/>
                </a:cubicBezTo>
                <a:cubicBezTo>
                  <a:pt x="5430" y="270"/>
                  <a:pt x="5280" y="480"/>
                  <a:pt x="5100" y="540"/>
                </a:cubicBezTo>
                <a:cubicBezTo>
                  <a:pt x="4920" y="600"/>
                  <a:pt x="4770" y="600"/>
                  <a:pt x="4380" y="540"/>
                </a:cubicBezTo>
                <a:cubicBezTo>
                  <a:pt x="3990" y="480"/>
                  <a:pt x="3390" y="240"/>
                  <a:pt x="2760" y="180"/>
                </a:cubicBezTo>
                <a:cubicBezTo>
                  <a:pt x="2130" y="120"/>
                  <a:pt x="1050" y="90"/>
                  <a:pt x="600" y="180"/>
                </a:cubicBezTo>
                <a:cubicBezTo>
                  <a:pt x="150" y="270"/>
                  <a:pt x="120" y="480"/>
                  <a:pt x="60" y="720"/>
                </a:cubicBezTo>
                <a:cubicBezTo>
                  <a:pt x="0" y="960"/>
                  <a:pt x="90" y="1410"/>
                  <a:pt x="240" y="1620"/>
                </a:cubicBezTo>
                <a:cubicBezTo>
                  <a:pt x="390" y="1830"/>
                  <a:pt x="840" y="1920"/>
                  <a:pt x="960" y="1980"/>
                </a:cubicBezTo>
              </a:path>
            </a:pathLst>
          </a:custGeom>
          <a:noFill/>
          <a:ln w="317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AutoShape 11"/>
          <p:cNvSpPr>
            <a:spLocks noChangeArrowheads="1"/>
          </p:cNvSpPr>
          <p:nvPr/>
        </p:nvSpPr>
        <p:spPr bwMode="auto">
          <a:xfrm>
            <a:off x="4297906" y="4918241"/>
            <a:ext cx="253371" cy="253234"/>
          </a:xfrm>
          <a:custGeom>
            <a:avLst/>
            <a:gdLst>
              <a:gd name="G0" fmla="+- 5400 0 0"/>
              <a:gd name="G1" fmla="+- 21600 0 5400"/>
              <a:gd name="G2" fmla="+- 21600 0 540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143751" y="6137383"/>
            <a:ext cx="6096000" cy="523220"/>
          </a:xfrm>
          <a:prstGeom prst="rect">
            <a:avLst/>
          </a:prstGeom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r>
              <a:rPr lang="en-GB" sz="1400" dirty="0"/>
              <a:t>2 pages , 1 one for each end of the cable</a:t>
            </a:r>
          </a:p>
          <a:p>
            <a:r>
              <a:rPr lang="en-GB" sz="1400" dirty="0"/>
              <a:t>Note the cable </a:t>
            </a:r>
            <a:r>
              <a:rPr lang="en-GB" sz="1400" dirty="0" smtClean="0"/>
              <a:t>lengths for </a:t>
            </a:r>
            <a:r>
              <a:rPr lang="en-GB" sz="1400" dirty="0"/>
              <a:t>RE1/3 </a:t>
            </a:r>
            <a:r>
              <a:rPr lang="en-GB" sz="1400" dirty="0" smtClean="0"/>
              <a:t>&amp; RE1/2 are </a:t>
            </a:r>
            <a:r>
              <a:rPr lang="en-GB" sz="1400" dirty="0"/>
              <a:t>NOT the same.</a:t>
            </a:r>
          </a:p>
        </p:txBody>
      </p:sp>
      <p:sp>
        <p:nvSpPr>
          <p:cNvPr id="31" name="TextBox 30"/>
          <p:cNvSpPr txBox="1"/>
          <p:nvPr/>
        </p:nvSpPr>
        <p:spPr>
          <a:xfrm rot="1343937">
            <a:off x="4645637" y="2705300"/>
            <a:ext cx="8657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Poly Braid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411086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7185</TotalTime>
  <Words>194</Words>
  <Application>Microsoft Office PowerPoint</Application>
  <PresentationFormat>Widescreen</PresentationFormat>
  <Paragraphs>45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RE1/2 &amp; RE1/3 Signal Cable Assembly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52</cp:revision>
  <cp:lastPrinted>2022-03-29T14:07:52Z</cp:lastPrinted>
  <dcterms:created xsi:type="dcterms:W3CDTF">2022-03-24T14:28:45Z</dcterms:created>
  <dcterms:modified xsi:type="dcterms:W3CDTF">2022-03-29T14:17:22Z</dcterms:modified>
</cp:coreProperties>
</file>