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73" r:id="rId6"/>
    <p:sldId id="274" r:id="rId7"/>
    <p:sldId id="259" r:id="rId8"/>
    <p:sldId id="262" r:id="rId9"/>
    <p:sldId id="263" r:id="rId10"/>
    <p:sldId id="266" r:id="rId11"/>
    <p:sldId id="271" r:id="rId12"/>
    <p:sldId id="269" r:id="rId13"/>
    <p:sldId id="270" r:id="rId14"/>
    <p:sldId id="264" r:id="rId15"/>
    <p:sldId id="265" r:id="rId16"/>
    <p:sldId id="261" r:id="rId17"/>
    <p:sldId id="26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3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3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6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6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9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4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DF8F-AD86-4F9F-A224-F29FB89FB94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4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w6TZ5XVAo" TargetMode="External"/><Relationship Id="rId2" Type="http://schemas.openxmlformats.org/officeDocument/2006/relationships/hyperlink" Target="https://www.youtube.com/watch?v=DgWAenS9kz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cms-rpc-endcap.web.cern.ch/project-cms-rpc-endcap/rpc/Services/Gas/GasMixingInstitutes/MixingRackCERN/RecirculationRack_ShoppingList_v2_june2014.xlsx" TargetMode="External"/><Relationship Id="rId2" Type="http://schemas.openxmlformats.org/officeDocument/2006/relationships/hyperlink" Target="http://project-cms-rpc-endcap.web.cern.ch/project-cms-rpc-endcap/rpc/Services/Gas/GasMixingInstitutes/MixingRackCERN/PriceQuotationMixerRPCv2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GasBottles/IsoButane/CampingGas/DistributionCV300Plus/PhotosOct20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Gas for World wide RPCs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	12 Feb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80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Very simple rack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324" y="2075683"/>
            <a:ext cx="3459640" cy="25947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748" y="2590060"/>
            <a:ext cx="2998089" cy="2248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398" y="1629828"/>
            <a:ext cx="18947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Front panel with </a:t>
            </a:r>
            <a:r>
              <a:rPr lang="en-GB" smtClean="0"/>
              <a:t>Analogue meters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80932" y="1168163"/>
            <a:ext cx="17345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Rear area with MFCs, mixer and piping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80932" y="5724906"/>
            <a:ext cx="48902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Many types of mass flow meters available; </a:t>
            </a:r>
            <a:r>
              <a:rPr lang="en-GB" sz="1400" dirty="0" err="1" smtClean="0"/>
              <a:t>Mathesongas</a:t>
            </a:r>
            <a:r>
              <a:rPr lang="en-GB" sz="1400" dirty="0" smtClean="0"/>
              <a:t>, Aalborg, Sierra, </a:t>
            </a:r>
            <a:r>
              <a:rPr lang="en-GB" sz="1400" dirty="0" err="1" smtClean="0"/>
              <a:t>Bronkhorst</a:t>
            </a:r>
            <a:r>
              <a:rPr lang="en-GB" sz="1400" dirty="0" smtClean="0"/>
              <a:t>, </a:t>
            </a:r>
            <a:r>
              <a:rPr lang="en-GB" sz="1400" dirty="0" err="1" smtClean="0"/>
              <a:t>Alicat</a:t>
            </a:r>
            <a:r>
              <a:rPr lang="en-GB" sz="1400" dirty="0" smtClean="0"/>
              <a:t>, Brooks Instruments </a:t>
            </a:r>
            <a:r>
              <a:rPr lang="en-GB" sz="1400" dirty="0" err="1" smtClean="0"/>
              <a:t>etc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4155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An example of the two CERN gas racks in Korea since 15years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486" r="6494" b="5438"/>
          <a:stretch/>
        </p:blipFill>
        <p:spPr>
          <a:xfrm>
            <a:off x="461583" y="2327530"/>
            <a:ext cx="2785730" cy="4093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83" y="1414241"/>
            <a:ext cx="3062621" cy="408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790" t="54030" r="19793" b="14459"/>
          <a:stretch/>
        </p:blipFill>
        <p:spPr>
          <a:xfrm>
            <a:off x="4740722" y="2596732"/>
            <a:ext cx="3194567" cy="2424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5127" y="1900222"/>
            <a:ext cx="19457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3x MFCs with plastic piping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86794" y="3644977"/>
            <a:ext cx="17757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6 channel  panel Distribution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0580" y="2118620"/>
            <a:ext cx="15770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Bubbler panel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50297" y="5194853"/>
            <a:ext cx="139147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4x Channel controller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35289" y="5465223"/>
            <a:ext cx="194807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Rear View showing humidifier and mixing volume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61182" y="6082749"/>
            <a:ext cx="34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Appendix for component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4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Humidifier the gas to stop HPL drying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2 approaches </a:t>
            </a:r>
          </a:p>
          <a:p>
            <a:endParaRPr lang="en-GB" dirty="0" smtClean="0"/>
          </a:p>
          <a:p>
            <a:pPr lvl="5"/>
            <a:r>
              <a:rPr lang="en-GB" dirty="0" smtClean="0"/>
              <a:t>1	separate the gas flows, one for dry proportion and the 2</a:t>
            </a:r>
            <a:r>
              <a:rPr lang="en-GB" baseline="30000" dirty="0" smtClean="0"/>
              <a:t>nd</a:t>
            </a:r>
            <a:r>
              <a:rPr lang="en-GB" dirty="0" smtClean="0"/>
              <a:t> for the wet proportion that is bubbled thru water. This can be done with 2 “</a:t>
            </a:r>
            <a:r>
              <a:rPr lang="en-GB" dirty="0" err="1" smtClean="0"/>
              <a:t>rotameters</a:t>
            </a:r>
            <a:r>
              <a:rPr lang="en-GB" dirty="0" smtClean="0"/>
              <a:t>”.</a:t>
            </a:r>
          </a:p>
          <a:p>
            <a:pPr lvl="5"/>
            <a:endParaRPr lang="en-GB" dirty="0" smtClean="0"/>
          </a:p>
          <a:p>
            <a:pPr lvl="5"/>
            <a:r>
              <a:rPr lang="en-GB" dirty="0" smtClean="0"/>
              <a:t>2 pass the entire mixture thru water at the temperature that gives the RH you require, </a:t>
            </a:r>
            <a:r>
              <a:rPr lang="en-GB" dirty="0" err="1" smtClean="0"/>
              <a:t>eg</a:t>
            </a:r>
            <a:r>
              <a:rPr lang="en-GB" dirty="0" smtClean="0"/>
              <a:t> a fridge set at 10degC for approx. 50% RH. CERN still has old elements of this type available.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30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70499" y="-1744893"/>
            <a:ext cx="6858001" cy="10347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7237" y="537328"/>
            <a:ext cx="22247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Basic circuit from CERN Gas Group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1727" y="5580668"/>
            <a:ext cx="2592371" cy="6598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15kChf for components, 20kChf fully built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24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Industrial type approach(possibly with recirculation)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2" y="1618235"/>
            <a:ext cx="2694015" cy="20205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674" y="4391224"/>
            <a:ext cx="2527065" cy="18952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67" y="1773022"/>
            <a:ext cx="2728067" cy="204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607" y="2985483"/>
            <a:ext cx="2855939" cy="2141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1789" y="4137739"/>
            <a:ext cx="2985155" cy="2238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2692" y="1728461"/>
            <a:ext cx="2846895" cy="2135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5903" y="4127718"/>
            <a:ext cx="2904992" cy="21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Exhaust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exhaust should be safe away from the area of use, outside.</a:t>
            </a:r>
          </a:p>
          <a:p>
            <a:r>
              <a:rPr lang="en-GB" dirty="0" smtClean="0"/>
              <a:t>The gases are heavier than air and so should not exit far above the chambers to avoid hydrostatic back pressure.</a:t>
            </a:r>
          </a:p>
          <a:p>
            <a:r>
              <a:rPr lang="en-GB" dirty="0" smtClean="0"/>
              <a:t>Limit the retro-diffusion of oxygen by very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long lines or bubblers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99" y="3503619"/>
            <a:ext cx="2944091" cy="22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Normally all the system should have an ATEX classification</a:t>
            </a:r>
          </a:p>
          <a:p>
            <a:r>
              <a:rPr lang="en-GB" dirty="0" smtClean="0"/>
              <a:t>Hand held devices at moderate prices available such as Oldham or </a:t>
            </a:r>
            <a:r>
              <a:rPr lang="en-GB" dirty="0" err="1" smtClean="0"/>
              <a:t>Draeger</a:t>
            </a:r>
            <a:endParaRPr lang="en-GB" dirty="0" smtClean="0"/>
          </a:p>
          <a:p>
            <a:r>
              <a:rPr lang="en-GB" dirty="0" smtClean="0"/>
              <a:t>Hand held gas detector</a:t>
            </a:r>
          </a:p>
          <a:p>
            <a:r>
              <a:rPr lang="en-GB" sz="1400" dirty="0" smtClean="0">
                <a:hlinkClick r:id="rId2"/>
              </a:rPr>
              <a:t>https://www.youtube.com/watch?v=DgWAenS9kzc</a:t>
            </a:r>
            <a:endParaRPr lang="en-GB" sz="1400" dirty="0" smtClean="0"/>
          </a:p>
          <a:p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www.youtube.com/watch?v=Ocw6TZ5XVAo</a:t>
            </a:r>
            <a:endParaRPr lang="en-GB" sz="1400" dirty="0" smtClean="0"/>
          </a:p>
          <a:p>
            <a:r>
              <a:rPr lang="en-GB" sz="1400" dirty="0"/>
              <a:t>https://www.youtube.com/watch?v=0QV1zR9kIM0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38" y="3677789"/>
            <a:ext cx="20955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296" r="52993" b="-1013"/>
          <a:stretch/>
        </p:blipFill>
        <p:spPr>
          <a:xfrm>
            <a:off x="9257121" y="3412503"/>
            <a:ext cx="1923068" cy="32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http://project-cms-rpc-endcap.web.cern.ch/project-cms-rpc-endcap/rpc/Services/Gas/GasMixingInstitutes/MixingRackCERN/PriceQuotationMixerRPCv2.docx</a:t>
            </a:r>
            <a:endParaRPr lang="en-GB" dirty="0"/>
          </a:p>
          <a:p>
            <a:r>
              <a:rPr lang="en-GB" dirty="0" smtClean="0">
                <a:hlinkClick r:id="rId3"/>
              </a:rPr>
              <a:t>http://project-cms-rpc-endcap.web.cern.ch/project-cms-rpc-endcap/rpc/Services/Gas/GasMixingInstitutes/MixingRackCERN/RecirculationRack_ShoppingList_v2_june2014.xlsx</a:t>
            </a:r>
            <a:endParaRPr lang="en-GB" dirty="0" smtClean="0"/>
          </a:p>
          <a:p>
            <a:r>
              <a:rPr lang="en-GB" dirty="0" smtClean="0"/>
              <a:t>http://www.draeger.com/sites/assets/PublishingImages/Products/gds_regard_3900_3910/Attachments/explosion_protection_br_9046262_en.pdf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4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 list for Korean Gas Rack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Rack</a:t>
            </a:r>
          </a:p>
          <a:p>
            <a:r>
              <a:rPr lang="en-GB" dirty="0" smtClean="0"/>
              <a:t>3 MFCs &amp; controller</a:t>
            </a:r>
          </a:p>
          <a:p>
            <a:r>
              <a:rPr lang="en-GB" dirty="0" smtClean="0"/>
              <a:t>Distribution panel</a:t>
            </a:r>
          </a:p>
          <a:p>
            <a:r>
              <a:rPr lang="en-GB" dirty="0" smtClean="0"/>
              <a:t>Mixing Volume</a:t>
            </a:r>
          </a:p>
          <a:p>
            <a:r>
              <a:rPr lang="en-GB" dirty="0" smtClean="0"/>
              <a:t>Bubbler</a:t>
            </a:r>
          </a:p>
          <a:p>
            <a:r>
              <a:rPr lang="en-GB" dirty="0" smtClean="0"/>
              <a:t>Humidifier</a:t>
            </a:r>
          </a:p>
          <a:p>
            <a:r>
              <a:rPr lang="en-GB" dirty="0" smtClean="0"/>
              <a:t>3x Pressure regulators for gas bottles</a:t>
            </a:r>
          </a:p>
          <a:p>
            <a:r>
              <a:rPr lang="en-GB" dirty="0" smtClean="0"/>
              <a:t>Piping and </a:t>
            </a:r>
            <a:r>
              <a:rPr lang="en-GB" smtClean="0"/>
              <a:t>some unions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8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sz="4000" dirty="0" smtClean="0"/>
              <a:t>The problem </a:t>
            </a:r>
            <a:endParaRPr lang="en-GB" sz="4000" dirty="0"/>
          </a:p>
          <a:p>
            <a:endParaRPr lang="en-GB" dirty="0" smtClean="0"/>
          </a:p>
          <a:p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sz="3600" dirty="0" smtClean="0"/>
              <a:t>Sourcing the gases</a:t>
            </a:r>
          </a:p>
          <a:p>
            <a:pPr algn="ctr"/>
            <a:r>
              <a:rPr lang="en-GB" sz="3600" dirty="0"/>
              <a:t>S</a:t>
            </a:r>
            <a:r>
              <a:rPr lang="en-GB" sz="3600" dirty="0" smtClean="0"/>
              <a:t>toring </a:t>
            </a:r>
          </a:p>
          <a:p>
            <a:pPr algn="ctr"/>
            <a:r>
              <a:rPr lang="en-GB" sz="3600" dirty="0" smtClean="0"/>
              <a:t>Mixing</a:t>
            </a:r>
          </a:p>
          <a:p>
            <a:pPr algn="ctr"/>
            <a:r>
              <a:rPr lang="en-GB" sz="3600" dirty="0" smtClean="0"/>
              <a:t>Exhaust</a:t>
            </a:r>
          </a:p>
          <a:p>
            <a:pPr algn="ctr"/>
            <a:r>
              <a:rPr lang="en-GB" sz="3600" dirty="0" smtClean="0"/>
              <a:t>Safety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96" y="1612974"/>
            <a:ext cx="2792819" cy="2094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70" y="1612974"/>
            <a:ext cx="2626930" cy="197019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305107" y="2660281"/>
            <a:ext cx="1605516" cy="295570"/>
          </a:xfrm>
          <a:prstGeom prst="rightArrow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04601" y="1243642"/>
            <a:ext cx="11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Bottle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01344" y="1836816"/>
            <a:ext cx="129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simple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79269" y="1297935"/>
            <a:ext cx="11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50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	Gas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R134a</a:t>
            </a:r>
          </a:p>
          <a:p>
            <a:pPr lvl="2"/>
            <a:r>
              <a:rPr lang="en-GB" dirty="0" smtClean="0"/>
              <a:t>Industrial gas for refrigeration systems, But purity is 99.9% with a max of 100ppm</a:t>
            </a:r>
          </a:p>
          <a:p>
            <a:endParaRPr lang="en-GB" dirty="0" smtClean="0"/>
          </a:p>
          <a:p>
            <a:r>
              <a:rPr lang="en-GB" dirty="0" err="1" smtClean="0"/>
              <a:t>Iso</a:t>
            </a:r>
            <a:r>
              <a:rPr lang="en-GB" dirty="0" smtClean="0"/>
              <a:t>-butane 		quality 35, Flammable,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Commercial name, R600a, 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dirty="0" smtClean="0"/>
              <a:t>		Camping Gas cylinders</a:t>
            </a:r>
          </a:p>
          <a:p>
            <a:endParaRPr lang="en-GB" dirty="0" smtClean="0"/>
          </a:p>
          <a:p>
            <a:r>
              <a:rPr lang="en-GB" dirty="0" smtClean="0"/>
              <a:t>SF6				quality ? non toxic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71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the Gases in your country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PanGas</a:t>
            </a:r>
            <a:endParaRPr lang="en-GB" dirty="0" smtClean="0"/>
          </a:p>
          <a:p>
            <a:r>
              <a:rPr lang="en-GB" dirty="0" smtClean="0"/>
              <a:t>Linde</a:t>
            </a:r>
          </a:p>
          <a:p>
            <a:r>
              <a:rPr lang="en-GB" dirty="0" smtClean="0"/>
              <a:t>Air Liquid</a:t>
            </a:r>
          </a:p>
          <a:p>
            <a:r>
              <a:rPr lang="en-GB" dirty="0" err="1" smtClean="0"/>
              <a:t>CarbaGas</a:t>
            </a:r>
            <a:endParaRPr lang="en-GB" dirty="0" smtClean="0"/>
          </a:p>
          <a:p>
            <a:r>
              <a:rPr lang="en-GB" dirty="0" smtClean="0"/>
              <a:t>Camping Gas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58" y="239150"/>
            <a:ext cx="10818056" cy="6457071"/>
          </a:xfrm>
        </p:spPr>
        <p:txBody>
          <a:bodyPr/>
          <a:lstStyle/>
          <a:p>
            <a:pPr marL="0" indent="0">
              <a:buNone/>
            </a:pPr>
            <a:r>
              <a:rPr lang="en-GB" sz="3600" b="1" i="1" dirty="0" smtClean="0"/>
              <a:t>Bottles and regulation</a:t>
            </a:r>
          </a:p>
          <a:p>
            <a:r>
              <a:rPr lang="en-GB" dirty="0" err="1" smtClean="0"/>
              <a:t>IsoButane</a:t>
            </a:r>
            <a:endParaRPr lang="en-GB" dirty="0" smtClean="0"/>
          </a:p>
          <a:p>
            <a:pPr lvl="1"/>
            <a:r>
              <a:rPr lang="en-GB" dirty="0" smtClean="0"/>
              <a:t>Use </a:t>
            </a:r>
            <a:r>
              <a:rPr lang="en-GB" smtClean="0"/>
              <a:t>camping </a:t>
            </a:r>
            <a:r>
              <a:rPr lang="en-GB" smtClean="0"/>
              <a:t>gas cylinders</a:t>
            </a:r>
            <a:r>
              <a:rPr lang="en-GB" dirty="0" smtClean="0"/>
              <a:t>. Usually a mixture of propane and Butane. Small volume is a smaller safety hazard. See switching installation made for CV-300 Plus bottles.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See other </a:t>
            </a:r>
            <a:r>
              <a:rPr lang="en-GB" dirty="0" smtClean="0">
                <a:hlinkClick r:id="rId2" action="ppaction://hlinkfile"/>
              </a:rPr>
              <a:t>photos here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sz="1600" dirty="0"/>
              <a:t>http://project-cms-rpc-endcap.web.cern.ch/project-cms-rpc-endcap/rpc/Services/Gas/GasMixingInstitutes/GasBottles/IsoButane/CampingGas/DistributionCV300Plus/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1980027"/>
            <a:ext cx="2958905" cy="22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323557"/>
            <a:ext cx="10748889" cy="5853406"/>
          </a:xfrm>
        </p:spPr>
        <p:txBody>
          <a:bodyPr/>
          <a:lstStyle/>
          <a:p>
            <a:r>
              <a:rPr lang="en-GB" dirty="0" smtClean="0"/>
              <a:t>Freon and SF6 bottle regulators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62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approaches</a:t>
            </a:r>
          </a:p>
          <a:p>
            <a:endParaRPr lang="en-GB" dirty="0"/>
          </a:p>
          <a:p>
            <a:pPr lvl="2"/>
            <a:r>
              <a:rPr lang="en-GB" dirty="0" smtClean="0"/>
              <a:t>1 	simple analogic gas panel</a:t>
            </a:r>
          </a:p>
          <a:p>
            <a:pPr lvl="2"/>
            <a:r>
              <a:rPr lang="en-GB" dirty="0" smtClean="0"/>
              <a:t>2 	MFC with simple rack</a:t>
            </a:r>
          </a:p>
          <a:p>
            <a:pPr marL="914400" lvl="2" indent="0">
              <a:buNone/>
            </a:pPr>
            <a:r>
              <a:rPr lang="en-GB" dirty="0" smtClean="0"/>
              <a:t>	Sophisticated with isobutene control (LEL control), humidity</a:t>
            </a:r>
          </a:p>
          <a:p>
            <a:pPr lvl="2"/>
            <a:r>
              <a:rPr lang="en-GB" dirty="0" smtClean="0"/>
              <a:t>3	CERN Rack 20kchf (See appendix for details)</a:t>
            </a:r>
          </a:p>
          <a:p>
            <a:pPr lvl="2"/>
            <a:r>
              <a:rPr lang="en-GB" dirty="0" smtClean="0"/>
              <a:t>4	re-cycle, closed loop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Mixing rate </a:t>
            </a:r>
            <a:r>
              <a:rPr lang="en-GB" dirty="0" smtClean="0"/>
              <a:t>calculator</a:t>
            </a:r>
          </a:p>
          <a:p>
            <a:pPr marL="914400" lvl="2" indent="0">
              <a:buNone/>
            </a:pPr>
            <a:r>
              <a:rPr lang="en-GB" sz="1200" dirty="0"/>
              <a:t>http://project-cms-rpc-endcap.web.cern.ch/project-cms-rpc-endcap/rpc/Services/Gas/GasMixingInstitutes/MixingRackCERN/MixingFlowRates.xlsx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49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Analogue some times called </a:t>
            </a:r>
            <a:r>
              <a:rPr lang="en-GB" dirty="0" err="1" smtClean="0"/>
              <a:t>Rotameter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Available cheaply ( perhaps at CERN)</a:t>
            </a:r>
          </a:p>
          <a:p>
            <a:r>
              <a:rPr lang="en-GB" dirty="0" err="1" smtClean="0"/>
              <a:t>Vogtlin</a:t>
            </a:r>
            <a:r>
              <a:rPr lang="en-GB" dirty="0" smtClean="0"/>
              <a:t> (Swiss)</a:t>
            </a:r>
          </a:p>
          <a:p>
            <a:r>
              <a:rPr lang="en-GB" dirty="0" smtClean="0"/>
              <a:t>Difficult to calibrate</a:t>
            </a:r>
          </a:p>
          <a:p>
            <a:pPr marL="0" indent="0">
              <a:buNone/>
            </a:pPr>
            <a:r>
              <a:rPr lang="en-GB" dirty="0" smtClean="0"/>
              <a:t>	 ( We have the calibration curves……..)</a:t>
            </a:r>
          </a:p>
          <a:p>
            <a:r>
              <a:rPr lang="en-GB" dirty="0" smtClean="0"/>
              <a:t>A first approach, that was used 20 years ago,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to get set-up.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3740" y="2276855"/>
            <a:ext cx="4598504" cy="34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 Flow Controllers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2" t="14387" r="7812" b="6429"/>
          <a:stretch/>
        </p:blipFill>
        <p:spPr>
          <a:xfrm>
            <a:off x="1464704" y="2284527"/>
            <a:ext cx="6369480" cy="4049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9118" y="1690688"/>
            <a:ext cx="328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Generally expensive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6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355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Gas for World wide RPCs</vt:lpstr>
      <vt:lpstr>Contents</vt:lpstr>
      <vt:lpstr>    Gas Sources</vt:lpstr>
      <vt:lpstr>Source the Gases in your country</vt:lpstr>
      <vt:lpstr>PowerPoint Presentation</vt:lpstr>
      <vt:lpstr>PowerPoint Presentation</vt:lpstr>
      <vt:lpstr>Mixing </vt:lpstr>
      <vt:lpstr>Analogue some times called Rotameter</vt:lpstr>
      <vt:lpstr>Mass Flow Controllers</vt:lpstr>
      <vt:lpstr>Very simple rack </vt:lpstr>
      <vt:lpstr>An example of the two CERN gas racks in Korea since 15years</vt:lpstr>
      <vt:lpstr>Humidifier the gas to stop HPL drying</vt:lpstr>
      <vt:lpstr>PowerPoint Presentation</vt:lpstr>
      <vt:lpstr>Industrial type approach(possibly with recirculation)</vt:lpstr>
      <vt:lpstr>Exhaust</vt:lpstr>
      <vt:lpstr>Safety</vt:lpstr>
      <vt:lpstr>Appendix</vt:lpstr>
      <vt:lpstr>Component list for Korean Gas Rack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for RPCs</dc:title>
  <dc:creator>Ian Crotty</dc:creator>
  <cp:lastModifiedBy>Ian Crotty</cp:lastModifiedBy>
  <cp:revision>73</cp:revision>
  <dcterms:created xsi:type="dcterms:W3CDTF">2015-02-09T16:04:24Z</dcterms:created>
  <dcterms:modified xsi:type="dcterms:W3CDTF">2017-10-23T11:05:02Z</dcterms:modified>
</cp:coreProperties>
</file>