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9" r:id="rId6"/>
    <p:sldId id="260" r:id="rId7"/>
    <p:sldId id="263" r:id="rId8"/>
    <p:sldId id="268" r:id="rId9"/>
    <p:sldId id="269"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0" d="100"/>
          <a:sy n="70" d="100"/>
        </p:scale>
        <p:origin x="9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3529-78FA-E532-C23A-B1C90F18CA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71F4D3-A519-E3F1-B8DF-26D989C4C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1E16DD-3D17-0118-8383-0E546AFD34DD}"/>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6A3BE1BD-14EB-8E2F-920A-E48756CBF8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4B81DE-8E38-9E71-1CB7-AF75E0FB5834}"/>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45693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F819-992D-D2BB-6CFC-F3BDD828B6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855542-B3EB-58FD-5D84-C077625B2E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B25D2-E798-DA00-885B-0D6C340978C7}"/>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F514ACC9-3AF9-FD92-F88F-6B11469CF8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4860CE-24DF-CA58-EDB7-352F615948F8}"/>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95392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B15AC-A7A8-FE42-A170-6595F4D3ED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EE7814-2BD4-2ADA-4553-0E2DA8762B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BE703-28A4-0CF3-B895-0A3D906EBE92}"/>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B199D1A6-27F2-A739-EEB3-AF33B9CFF2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D6B532-CF88-D2EC-0B35-9A06DC3A407C}"/>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16879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9646-AD30-5CA1-384B-8BC8449A25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954B9C-781E-8BFD-3A5A-DBCF1B7D3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F3420-2CC9-E133-12BB-BBEE890BDA7C}"/>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DAB31543-3658-97AB-7FF4-6AE4230095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E01877-D225-B27B-23F5-39DE2B472342}"/>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97349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C096-9807-1EE2-5F8D-3F4BB162F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36B2DF-DB3D-EFC6-F545-73F3A4B8F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C24FD-3B1A-1F74-0033-E3D909CB0BFB}"/>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DFFD9A44-99D5-BBC8-0E92-6561711D5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547AC2-8E41-1D2F-4DA5-E9F8C57A4EB7}"/>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133429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08F9-3045-224D-4238-9D56B6798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B9A82E-48F9-D2A8-1CB5-D94AC137B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9F72A5-4FB3-F27D-4E84-C9227D901D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848EC4-9E25-8DA8-CCD9-7FF514E2A6D9}"/>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6" name="Footer Placeholder 5">
            <a:extLst>
              <a:ext uri="{FF2B5EF4-FFF2-40B4-BE49-F238E27FC236}">
                <a16:creationId xmlns:a16="http://schemas.microsoft.com/office/drawing/2014/main" id="{89E5A258-A26A-0F06-37E1-843ED20516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F0545E-5C75-E9DF-69AE-C7CA09AC3705}"/>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1176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274F3-3AF1-25C8-5EB2-DEC68F668D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20E5DE-8407-1406-A799-4B75BE892D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1D078-5600-B531-9E52-4C5C812B6D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0D6A4A-BC08-ADF1-B847-914976ACB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468D29-24A5-EAC9-8D1F-569BD2303B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9B4508-1526-0DBA-0F8D-0CE6E43B9311}"/>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8" name="Footer Placeholder 7">
            <a:extLst>
              <a:ext uri="{FF2B5EF4-FFF2-40B4-BE49-F238E27FC236}">
                <a16:creationId xmlns:a16="http://schemas.microsoft.com/office/drawing/2014/main" id="{DEED12EA-7556-DA61-0320-363DFC7CBC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FDCBB3-9B77-6FA5-4124-DE9E02A9F7B5}"/>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272181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9130-8133-9498-9852-E27E499340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9B060A-63DD-AE69-9784-53895B76E6CC}"/>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4" name="Footer Placeholder 3">
            <a:extLst>
              <a:ext uri="{FF2B5EF4-FFF2-40B4-BE49-F238E27FC236}">
                <a16:creationId xmlns:a16="http://schemas.microsoft.com/office/drawing/2014/main" id="{0FE1C5E3-2AD2-D673-24EC-BE9A1A9E4C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6EAEF8D-D874-E2BF-8E0A-8E5A24D8EDB6}"/>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138423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85E0F-7402-DFA3-29A7-8919F42F7417}"/>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3" name="Footer Placeholder 2">
            <a:extLst>
              <a:ext uri="{FF2B5EF4-FFF2-40B4-BE49-F238E27FC236}">
                <a16:creationId xmlns:a16="http://schemas.microsoft.com/office/drawing/2014/main" id="{E580F9A4-EE29-B6E1-0778-C0E44B20B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280A8E-6E70-6533-583F-9C55F0F2CB5F}"/>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249262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5148-D4E6-6CA6-B81F-5093DD3F4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6B60F0-5B01-D41A-56BE-B7C6F2C39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C042B1-696B-92F5-EAE2-F5377EE14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36F3F-7111-C693-5B48-9092548B8BBD}"/>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6" name="Footer Placeholder 5">
            <a:extLst>
              <a:ext uri="{FF2B5EF4-FFF2-40B4-BE49-F238E27FC236}">
                <a16:creationId xmlns:a16="http://schemas.microsoft.com/office/drawing/2014/main" id="{9DBD8A29-A2C4-5BC5-ADD9-C18BD201B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A60D1A-2C9A-1BC4-353F-207BDE644332}"/>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4283861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FD87-A0C5-E4BF-2105-9D61EBC95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DAF4C3-4C05-856A-86C9-7A7C03E2F5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7D9395-5418-4A25-FCDE-103B62ABF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2F9C5-D6F7-3BBA-F916-DC2FA6921BE3}"/>
              </a:ext>
            </a:extLst>
          </p:cNvPr>
          <p:cNvSpPr>
            <a:spLocks noGrp="1"/>
          </p:cNvSpPr>
          <p:nvPr>
            <p:ph type="dt" sz="half" idx="10"/>
          </p:nvPr>
        </p:nvSpPr>
        <p:spPr/>
        <p:txBody>
          <a:bodyPr/>
          <a:lstStyle/>
          <a:p>
            <a:fld id="{C9CAC541-E7F1-4197-85BA-25176122D4CA}" type="datetimeFigureOut">
              <a:rPr lang="en-GB" smtClean="0"/>
              <a:t>28/07/2023</a:t>
            </a:fld>
            <a:endParaRPr lang="en-GB"/>
          </a:p>
        </p:txBody>
      </p:sp>
      <p:sp>
        <p:nvSpPr>
          <p:cNvPr id="6" name="Footer Placeholder 5">
            <a:extLst>
              <a:ext uri="{FF2B5EF4-FFF2-40B4-BE49-F238E27FC236}">
                <a16:creationId xmlns:a16="http://schemas.microsoft.com/office/drawing/2014/main" id="{DAADFFB9-AEC0-1E47-819D-B04F660721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98624D-9FFA-9B48-63C5-856D8FB0FFB0}"/>
              </a:ext>
            </a:extLst>
          </p:cNvPr>
          <p:cNvSpPr>
            <a:spLocks noGrp="1"/>
          </p:cNvSpPr>
          <p:nvPr>
            <p:ph type="sldNum" sz="quarter" idx="12"/>
          </p:nvPr>
        </p:nvSpPr>
        <p:spPr/>
        <p:txBody>
          <a:bodyPr/>
          <a:lstStyle/>
          <a:p>
            <a:fld id="{E923D053-7464-4E8D-96F9-EB5DCDA9FBE2}" type="slidenum">
              <a:rPr lang="en-GB" smtClean="0"/>
              <a:t>‹#›</a:t>
            </a:fld>
            <a:endParaRPr lang="en-GB"/>
          </a:p>
        </p:txBody>
      </p:sp>
    </p:spTree>
    <p:extLst>
      <p:ext uri="{BB962C8B-B14F-4D97-AF65-F5344CB8AC3E}">
        <p14:creationId xmlns:p14="http://schemas.microsoft.com/office/powerpoint/2010/main" val="338897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7A639-2715-FBAC-C563-BFCEAC3EE5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165AB7-D139-5462-C839-21EF212AD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907EFA-FD73-3D03-F88E-0D6F0C464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AC541-E7F1-4197-85BA-25176122D4CA}" type="datetimeFigureOut">
              <a:rPr lang="en-GB" smtClean="0"/>
              <a:t>28/07/2023</a:t>
            </a:fld>
            <a:endParaRPr lang="en-GB"/>
          </a:p>
        </p:txBody>
      </p:sp>
      <p:sp>
        <p:nvSpPr>
          <p:cNvPr id="5" name="Footer Placeholder 4">
            <a:extLst>
              <a:ext uri="{FF2B5EF4-FFF2-40B4-BE49-F238E27FC236}">
                <a16:creationId xmlns:a16="http://schemas.microsoft.com/office/drawing/2014/main" id="{61BA0880-AB93-5B5B-8592-D997CE281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D111FA-C653-C79F-73A9-E61DCBD14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3D053-7464-4E8D-96F9-EB5DCDA9FBE2}" type="slidenum">
              <a:rPr lang="en-GB" smtClean="0"/>
              <a:t>‹#›</a:t>
            </a:fld>
            <a:endParaRPr lang="en-GB"/>
          </a:p>
        </p:txBody>
      </p:sp>
    </p:spTree>
    <p:extLst>
      <p:ext uri="{BB962C8B-B14F-4D97-AF65-F5344CB8AC3E}">
        <p14:creationId xmlns:p14="http://schemas.microsoft.com/office/powerpoint/2010/main" val="175431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4E9E-A25D-99B3-F08D-766AD615D572}"/>
              </a:ext>
            </a:extLst>
          </p:cNvPr>
          <p:cNvSpPr>
            <a:spLocks noGrp="1"/>
          </p:cNvSpPr>
          <p:nvPr>
            <p:ph type="ctrTitle"/>
          </p:nvPr>
        </p:nvSpPr>
        <p:spPr/>
        <p:txBody>
          <a:bodyPr/>
          <a:lstStyle/>
          <a:p>
            <a:r>
              <a:rPr lang="en-GB" dirty="0"/>
              <a:t>Gas mixing calibration by counting bubbles !</a:t>
            </a:r>
          </a:p>
        </p:txBody>
      </p:sp>
      <p:sp>
        <p:nvSpPr>
          <p:cNvPr id="3" name="Subtitle 2">
            <a:extLst>
              <a:ext uri="{FF2B5EF4-FFF2-40B4-BE49-F238E27FC236}">
                <a16:creationId xmlns:a16="http://schemas.microsoft.com/office/drawing/2014/main" id="{297E7F50-EBF5-C563-BE32-B7A37A3356D3}"/>
              </a:ext>
            </a:extLst>
          </p:cNvPr>
          <p:cNvSpPr>
            <a:spLocks noGrp="1"/>
          </p:cNvSpPr>
          <p:nvPr>
            <p:ph type="subTitle" idx="1"/>
          </p:nvPr>
        </p:nvSpPr>
        <p:spPr/>
        <p:txBody>
          <a:bodyPr>
            <a:normAutofit lnSpcReduction="10000"/>
          </a:bodyPr>
          <a:lstStyle/>
          <a:p>
            <a:r>
              <a:rPr lang="en-GB" dirty="0"/>
              <a:t>Ian, taken from NA61 slides on </a:t>
            </a:r>
            <a:r>
              <a:rPr lang="en-GB" dirty="0" err="1"/>
              <a:t>mRPC</a:t>
            </a:r>
            <a:endParaRPr lang="en-GB" dirty="0"/>
          </a:p>
          <a:p>
            <a:r>
              <a:rPr lang="en-GB" dirty="0"/>
              <a:t>By V. </a:t>
            </a:r>
            <a:r>
              <a:rPr lang="en-GB" dirty="0" err="1"/>
              <a:t>Babkin</a:t>
            </a:r>
            <a:r>
              <a:rPr lang="en-GB" dirty="0"/>
              <a:t> </a:t>
            </a:r>
          </a:p>
          <a:p>
            <a:r>
              <a:rPr lang="en-GB" dirty="0"/>
              <a:t>https://cernbox.cern.ch/s/KGTLVzci0s9fZaG</a:t>
            </a:r>
          </a:p>
          <a:p>
            <a:r>
              <a:rPr lang="en-GB" dirty="0"/>
              <a:t>18 July 2023</a:t>
            </a:r>
          </a:p>
        </p:txBody>
      </p:sp>
    </p:spTree>
    <p:extLst>
      <p:ext uri="{BB962C8B-B14F-4D97-AF65-F5344CB8AC3E}">
        <p14:creationId xmlns:p14="http://schemas.microsoft.com/office/powerpoint/2010/main" val="141285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14110-7EC1-1012-07C5-8B79D62AC6AA}"/>
              </a:ext>
            </a:extLst>
          </p:cNvPr>
          <p:cNvSpPr txBox="1"/>
          <p:nvPr/>
        </p:nvSpPr>
        <p:spPr>
          <a:xfrm>
            <a:off x="112014" y="0"/>
            <a:ext cx="9141714" cy="369332"/>
          </a:xfrm>
          <a:prstGeom prst="rect">
            <a:avLst/>
          </a:prstGeom>
          <a:noFill/>
        </p:spPr>
        <p:txBody>
          <a:bodyPr wrap="square">
            <a:spAutoFit/>
          </a:bodyPr>
          <a:lstStyle/>
          <a:p>
            <a:r>
              <a:rPr lang="en-GB" dirty="0"/>
              <a:t>https://www.housedillon.com/posts/homebrew-bubble-counter/</a:t>
            </a:r>
          </a:p>
        </p:txBody>
      </p:sp>
    </p:spTree>
    <p:extLst>
      <p:ext uri="{BB962C8B-B14F-4D97-AF65-F5344CB8AC3E}">
        <p14:creationId xmlns:p14="http://schemas.microsoft.com/office/powerpoint/2010/main" val="107202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2DE77-620F-69D6-E2C1-D4F09DCBBBEC}"/>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115585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528A7-C92A-A910-7E1E-5518E6E8ED7A}"/>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33859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0CFA1-F010-8B72-A2F1-E6FFE4988ACA}"/>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BA11431C-0DF9-9DB8-EA69-3BCE6E76040A}"/>
              </a:ext>
            </a:extLst>
          </p:cNvPr>
          <p:cNvSpPr txBox="1"/>
          <p:nvPr/>
        </p:nvSpPr>
        <p:spPr>
          <a:xfrm>
            <a:off x="1003150" y="5186099"/>
            <a:ext cx="10270863" cy="646331"/>
          </a:xfrm>
          <a:prstGeom prst="rect">
            <a:avLst/>
          </a:prstGeom>
          <a:noFill/>
        </p:spPr>
        <p:txBody>
          <a:bodyPr wrap="square">
            <a:spAutoFit/>
          </a:bodyPr>
          <a:lstStyle/>
          <a:p>
            <a:r>
              <a:rPr lang="en-GB" dirty="0"/>
              <a:t>https://www.researchgate.net/publication/230927429_The_Accuracy_of_the_Bubble_Meter_Method_for_Gas_Flow_Measurements</a:t>
            </a:r>
          </a:p>
        </p:txBody>
      </p:sp>
    </p:spTree>
    <p:extLst>
      <p:ext uri="{BB962C8B-B14F-4D97-AF65-F5344CB8AC3E}">
        <p14:creationId xmlns:p14="http://schemas.microsoft.com/office/powerpoint/2010/main" val="422932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D98EA2-BBBC-B426-5F8B-5A1A413D68C4}"/>
              </a:ext>
            </a:extLst>
          </p:cNvPr>
          <p:cNvSpPr txBox="1"/>
          <p:nvPr/>
        </p:nvSpPr>
        <p:spPr>
          <a:xfrm>
            <a:off x="207084" y="0"/>
            <a:ext cx="11984915" cy="923330"/>
          </a:xfrm>
          <a:prstGeom prst="rect">
            <a:avLst/>
          </a:prstGeom>
          <a:noFill/>
        </p:spPr>
        <p:txBody>
          <a:bodyPr wrap="square">
            <a:spAutoFit/>
          </a:bodyPr>
          <a:lstStyle/>
          <a:p>
            <a:r>
              <a:rPr lang="en-GB" dirty="0"/>
              <a:t>Volume and rate measurement of slowly generated gas bubbles</a:t>
            </a:r>
          </a:p>
          <a:p>
            <a:r>
              <a:rPr lang="en-GB" dirty="0"/>
              <a:t>Author links open overlay </a:t>
            </a:r>
            <a:r>
              <a:rPr lang="en-GB" dirty="0" err="1"/>
              <a:t>panelHassan</a:t>
            </a:r>
            <a:r>
              <a:rPr lang="en-GB" dirty="0"/>
              <a:t> Ali Abid </a:t>
            </a:r>
          </a:p>
          <a:p>
            <a:r>
              <a:rPr lang="en-GB" dirty="0"/>
              <a:t>https://www.sciencedirect.com/science/article/abs/pii/S0955598619303991</a:t>
            </a:r>
          </a:p>
        </p:txBody>
      </p:sp>
      <p:pic>
        <p:nvPicPr>
          <p:cNvPr id="5" name="Picture 4">
            <a:extLst>
              <a:ext uri="{FF2B5EF4-FFF2-40B4-BE49-F238E27FC236}">
                <a16:creationId xmlns:a16="http://schemas.microsoft.com/office/drawing/2014/main" id="{13919C9E-24DF-22AC-2C61-29620DED127D}"/>
              </a:ext>
            </a:extLst>
          </p:cNvPr>
          <p:cNvPicPr>
            <a:picLocks noChangeAspect="1"/>
          </p:cNvPicPr>
          <p:nvPr/>
        </p:nvPicPr>
        <p:blipFill>
          <a:blip r:embed="rId2"/>
          <a:stretch>
            <a:fillRect/>
          </a:stretch>
        </p:blipFill>
        <p:spPr>
          <a:xfrm>
            <a:off x="2033515" y="986672"/>
            <a:ext cx="9766167" cy="5871327"/>
          </a:xfrm>
          <a:prstGeom prst="rect">
            <a:avLst/>
          </a:prstGeom>
        </p:spPr>
      </p:pic>
    </p:spTree>
    <p:extLst>
      <p:ext uri="{BB962C8B-B14F-4D97-AF65-F5344CB8AC3E}">
        <p14:creationId xmlns:p14="http://schemas.microsoft.com/office/powerpoint/2010/main" val="1931520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1D969E-4AEE-D8D7-29C2-EEABE905A732}"/>
              </a:ext>
            </a:extLst>
          </p:cNvPr>
          <p:cNvSpPr txBox="1"/>
          <p:nvPr/>
        </p:nvSpPr>
        <p:spPr>
          <a:xfrm>
            <a:off x="0" y="0"/>
            <a:ext cx="12192000" cy="4247317"/>
          </a:xfrm>
          <a:prstGeom prst="rect">
            <a:avLst/>
          </a:prstGeom>
          <a:noFill/>
        </p:spPr>
        <p:txBody>
          <a:bodyPr wrap="square">
            <a:spAutoFit/>
          </a:bodyPr>
          <a:lstStyle/>
          <a:p>
            <a:r>
              <a:rPr lang="en-GB" dirty="0"/>
              <a:t>Abstract</a:t>
            </a:r>
          </a:p>
          <a:p>
            <a:endParaRPr lang="en-GB" dirty="0"/>
          </a:p>
          <a:p>
            <a:r>
              <a:rPr lang="en-GB" dirty="0"/>
              <a:t>The use of an inverted burette arrangement that allowed volume and time-course tracking of bubble movement via camera imaging is shown here to improve on the classical inverted jar (or beaker) method for measuring gases generated in small volumes and at slow rates (below 1 mL/s). In tests involving discrete gas volume measurements delivered at 0.57 mL/s, comparison with pre-set air volume delivered by a syringe pump showed high correspondence, linearity, and repeatability. Tests with continuous gas flows at 0.2, 0.32 and 0.57 mL/s revealed average </a:t>
            </a:r>
            <a:r>
              <a:rPr lang="en-GB" dirty="0">
                <a:solidFill>
                  <a:srgbClr val="FF0000"/>
                </a:solidFill>
              </a:rPr>
              <a:t>bubble count versus volume trends that displayed high linearity to indicate that the bubble volumes (at any flowrate) were constant</a:t>
            </a:r>
            <a:r>
              <a:rPr lang="en-GB" dirty="0"/>
              <a:t>. The average bubble count versus time also showed linear trends and repeatability indicating that the time intervals between the appearance of any two bubbles (at a particular flowrate) were uniform. The analytical and simulated results helped to explain why bubble size determination by high speed camera recording for measuring gas volume and flowrate is fraught with inherent problems. An analysis using light ray tracing showed that flowrate determination using such an approach would necessitate complicated image correction when two cameras are used for simultaneous recording due to distortion effects resulting from refraction. A virtual gate approach involving the binarization of images recorded with a standard camera is shown to be more feasible in establishing the flowrate using bubble counting or finding the time interval between bubbles.</a:t>
            </a:r>
          </a:p>
        </p:txBody>
      </p:sp>
    </p:spTree>
    <p:extLst>
      <p:ext uri="{BB962C8B-B14F-4D97-AF65-F5344CB8AC3E}">
        <p14:creationId xmlns:p14="http://schemas.microsoft.com/office/powerpoint/2010/main" val="286910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CDAC70-7A4B-0005-4D26-9C2E9D878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4" y="642489"/>
            <a:ext cx="3589474" cy="18521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9024265-F1A2-66F2-706E-A721CDE27548}"/>
              </a:ext>
            </a:extLst>
          </p:cNvPr>
          <p:cNvPicPr>
            <a:picLocks noChangeAspect="1"/>
          </p:cNvPicPr>
          <p:nvPr/>
        </p:nvPicPr>
        <p:blipFill>
          <a:blip r:embed="rId3"/>
          <a:stretch>
            <a:fillRect/>
          </a:stretch>
        </p:blipFill>
        <p:spPr>
          <a:xfrm>
            <a:off x="6981714" y="642489"/>
            <a:ext cx="2500984" cy="2426990"/>
          </a:xfrm>
          <a:prstGeom prst="rect">
            <a:avLst/>
          </a:prstGeom>
        </p:spPr>
      </p:pic>
      <p:pic>
        <p:nvPicPr>
          <p:cNvPr id="1028" name="Picture 4" descr="Fig. 4. Graph of the gas volumes measured on the inverted burette against the discrete…">
            <a:extLst>
              <a:ext uri="{FF2B5EF4-FFF2-40B4-BE49-F238E27FC236}">
                <a16:creationId xmlns:a16="http://schemas.microsoft.com/office/drawing/2014/main" id="{40BE4A81-2617-865E-5A76-152DE4FBB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34" y="3429000"/>
            <a:ext cx="3135546" cy="176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 7. Plots of average number of bubbles counted against time at three different…">
            <a:extLst>
              <a:ext uri="{FF2B5EF4-FFF2-40B4-BE49-F238E27FC236}">
                <a16:creationId xmlns:a16="http://schemas.microsoft.com/office/drawing/2014/main" id="{34DEAF2C-E87F-5C41-1300-61ABFFC83D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802" y="3585321"/>
            <a:ext cx="3383087" cy="176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22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776A2-96F0-4277-F925-BFF989A86A5A}"/>
              </a:ext>
            </a:extLst>
          </p:cNvPr>
          <p:cNvPicPr>
            <a:picLocks noChangeAspect="1"/>
          </p:cNvPicPr>
          <p:nvPr/>
        </p:nvPicPr>
        <p:blipFill>
          <a:blip r:embed="rId2"/>
          <a:stretch>
            <a:fillRect/>
          </a:stretch>
        </p:blipFill>
        <p:spPr>
          <a:xfrm>
            <a:off x="1379487" y="978947"/>
            <a:ext cx="3898427" cy="1406282"/>
          </a:xfrm>
          <a:prstGeom prst="rect">
            <a:avLst/>
          </a:prstGeom>
        </p:spPr>
      </p:pic>
      <p:pic>
        <p:nvPicPr>
          <p:cNvPr id="2050" name="Picture 2" descr="Fig. 9. Sequence of images (A) starting from left (I) to right (IV) showing a bubble…">
            <a:extLst>
              <a:ext uri="{FF2B5EF4-FFF2-40B4-BE49-F238E27FC236}">
                <a16:creationId xmlns:a16="http://schemas.microsoft.com/office/drawing/2014/main" id="{B1A823A1-D191-5822-B3F7-B89CFFA7C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3" y="3224969"/>
            <a:ext cx="3572142" cy="24956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 10. Line profiles (A) and (B) obtained at the horizontal ‘virtual gate’ position…">
            <a:extLst>
              <a:ext uri="{FF2B5EF4-FFF2-40B4-BE49-F238E27FC236}">
                <a16:creationId xmlns:a16="http://schemas.microsoft.com/office/drawing/2014/main" id="{44F947C0-0252-70E7-D573-26795BF74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178" y="978947"/>
            <a:ext cx="3007630" cy="19638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A179DC-73B7-6A95-D428-C747949D3FD9}"/>
              </a:ext>
            </a:extLst>
          </p:cNvPr>
          <p:cNvPicPr>
            <a:picLocks noChangeAspect="1"/>
          </p:cNvPicPr>
          <p:nvPr/>
        </p:nvPicPr>
        <p:blipFill>
          <a:blip r:embed="rId5"/>
          <a:stretch>
            <a:fillRect/>
          </a:stretch>
        </p:blipFill>
        <p:spPr>
          <a:xfrm>
            <a:off x="7943346" y="3451279"/>
            <a:ext cx="2448541" cy="2494166"/>
          </a:xfrm>
          <a:prstGeom prst="rect">
            <a:avLst/>
          </a:prstGeom>
        </p:spPr>
      </p:pic>
      <p:pic>
        <p:nvPicPr>
          <p:cNvPr id="4" name="Picture 3">
            <a:extLst>
              <a:ext uri="{FF2B5EF4-FFF2-40B4-BE49-F238E27FC236}">
                <a16:creationId xmlns:a16="http://schemas.microsoft.com/office/drawing/2014/main" id="{3047B27D-E72A-FD60-949A-A4F03A4BF8EF}"/>
              </a:ext>
            </a:extLst>
          </p:cNvPr>
          <p:cNvPicPr>
            <a:picLocks noChangeAspect="1"/>
          </p:cNvPicPr>
          <p:nvPr/>
        </p:nvPicPr>
        <p:blipFill>
          <a:blip r:embed="rId6"/>
          <a:stretch>
            <a:fillRect/>
          </a:stretch>
        </p:blipFill>
        <p:spPr>
          <a:xfrm>
            <a:off x="4109421" y="2647950"/>
            <a:ext cx="2900979" cy="2477920"/>
          </a:xfrm>
          <a:prstGeom prst="rect">
            <a:avLst/>
          </a:prstGeom>
        </p:spPr>
      </p:pic>
    </p:spTree>
    <p:extLst>
      <p:ext uri="{BB962C8B-B14F-4D97-AF65-F5344CB8AC3E}">
        <p14:creationId xmlns:p14="http://schemas.microsoft.com/office/powerpoint/2010/main" val="3898709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BC6B4E-6255-D4F8-EDA4-4C9C37FC15C0}"/>
              </a:ext>
            </a:extLst>
          </p:cNvPr>
          <p:cNvSpPr txBox="1"/>
          <p:nvPr/>
        </p:nvSpPr>
        <p:spPr>
          <a:xfrm>
            <a:off x="207085" y="0"/>
            <a:ext cx="6094206" cy="646331"/>
          </a:xfrm>
          <a:prstGeom prst="rect">
            <a:avLst/>
          </a:prstGeom>
          <a:noFill/>
        </p:spPr>
        <p:txBody>
          <a:bodyPr wrap="square">
            <a:spAutoFit/>
          </a:bodyPr>
          <a:lstStyle/>
          <a:p>
            <a:r>
              <a:rPr lang="en-GB" dirty="0"/>
              <a:t>https://www.sciencedirect.com/science/article/abs/pii/S0955598621002016</a:t>
            </a:r>
          </a:p>
        </p:txBody>
      </p:sp>
      <p:pic>
        <p:nvPicPr>
          <p:cNvPr id="5" name="Picture 4">
            <a:extLst>
              <a:ext uri="{FF2B5EF4-FFF2-40B4-BE49-F238E27FC236}">
                <a16:creationId xmlns:a16="http://schemas.microsoft.com/office/drawing/2014/main" id="{5B23F4FD-CC20-8B37-93B9-FB84D931D18E}"/>
              </a:ext>
            </a:extLst>
          </p:cNvPr>
          <p:cNvPicPr>
            <a:picLocks noChangeAspect="1"/>
          </p:cNvPicPr>
          <p:nvPr/>
        </p:nvPicPr>
        <p:blipFill>
          <a:blip r:embed="rId2"/>
          <a:stretch>
            <a:fillRect/>
          </a:stretch>
        </p:blipFill>
        <p:spPr>
          <a:xfrm>
            <a:off x="1799793" y="846160"/>
            <a:ext cx="9999890" cy="6011839"/>
          </a:xfrm>
          <a:prstGeom prst="rect">
            <a:avLst/>
          </a:prstGeom>
        </p:spPr>
      </p:pic>
    </p:spTree>
    <p:extLst>
      <p:ext uri="{BB962C8B-B14F-4D97-AF65-F5344CB8AC3E}">
        <p14:creationId xmlns:p14="http://schemas.microsoft.com/office/powerpoint/2010/main" val="141427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786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A60D6-31C5-5F6D-02FC-3C37EF2F908B}"/>
              </a:ext>
            </a:extLst>
          </p:cNvPr>
          <p:cNvPicPr>
            <a:picLocks noChangeAspect="1"/>
          </p:cNvPicPr>
          <p:nvPr/>
        </p:nvPicPr>
        <p:blipFill rotWithShape="1">
          <a:blip r:embed="rId2"/>
          <a:srcRect l="16920" t="11600" r="19914" b="11466"/>
          <a:stretch/>
        </p:blipFill>
        <p:spPr>
          <a:xfrm>
            <a:off x="292608" y="0"/>
            <a:ext cx="9290304" cy="6802672"/>
          </a:xfrm>
          <a:prstGeom prst="rect">
            <a:avLst/>
          </a:prstGeom>
        </p:spPr>
      </p:pic>
    </p:spTree>
    <p:extLst>
      <p:ext uri="{BB962C8B-B14F-4D97-AF65-F5344CB8AC3E}">
        <p14:creationId xmlns:p14="http://schemas.microsoft.com/office/powerpoint/2010/main" val="418221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58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454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71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22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423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31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F780FC-63ED-9FA7-79CE-A6E5E58E64D7}"/>
              </a:ext>
            </a:extLst>
          </p:cNvPr>
          <p:cNvPicPr>
            <a:picLocks noChangeAspect="1"/>
          </p:cNvPicPr>
          <p:nvPr/>
        </p:nvPicPr>
        <p:blipFill rotWithShape="1">
          <a:blip r:embed="rId2"/>
          <a:srcRect l="17280" t="17401" r="63309" b="40478"/>
          <a:stretch/>
        </p:blipFill>
        <p:spPr>
          <a:xfrm>
            <a:off x="284825" y="242999"/>
            <a:ext cx="4583151" cy="5979580"/>
          </a:xfrm>
          <a:prstGeom prst="rect">
            <a:avLst/>
          </a:prstGeom>
        </p:spPr>
      </p:pic>
      <p:sp>
        <p:nvSpPr>
          <p:cNvPr id="3" name="TextBox 2">
            <a:extLst>
              <a:ext uri="{FF2B5EF4-FFF2-40B4-BE49-F238E27FC236}">
                <a16:creationId xmlns:a16="http://schemas.microsoft.com/office/drawing/2014/main" id="{0BC723B9-0085-684C-907A-681DA466DFCF}"/>
              </a:ext>
            </a:extLst>
          </p:cNvPr>
          <p:cNvSpPr txBox="1"/>
          <p:nvPr/>
        </p:nvSpPr>
        <p:spPr>
          <a:xfrm>
            <a:off x="3418453" y="5932637"/>
            <a:ext cx="1293542" cy="400110"/>
          </a:xfrm>
          <a:prstGeom prst="rect">
            <a:avLst/>
          </a:prstGeom>
          <a:noFill/>
        </p:spPr>
        <p:txBody>
          <a:bodyPr wrap="square" rtlCol="0">
            <a:spAutoFit/>
          </a:bodyPr>
          <a:lstStyle/>
          <a:p>
            <a:r>
              <a:rPr lang="en-GB" sz="2000" dirty="0"/>
              <a:t>Chambers</a:t>
            </a:r>
          </a:p>
        </p:txBody>
      </p:sp>
      <p:cxnSp>
        <p:nvCxnSpPr>
          <p:cNvPr id="5" name="Straight Arrow Connector 4">
            <a:extLst>
              <a:ext uri="{FF2B5EF4-FFF2-40B4-BE49-F238E27FC236}">
                <a16:creationId xmlns:a16="http://schemas.microsoft.com/office/drawing/2014/main" id="{9802F459-5BF3-8F8E-A705-A72E98ABA222}"/>
              </a:ext>
            </a:extLst>
          </p:cNvPr>
          <p:cNvCxnSpPr>
            <a:cxnSpLocks/>
          </p:cNvCxnSpPr>
          <p:nvPr/>
        </p:nvCxnSpPr>
        <p:spPr>
          <a:xfrm flipH="1" flipV="1">
            <a:off x="3776905" y="5000235"/>
            <a:ext cx="288319" cy="822234"/>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EB5B4D5-A9BB-126F-9FA4-03520C80F812}"/>
              </a:ext>
            </a:extLst>
          </p:cNvPr>
          <p:cNvSpPr txBox="1"/>
          <p:nvPr/>
        </p:nvSpPr>
        <p:spPr>
          <a:xfrm>
            <a:off x="5288230" y="1069767"/>
            <a:ext cx="6143651" cy="5386090"/>
          </a:xfrm>
          <a:prstGeom prst="rect">
            <a:avLst/>
          </a:prstGeom>
          <a:noFill/>
        </p:spPr>
        <p:txBody>
          <a:bodyPr wrap="square" rtlCol="0">
            <a:spAutoFit/>
          </a:bodyPr>
          <a:lstStyle/>
          <a:p>
            <a:pPr algn="ctr"/>
            <a:r>
              <a:rPr lang="en-GB" sz="2400" b="1" dirty="0"/>
              <a:t>Method</a:t>
            </a:r>
          </a:p>
          <a:p>
            <a:endParaRPr lang="en-GB" dirty="0"/>
          </a:p>
          <a:p>
            <a:r>
              <a:rPr lang="en-GB" sz="1400" dirty="0"/>
              <a:t>Set up the system as shown ready for chamber operation. Choose the calibrated glass tubes to correspond to the approximate ratio of the desired mixture, in this case 95:5 ~ 20:1. This can be taken for a low value, say 0.2l/h of the SF6 (range 0.1-1.3l/h) and a high value (say 4l/h)of the R134a (range 0.5-5l/h)</a:t>
            </a:r>
          </a:p>
          <a:p>
            <a:endParaRPr lang="en-GB" sz="1400" dirty="0"/>
          </a:p>
          <a:p>
            <a:r>
              <a:rPr lang="en-GB" sz="1400" dirty="0"/>
              <a:t>Turn on the R134a gas supply. </a:t>
            </a:r>
          </a:p>
          <a:p>
            <a:r>
              <a:rPr lang="en-GB" sz="1400" dirty="0"/>
              <a:t>Adjust the flow controller (Rotameter) to the lowest graduated value and count the bubbles in 1 or 10 minutes. Repeat 10 times.</a:t>
            </a:r>
          </a:p>
          <a:p>
            <a:r>
              <a:rPr lang="en-GB" sz="1400" dirty="0"/>
              <a:t>Adjust the flow controller to the next graduated value and repeat the bubble count. </a:t>
            </a:r>
          </a:p>
          <a:p>
            <a:r>
              <a:rPr lang="en-GB" sz="1400" dirty="0"/>
              <a:t>Continue to the highest value. </a:t>
            </a:r>
          </a:p>
          <a:p>
            <a:r>
              <a:rPr lang="en-GB" sz="1400" dirty="0"/>
              <a:t>Stop the gas.</a:t>
            </a:r>
          </a:p>
          <a:p>
            <a:endParaRPr lang="en-GB" sz="1400" dirty="0"/>
          </a:p>
          <a:p>
            <a:r>
              <a:rPr lang="en-GB" sz="1400" dirty="0"/>
              <a:t>Repeat for the SF6 and any other gases if required.</a:t>
            </a:r>
          </a:p>
          <a:p>
            <a:endParaRPr lang="en-GB" sz="1400" dirty="0"/>
          </a:p>
          <a:p>
            <a:r>
              <a:rPr lang="en-GB" sz="1400" dirty="0"/>
              <a:t>Plot the data and obtain the calibration factor for each graduated value of each gas. See below plots made by NA61 </a:t>
            </a:r>
            <a:r>
              <a:rPr lang="en-GB" sz="1400" dirty="0" err="1"/>
              <a:t>collegues</a:t>
            </a:r>
            <a:r>
              <a:rPr lang="en-GB" sz="1400" dirty="0"/>
              <a:t> Vadim </a:t>
            </a:r>
            <a:r>
              <a:rPr lang="en-GB" sz="1400" dirty="0" err="1"/>
              <a:t>Babkin</a:t>
            </a:r>
            <a:r>
              <a:rPr lang="en-GB" sz="1400" dirty="0"/>
              <a:t> and communicated by</a:t>
            </a:r>
          </a:p>
          <a:p>
            <a:endParaRPr lang="en-GB" sz="1400"/>
          </a:p>
          <a:p>
            <a:r>
              <a:rPr lang="en-GB" sz="1400" dirty="0"/>
              <a:t>      .</a:t>
            </a:r>
          </a:p>
          <a:p>
            <a:endParaRPr lang="en-GB" dirty="0"/>
          </a:p>
          <a:p>
            <a:endParaRPr lang="en-GB" dirty="0"/>
          </a:p>
        </p:txBody>
      </p:sp>
      <p:graphicFrame>
        <p:nvGraphicFramePr>
          <p:cNvPr id="9" name="Object 8">
            <a:extLst>
              <a:ext uri="{FF2B5EF4-FFF2-40B4-BE49-F238E27FC236}">
                <a16:creationId xmlns:a16="http://schemas.microsoft.com/office/drawing/2014/main" id="{5AB9ABF3-E259-E619-0F48-A55745952F2B}"/>
              </a:ext>
            </a:extLst>
          </p:cNvPr>
          <p:cNvGraphicFramePr>
            <a:graphicFrameLocks noChangeAspect="1"/>
          </p:cNvGraphicFramePr>
          <p:nvPr>
            <p:extLst>
              <p:ext uri="{D42A27DB-BD31-4B8C-83A1-F6EECF244321}">
                <p14:modId xmlns:p14="http://schemas.microsoft.com/office/powerpoint/2010/main" val="3084376531"/>
              </p:ext>
            </p:extLst>
          </p:nvPr>
        </p:nvGraphicFramePr>
        <p:xfrm>
          <a:off x="92075" y="92075"/>
          <a:ext cx="3492500" cy="622300"/>
        </p:xfrm>
        <a:graphic>
          <a:graphicData uri="http://schemas.openxmlformats.org/presentationml/2006/ole">
            <mc:AlternateContent xmlns:mc="http://schemas.openxmlformats.org/markup-compatibility/2006">
              <mc:Choice xmlns:v="urn:schemas-microsoft-com:vml" Requires="v">
                <p:oleObj name="Packager Shell Object" showAsIcon="1" r:id="rId3" imgW="3492360" imgH="622080" progId="Package">
                  <p:embed/>
                </p:oleObj>
              </mc:Choice>
              <mc:Fallback>
                <p:oleObj name="Packager Shell Object" showAsIcon="1" r:id="rId3" imgW="3492360" imgH="622080" progId="Package">
                  <p:embed/>
                  <p:pic>
                    <p:nvPicPr>
                      <p:cNvPr id="9" name="Object 8">
                        <a:extLst>
                          <a:ext uri="{FF2B5EF4-FFF2-40B4-BE49-F238E27FC236}">
                            <a16:creationId xmlns:a16="http://schemas.microsoft.com/office/drawing/2014/main" id="{5AB9ABF3-E259-E619-0F48-A55745952F2B}"/>
                          </a:ext>
                        </a:extLst>
                      </p:cNvPr>
                      <p:cNvPicPr/>
                      <p:nvPr/>
                    </p:nvPicPr>
                    <p:blipFill>
                      <a:blip r:embed="rId4"/>
                      <a:stretch>
                        <a:fillRect/>
                      </a:stretch>
                    </p:blipFill>
                    <p:spPr>
                      <a:xfrm>
                        <a:off x="92075" y="92075"/>
                        <a:ext cx="3492500" cy="622300"/>
                      </a:xfrm>
                      <a:prstGeom prst="rect">
                        <a:avLst/>
                      </a:prstGeom>
                    </p:spPr>
                  </p:pic>
                </p:oleObj>
              </mc:Fallback>
            </mc:AlternateContent>
          </a:graphicData>
        </a:graphic>
      </p:graphicFrame>
    </p:spTree>
    <p:extLst>
      <p:ext uri="{BB962C8B-B14F-4D97-AF65-F5344CB8AC3E}">
        <p14:creationId xmlns:p14="http://schemas.microsoft.com/office/powerpoint/2010/main" val="182463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8C5E1-5688-766D-08D8-556DD74D600B}"/>
              </a:ext>
            </a:extLst>
          </p:cNvPr>
          <p:cNvPicPr>
            <a:picLocks noChangeAspect="1"/>
          </p:cNvPicPr>
          <p:nvPr/>
        </p:nvPicPr>
        <p:blipFill rotWithShape="1">
          <a:blip r:embed="rId2"/>
          <a:srcRect l="39182" t="25691" r="5783" b="2276"/>
          <a:stretch/>
        </p:blipFill>
        <p:spPr>
          <a:xfrm>
            <a:off x="747131" y="0"/>
            <a:ext cx="8709103" cy="6852812"/>
          </a:xfrm>
          <a:prstGeom prst="rect">
            <a:avLst/>
          </a:prstGeom>
        </p:spPr>
      </p:pic>
    </p:spTree>
    <p:extLst>
      <p:ext uri="{BB962C8B-B14F-4D97-AF65-F5344CB8AC3E}">
        <p14:creationId xmlns:p14="http://schemas.microsoft.com/office/powerpoint/2010/main" val="128977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4086B-6A88-F062-6628-B9CF2EA91320}"/>
              </a:ext>
            </a:extLst>
          </p:cNvPr>
          <p:cNvPicPr>
            <a:picLocks noChangeAspect="1"/>
          </p:cNvPicPr>
          <p:nvPr/>
        </p:nvPicPr>
        <p:blipFill rotWithShape="1">
          <a:blip r:embed="rId2"/>
          <a:srcRect l="39526" t="14399" r="4844" b="13867"/>
          <a:stretch/>
        </p:blipFill>
        <p:spPr>
          <a:xfrm>
            <a:off x="1051559" y="-1"/>
            <a:ext cx="8842249" cy="6854653"/>
          </a:xfrm>
          <a:prstGeom prst="rect">
            <a:avLst/>
          </a:prstGeom>
        </p:spPr>
      </p:pic>
    </p:spTree>
    <p:extLst>
      <p:ext uri="{BB962C8B-B14F-4D97-AF65-F5344CB8AC3E}">
        <p14:creationId xmlns:p14="http://schemas.microsoft.com/office/powerpoint/2010/main" val="3979428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56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C1F37B-FDEE-3283-95C9-80C066F801AB}"/>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234406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08163-219D-B10D-7FCF-F00A656B9A86}"/>
              </a:ext>
            </a:extLst>
          </p:cNvPr>
          <p:cNvSpPr txBox="1"/>
          <p:nvPr/>
        </p:nvSpPr>
        <p:spPr>
          <a:xfrm>
            <a:off x="1524" y="0"/>
            <a:ext cx="12190476" cy="646331"/>
          </a:xfrm>
          <a:prstGeom prst="rect">
            <a:avLst/>
          </a:prstGeom>
          <a:noFill/>
        </p:spPr>
        <p:txBody>
          <a:bodyPr wrap="square">
            <a:spAutoFit/>
          </a:bodyPr>
          <a:lstStyle/>
          <a:p>
            <a:r>
              <a:rPr lang="en-GB" dirty="0"/>
              <a:t>https://www.researchgate.net/publication/41592514_Bubble_counter_system_for_monitoring_gas_flows_in_hadron_calorimeters_and_muon_chambers</a:t>
            </a:r>
          </a:p>
        </p:txBody>
      </p:sp>
      <p:pic>
        <p:nvPicPr>
          <p:cNvPr id="5" name="Picture 4">
            <a:extLst>
              <a:ext uri="{FF2B5EF4-FFF2-40B4-BE49-F238E27FC236}">
                <a16:creationId xmlns:a16="http://schemas.microsoft.com/office/drawing/2014/main" id="{9C51A171-4497-6EF6-C260-9CEF34FD2BD1}"/>
              </a:ext>
            </a:extLst>
          </p:cNvPr>
          <p:cNvPicPr>
            <a:picLocks noChangeAspect="1"/>
          </p:cNvPicPr>
          <p:nvPr/>
        </p:nvPicPr>
        <p:blipFill rotWithShape="1">
          <a:blip r:embed="rId2"/>
          <a:srcRect l="8615" t="25241" r="49123" b="8518"/>
          <a:stretch/>
        </p:blipFill>
        <p:spPr>
          <a:xfrm>
            <a:off x="182880" y="973836"/>
            <a:ext cx="5210960" cy="4910328"/>
          </a:xfrm>
          <a:prstGeom prst="rect">
            <a:avLst/>
          </a:prstGeom>
        </p:spPr>
      </p:pic>
      <p:pic>
        <p:nvPicPr>
          <p:cNvPr id="7" name="Picture 6">
            <a:extLst>
              <a:ext uri="{FF2B5EF4-FFF2-40B4-BE49-F238E27FC236}">
                <a16:creationId xmlns:a16="http://schemas.microsoft.com/office/drawing/2014/main" id="{FCAFDB0A-77B1-B208-8C25-1921989862C6}"/>
              </a:ext>
            </a:extLst>
          </p:cNvPr>
          <p:cNvPicPr>
            <a:picLocks noChangeAspect="1"/>
          </p:cNvPicPr>
          <p:nvPr/>
        </p:nvPicPr>
        <p:blipFill rotWithShape="1">
          <a:blip r:embed="rId3"/>
          <a:srcRect l="7703" t="36666" r="52137" b="30667"/>
          <a:stretch/>
        </p:blipFill>
        <p:spPr>
          <a:xfrm>
            <a:off x="5849112" y="973836"/>
            <a:ext cx="5609564" cy="2743200"/>
          </a:xfrm>
          <a:prstGeom prst="rect">
            <a:avLst/>
          </a:prstGeom>
        </p:spPr>
      </p:pic>
      <p:pic>
        <p:nvPicPr>
          <p:cNvPr id="9" name="Picture 8">
            <a:extLst>
              <a:ext uri="{FF2B5EF4-FFF2-40B4-BE49-F238E27FC236}">
                <a16:creationId xmlns:a16="http://schemas.microsoft.com/office/drawing/2014/main" id="{82ECB38F-67B0-773C-AAF4-2C9F2E58949A}"/>
              </a:ext>
            </a:extLst>
          </p:cNvPr>
          <p:cNvPicPr>
            <a:picLocks noChangeAspect="1"/>
          </p:cNvPicPr>
          <p:nvPr/>
        </p:nvPicPr>
        <p:blipFill rotWithShape="1">
          <a:blip r:embed="rId4"/>
          <a:srcRect l="8905" t="67333" r="52165" b="9425"/>
          <a:stretch/>
        </p:blipFill>
        <p:spPr>
          <a:xfrm>
            <a:off x="5849112" y="3781044"/>
            <a:ext cx="5859550" cy="2103120"/>
          </a:xfrm>
          <a:prstGeom prst="rect">
            <a:avLst/>
          </a:prstGeom>
        </p:spPr>
      </p:pic>
    </p:spTree>
    <p:extLst>
      <p:ext uri="{BB962C8B-B14F-4D97-AF65-F5344CB8AC3E}">
        <p14:creationId xmlns:p14="http://schemas.microsoft.com/office/powerpoint/2010/main" val="133032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894CD3-4D14-1081-D2E2-D819E9F243C1}"/>
              </a:ext>
            </a:extLst>
          </p:cNvPr>
          <p:cNvSpPr txBox="1"/>
          <p:nvPr/>
        </p:nvSpPr>
        <p:spPr>
          <a:xfrm>
            <a:off x="1524" y="0"/>
            <a:ext cx="6094476" cy="369332"/>
          </a:xfrm>
          <a:prstGeom prst="rect">
            <a:avLst/>
          </a:prstGeom>
          <a:noFill/>
        </p:spPr>
        <p:txBody>
          <a:bodyPr wrap="square">
            <a:spAutoFit/>
          </a:bodyPr>
          <a:lstStyle/>
          <a:p>
            <a:r>
              <a:rPr lang="en-GB" dirty="0"/>
              <a:t>http://www.c2o.pro.br/en/automation/ar01s08.html</a:t>
            </a:r>
          </a:p>
        </p:txBody>
      </p:sp>
      <p:pic>
        <p:nvPicPr>
          <p:cNvPr id="5" name="Picture 4">
            <a:extLst>
              <a:ext uri="{FF2B5EF4-FFF2-40B4-BE49-F238E27FC236}">
                <a16:creationId xmlns:a16="http://schemas.microsoft.com/office/drawing/2014/main" id="{0DED61A1-2D44-6BA8-C546-6242C91430A6}"/>
              </a:ext>
            </a:extLst>
          </p:cNvPr>
          <p:cNvPicPr>
            <a:picLocks noChangeAspect="1"/>
          </p:cNvPicPr>
          <p:nvPr/>
        </p:nvPicPr>
        <p:blipFill>
          <a:blip r:embed="rId2"/>
          <a:stretch>
            <a:fillRect/>
          </a:stretch>
        </p:blipFill>
        <p:spPr>
          <a:xfrm>
            <a:off x="941831" y="330362"/>
            <a:ext cx="10857851" cy="6527637"/>
          </a:xfrm>
          <a:prstGeom prst="rect">
            <a:avLst/>
          </a:prstGeom>
        </p:spPr>
      </p:pic>
    </p:spTree>
    <p:extLst>
      <p:ext uri="{BB962C8B-B14F-4D97-AF65-F5344CB8AC3E}">
        <p14:creationId xmlns:p14="http://schemas.microsoft.com/office/powerpoint/2010/main" val="331884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22815</TotalTime>
  <Words>615</Words>
  <Application>Microsoft Office PowerPoint</Application>
  <PresentationFormat>Widescreen</PresentationFormat>
  <Paragraphs>32</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Calibri Light</vt:lpstr>
      <vt:lpstr>Office Theme</vt:lpstr>
      <vt:lpstr>Packager Shell Object</vt:lpstr>
      <vt:lpstr>Gas mixing calibration by counting bubbles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mixing calibration by counting bubbles !</dc:title>
  <dc:creator>Ian Crotty</dc:creator>
  <cp:lastModifiedBy>Ian Crotty</cp:lastModifiedBy>
  <cp:revision>9</cp:revision>
  <cp:lastPrinted>2023-08-10T07:23:25Z</cp:lastPrinted>
  <dcterms:created xsi:type="dcterms:W3CDTF">2023-07-18T14:16:56Z</dcterms:created>
  <dcterms:modified xsi:type="dcterms:W3CDTF">2023-08-10T10:15:35Z</dcterms:modified>
</cp:coreProperties>
</file>