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4CE4-E1D6-183C-0898-4816A0799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69B25-B5CD-2E50-1CA9-446D9EC60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FC73-66B6-D107-7B02-A5C3EA4F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5A88-3B72-7BDE-285F-3BA7F2C0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833E-4D84-FCB4-4674-670D54D0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2FF0-4D7B-B457-865D-C07F47C3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06EEC-D17F-80FF-07FD-CB81D00D4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DBDE-4D0F-ABCD-833D-CD47FC64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9676E-0E1B-D4CD-B540-B947F372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D6CB-71E0-26C5-3A30-40292E9D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9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F44E2-9F3B-30C3-F9AF-2BD87A6AC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83064-600A-CD27-596D-2D1C7796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F358-FCC3-AF68-6716-230740C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9CFF5-51D2-9A08-8846-3AA09288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D84C7-2162-3B5A-E4EA-BF16BA21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4083-66B9-6B16-7386-2FB4E762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3679-4E5F-7D99-AE68-EB0028D7B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F334-55B4-E132-2EB7-FECA467A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F3A29-1614-9B8A-12B0-231F2C08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BC1F-84A1-74EA-F86D-80E0CEFE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C93A-9CDB-2631-9A38-0326D81B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FC68-7501-C076-5165-22F9C7C23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71FC9-FB80-AB50-9EA0-4001C706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BF050-E162-C0C0-9075-685F71E5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8D946-8227-EF01-06C0-4778E597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9256-A421-0230-C571-AC327FFE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302C-52DF-5054-047B-51B2841E1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39EA7-5BD3-9C14-5A68-EE75D864C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03526-13AB-520E-2503-24EF65B9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5CE1E-E606-4160-CDBB-1A5D851C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1B00-9E2A-6676-9334-2A565B8B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4FDA-69C3-29C2-9C0A-B38C92BF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44BAB-66F7-1967-0D93-7C1CC62E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C0372-649C-0B96-F356-39D0C578B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43DF5-18BF-6205-8EE1-8783C6C5B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E1DFE-0E98-E2F8-DDE1-51448FD3F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BE445-1EC4-BBC4-0647-430F8EB5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943CE-5F16-8A18-3B0B-968F7C2B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B3B46-32E0-B36F-8A3F-0C6AFFAE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9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F8B3-FACC-CB35-D304-54C2EF1D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834E3-CE9E-3EDD-04E7-B2EC0A5F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99AC1-80BF-6E9C-BFDB-7213688F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4066E-077B-7D9D-D65C-B1F0AFA9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BA036-339F-35D9-89CB-CCCA49DA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A4694-2088-1162-8A2C-DDA41157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A682F-4DB4-F773-2FE2-BF42C030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5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5C56-DF8C-B827-8CCA-50AD44E4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361F-E782-1975-3B5D-BB16EBED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52A00-D7CB-FF4E-834B-0D370CA5A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41875-51AE-05C2-DB78-82715BB6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57013-FF65-7782-4D99-44CE3E2B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F9E6F-8C1B-F64F-DDCD-F7F28C1A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16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FCB7-E410-E11D-C6F7-E6B87E5A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9FA32-0777-1C4E-7E4F-0083FAD0D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E9884-22ED-E26E-66D5-4D89A0BDF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CDA00-CCD3-B20E-5168-AF3A9406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BE9AF-A50A-9C5D-B474-E2FF336C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AAE47-75AC-B85E-F3DD-B9027FA0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094D4-962B-F189-9B86-89C72389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885DA-E0D3-31E5-68CF-3A7382D84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DED3D-EF46-82BE-0863-B33291410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9649-4B1C-44CD-B4BB-724A91BAA1FC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C12A-C8A3-62FC-217A-776DD984E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46B50-F8FA-0A1D-0C4F-52209E040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9119-4F55-4DA5-974E-4B8101A2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8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7EEE-E751-57EB-0ABE-EB1CC99A7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Counting Bubbles</a:t>
            </a:r>
            <a:br>
              <a:rPr lang="en-US" dirty="0"/>
            </a:br>
            <a:r>
              <a:rPr lang="en-US" dirty="0"/>
              <a:t>This is the 2</a:t>
            </a:r>
            <a:r>
              <a:rPr lang="en-US" baseline="30000" dirty="0"/>
              <a:t>nd</a:t>
            </a:r>
            <a:r>
              <a:rPr lang="en-US" dirty="0"/>
              <a:t> document 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594AE-F6BE-9B43-86ED-134FEC680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16 April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1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8D3A0-10E2-B42D-1DD7-288021E75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0B1CE-1123-8A86-69B6-F445D257E285}"/>
              </a:ext>
            </a:extLst>
          </p:cNvPr>
          <p:cNvSpPr txBox="1"/>
          <p:nvPr/>
        </p:nvSpPr>
        <p:spPr>
          <a:xfrm>
            <a:off x="0" y="1094790"/>
            <a:ext cx="1068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https://www.energyequipsys.com/article_30615_1f645217729ad16e5181b27b5dad0ba5.pdf</a:t>
            </a:r>
          </a:p>
        </p:txBody>
      </p:sp>
    </p:spTree>
    <p:extLst>
      <p:ext uri="{BB962C8B-B14F-4D97-AF65-F5344CB8AC3E}">
        <p14:creationId xmlns:p14="http://schemas.microsoft.com/office/powerpoint/2010/main" val="97428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C22AA-8CBD-3396-742E-60BBD0EF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4BCB0-8FC4-FF76-39CE-6C8D8EB7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FB6B2-E17A-39D7-CE98-6374662A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4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1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7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1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5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105D1-0A1F-2E80-437F-C19A113237E6}"/>
              </a:ext>
            </a:extLst>
          </p:cNvPr>
          <p:cNvSpPr txBox="1"/>
          <p:nvPr/>
        </p:nvSpPr>
        <p:spPr>
          <a:xfrm>
            <a:off x="956346" y="0"/>
            <a:ext cx="8380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required for a gas mixer for classic RPC</a:t>
            </a:r>
          </a:p>
          <a:p>
            <a:r>
              <a:rPr lang="en-GB" dirty="0"/>
              <a:t>95% R134a</a:t>
            </a:r>
          </a:p>
          <a:p>
            <a:r>
              <a:rPr lang="en-GB" dirty="0"/>
              <a:t>4.5% iso Butane</a:t>
            </a:r>
          </a:p>
          <a:p>
            <a:r>
              <a:rPr lang="en-GB" dirty="0"/>
              <a:t>0.5% SF6  This is assumed to be adjustable down to 0.1%</a:t>
            </a:r>
          </a:p>
          <a:p>
            <a:endParaRPr lang="en-GB" dirty="0"/>
          </a:p>
          <a:p>
            <a:r>
              <a:rPr lang="en-GB" dirty="0"/>
              <a:t>Assuming 10 litres/hr.</a:t>
            </a:r>
          </a:p>
          <a:p>
            <a:r>
              <a:rPr lang="en-GB" dirty="0"/>
              <a:t>9.5 [l/h]			R134a</a:t>
            </a:r>
          </a:p>
          <a:p>
            <a:r>
              <a:rPr lang="en-GB" dirty="0"/>
              <a:t>0.45 [l/h]			isoC4H10</a:t>
            </a:r>
          </a:p>
          <a:p>
            <a:r>
              <a:rPr lang="en-GB" dirty="0"/>
              <a:t>0.05 [l/h]			SF6</a:t>
            </a:r>
          </a:p>
          <a:p>
            <a:r>
              <a:rPr lang="en-GB" dirty="0"/>
              <a:t>The minimum available analogue flow meter is 0.13 to 1.3 [l/h]</a:t>
            </a:r>
          </a:p>
          <a:p>
            <a:r>
              <a:rPr lang="en-GB" dirty="0"/>
              <a:t>1 litre is 1000cm3</a:t>
            </a:r>
          </a:p>
          <a:p>
            <a:r>
              <a:rPr lang="en-GB" dirty="0"/>
              <a:t>0.1 L is 100cm3</a:t>
            </a:r>
          </a:p>
          <a:p>
            <a:r>
              <a:rPr lang="en-GB" dirty="0"/>
              <a:t>0.01 L is 10cm3</a:t>
            </a:r>
          </a:p>
          <a:p>
            <a:endParaRPr lang="en-GB" dirty="0"/>
          </a:p>
          <a:p>
            <a:r>
              <a:rPr lang="en-GB" dirty="0"/>
              <a:t>Bubbles can be assumed to be 14mm3 for a 3mm dia. Bubble.</a:t>
            </a:r>
          </a:p>
          <a:p>
            <a:r>
              <a:rPr lang="en-GB" dirty="0"/>
              <a:t>1cm3 is 1000mm3</a:t>
            </a:r>
          </a:p>
          <a:p>
            <a:r>
              <a:rPr lang="en-GB" dirty="0"/>
              <a:t>Assume 1 bubble per second gives 3600 bubbles/ h</a:t>
            </a:r>
          </a:p>
          <a:p>
            <a:r>
              <a:rPr lang="en-GB" dirty="0"/>
              <a:t>1 bubble x 14mm3 x 3600 = 50400mm3/h = 50.4cm3/h ~ 0.05l/h</a:t>
            </a:r>
          </a:p>
          <a:p>
            <a:r>
              <a:rPr lang="en-GB" dirty="0"/>
              <a:t>This is the nominal flow of SF6</a:t>
            </a:r>
          </a:p>
          <a:p>
            <a:r>
              <a:rPr lang="en-GB" dirty="0"/>
              <a:t>Assume 1 bubble every 5 seconds then = 0.01l/h ( an order of magnitude better than the rotameter) which is 5 times smaller.</a:t>
            </a:r>
          </a:p>
          <a:p>
            <a:endParaRPr lang="en-GB" dirty="0"/>
          </a:p>
          <a:p>
            <a:r>
              <a:rPr lang="en-GB" dirty="0"/>
              <a:t>The bubble size can be varied.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40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E0C3C9D-3FC7-CC9F-4E69-C00834E2D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23135"/>
              </p:ext>
            </p:extLst>
          </p:nvPr>
        </p:nvGraphicFramePr>
        <p:xfrm>
          <a:off x="1840117" y="2535689"/>
          <a:ext cx="686752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67393" imgH="3628854" progId="Excel.Sheet.12">
                  <p:embed/>
                </p:oleObj>
              </mc:Choice>
              <mc:Fallback>
                <p:oleObj name="Worksheet" r:id="rId2" imgW="6867393" imgH="36288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0117" y="2535689"/>
                        <a:ext cx="6867525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488BED-A523-DC59-BFCD-2B2C3E1E6979}"/>
              </a:ext>
            </a:extLst>
          </p:cNvPr>
          <p:cNvSpPr txBox="1"/>
          <p:nvPr/>
        </p:nvSpPr>
        <p:spPr>
          <a:xfrm>
            <a:off x="3204594" y="693286"/>
            <a:ext cx="491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quick measurement by Omar in 2023 gave 1 bubble/sec @ 1 litre/hr</a:t>
            </a:r>
          </a:p>
          <a:p>
            <a:r>
              <a:rPr lang="en-GB" dirty="0"/>
              <a:t>This does NOT agree with the previous slide.</a:t>
            </a:r>
          </a:p>
          <a:p>
            <a:r>
              <a:rPr lang="en-GB" dirty="0"/>
              <a:t>What is going on ?</a:t>
            </a:r>
          </a:p>
        </p:txBody>
      </p:sp>
    </p:spTree>
    <p:extLst>
      <p:ext uri="{BB962C8B-B14F-4D97-AF65-F5344CB8AC3E}">
        <p14:creationId xmlns:p14="http://schemas.microsoft.com/office/powerpoint/2010/main" val="221117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5AC65-DB1A-0E7C-50C2-809740D153E3}"/>
              </a:ext>
            </a:extLst>
          </p:cNvPr>
          <p:cNvSpPr txBox="1"/>
          <p:nvPr/>
        </p:nvSpPr>
        <p:spPr>
          <a:xfrm>
            <a:off x="0" y="143560"/>
            <a:ext cx="843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https://pubs.rsc.org/image/article/2019/RE/c8re00186c/c8re00186c-f4.gif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06512-65FA-2182-C78C-88D9D8647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6" y="512892"/>
            <a:ext cx="11585144" cy="61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8C995-F152-04B0-768E-A2287435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3" y="3162300"/>
            <a:ext cx="5074480" cy="369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2348E-9C93-15AE-6BA1-19E839790F84}"/>
              </a:ext>
            </a:extLst>
          </p:cNvPr>
          <p:cNvSpPr txBox="1"/>
          <p:nvPr/>
        </p:nvSpPr>
        <p:spPr>
          <a:xfrm>
            <a:off x="2114550" y="37653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School of Engineering, </a:t>
            </a:r>
          </a:p>
          <a:p>
            <a:r>
              <a:rPr lang="en-GB" dirty="0"/>
              <a:t>University of Warwick, </a:t>
            </a:r>
          </a:p>
          <a:p>
            <a:r>
              <a:rPr lang="en-GB" dirty="0"/>
              <a:t>Coventry CV4 7AL, UK. </a:t>
            </a:r>
          </a:p>
          <a:p>
            <a:r>
              <a:rPr lang="en-GB" dirty="0"/>
              <a:t>E-mail: n.cherkasov@warwick.ac.uk; </a:t>
            </a:r>
          </a:p>
          <a:p>
            <a:r>
              <a:rPr lang="en-GB" dirty="0"/>
              <a:t>e.rebrov@warwick.ac.uk</a:t>
            </a:r>
          </a:p>
        </p:txBody>
      </p:sp>
    </p:spTree>
    <p:extLst>
      <p:ext uri="{BB962C8B-B14F-4D97-AF65-F5344CB8AC3E}">
        <p14:creationId xmlns:p14="http://schemas.microsoft.com/office/powerpoint/2010/main" val="374286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F2941-518B-27F8-D364-F3C4A7F7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CB502-4A68-182E-ED9B-77A0B51F2DB0}"/>
              </a:ext>
            </a:extLst>
          </p:cNvPr>
          <p:cNvSpPr txBox="1"/>
          <p:nvPr/>
        </p:nvSpPr>
        <p:spPr>
          <a:xfrm>
            <a:off x="428625" y="4701659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Réf</a:t>
            </a:r>
            <a:r>
              <a:rPr lang="en-GB" dirty="0"/>
              <a:t>. Fabricant:	OCB350L250Z</a:t>
            </a:r>
          </a:p>
        </p:txBody>
      </p:sp>
    </p:spTree>
    <p:extLst>
      <p:ext uri="{BB962C8B-B14F-4D97-AF65-F5344CB8AC3E}">
        <p14:creationId xmlns:p14="http://schemas.microsoft.com/office/powerpoint/2010/main" val="252232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D3D0B-BA69-F088-ABD7-379CCFBD1B9B}"/>
              </a:ext>
            </a:extLst>
          </p:cNvPr>
          <p:cNvSpPr txBox="1"/>
          <p:nvPr/>
        </p:nvSpPr>
        <p:spPr>
          <a:xfrm>
            <a:off x="1219200" y="1276350"/>
            <a:ext cx="84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 the device to the standard bubble formation style used in gas systems @ CERN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CEC51-50E9-98A1-FF5A-56583DB12719}"/>
              </a:ext>
            </a:extLst>
          </p:cNvPr>
          <p:cNvSpPr/>
          <p:nvPr/>
        </p:nvSpPr>
        <p:spPr>
          <a:xfrm>
            <a:off x="3759202" y="2214880"/>
            <a:ext cx="1118234" cy="2035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85DA6-9C36-B161-786A-CFEA41E8CC59}"/>
              </a:ext>
            </a:extLst>
          </p:cNvPr>
          <p:cNvGrpSpPr/>
          <p:nvPr/>
        </p:nvGrpSpPr>
        <p:grpSpPr>
          <a:xfrm>
            <a:off x="4206240" y="4114800"/>
            <a:ext cx="91440" cy="1798320"/>
            <a:chOff x="4145280" y="3982720"/>
            <a:chExt cx="152400" cy="10972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487AE5-6804-8504-BD58-5370B09E12A6}"/>
                </a:ext>
              </a:extLst>
            </p:cNvPr>
            <p:cNvCxnSpPr/>
            <p:nvPr/>
          </p:nvCxnSpPr>
          <p:spPr>
            <a:xfrm>
              <a:off x="4145280" y="3982720"/>
              <a:ext cx="0" cy="1097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F0CB25-09E9-641B-EBEB-D1EAEA68744B}"/>
                </a:ext>
              </a:extLst>
            </p:cNvPr>
            <p:cNvCxnSpPr/>
            <p:nvPr/>
          </p:nvCxnSpPr>
          <p:spPr>
            <a:xfrm>
              <a:off x="4297680" y="3982720"/>
              <a:ext cx="0" cy="1097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C9892DC-A755-CB71-D0E2-AFC75FEBC7FD}"/>
              </a:ext>
            </a:extLst>
          </p:cNvPr>
          <p:cNvSpPr/>
          <p:nvPr/>
        </p:nvSpPr>
        <p:spPr>
          <a:xfrm>
            <a:off x="3759202" y="2654002"/>
            <a:ext cx="1118234" cy="238641"/>
          </a:xfrm>
          <a:custGeom>
            <a:avLst/>
            <a:gdLst>
              <a:gd name="connsiteX0" fmla="*/ 0 w 822960"/>
              <a:gd name="connsiteY0" fmla="*/ 50800 h 162560"/>
              <a:gd name="connsiteX1" fmla="*/ 91440 w 822960"/>
              <a:gd name="connsiteY1" fmla="*/ 91440 h 162560"/>
              <a:gd name="connsiteX2" fmla="*/ 243840 w 822960"/>
              <a:gd name="connsiteY2" fmla="*/ 162560 h 162560"/>
              <a:gd name="connsiteX3" fmla="*/ 254000 w 822960"/>
              <a:gd name="connsiteY3" fmla="*/ 91440 h 162560"/>
              <a:gd name="connsiteX4" fmla="*/ 386080 w 822960"/>
              <a:gd name="connsiteY4" fmla="*/ 71120 h 162560"/>
              <a:gd name="connsiteX5" fmla="*/ 528320 w 822960"/>
              <a:gd name="connsiteY5" fmla="*/ 0 h 162560"/>
              <a:gd name="connsiteX6" fmla="*/ 548640 w 822960"/>
              <a:gd name="connsiteY6" fmla="*/ 71120 h 162560"/>
              <a:gd name="connsiteX7" fmla="*/ 609600 w 822960"/>
              <a:gd name="connsiteY7" fmla="*/ 162560 h 162560"/>
              <a:gd name="connsiteX8" fmla="*/ 731520 w 822960"/>
              <a:gd name="connsiteY8" fmla="*/ 71120 h 162560"/>
              <a:gd name="connsiteX9" fmla="*/ 822960 w 822960"/>
              <a:gd name="connsiteY9" fmla="*/ 81280 h 162560"/>
              <a:gd name="connsiteX10" fmla="*/ 822960 w 822960"/>
              <a:gd name="connsiteY10" fmla="*/ 81280 h 1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960" h="162560">
                <a:moveTo>
                  <a:pt x="0" y="50800"/>
                </a:moveTo>
                <a:cubicBezTo>
                  <a:pt x="25400" y="61806"/>
                  <a:pt x="50800" y="72813"/>
                  <a:pt x="91440" y="91440"/>
                </a:cubicBezTo>
                <a:cubicBezTo>
                  <a:pt x="132080" y="110067"/>
                  <a:pt x="216747" y="162560"/>
                  <a:pt x="243840" y="162560"/>
                </a:cubicBezTo>
                <a:cubicBezTo>
                  <a:pt x="270933" y="162560"/>
                  <a:pt x="230293" y="106680"/>
                  <a:pt x="254000" y="91440"/>
                </a:cubicBezTo>
                <a:cubicBezTo>
                  <a:pt x="277707" y="76200"/>
                  <a:pt x="340360" y="86360"/>
                  <a:pt x="386080" y="71120"/>
                </a:cubicBezTo>
                <a:cubicBezTo>
                  <a:pt x="431800" y="55880"/>
                  <a:pt x="501227" y="0"/>
                  <a:pt x="528320" y="0"/>
                </a:cubicBezTo>
                <a:cubicBezTo>
                  <a:pt x="555413" y="0"/>
                  <a:pt x="535093" y="44027"/>
                  <a:pt x="548640" y="71120"/>
                </a:cubicBezTo>
                <a:cubicBezTo>
                  <a:pt x="562187" y="98213"/>
                  <a:pt x="579120" y="162560"/>
                  <a:pt x="609600" y="162560"/>
                </a:cubicBezTo>
                <a:cubicBezTo>
                  <a:pt x="640080" y="162560"/>
                  <a:pt x="695960" y="84667"/>
                  <a:pt x="731520" y="71120"/>
                </a:cubicBezTo>
                <a:cubicBezTo>
                  <a:pt x="767080" y="57573"/>
                  <a:pt x="822960" y="81280"/>
                  <a:pt x="822960" y="81280"/>
                </a:cubicBezTo>
                <a:lnTo>
                  <a:pt x="822960" y="8128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CF683-51D2-050D-765C-81B4653C7483}"/>
              </a:ext>
            </a:extLst>
          </p:cNvPr>
          <p:cNvSpPr/>
          <p:nvPr/>
        </p:nvSpPr>
        <p:spPr>
          <a:xfrm>
            <a:off x="4206240" y="3507680"/>
            <a:ext cx="172720" cy="187960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43D26F-801C-860C-2E5A-9E694ABD6C79}"/>
              </a:ext>
            </a:extLst>
          </p:cNvPr>
          <p:cNvSpPr/>
          <p:nvPr/>
        </p:nvSpPr>
        <p:spPr>
          <a:xfrm>
            <a:off x="4206240" y="3223835"/>
            <a:ext cx="172720" cy="187960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1E976B-2401-5705-06ED-ECAA87457D03}"/>
              </a:ext>
            </a:extLst>
          </p:cNvPr>
          <p:cNvSpPr/>
          <p:nvPr/>
        </p:nvSpPr>
        <p:spPr>
          <a:xfrm>
            <a:off x="4206240" y="3830955"/>
            <a:ext cx="172720" cy="187960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EAC9B8-47F3-5849-E01D-43F58BC7ECB9}"/>
              </a:ext>
            </a:extLst>
          </p:cNvPr>
          <p:cNvGrpSpPr/>
          <p:nvPr/>
        </p:nvGrpSpPr>
        <p:grpSpPr>
          <a:xfrm>
            <a:off x="3876040" y="3643977"/>
            <a:ext cx="833120" cy="238641"/>
            <a:chOff x="6421120" y="3037840"/>
            <a:chExt cx="833120" cy="2386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6B3206-F02E-94C0-27FF-D1552BF22E9F}"/>
                </a:ext>
              </a:extLst>
            </p:cNvPr>
            <p:cNvSpPr/>
            <p:nvPr/>
          </p:nvSpPr>
          <p:spPr>
            <a:xfrm>
              <a:off x="6421120" y="3037840"/>
              <a:ext cx="264160" cy="2386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379794-973B-B1C2-6812-628CF4FD7B4A}"/>
                </a:ext>
              </a:extLst>
            </p:cNvPr>
            <p:cNvSpPr/>
            <p:nvPr/>
          </p:nvSpPr>
          <p:spPr>
            <a:xfrm>
              <a:off x="6990080" y="3037840"/>
              <a:ext cx="264160" cy="2386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86D9DF-54FD-4D39-4845-CF200EA869BF}"/>
              </a:ext>
            </a:extLst>
          </p:cNvPr>
          <p:cNvSpPr txBox="1"/>
          <p:nvPr/>
        </p:nvSpPr>
        <p:spPr>
          <a:xfrm>
            <a:off x="6034406" y="2928162"/>
            <a:ext cx="2022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 potted in hot melt or epoxy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balance connection between top and bottom……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33B946-5D33-EE0A-29FB-3B2452291B90}"/>
              </a:ext>
            </a:extLst>
          </p:cNvPr>
          <p:cNvCxnSpPr>
            <a:endCxn id="14" idx="3"/>
          </p:cNvCxnSpPr>
          <p:nvPr/>
        </p:nvCxnSpPr>
        <p:spPr>
          <a:xfrm flipH="1">
            <a:off x="4709160" y="3098800"/>
            <a:ext cx="1153160" cy="6644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1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79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8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330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Worksheet</vt:lpstr>
      <vt:lpstr>Counting Bubbles This is the 2nd document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Bubbles This is the 2nd document ?</dc:title>
  <dc:creator>Ian Crotty</dc:creator>
  <cp:lastModifiedBy>Ian Crotty</cp:lastModifiedBy>
  <cp:revision>6</cp:revision>
  <dcterms:created xsi:type="dcterms:W3CDTF">2024-04-16T08:31:15Z</dcterms:created>
  <dcterms:modified xsi:type="dcterms:W3CDTF">2024-05-25T14:08:01Z</dcterms:modified>
</cp:coreProperties>
</file>