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9" r:id="rId11"/>
    <p:sldId id="265" r:id="rId12"/>
    <p:sldId id="266" r:id="rId13"/>
    <p:sldId id="267" r:id="rId14"/>
    <p:sldId id="268" r:id="rId15"/>
    <p:sldId id="290" r:id="rId16"/>
    <p:sldId id="276" r:id="rId17"/>
    <p:sldId id="270" r:id="rId18"/>
    <p:sldId id="271" r:id="rId19"/>
    <p:sldId id="272" r:id="rId20"/>
    <p:sldId id="273" r:id="rId21"/>
    <p:sldId id="274" r:id="rId22"/>
    <p:sldId id="278" r:id="rId23"/>
    <p:sldId id="279" r:id="rId24"/>
    <p:sldId id="280" r:id="rId25"/>
    <p:sldId id="275" r:id="rId26"/>
    <p:sldId id="289" r:id="rId27"/>
    <p:sldId id="277" r:id="rId28"/>
    <p:sldId id="281" r:id="rId29"/>
    <p:sldId id="282" r:id="rId30"/>
    <p:sldId id="283" r:id="rId31"/>
    <p:sldId id="284" r:id="rId32"/>
    <p:sldId id="285" r:id="rId33"/>
    <p:sldId id="286" r:id="rId34"/>
    <p:sldId id="287" r:id="rId35"/>
    <p:sldId id="288"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40" roundtripDataSignature="AMtx7mjowdejzpIs4+iL6VpdXZWtbgTVC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D6F61521-92B1-4A2C-BEF0-B2DF5A2F22C1}">
  <a:tblStyle styleId="{D6F61521-92B1-4A2C-BEF0-B2DF5A2F22C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BF5"/>
          </a:solidFill>
        </a:fill>
      </a:tcStyle>
    </a:wholeTbl>
    <a:band1H>
      <a:tcTxStyle/>
      <a:tcStyle>
        <a:tcBdr/>
        <a:fill>
          <a:solidFill>
            <a:srgbClr val="CAD4EA"/>
          </a:solidFill>
        </a:fill>
      </a:tcStyle>
    </a:band1H>
    <a:band2H>
      <a:tcTxStyle/>
      <a:tcStyle>
        <a:tcBdr/>
      </a:tcStyle>
    </a:band2H>
    <a:band1V>
      <a:tcTxStyle/>
      <a:tcStyle>
        <a:tcBdr/>
        <a:fill>
          <a:solidFill>
            <a:srgbClr val="CA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horzBarState="maximized">
    <p:restoredLeft sz="15620"/>
    <p:restoredTop sz="99802" autoAdjust="0"/>
  </p:normalViewPr>
  <p:slideViewPr>
    <p:cSldViewPr snapToGrid="0">
      <p:cViewPr>
        <p:scale>
          <a:sx n="100" d="100"/>
          <a:sy n="100" d="100"/>
        </p:scale>
        <p:origin x="-80" y="-8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40" Type="http://customschemas.google.com/relationships/presentationmetadata" Target="metadata"/><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007541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5"/>
          <p:cNvSpPr txBox="1">
            <a:spLocks noGrp="1"/>
          </p:cNvSpPr>
          <p:nvPr>
            <p:ph type="ctrTitle"/>
          </p:nvPr>
        </p:nvSpPr>
        <p:spPr>
          <a:xfrm>
            <a:off x="749098" y="1478531"/>
            <a:ext cx="566460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F000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5"/>
          <p:cNvSpPr txBox="1">
            <a:spLocks noGrp="1"/>
          </p:cNvSpPr>
          <p:nvPr>
            <p:ph type="subTitle" idx="1"/>
          </p:nvPr>
        </p:nvSpPr>
        <p:spPr>
          <a:xfrm>
            <a:off x="838200" y="4905818"/>
            <a:ext cx="6108096" cy="69589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35"/>
          <p:cNvPicPr preferRelativeResize="0"/>
          <p:nvPr/>
        </p:nvPicPr>
        <p:blipFill rotWithShape="1">
          <a:blip r:embed="rId2">
            <a:alphaModFix/>
          </a:blip>
          <a:srcRect/>
          <a:stretch/>
        </p:blipFill>
        <p:spPr>
          <a:xfrm>
            <a:off x="6946296" y="0"/>
            <a:ext cx="5190663" cy="519066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44"/>
          <p:cNvSpPr txBox="1">
            <a:spLocks noGrp="1"/>
          </p:cNvSpPr>
          <p:nvPr>
            <p:ph type="title"/>
          </p:nvPr>
        </p:nvSpPr>
        <p:spPr>
          <a:xfrm>
            <a:off x="839788" y="457200"/>
            <a:ext cx="3932237" cy="16002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000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4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 name="Google Shape;72;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44"/>
          <p:cNvSpPr txBox="1">
            <a:spLocks noGrp="1"/>
          </p:cNvSpPr>
          <p:nvPr>
            <p:ph type="dt" idx="10"/>
          </p:nvPr>
        </p:nvSpPr>
        <p:spPr>
          <a:xfrm>
            <a:off x="0" y="6492875"/>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44"/>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4"/>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45"/>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5"/>
          <p:cNvSpPr txBox="1">
            <a:spLocks noGrp="1"/>
          </p:cNvSpPr>
          <p:nvPr>
            <p:ph type="dt" idx="10"/>
          </p:nvPr>
        </p:nvSpPr>
        <p:spPr>
          <a:xfrm>
            <a:off x="0" y="6492875"/>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45"/>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5"/>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46"/>
          <p:cNvSpPr txBox="1">
            <a:spLocks noGrp="1"/>
          </p:cNvSpPr>
          <p:nvPr>
            <p:ph type="title"/>
          </p:nvPr>
        </p:nvSpPr>
        <p:spPr>
          <a:xfrm>
            <a:off x="8724900" y="365125"/>
            <a:ext cx="2628900" cy="5811838"/>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lvl1pPr lvl="0">
              <a:spcBef>
                <a:spcPts val="0"/>
              </a:spcBef>
              <a:spcAft>
                <a:spcPts val="0"/>
              </a:spcAft>
              <a:buNone/>
              <a:defRPr/>
            </a:lvl1pPr>
          </a:lstStyle>
          <a:p>
            <a:endParaRPr/>
          </a:p>
        </p:txBody>
      </p:sp>
      <p:sp>
        <p:nvSpPr>
          <p:cNvPr id="84" name="Google Shape;84;p46"/>
          <p:cNvSpPr txBox="1"/>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0000"/>
              </a:buClr>
              <a:buSzPts val="4400"/>
              <a:buFont typeface="Calibri"/>
              <a:buNone/>
            </a:pPr>
            <a:r>
              <a:rPr lang="en-US" sz="4400" b="0" i="0" u="none" strike="noStrike" cap="none">
                <a:solidFill>
                  <a:srgbClr val="FF0000"/>
                </a:solidFill>
                <a:latin typeface="Calibri"/>
                <a:ea typeface="Calibri"/>
                <a:cs typeface="Calibri"/>
                <a:sym typeface="Calibri"/>
              </a:rPr>
              <a:t>Click to edit Master title style</a:t>
            </a:r>
            <a:endParaRPr/>
          </a:p>
        </p:txBody>
      </p:sp>
      <p:sp>
        <p:nvSpPr>
          <p:cNvPr id="85" name="Google Shape;85;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46"/>
          <p:cNvSpPr txBox="1">
            <a:spLocks noGrp="1"/>
          </p:cNvSpPr>
          <p:nvPr>
            <p:ph type="dt" idx="10"/>
          </p:nvPr>
        </p:nvSpPr>
        <p:spPr>
          <a:xfrm>
            <a:off x="0" y="6492875"/>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 name="Google Shape;87;p46"/>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6"/>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36"/>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6"/>
          <p:cNvSpPr txBox="1">
            <a:spLocks noGrp="1"/>
          </p:cNvSpPr>
          <p:nvPr>
            <p:ph type="dt" idx="10"/>
          </p:nvPr>
        </p:nvSpPr>
        <p:spPr>
          <a:xfrm>
            <a:off x="76200" y="6492875"/>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6"/>
          <p:cNvSpPr txBox="1">
            <a:spLocks noGrp="1"/>
          </p:cNvSpPr>
          <p:nvPr>
            <p:ph type="ftr" idx="11"/>
          </p:nvPr>
        </p:nvSpPr>
        <p:spPr>
          <a:xfrm>
            <a:off x="4076700" y="6492875"/>
            <a:ext cx="4114800" cy="36512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6"/>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0" i="0" u="none" strike="noStrike" cap="none">
                <a:solidFill>
                  <a:schemeClr val="dk1"/>
                </a:solidFill>
                <a:latin typeface="Calibri"/>
                <a:ea typeface="Calibri"/>
                <a:cs typeface="Calibri"/>
                <a:sym typeface="Calibri"/>
              </a:defRPr>
            </a:lvl1pPr>
            <a:lvl2pPr marL="0" lvl="1" indent="0" algn="r">
              <a:spcBef>
                <a:spcPts val="0"/>
              </a:spcBef>
              <a:buNone/>
              <a:defRPr sz="1400" b="0" i="0" u="none" strike="noStrike" cap="none">
                <a:solidFill>
                  <a:schemeClr val="dk1"/>
                </a:solidFill>
                <a:latin typeface="Calibri"/>
                <a:ea typeface="Calibri"/>
                <a:cs typeface="Calibri"/>
                <a:sym typeface="Calibri"/>
              </a:defRPr>
            </a:lvl2pPr>
            <a:lvl3pPr marL="0" lvl="2" indent="0" algn="r">
              <a:spcBef>
                <a:spcPts val="0"/>
              </a:spcBef>
              <a:buNone/>
              <a:defRPr sz="1400" b="0" i="0" u="none" strike="noStrike" cap="none">
                <a:solidFill>
                  <a:schemeClr val="dk1"/>
                </a:solidFill>
                <a:latin typeface="Calibri"/>
                <a:ea typeface="Calibri"/>
                <a:cs typeface="Calibri"/>
                <a:sym typeface="Calibri"/>
              </a:defRPr>
            </a:lvl3pPr>
            <a:lvl4pPr marL="0" lvl="3" indent="0" algn="r">
              <a:spcBef>
                <a:spcPts val="0"/>
              </a:spcBef>
              <a:buNone/>
              <a:defRPr sz="1400" b="0" i="0" u="none" strike="noStrike" cap="none">
                <a:solidFill>
                  <a:schemeClr val="dk1"/>
                </a:solidFill>
                <a:latin typeface="Calibri"/>
                <a:ea typeface="Calibri"/>
                <a:cs typeface="Calibri"/>
                <a:sym typeface="Calibri"/>
              </a:defRPr>
            </a:lvl4pPr>
            <a:lvl5pPr marL="0" lvl="4" indent="0" algn="r">
              <a:spcBef>
                <a:spcPts val="0"/>
              </a:spcBef>
              <a:buNone/>
              <a:defRPr sz="1400" b="0" i="0" u="none" strike="noStrike" cap="none">
                <a:solidFill>
                  <a:schemeClr val="dk1"/>
                </a:solidFill>
                <a:latin typeface="Calibri"/>
                <a:ea typeface="Calibri"/>
                <a:cs typeface="Calibri"/>
                <a:sym typeface="Calibri"/>
              </a:defRPr>
            </a:lvl5pPr>
            <a:lvl6pPr marL="0" lvl="5" indent="0" algn="r">
              <a:spcBef>
                <a:spcPts val="0"/>
              </a:spcBef>
              <a:buNone/>
              <a:defRPr sz="1400" b="0" i="0" u="none" strike="noStrike" cap="none">
                <a:solidFill>
                  <a:schemeClr val="dk1"/>
                </a:solidFill>
                <a:latin typeface="Calibri"/>
                <a:ea typeface="Calibri"/>
                <a:cs typeface="Calibri"/>
                <a:sym typeface="Calibri"/>
              </a:defRPr>
            </a:lvl6pPr>
            <a:lvl7pPr marL="0" lvl="6" indent="0" algn="r">
              <a:spcBef>
                <a:spcPts val="0"/>
              </a:spcBef>
              <a:buNone/>
              <a:defRPr sz="1400" b="0" i="0" u="none" strike="noStrike" cap="none">
                <a:solidFill>
                  <a:schemeClr val="dk1"/>
                </a:solidFill>
                <a:latin typeface="Calibri"/>
                <a:ea typeface="Calibri"/>
                <a:cs typeface="Calibri"/>
                <a:sym typeface="Calibri"/>
              </a:defRPr>
            </a:lvl7pPr>
            <a:lvl8pPr marL="0" lvl="7" indent="0" algn="r">
              <a:spcBef>
                <a:spcPts val="0"/>
              </a:spcBef>
              <a:buNone/>
              <a:defRPr sz="1400" b="0" i="0" u="none" strike="noStrike" cap="none">
                <a:solidFill>
                  <a:schemeClr val="dk1"/>
                </a:solidFill>
                <a:latin typeface="Calibri"/>
                <a:ea typeface="Calibri"/>
                <a:cs typeface="Calibri"/>
                <a:sym typeface="Calibri"/>
              </a:defRPr>
            </a:lvl8pPr>
            <a:lvl9pPr marL="0" lvl="8" indent="0" algn="r">
              <a:spcBef>
                <a:spcPts val="0"/>
              </a:spcBef>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37"/>
          <p:cNvSpPr txBox="1">
            <a:spLocks noGrp="1"/>
          </p:cNvSpPr>
          <p:nvPr>
            <p:ph type="dt" idx="10"/>
          </p:nvPr>
        </p:nvSpPr>
        <p:spPr>
          <a:xfrm>
            <a:off x="0" y="6492875"/>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37"/>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38"/>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8"/>
          <p:cNvSpPr txBox="1">
            <a:spLocks noGrp="1"/>
          </p:cNvSpPr>
          <p:nvPr>
            <p:ph type="dt" idx="10"/>
          </p:nvPr>
        </p:nvSpPr>
        <p:spPr>
          <a:xfrm>
            <a:off x="0" y="6492875"/>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38"/>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8"/>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Just Title">
  <p:cSld name="Just Title">
    <p:spTree>
      <p:nvGrpSpPr>
        <p:cNvPr id="1" name="Shape 37"/>
        <p:cNvGrpSpPr/>
        <p:nvPr/>
      </p:nvGrpSpPr>
      <p:grpSpPr>
        <a:xfrm>
          <a:off x="0" y="0"/>
          <a:ext cx="0" cy="0"/>
          <a:chOff x="0" y="0"/>
          <a:chExt cx="0" cy="0"/>
        </a:xfrm>
      </p:grpSpPr>
      <p:sp>
        <p:nvSpPr>
          <p:cNvPr id="38" name="Google Shape;38;p39"/>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FF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10609235" y="6356385"/>
            <a:ext cx="973168" cy="365125"/>
          </a:xfrm>
          <a:prstGeom prst="rect">
            <a:avLst/>
          </a:prstGeom>
          <a:noFill/>
          <a:ln>
            <a:noFill/>
          </a:ln>
        </p:spPr>
        <p:txBody>
          <a:bodyPr spcFirstLastPara="1" wrap="square" lIns="91350" tIns="45675" rIns="91350" bIns="45675" anchor="ctr" anchorCtr="0">
            <a:noAutofit/>
          </a:bodyPr>
          <a:lstStyle>
            <a:lvl1pPr marL="0" lvl="0" indent="0" algn="r">
              <a:spcBef>
                <a:spcPts val="0"/>
              </a:spcBef>
              <a:spcAft>
                <a:spcPts val="0"/>
              </a:spcAft>
              <a:buNone/>
              <a:defRPr sz="20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20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20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20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20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20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20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20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20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1850" y="1709738"/>
            <a:ext cx="10515600" cy="2852737"/>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000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40"/>
          <p:cNvSpPr txBox="1">
            <a:spLocks noGrp="1"/>
          </p:cNvSpPr>
          <p:nvPr>
            <p:ph type="dt" idx="10"/>
          </p:nvPr>
        </p:nvSpPr>
        <p:spPr>
          <a:xfrm>
            <a:off x="0" y="6492875"/>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40"/>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0"/>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41"/>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1"/>
          <p:cNvSpPr txBox="1">
            <a:spLocks noGrp="1"/>
          </p:cNvSpPr>
          <p:nvPr>
            <p:ph type="dt" idx="10"/>
          </p:nvPr>
        </p:nvSpPr>
        <p:spPr>
          <a:xfrm>
            <a:off x="0" y="6492875"/>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41"/>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42"/>
          <p:cNvSpPr txBox="1">
            <a:spLocks noGrp="1"/>
          </p:cNvSpPr>
          <p:nvPr>
            <p:ph type="title"/>
          </p:nvPr>
        </p:nvSpPr>
        <p:spPr>
          <a:xfrm>
            <a:off x="839788" y="365125"/>
            <a:ext cx="10515600" cy="1325563"/>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2"/>
          <p:cNvSpPr txBox="1">
            <a:spLocks noGrp="1"/>
          </p:cNvSpPr>
          <p:nvPr>
            <p:ph type="dt" idx="10"/>
          </p:nvPr>
        </p:nvSpPr>
        <p:spPr>
          <a:xfrm>
            <a:off x="0" y="6492875"/>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42"/>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2"/>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43"/>
          <p:cNvSpPr txBox="1">
            <a:spLocks noGrp="1"/>
          </p:cNvSpPr>
          <p:nvPr>
            <p:ph type="title"/>
          </p:nvPr>
        </p:nvSpPr>
        <p:spPr>
          <a:xfrm>
            <a:off x="839788" y="457200"/>
            <a:ext cx="3932237" cy="16002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000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43"/>
          <p:cNvSpPr txBox="1">
            <a:spLocks noGrp="1"/>
          </p:cNvSpPr>
          <p:nvPr>
            <p:ph type="dt" idx="10"/>
          </p:nvPr>
        </p:nvSpPr>
        <p:spPr>
          <a:xfrm>
            <a:off x="0" y="6492875"/>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43"/>
          <p:cNvSpPr txBox="1">
            <a:spLocks noGrp="1"/>
          </p:cNvSpPr>
          <p:nvPr>
            <p:ph type="ftr" idx="11"/>
          </p:nvPr>
        </p:nvSpPr>
        <p:spPr>
          <a:xfrm>
            <a:off x="4038600" y="6492874"/>
            <a:ext cx="4114800" cy="36512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4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gi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0000"/>
              </a:buClr>
              <a:buSzPts val="4400"/>
              <a:buFont typeface="Calibri"/>
              <a:buNone/>
              <a:defRPr sz="4400" b="0" i="0" u="none" strike="noStrike" cap="none">
                <a:solidFill>
                  <a:srgbClr val="FF00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34"/>
          <p:cNvPicPr preferRelativeResize="0"/>
          <p:nvPr/>
        </p:nvPicPr>
        <p:blipFill rotWithShape="1">
          <a:blip r:embed="rId14">
            <a:alphaModFix/>
          </a:blip>
          <a:srcRect/>
          <a:stretch/>
        </p:blipFill>
        <p:spPr>
          <a:xfrm>
            <a:off x="0" y="0"/>
            <a:ext cx="990600" cy="990600"/>
          </a:xfrm>
          <a:prstGeom prst="rect">
            <a:avLst/>
          </a:prstGeom>
          <a:noFill/>
          <a:ln>
            <a:noFill/>
          </a:ln>
        </p:spPr>
      </p:pic>
      <p:sp>
        <p:nvSpPr>
          <p:cNvPr id="14" name="Google Shape;14;p34"/>
          <p:cNvSpPr txBox="1">
            <a:spLocks noGrp="1"/>
          </p:cNvSpPr>
          <p:nvPr>
            <p:ph type="ftr" idx="11"/>
          </p:nvPr>
        </p:nvSpPr>
        <p:spPr>
          <a:xfrm>
            <a:off x="4076700" y="6492875"/>
            <a:ext cx="4114800"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g"/><Relationship Id="rId5"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s://www.sdwm.it/" TargetMode="External"/><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hyperlink" Target="https://www.dropbox.com/s/zg1zkww1cxxtq2f/CMS-GHGreduce-v2.pdf?dl=0"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19.png"/><Relationship Id="rId7"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txBox="1">
            <a:spLocks noGrp="1"/>
          </p:cNvSpPr>
          <p:nvPr>
            <p:ph type="ctrTitle"/>
          </p:nvPr>
        </p:nvSpPr>
        <p:spPr>
          <a:xfrm>
            <a:off x="0" y="1999145"/>
            <a:ext cx="6946296" cy="122735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FF0000"/>
              </a:buClr>
              <a:buSzPts val="5400"/>
              <a:buFont typeface="Calibri"/>
              <a:buNone/>
            </a:pPr>
            <a:r>
              <a:rPr lang="en-US" sz="5400" dirty="0"/>
              <a:t>Status</a:t>
            </a:r>
            <a:br>
              <a:rPr lang="en-US" sz="5400" dirty="0"/>
            </a:br>
            <a:r>
              <a:rPr lang="en-US" sz="5400" dirty="0"/>
              <a:t> of </a:t>
            </a:r>
            <a:r>
              <a:rPr lang="en-US" sz="5400" dirty="0" smtClean="0"/>
              <a:t>GHG </a:t>
            </a:r>
            <a:r>
              <a:rPr lang="en-US" sz="5400" dirty="0"/>
              <a:t>emission reduction strategy </a:t>
            </a:r>
            <a:r>
              <a:rPr lang="en-US" sz="5400" dirty="0" smtClean="0"/>
              <a:t/>
            </a:r>
            <a:br>
              <a:rPr lang="en-US" sz="5400" dirty="0" smtClean="0"/>
            </a:br>
            <a:r>
              <a:rPr lang="en-US" sz="5400" dirty="0" smtClean="0"/>
              <a:t>(from RPC side)</a:t>
            </a:r>
            <a:endParaRPr sz="5400" dirty="0"/>
          </a:p>
        </p:txBody>
      </p:sp>
      <p:sp>
        <p:nvSpPr>
          <p:cNvPr id="94" name="Google Shape;94;p1"/>
          <p:cNvSpPr txBox="1">
            <a:spLocks noGrp="1"/>
          </p:cNvSpPr>
          <p:nvPr>
            <p:ph type="subTitle" idx="1"/>
          </p:nvPr>
        </p:nvSpPr>
        <p:spPr>
          <a:xfrm>
            <a:off x="329297" y="4352062"/>
            <a:ext cx="6108096" cy="1629638"/>
          </a:xfrm>
          <a:prstGeom prst="rect">
            <a:avLst/>
          </a:prstGeom>
          <a:noFill/>
          <a:ln>
            <a:noFill/>
          </a:ln>
        </p:spPr>
        <p:txBody>
          <a:bodyPr spcFirstLastPara="1" wrap="square" lIns="91425" tIns="45700" rIns="91425" bIns="45700" anchor="t" anchorCtr="0">
            <a:noAutofit/>
          </a:bodyPr>
          <a:lstStyle/>
          <a:p>
            <a:pPr marL="0" lvl="0" indent="0" algn="ctr" rtl="0">
              <a:lnSpc>
                <a:spcPct val="50000"/>
              </a:lnSpc>
              <a:spcBef>
                <a:spcPts val="0"/>
              </a:spcBef>
              <a:spcAft>
                <a:spcPts val="0"/>
              </a:spcAft>
              <a:buClr>
                <a:schemeClr val="dk1"/>
              </a:buClr>
              <a:buSzPts val="2400"/>
              <a:buNone/>
            </a:pPr>
            <a:r>
              <a:rPr lang="en-US" dirty="0">
                <a:latin typeface="Calibri"/>
                <a:ea typeface="Calibri"/>
                <a:cs typeface="Calibri"/>
                <a:sym typeface="Calibri"/>
              </a:rPr>
              <a:t>G.M.I. Pugliese </a:t>
            </a:r>
            <a:endParaRPr i="1" dirty="0">
              <a:latin typeface="Calibri"/>
              <a:ea typeface="Calibri"/>
              <a:cs typeface="Calibri"/>
              <a:sym typeface="Calibri"/>
            </a:endParaRPr>
          </a:p>
          <a:p>
            <a:pPr marL="0" lvl="0" indent="0" algn="ctr" rtl="0">
              <a:lnSpc>
                <a:spcPct val="50000"/>
              </a:lnSpc>
              <a:spcBef>
                <a:spcPts val="1000"/>
              </a:spcBef>
              <a:spcAft>
                <a:spcPts val="0"/>
              </a:spcAft>
              <a:buClr>
                <a:schemeClr val="dk1"/>
              </a:buClr>
              <a:buSzPts val="1600"/>
              <a:buNone/>
            </a:pPr>
            <a:r>
              <a:rPr lang="en-US" sz="1600" i="1" dirty="0">
                <a:latin typeface="Calibri"/>
                <a:ea typeface="Calibri"/>
                <a:cs typeface="Calibri"/>
                <a:sym typeface="Calibri"/>
              </a:rPr>
              <a:t>INFN and Politecnico of Bari </a:t>
            </a:r>
            <a:endParaRPr dirty="0"/>
          </a:p>
          <a:p>
            <a:pPr marL="0" lvl="0" indent="0" algn="ctr" rtl="0">
              <a:lnSpc>
                <a:spcPct val="50000"/>
              </a:lnSpc>
              <a:spcBef>
                <a:spcPts val="1000"/>
              </a:spcBef>
              <a:spcAft>
                <a:spcPts val="0"/>
              </a:spcAft>
              <a:buClr>
                <a:schemeClr val="dk1"/>
              </a:buClr>
              <a:buSzPts val="1600"/>
              <a:buNone/>
            </a:pPr>
            <a:endParaRPr sz="1600" i="1" dirty="0">
              <a:latin typeface="Calibri"/>
              <a:ea typeface="Calibri"/>
              <a:cs typeface="Calibri"/>
              <a:sym typeface="Calibri"/>
            </a:endParaRPr>
          </a:p>
          <a:p>
            <a:pPr marL="0" lvl="0" indent="0" algn="ctr" rtl="0">
              <a:lnSpc>
                <a:spcPct val="50000"/>
              </a:lnSpc>
              <a:spcBef>
                <a:spcPts val="1000"/>
              </a:spcBef>
              <a:spcAft>
                <a:spcPts val="0"/>
              </a:spcAft>
              <a:buClr>
                <a:schemeClr val="dk1"/>
              </a:buClr>
              <a:buSzPts val="1800"/>
              <a:buNone/>
            </a:pPr>
            <a:r>
              <a:rPr lang="en-US" sz="1800" dirty="0">
                <a:latin typeface="Calibri"/>
                <a:ea typeface="Calibri"/>
                <a:cs typeface="Calibri"/>
                <a:sym typeface="Calibri"/>
              </a:rPr>
              <a:t>on behalf of the </a:t>
            </a:r>
            <a:r>
              <a:rPr lang="en-US" sz="1800" dirty="0" smtClean="0"/>
              <a:t>Muon </a:t>
            </a:r>
            <a:r>
              <a:rPr lang="en-US" sz="1800" dirty="0" smtClean="0">
                <a:latin typeface="Calibri"/>
                <a:ea typeface="Calibri"/>
                <a:cs typeface="Calibri"/>
                <a:sym typeface="Calibri"/>
              </a:rPr>
              <a:t>group</a:t>
            </a:r>
            <a:endParaRPr dirty="0"/>
          </a:p>
          <a:p>
            <a:pPr marL="0" lvl="0" indent="0" algn="ctr" rtl="0">
              <a:lnSpc>
                <a:spcPct val="50000"/>
              </a:lnSpc>
              <a:spcBef>
                <a:spcPts val="1000"/>
              </a:spcBef>
              <a:spcAft>
                <a:spcPts val="0"/>
              </a:spcAft>
              <a:buClr>
                <a:schemeClr val="dk1"/>
              </a:buClr>
              <a:buSzPts val="1600"/>
              <a:buNone/>
            </a:pPr>
            <a:endParaRPr sz="1600" dirty="0">
              <a:latin typeface="Calibri"/>
              <a:ea typeface="Calibri"/>
              <a:cs typeface="Calibri"/>
              <a:sym typeface="Calibri"/>
            </a:endParaRPr>
          </a:p>
          <a:p>
            <a:pPr marL="0" lvl="0" indent="0" algn="ctr" rtl="0">
              <a:lnSpc>
                <a:spcPct val="50000"/>
              </a:lnSpc>
              <a:spcBef>
                <a:spcPts val="1000"/>
              </a:spcBef>
              <a:spcAft>
                <a:spcPts val="0"/>
              </a:spcAft>
              <a:buClr>
                <a:schemeClr val="dk1"/>
              </a:buClr>
              <a:buSzPts val="1600"/>
              <a:buNone/>
            </a:pPr>
            <a:endParaRPr sz="1600" dirty="0">
              <a:latin typeface="Calibri"/>
              <a:ea typeface="Calibri"/>
              <a:cs typeface="Calibri"/>
              <a:sym typeface="Calibri"/>
            </a:endParaRPr>
          </a:p>
          <a:p>
            <a:pPr marL="0" lvl="0" indent="0" algn="ctr" rtl="0">
              <a:lnSpc>
                <a:spcPct val="50000"/>
              </a:lnSpc>
              <a:spcBef>
                <a:spcPts val="1000"/>
              </a:spcBef>
              <a:spcAft>
                <a:spcPts val="0"/>
              </a:spcAft>
              <a:buClr>
                <a:schemeClr val="dk1"/>
              </a:buClr>
              <a:buSzPts val="1600"/>
              <a:buNone/>
            </a:pPr>
            <a:r>
              <a:rPr lang="en-US" sz="1600" dirty="0">
                <a:latin typeface="Calibri"/>
                <a:ea typeface="Calibri"/>
                <a:cs typeface="Calibri"/>
                <a:sym typeface="Calibri"/>
              </a:rPr>
              <a:t>Muon Workshop, CERN Oct 7th-9th,  2019</a:t>
            </a:r>
            <a:endParaRPr sz="1600" dirty="0">
              <a:latin typeface="Calibri"/>
              <a:ea typeface="Calibri"/>
              <a:cs typeface="Calibri"/>
              <a:sym typeface="Calibri"/>
            </a:endParaRPr>
          </a:p>
          <a:p>
            <a:pPr marL="0" lvl="0" indent="0" algn="ctr" rtl="0">
              <a:lnSpc>
                <a:spcPct val="50000"/>
              </a:lnSpc>
              <a:spcBef>
                <a:spcPts val="1000"/>
              </a:spcBef>
              <a:spcAft>
                <a:spcPts val="0"/>
              </a:spcAft>
              <a:buClr>
                <a:schemeClr val="dk1"/>
              </a:buClr>
              <a:buSzPts val="1800"/>
              <a:buNone/>
            </a:pPr>
            <a:endParaRPr sz="1800" dirty="0">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4"/>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dirty="0"/>
              <a:t>P</a:t>
            </a:r>
            <a:r>
              <a:rPr lang="en-US" dirty="0" smtClean="0"/>
              <a:t>reventing intervention (NEW)  </a:t>
            </a:r>
            <a:endParaRPr dirty="0"/>
          </a:p>
        </p:txBody>
      </p:sp>
      <p:sp>
        <p:nvSpPr>
          <p:cNvPr id="288" name="Google Shape;288;p14"/>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289" name="Google Shape;289;p14" descr="Schermata 2019-09-23 alle 15.35.04.png"/>
          <p:cNvPicPr preferRelativeResize="0"/>
          <p:nvPr/>
        </p:nvPicPr>
        <p:blipFill rotWithShape="1">
          <a:blip r:embed="rId3">
            <a:alphaModFix/>
          </a:blip>
          <a:srcRect/>
          <a:stretch/>
        </p:blipFill>
        <p:spPr>
          <a:xfrm>
            <a:off x="7517571" y="4224899"/>
            <a:ext cx="3570461" cy="574145"/>
          </a:xfrm>
          <a:prstGeom prst="rect">
            <a:avLst/>
          </a:prstGeom>
          <a:noFill/>
          <a:ln>
            <a:noFill/>
          </a:ln>
        </p:spPr>
      </p:pic>
      <p:pic>
        <p:nvPicPr>
          <p:cNvPr id="290" name="Google Shape;290;p14" descr="990537a4-1938-40ed-84b9-abec97e4a0b1.jpg"/>
          <p:cNvPicPr preferRelativeResize="0"/>
          <p:nvPr/>
        </p:nvPicPr>
        <p:blipFill rotWithShape="1">
          <a:blip r:embed="rId4">
            <a:alphaModFix/>
          </a:blip>
          <a:srcRect r="38666"/>
          <a:stretch/>
        </p:blipFill>
        <p:spPr>
          <a:xfrm rot="-5400000">
            <a:off x="2073591" y="3912941"/>
            <a:ext cx="1850795" cy="4016777"/>
          </a:xfrm>
          <a:prstGeom prst="rect">
            <a:avLst/>
          </a:prstGeom>
          <a:noFill/>
          <a:ln>
            <a:noFill/>
          </a:ln>
        </p:spPr>
      </p:pic>
      <p:sp>
        <p:nvSpPr>
          <p:cNvPr id="291" name="Google Shape;291;p14"/>
          <p:cNvSpPr txBox="1"/>
          <p:nvPr/>
        </p:nvSpPr>
        <p:spPr>
          <a:xfrm>
            <a:off x="38486" y="1075749"/>
            <a:ext cx="6540113" cy="421649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dirty="0" smtClean="0">
                <a:solidFill>
                  <a:schemeClr val="dk1"/>
                </a:solidFill>
                <a:latin typeface="Calibri"/>
                <a:ea typeface="Calibri"/>
                <a:cs typeface="Calibri"/>
                <a:sym typeface="Calibri"/>
              </a:rPr>
              <a:t>One main cause of the leak is the deterioration of the Polyethylene </a:t>
            </a:r>
            <a:r>
              <a:rPr lang="en-US" sz="1800" dirty="0">
                <a:solidFill>
                  <a:schemeClr val="dk1"/>
                </a:solidFill>
                <a:latin typeface="Calibri"/>
                <a:ea typeface="Calibri"/>
                <a:cs typeface="Calibri"/>
                <a:sym typeface="Calibri"/>
              </a:rPr>
              <a:t>LD </a:t>
            </a:r>
            <a:r>
              <a:rPr lang="en-US" sz="1800" dirty="0" smtClean="0">
                <a:solidFill>
                  <a:schemeClr val="dk1"/>
                </a:solidFill>
                <a:latin typeface="Calibri"/>
                <a:ea typeface="Calibri"/>
                <a:cs typeface="Calibri"/>
                <a:sym typeface="Calibri"/>
              </a:rPr>
              <a:t>pipes. </a:t>
            </a:r>
            <a:r>
              <a:rPr lang="en-US" sz="1800" dirty="0">
                <a:solidFill>
                  <a:schemeClr val="dk1"/>
                </a:solidFill>
                <a:latin typeface="Calibri"/>
                <a:ea typeface="Calibri"/>
                <a:cs typeface="Calibri"/>
                <a:sym typeface="Calibri"/>
              </a:rPr>
              <a:t>I</a:t>
            </a:r>
            <a:r>
              <a:rPr lang="en-US" sz="1800" dirty="0" smtClean="0">
                <a:solidFill>
                  <a:schemeClr val="dk1"/>
                </a:solidFill>
                <a:latin typeface="Calibri"/>
                <a:ea typeface="Calibri"/>
                <a:cs typeface="Calibri"/>
                <a:sym typeface="Calibri"/>
              </a:rPr>
              <a:t>n </a:t>
            </a:r>
            <a:r>
              <a:rPr lang="en-US" sz="1800" dirty="0">
                <a:solidFill>
                  <a:schemeClr val="dk1"/>
                </a:solidFill>
                <a:latin typeface="Calibri"/>
                <a:ea typeface="Calibri"/>
                <a:cs typeface="Calibri"/>
                <a:sym typeface="Calibri"/>
              </a:rPr>
              <a:t>the Barrel chamber construction </a:t>
            </a:r>
            <a:r>
              <a:rPr lang="en-US" sz="1800" dirty="0" smtClean="0">
                <a:solidFill>
                  <a:schemeClr val="dk1"/>
                </a:solidFill>
                <a:latin typeface="Calibri"/>
                <a:ea typeface="Calibri"/>
                <a:cs typeface="Calibri"/>
                <a:sym typeface="Calibri"/>
              </a:rPr>
              <a:t>the </a:t>
            </a:r>
            <a:r>
              <a:rPr lang="en-US" sz="1800" dirty="0" smtClean="0">
                <a:solidFill>
                  <a:schemeClr val="dk1"/>
                </a:solidFill>
                <a:latin typeface="Calibri"/>
                <a:ea typeface="Calibri"/>
                <a:cs typeface="Calibri"/>
                <a:sym typeface="Calibri"/>
              </a:rPr>
              <a:t>gas pipes </a:t>
            </a:r>
            <a:r>
              <a:rPr lang="en-US" sz="1800" dirty="0" smtClean="0">
                <a:solidFill>
                  <a:schemeClr val="dk1"/>
                </a:solidFill>
                <a:latin typeface="Calibri"/>
                <a:ea typeface="Calibri"/>
                <a:cs typeface="Calibri"/>
                <a:sym typeface="Calibri"/>
              </a:rPr>
              <a:t>were </a:t>
            </a:r>
            <a:r>
              <a:rPr lang="en-US" sz="1800" dirty="0">
                <a:solidFill>
                  <a:schemeClr val="dk1"/>
                </a:solidFill>
                <a:latin typeface="Calibri"/>
                <a:ea typeface="Calibri"/>
                <a:cs typeface="Calibri"/>
                <a:sym typeface="Calibri"/>
              </a:rPr>
              <a:t>purchased  in </a:t>
            </a:r>
            <a:r>
              <a:rPr lang="en-US" sz="1800" dirty="0" smtClean="0">
                <a:solidFill>
                  <a:schemeClr val="dk1"/>
                </a:solidFill>
                <a:latin typeface="Calibri"/>
                <a:ea typeface="Calibri"/>
                <a:cs typeface="Calibri"/>
                <a:sym typeface="Calibri"/>
              </a:rPr>
              <a:t>Italy (in Swiss for Endcap).  </a:t>
            </a:r>
            <a:endParaRPr sz="1800" dirty="0"/>
          </a:p>
          <a:p>
            <a:pPr lvl="0" algn="just"/>
            <a:r>
              <a:rPr lang="en-US" sz="1800" dirty="0">
                <a:solidFill>
                  <a:schemeClr val="dk1"/>
                </a:solidFill>
                <a:latin typeface="Calibri"/>
                <a:ea typeface="Calibri"/>
                <a:cs typeface="Calibri"/>
                <a:sym typeface="Calibri"/>
              </a:rPr>
              <a:t>During the endoscope inspection </a:t>
            </a:r>
            <a:r>
              <a:rPr lang="en-US" sz="1800" dirty="0" smtClean="0">
                <a:solidFill>
                  <a:schemeClr val="dk1"/>
                </a:solidFill>
                <a:latin typeface="Calibri"/>
                <a:ea typeface="Calibri"/>
                <a:cs typeface="Calibri"/>
                <a:sym typeface="Calibri"/>
              </a:rPr>
              <a:t>two batches of pipes identified and </a:t>
            </a:r>
            <a:r>
              <a:rPr lang="en-US" sz="1800" dirty="0" smtClean="0">
                <a:solidFill>
                  <a:srgbClr val="FF0000"/>
                </a:solidFill>
                <a:latin typeface="Calibri"/>
                <a:ea typeface="Calibri"/>
                <a:cs typeface="Calibri"/>
                <a:sym typeface="Calibri"/>
              </a:rPr>
              <a:t>brittle </a:t>
            </a:r>
            <a:r>
              <a:rPr lang="en-US" sz="1800" dirty="0" smtClean="0">
                <a:solidFill>
                  <a:srgbClr val="FF0000"/>
                </a:solidFill>
                <a:latin typeface="Calibri"/>
                <a:ea typeface="Calibri"/>
                <a:cs typeface="Calibri"/>
                <a:sym typeface="Calibri"/>
              </a:rPr>
              <a:t>pipes </a:t>
            </a:r>
            <a:r>
              <a:rPr lang="en-US" sz="1800" dirty="0">
                <a:solidFill>
                  <a:srgbClr val="FF0000"/>
                </a:solidFill>
                <a:latin typeface="Calibri"/>
                <a:ea typeface="Calibri"/>
                <a:cs typeface="Calibri"/>
                <a:sym typeface="Calibri"/>
              </a:rPr>
              <a:t>are all </a:t>
            </a:r>
            <a:r>
              <a:rPr lang="en-US" sz="1800" dirty="0" smtClean="0">
                <a:solidFill>
                  <a:srgbClr val="FF0000"/>
                </a:solidFill>
                <a:latin typeface="Calibri"/>
                <a:ea typeface="Calibri"/>
                <a:cs typeface="Calibri"/>
                <a:sym typeface="Calibri"/>
              </a:rPr>
              <a:t>coming from </a:t>
            </a:r>
            <a:r>
              <a:rPr lang="en-US" sz="1800" dirty="0">
                <a:solidFill>
                  <a:srgbClr val="FF0000"/>
                </a:solidFill>
                <a:latin typeface="Calibri"/>
                <a:ea typeface="Calibri"/>
                <a:cs typeface="Calibri"/>
                <a:sym typeface="Calibri"/>
              </a:rPr>
              <a:t>the same batch. </a:t>
            </a:r>
            <a:endParaRPr sz="1800" dirty="0"/>
          </a:p>
          <a:p>
            <a:pPr marL="0" marR="0" lvl="0" indent="0" algn="just" rtl="0">
              <a:spcBef>
                <a:spcPts val="0"/>
              </a:spcBef>
              <a:spcAft>
                <a:spcPts val="0"/>
              </a:spcAft>
              <a:buNone/>
            </a:pPr>
            <a:endParaRPr sz="1800" dirty="0">
              <a:solidFill>
                <a:schemeClr val="dk1"/>
              </a:solidFill>
              <a:latin typeface="Calibri"/>
              <a:ea typeface="Calibri"/>
              <a:cs typeface="Calibri"/>
              <a:sym typeface="Calibri"/>
            </a:endParaRPr>
          </a:p>
          <a:p>
            <a:pPr marL="0" marR="0" lvl="0" indent="0" algn="just" rtl="0">
              <a:spcBef>
                <a:spcPts val="0"/>
              </a:spcBef>
              <a:spcAft>
                <a:spcPts val="0"/>
              </a:spcAft>
              <a:buNone/>
            </a:pPr>
            <a:r>
              <a:rPr lang="en-US" sz="1800" b="1" dirty="0">
                <a:solidFill>
                  <a:srgbClr val="FF0000"/>
                </a:solidFill>
                <a:latin typeface="Calibri"/>
                <a:ea typeface="Calibri"/>
                <a:cs typeface="Calibri"/>
                <a:sym typeface="Calibri"/>
              </a:rPr>
              <a:t>P</a:t>
            </a:r>
            <a:r>
              <a:rPr lang="en-US" sz="1800" b="1" dirty="0" smtClean="0">
                <a:solidFill>
                  <a:srgbClr val="FF0000"/>
                </a:solidFill>
                <a:latin typeface="Calibri"/>
                <a:ea typeface="Calibri"/>
                <a:cs typeface="Calibri"/>
                <a:sym typeface="Calibri"/>
              </a:rPr>
              <a:t>roposals for LS2:  </a:t>
            </a:r>
            <a:endParaRPr sz="1800" b="1" dirty="0">
              <a:solidFill>
                <a:srgbClr val="FF0000"/>
              </a:solidFill>
              <a:latin typeface="Calibri"/>
              <a:ea typeface="Calibri"/>
              <a:cs typeface="Calibri"/>
              <a:sym typeface="Calibri"/>
            </a:endParaRPr>
          </a:p>
          <a:p>
            <a:pPr marL="342900" lvl="0" indent="-342900" algn="just">
              <a:buClr>
                <a:schemeClr val="dk1"/>
              </a:buClr>
              <a:buSzPts val="1800"/>
              <a:buFont typeface="+mj-lt"/>
              <a:buAutoNum type="arabicPeriod"/>
            </a:pPr>
            <a:r>
              <a:rPr lang="en-US" sz="1800" dirty="0">
                <a:solidFill>
                  <a:schemeClr val="dk1"/>
                </a:solidFill>
                <a:latin typeface="Calibri"/>
                <a:ea typeface="Calibri"/>
                <a:cs typeface="Calibri"/>
                <a:sym typeface="Calibri"/>
              </a:rPr>
              <a:t>E</a:t>
            </a:r>
            <a:r>
              <a:rPr lang="en-US" sz="1800" dirty="0" smtClean="0">
                <a:solidFill>
                  <a:schemeClr val="dk1"/>
                </a:solidFill>
                <a:latin typeface="Calibri"/>
                <a:ea typeface="Calibri"/>
                <a:cs typeface="Calibri"/>
                <a:sym typeface="Calibri"/>
              </a:rPr>
              <a:t>ndoscope inspection of all </a:t>
            </a:r>
            <a:r>
              <a:rPr lang="en-US" sz="1800" dirty="0">
                <a:solidFill>
                  <a:schemeClr val="dk1"/>
                </a:solidFill>
                <a:latin typeface="Calibri"/>
                <a:ea typeface="Calibri"/>
                <a:cs typeface="Calibri"/>
                <a:sym typeface="Calibri"/>
              </a:rPr>
              <a:t>chambers </a:t>
            </a:r>
            <a:r>
              <a:rPr lang="en-US" sz="1800" dirty="0" smtClean="0">
                <a:solidFill>
                  <a:schemeClr val="dk1"/>
                </a:solidFill>
                <a:latin typeface="Calibri"/>
                <a:ea typeface="Calibri"/>
                <a:cs typeface="Calibri"/>
                <a:sym typeface="Calibri"/>
              </a:rPr>
              <a:t>to localize the </a:t>
            </a:r>
            <a:r>
              <a:rPr lang="en-US" sz="1800" dirty="0">
                <a:solidFill>
                  <a:schemeClr val="dk1"/>
                </a:solidFill>
                <a:latin typeface="Calibri"/>
                <a:ea typeface="Calibri"/>
                <a:cs typeface="Calibri"/>
                <a:sym typeface="Calibri"/>
              </a:rPr>
              <a:t>chambers with </a:t>
            </a:r>
            <a:r>
              <a:rPr lang="en-US" sz="1800" dirty="0" smtClean="0">
                <a:solidFill>
                  <a:schemeClr val="dk1"/>
                </a:solidFill>
                <a:latin typeface="Calibri"/>
                <a:ea typeface="Calibri"/>
                <a:cs typeface="Calibri"/>
                <a:sym typeface="Calibri"/>
              </a:rPr>
              <a:t>bad </a:t>
            </a:r>
            <a:r>
              <a:rPr lang="en-US" sz="1800" dirty="0" smtClean="0">
                <a:solidFill>
                  <a:schemeClr val="dk1"/>
                </a:solidFill>
                <a:latin typeface="Calibri"/>
                <a:ea typeface="Calibri"/>
                <a:cs typeface="Calibri"/>
                <a:sym typeface="Calibri"/>
              </a:rPr>
              <a:t>pipes</a:t>
            </a:r>
            <a:r>
              <a:rPr lang="en-US" sz="1800" dirty="0" smtClean="0">
                <a:solidFill>
                  <a:schemeClr val="dk1"/>
                </a:solidFill>
                <a:latin typeface="Calibri"/>
                <a:ea typeface="Calibri"/>
                <a:cs typeface="Calibri"/>
                <a:sym typeface="Calibri"/>
              </a:rPr>
              <a:t>. </a:t>
            </a:r>
            <a:r>
              <a:rPr lang="en-US" sz="1800" dirty="0" smtClean="0">
                <a:solidFill>
                  <a:schemeClr val="dk1"/>
                </a:solidFill>
                <a:latin typeface="Calibri"/>
                <a:ea typeface="Calibri"/>
                <a:cs typeface="Calibri"/>
                <a:sym typeface="Calibri"/>
              </a:rPr>
              <a:t>Estimated time ≈ </a:t>
            </a:r>
            <a:r>
              <a:rPr lang="en-US" sz="1800" dirty="0">
                <a:solidFill>
                  <a:schemeClr val="dk1"/>
                </a:solidFill>
                <a:latin typeface="Calibri"/>
                <a:ea typeface="Calibri"/>
                <a:cs typeface="Calibri"/>
                <a:sym typeface="Calibri"/>
              </a:rPr>
              <a:t>6chambers/</a:t>
            </a:r>
            <a:r>
              <a:rPr lang="en-US" sz="1800" dirty="0" smtClean="0">
                <a:solidFill>
                  <a:schemeClr val="dk1"/>
                </a:solidFill>
                <a:latin typeface="Calibri"/>
                <a:ea typeface="Calibri"/>
                <a:cs typeface="Calibri"/>
                <a:sym typeface="Calibri"/>
              </a:rPr>
              <a:t>day </a:t>
            </a:r>
            <a:r>
              <a:rPr lang="en-US" sz="1800" b="1" dirty="0" smtClean="0">
                <a:solidFill>
                  <a:schemeClr val="dk1"/>
                </a:solidFill>
                <a:latin typeface="Calibri"/>
                <a:ea typeface="Calibri"/>
                <a:cs typeface="Calibri"/>
                <a:sym typeface="Calibri"/>
              </a:rPr>
              <a:t>≈</a:t>
            </a:r>
            <a:r>
              <a:rPr lang="en-US" sz="1800" b="1" dirty="0">
                <a:solidFill>
                  <a:schemeClr val="dk1"/>
                </a:solidFill>
                <a:latin typeface="Calibri"/>
                <a:ea typeface="Calibri"/>
                <a:cs typeface="Calibri"/>
                <a:sym typeface="Calibri"/>
              </a:rPr>
              <a:t> </a:t>
            </a:r>
            <a:r>
              <a:rPr lang="en-US" sz="1800" b="1" dirty="0" smtClean="0">
                <a:solidFill>
                  <a:schemeClr val="dk1"/>
                </a:solidFill>
                <a:latin typeface="Calibri"/>
                <a:ea typeface="Calibri"/>
                <a:cs typeface="Calibri"/>
                <a:sym typeface="Calibri"/>
              </a:rPr>
              <a:t>66 days </a:t>
            </a:r>
            <a:endParaRPr lang="en-US" sz="1800" b="1" dirty="0">
              <a:solidFill>
                <a:schemeClr val="dk1"/>
              </a:solidFill>
              <a:latin typeface="Calibri"/>
              <a:ea typeface="Calibri"/>
              <a:cs typeface="Calibri"/>
              <a:sym typeface="Calibri"/>
            </a:endParaRPr>
          </a:p>
          <a:p>
            <a:pPr marL="342900" lvl="0" indent="-342900" algn="just">
              <a:buClr>
                <a:schemeClr val="dk1"/>
              </a:buClr>
              <a:buSzPts val="1800"/>
              <a:buFont typeface="+mj-lt"/>
              <a:buAutoNum type="arabicPeriod"/>
            </a:pPr>
            <a:r>
              <a:rPr lang="en-US" sz="1800" dirty="0" smtClean="0">
                <a:solidFill>
                  <a:schemeClr val="dk1"/>
                </a:solidFill>
                <a:latin typeface="Calibri"/>
                <a:ea typeface="Calibri"/>
                <a:cs typeface="Calibri"/>
                <a:sym typeface="Calibri"/>
              </a:rPr>
              <a:t>Replace </a:t>
            </a:r>
            <a:r>
              <a:rPr lang="en-US" sz="1800" dirty="0">
                <a:solidFill>
                  <a:schemeClr val="dk1"/>
                </a:solidFill>
                <a:latin typeface="Calibri"/>
                <a:ea typeface="Calibri"/>
                <a:cs typeface="Calibri"/>
                <a:sym typeface="Calibri"/>
              </a:rPr>
              <a:t>bad pipe in not-leaky </a:t>
            </a:r>
            <a:r>
              <a:rPr lang="en-US" sz="1800" b="1" dirty="0">
                <a:solidFill>
                  <a:schemeClr val="dk1"/>
                </a:solidFill>
                <a:latin typeface="Calibri"/>
                <a:ea typeface="Calibri"/>
                <a:cs typeface="Calibri"/>
                <a:sym typeface="Calibri"/>
              </a:rPr>
              <a:t>RB4&amp;RB3 </a:t>
            </a:r>
            <a:r>
              <a:rPr lang="en-US" sz="1800" dirty="0">
                <a:solidFill>
                  <a:schemeClr val="dk1"/>
                </a:solidFill>
                <a:latin typeface="Calibri"/>
                <a:ea typeface="Calibri"/>
                <a:cs typeface="Calibri"/>
                <a:sym typeface="Calibri"/>
              </a:rPr>
              <a:t>by partial extraction of the chambers. In worst case:  </a:t>
            </a:r>
            <a:endParaRPr sz="1800" dirty="0">
              <a:solidFill>
                <a:schemeClr val="dk1"/>
              </a:solidFill>
              <a:latin typeface="Calibri"/>
              <a:ea typeface="Calibri"/>
              <a:cs typeface="Calibri"/>
              <a:sym typeface="Calibri"/>
            </a:endParaRPr>
          </a:p>
          <a:p>
            <a:pPr marL="742950" marR="0" lvl="1" indent="-285750" algn="just" rtl="0">
              <a:spcBef>
                <a:spcPts val="0"/>
              </a:spcBef>
              <a:spcAft>
                <a:spcPts val="0"/>
              </a:spcAft>
              <a:buClr>
                <a:schemeClr val="dk1"/>
              </a:buClr>
              <a:buSzPts val="1800"/>
              <a:buFont typeface="Wingdings" charset="2"/>
              <a:buChar char="Ø"/>
            </a:pPr>
            <a:r>
              <a:rPr lang="en-US" sz="1700" b="1" i="0" u="none" strike="noStrike" cap="none" dirty="0">
                <a:solidFill>
                  <a:schemeClr val="dk1"/>
                </a:solidFill>
                <a:latin typeface="Calibri"/>
                <a:ea typeface="Calibri"/>
                <a:cs typeface="Calibri"/>
                <a:sym typeface="Calibri"/>
              </a:rPr>
              <a:t>15 chambers on negative side </a:t>
            </a:r>
            <a:r>
              <a:rPr lang="en-US" sz="1700" b="1" i="0" u="none" strike="noStrike" cap="none" dirty="0" smtClean="0">
                <a:solidFill>
                  <a:schemeClr val="dk1"/>
                </a:solidFill>
                <a:latin typeface="Calibri"/>
                <a:ea typeface="Calibri"/>
                <a:cs typeface="Calibri"/>
                <a:sym typeface="Calibri"/>
              </a:rPr>
              <a:t> </a:t>
            </a:r>
            <a:r>
              <a:rPr lang="en-US" sz="1700" b="1" i="0" u="none" strike="noStrike" cap="none" dirty="0">
                <a:solidFill>
                  <a:schemeClr val="dk1"/>
                </a:solidFill>
                <a:latin typeface="Calibri"/>
                <a:ea typeface="Calibri"/>
                <a:cs typeface="Calibri"/>
                <a:sym typeface="Calibri"/>
              </a:rPr>
              <a:t>≈ 8 days </a:t>
            </a:r>
            <a:endParaRPr sz="1700" b="1" i="0" u="none" strike="noStrike" cap="none" dirty="0">
              <a:solidFill>
                <a:schemeClr val="dk1"/>
              </a:solidFill>
              <a:latin typeface="Calibri"/>
              <a:ea typeface="Calibri"/>
              <a:cs typeface="Calibri"/>
              <a:sym typeface="Calibri"/>
            </a:endParaRPr>
          </a:p>
          <a:p>
            <a:pPr marL="742950" marR="0" lvl="1" indent="-285750" algn="just" rtl="0">
              <a:spcBef>
                <a:spcPts val="0"/>
              </a:spcBef>
              <a:spcAft>
                <a:spcPts val="0"/>
              </a:spcAft>
              <a:buClr>
                <a:schemeClr val="dk1"/>
              </a:buClr>
              <a:buSzPts val="1800"/>
              <a:buFont typeface="Wingdings" charset="2"/>
              <a:buChar char="Ø"/>
            </a:pPr>
            <a:r>
              <a:rPr lang="en-US" sz="1700" b="1" i="0" u="none" strike="noStrike" cap="none" dirty="0">
                <a:solidFill>
                  <a:schemeClr val="dk1"/>
                </a:solidFill>
                <a:latin typeface="Calibri"/>
                <a:ea typeface="Calibri"/>
                <a:cs typeface="Calibri"/>
                <a:sym typeface="Calibri"/>
              </a:rPr>
              <a:t> 37 chambers on positive side </a:t>
            </a:r>
            <a:r>
              <a:rPr lang="en-US" sz="1700" b="1" i="0" u="none" strike="noStrike" cap="none" dirty="0" smtClean="0">
                <a:solidFill>
                  <a:schemeClr val="dk1"/>
                </a:solidFill>
                <a:latin typeface="Calibri"/>
                <a:ea typeface="Calibri"/>
                <a:cs typeface="Calibri"/>
                <a:sym typeface="Calibri"/>
              </a:rPr>
              <a:t>≈ </a:t>
            </a:r>
            <a:r>
              <a:rPr lang="en-US" sz="1700" b="1" i="0" u="none" strike="noStrike" cap="none" dirty="0">
                <a:solidFill>
                  <a:schemeClr val="dk1"/>
                </a:solidFill>
                <a:latin typeface="Calibri"/>
                <a:ea typeface="Calibri"/>
                <a:cs typeface="Calibri"/>
                <a:sym typeface="Calibri"/>
              </a:rPr>
              <a:t>19 days </a:t>
            </a:r>
            <a:endParaRPr lang="en-US" sz="1700" b="1" dirty="0">
              <a:solidFill>
                <a:schemeClr val="dk1"/>
              </a:solidFill>
              <a:latin typeface="Calibri"/>
              <a:ea typeface="Calibri"/>
              <a:cs typeface="Calibri"/>
              <a:sym typeface="Calibri"/>
            </a:endParaRPr>
          </a:p>
          <a:p>
            <a:pPr marR="0" lvl="1" algn="just" rtl="0">
              <a:spcBef>
                <a:spcPts val="0"/>
              </a:spcBef>
              <a:spcAft>
                <a:spcPts val="0"/>
              </a:spcAft>
              <a:buClr>
                <a:schemeClr val="dk1"/>
              </a:buClr>
              <a:buSzPts val="1800"/>
              <a:tabLst>
                <a:tab pos="365125" algn="l"/>
              </a:tabLst>
            </a:pPr>
            <a:r>
              <a:rPr lang="en-US" sz="1800" b="1" dirty="0" smtClean="0">
                <a:solidFill>
                  <a:srgbClr val="FF0000"/>
                </a:solidFill>
                <a:latin typeface="Calibri"/>
                <a:ea typeface="Calibri"/>
                <a:cs typeface="Calibri"/>
                <a:sym typeface="Calibri"/>
              </a:rPr>
              <a:t> Intervention on RB1/RB2 could be planned for LS3 </a:t>
            </a:r>
            <a:endParaRPr lang="en-US" sz="1800" b="1" dirty="0">
              <a:solidFill>
                <a:srgbClr val="FF0000"/>
              </a:solidFill>
              <a:latin typeface="Calibri"/>
              <a:ea typeface="Calibri"/>
              <a:cs typeface="Calibri"/>
              <a:sym typeface="Calibri"/>
            </a:endParaRPr>
          </a:p>
          <a:p>
            <a:pPr marL="742950" marR="0" lvl="1" indent="-285750" algn="just" rtl="0">
              <a:spcBef>
                <a:spcPts val="0"/>
              </a:spcBef>
              <a:spcAft>
                <a:spcPts val="0"/>
              </a:spcAft>
              <a:buClr>
                <a:schemeClr val="dk1"/>
              </a:buClr>
              <a:buSzPts val="1800"/>
              <a:buFont typeface="Wingdings" charset="2"/>
              <a:buChar char="Ø"/>
            </a:pPr>
            <a:endParaRPr lang="en-US" sz="1800" b="1" i="0" u="none" strike="noStrike" cap="none" dirty="0" smtClean="0">
              <a:solidFill>
                <a:schemeClr val="dk1"/>
              </a:solidFill>
              <a:latin typeface="Calibri"/>
              <a:ea typeface="Calibri"/>
              <a:cs typeface="Calibri"/>
              <a:sym typeface="Calibri"/>
            </a:endParaRPr>
          </a:p>
        </p:txBody>
      </p:sp>
      <p:sp>
        <p:nvSpPr>
          <p:cNvPr id="292" name="Google Shape;292;p14"/>
          <p:cNvSpPr txBox="1"/>
          <p:nvPr/>
        </p:nvSpPr>
        <p:spPr>
          <a:xfrm>
            <a:off x="5274491" y="5043666"/>
            <a:ext cx="6504112" cy="1631175"/>
          </a:xfrm>
          <a:prstGeom prst="rect">
            <a:avLst/>
          </a:prstGeom>
          <a:solidFill>
            <a:srgbClr val="F2FFF7"/>
          </a:solidFill>
          <a:ln w="9525" cap="flat" cmpd="sng">
            <a:solidFill>
              <a:srgbClr val="FF0000"/>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pPr marR="0" lvl="0" algn="just" rtl="0">
              <a:spcBef>
                <a:spcPts val="0"/>
              </a:spcBef>
              <a:spcAft>
                <a:spcPts val="0"/>
              </a:spcAft>
              <a:buClr>
                <a:schemeClr val="dk1"/>
              </a:buClr>
              <a:buSzPts val="2000"/>
            </a:pPr>
            <a:r>
              <a:rPr lang="en-US" sz="2000" b="1" dirty="0" smtClean="0">
                <a:solidFill>
                  <a:schemeClr val="dk1"/>
                </a:solidFill>
                <a:latin typeface="Calibri"/>
                <a:ea typeface="Calibri"/>
                <a:cs typeface="Calibri"/>
                <a:sym typeface="Calibri"/>
              </a:rPr>
              <a:t>RPC </a:t>
            </a:r>
            <a:r>
              <a:rPr lang="en-US" sz="2000" b="1" dirty="0">
                <a:solidFill>
                  <a:schemeClr val="dk1"/>
                </a:solidFill>
                <a:latin typeface="Calibri"/>
                <a:ea typeface="Calibri"/>
                <a:cs typeface="Calibri"/>
                <a:sym typeface="Calibri"/>
              </a:rPr>
              <a:t>IB </a:t>
            </a:r>
            <a:r>
              <a:rPr lang="en-US" sz="2000" dirty="0" smtClean="0">
                <a:solidFill>
                  <a:schemeClr val="dk1"/>
                </a:solidFill>
                <a:latin typeface="Calibri"/>
                <a:ea typeface="Calibri"/>
                <a:cs typeface="Calibri"/>
                <a:sym typeface="Calibri"/>
              </a:rPr>
              <a:t>recommends </a:t>
            </a:r>
            <a:r>
              <a:rPr lang="en-US" sz="2000" dirty="0">
                <a:solidFill>
                  <a:schemeClr val="dk1"/>
                </a:solidFill>
                <a:latin typeface="Calibri"/>
                <a:ea typeface="Calibri"/>
                <a:cs typeface="Calibri"/>
                <a:sym typeface="Calibri"/>
              </a:rPr>
              <a:t>to implement all possible repairs and prevention interventions on the RPC system to slow down as much as possible the increase of leak rate and </a:t>
            </a:r>
            <a:r>
              <a:rPr lang="en-US" sz="2000" dirty="0" smtClean="0">
                <a:solidFill>
                  <a:schemeClr val="dk1"/>
                </a:solidFill>
                <a:latin typeface="Calibri"/>
                <a:ea typeface="Calibri"/>
                <a:cs typeface="Calibri"/>
                <a:sym typeface="Calibri"/>
              </a:rPr>
              <a:t>the development </a:t>
            </a:r>
            <a:r>
              <a:rPr lang="en-US" sz="2000" dirty="0">
                <a:solidFill>
                  <a:schemeClr val="dk1"/>
                </a:solidFill>
                <a:latin typeface="Calibri"/>
                <a:ea typeface="Calibri"/>
                <a:cs typeface="Calibri"/>
                <a:sym typeface="Calibri"/>
              </a:rPr>
              <a:t>of </a:t>
            </a:r>
            <a:r>
              <a:rPr lang="en-US" sz="2000" dirty="0" smtClean="0">
                <a:solidFill>
                  <a:schemeClr val="dk1"/>
                </a:solidFill>
                <a:latin typeface="Calibri"/>
                <a:ea typeface="Calibri"/>
                <a:cs typeface="Calibri"/>
                <a:sym typeface="Calibri"/>
              </a:rPr>
              <a:t>new </a:t>
            </a:r>
            <a:r>
              <a:rPr lang="en-US" sz="2000" dirty="0" smtClean="0">
                <a:solidFill>
                  <a:schemeClr val="dk1"/>
                </a:solidFill>
                <a:latin typeface="Calibri"/>
                <a:ea typeface="Calibri"/>
                <a:cs typeface="Calibri"/>
                <a:sym typeface="Calibri"/>
              </a:rPr>
              <a:t>leaks </a:t>
            </a:r>
            <a:r>
              <a:rPr lang="en-US" sz="2000" dirty="0" smtClean="0">
                <a:solidFill>
                  <a:schemeClr val="dk1"/>
                </a:solidFill>
                <a:latin typeface="Calibri"/>
                <a:ea typeface="Calibri"/>
                <a:cs typeface="Calibri"/>
                <a:sym typeface="Calibri"/>
              </a:rPr>
              <a:t>which could put in serious risk the future of the RPC system (</a:t>
            </a:r>
            <a:r>
              <a:rPr lang="en-US" sz="2000" dirty="0" smtClean="0">
                <a:solidFill>
                  <a:schemeClr val="dk1"/>
                </a:solidFill>
                <a:latin typeface="Calibri"/>
                <a:ea typeface="Calibri"/>
                <a:cs typeface="Calibri"/>
                <a:sym typeface="Calibri"/>
              </a:rPr>
              <a:t>Sept 2019, IB meeting)</a:t>
            </a:r>
            <a:endParaRPr sz="2000" dirty="0">
              <a:solidFill>
                <a:schemeClr val="dk1"/>
              </a:solidFill>
              <a:latin typeface="Calibri"/>
              <a:ea typeface="Calibri"/>
              <a:cs typeface="Calibri"/>
              <a:sym typeface="Calibri"/>
            </a:endParaRPr>
          </a:p>
        </p:txBody>
      </p:sp>
      <p:pic>
        <p:nvPicPr>
          <p:cNvPr id="293" name="Google Shape;293;p14" descr="Schermata 2019-10-06 alle 19.24.39.png"/>
          <p:cNvPicPr preferRelativeResize="0"/>
          <p:nvPr/>
        </p:nvPicPr>
        <p:blipFill rotWithShape="1">
          <a:blip r:embed="rId5">
            <a:alphaModFix/>
          </a:blip>
          <a:srcRect b="9340"/>
          <a:stretch/>
        </p:blipFill>
        <p:spPr>
          <a:xfrm>
            <a:off x="9448800" y="990600"/>
            <a:ext cx="2737070" cy="3234299"/>
          </a:xfrm>
          <a:prstGeom prst="rect">
            <a:avLst/>
          </a:prstGeom>
          <a:noFill/>
          <a:ln>
            <a:noFill/>
          </a:ln>
        </p:spPr>
      </p:pic>
      <p:pic>
        <p:nvPicPr>
          <p:cNvPr id="294" name="Google Shape;294;p14" descr="Schermata 2019-10-06 alle 19.24.30.png"/>
          <p:cNvPicPr preferRelativeResize="0"/>
          <p:nvPr/>
        </p:nvPicPr>
        <p:blipFill rotWithShape="1">
          <a:blip r:embed="rId6">
            <a:alphaModFix/>
          </a:blip>
          <a:srcRect b="9468"/>
          <a:stretch/>
        </p:blipFill>
        <p:spPr>
          <a:xfrm>
            <a:off x="6747854" y="990600"/>
            <a:ext cx="2726974" cy="325754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0"/>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t>2019 Leak reduction campaign: Endcap </a:t>
            </a:r>
            <a:endParaRPr/>
          </a:p>
        </p:txBody>
      </p:sp>
      <p:sp>
        <p:nvSpPr>
          <p:cNvPr id="228" name="Google Shape;228;p10"/>
          <p:cNvSpPr/>
          <p:nvPr/>
        </p:nvSpPr>
        <p:spPr>
          <a:xfrm>
            <a:off x="133737" y="1176511"/>
            <a:ext cx="8859126" cy="563227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dirty="0">
                <a:solidFill>
                  <a:schemeClr val="dk1"/>
                </a:solidFill>
                <a:latin typeface="Calibri"/>
                <a:ea typeface="Calibri"/>
                <a:cs typeface="Calibri"/>
                <a:sym typeface="Calibri"/>
              </a:rPr>
              <a:t>Endcap RPCs are ”easily” accessible when CMS is in opened configuration. It was decided to dismount all leaky chambers in order to reduce leak rate of ≈50-100 l/h. </a:t>
            </a:r>
            <a:endParaRPr dirty="0"/>
          </a:p>
          <a:p>
            <a:pPr marL="0" marR="0" lvl="0" indent="0" algn="just" rtl="0">
              <a:spcBef>
                <a:spcPts val="0"/>
              </a:spcBef>
              <a:spcAft>
                <a:spcPts val="0"/>
              </a:spcAft>
              <a:buNone/>
            </a:pPr>
            <a:endParaRPr sz="2000" dirty="0">
              <a:solidFill>
                <a:schemeClr val="dk1"/>
              </a:solidFill>
              <a:latin typeface="Calibri"/>
              <a:ea typeface="Calibri"/>
              <a:cs typeface="Calibri"/>
              <a:sym typeface="Calibri"/>
            </a:endParaRPr>
          </a:p>
          <a:p>
            <a:pPr marL="0" marR="0" lvl="0" indent="0" algn="just" rtl="0">
              <a:spcBef>
                <a:spcPts val="0"/>
              </a:spcBef>
              <a:spcAft>
                <a:spcPts val="0"/>
              </a:spcAft>
              <a:buNone/>
            </a:pPr>
            <a:r>
              <a:rPr lang="en-US" sz="2000" dirty="0">
                <a:solidFill>
                  <a:schemeClr val="dk1"/>
                </a:solidFill>
                <a:latin typeface="Calibri"/>
                <a:ea typeface="Calibri"/>
                <a:cs typeface="Calibri"/>
                <a:sym typeface="Calibri"/>
              </a:rPr>
              <a:t>Status:</a:t>
            </a:r>
            <a:endParaRPr sz="20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000"/>
              <a:buFont typeface="Wingdings" charset="2"/>
              <a:buChar char="Ø"/>
            </a:pPr>
            <a:r>
              <a:rPr lang="en-US" sz="2000" dirty="0">
                <a:solidFill>
                  <a:schemeClr val="dk1"/>
                </a:solidFill>
                <a:latin typeface="Calibri"/>
                <a:ea typeface="Calibri"/>
                <a:cs typeface="Calibri"/>
                <a:sym typeface="Calibri"/>
              </a:rPr>
              <a:t>5 have been replaced with spare </a:t>
            </a:r>
            <a:r>
              <a:rPr lang="en-US" sz="2000" dirty="0" smtClean="0">
                <a:solidFill>
                  <a:schemeClr val="dk1"/>
                </a:solidFill>
                <a:latin typeface="Calibri"/>
                <a:ea typeface="Calibri"/>
                <a:cs typeface="Calibri"/>
                <a:sym typeface="Calibri"/>
              </a:rPr>
              <a:t>chambers</a:t>
            </a:r>
            <a:endParaRPr lang="en-US" sz="2000" b="1" dirty="0">
              <a:solidFill>
                <a:srgbClr val="FF0000"/>
              </a:solidFill>
              <a:latin typeface="Calibri"/>
              <a:ea typeface="Calibri"/>
              <a:cs typeface="Calibri"/>
              <a:sym typeface="Calibri"/>
            </a:endParaRPr>
          </a:p>
          <a:p>
            <a:pPr marL="342900" marR="0" lvl="0" indent="-342900" algn="just" rtl="0">
              <a:spcBef>
                <a:spcPts val="0"/>
              </a:spcBef>
              <a:spcAft>
                <a:spcPts val="0"/>
              </a:spcAft>
              <a:buClr>
                <a:schemeClr val="dk1"/>
              </a:buClr>
              <a:buSzPts val="2000"/>
              <a:buFont typeface="Wingdings" charset="2"/>
              <a:buChar char="Ø"/>
            </a:pPr>
            <a:r>
              <a:rPr lang="en-US" sz="2000" dirty="0" smtClean="0">
                <a:solidFill>
                  <a:schemeClr val="dk1"/>
                </a:solidFill>
                <a:latin typeface="Calibri"/>
                <a:ea typeface="Calibri"/>
                <a:cs typeface="Calibri"/>
                <a:sym typeface="Calibri"/>
              </a:rPr>
              <a:t>3 </a:t>
            </a:r>
            <a:r>
              <a:rPr lang="en-US" sz="2000" dirty="0">
                <a:solidFill>
                  <a:schemeClr val="dk1"/>
                </a:solidFill>
                <a:latin typeface="Calibri"/>
                <a:ea typeface="Calibri"/>
                <a:cs typeface="Calibri"/>
                <a:sym typeface="Calibri"/>
              </a:rPr>
              <a:t>will be extracted in Dec 2019 </a:t>
            </a:r>
            <a:endParaRPr dirty="0"/>
          </a:p>
          <a:p>
            <a:pPr marL="342900" marR="0" lvl="0" indent="-215900" algn="just" rtl="0">
              <a:spcBef>
                <a:spcPts val="0"/>
              </a:spcBef>
              <a:spcAft>
                <a:spcPts val="0"/>
              </a:spcAft>
              <a:buClr>
                <a:schemeClr val="dk1"/>
              </a:buClr>
              <a:buSzPts val="2000"/>
              <a:buFont typeface="Noto Sans Symbols"/>
              <a:buNone/>
            </a:pPr>
            <a:endParaRPr sz="2000" dirty="0">
              <a:solidFill>
                <a:schemeClr val="dk1"/>
              </a:solidFill>
              <a:latin typeface="Calibri"/>
              <a:ea typeface="Calibri"/>
              <a:cs typeface="Calibri"/>
              <a:sym typeface="Calibri"/>
            </a:endParaRPr>
          </a:p>
          <a:p>
            <a:pPr marL="0" marR="0" lvl="0" indent="0" algn="just" rtl="0">
              <a:spcBef>
                <a:spcPts val="0"/>
              </a:spcBef>
              <a:spcAft>
                <a:spcPts val="0"/>
              </a:spcAft>
              <a:buNone/>
            </a:pPr>
            <a:r>
              <a:rPr lang="en-US" sz="2000" dirty="0">
                <a:solidFill>
                  <a:schemeClr val="dk1"/>
                </a:solidFill>
                <a:latin typeface="Calibri"/>
                <a:ea typeface="Calibri"/>
                <a:cs typeface="Calibri"/>
                <a:sym typeface="Calibri"/>
              </a:rPr>
              <a:t>The extracted chambers have been inspected in the RPC 904 lab and source of leak has been identified in:</a:t>
            </a:r>
            <a:endParaRPr dirty="0"/>
          </a:p>
          <a:p>
            <a:pPr marL="0" marR="0" lvl="0" indent="0" algn="just" rtl="0">
              <a:spcBef>
                <a:spcPts val="0"/>
              </a:spcBef>
              <a:spcAft>
                <a:spcPts val="0"/>
              </a:spcAft>
              <a:buNone/>
            </a:pPr>
            <a:endParaRPr sz="2000" dirty="0">
              <a:solidFill>
                <a:schemeClr val="dk1"/>
              </a:solidFill>
              <a:latin typeface="Calibri"/>
              <a:ea typeface="Calibri"/>
              <a:cs typeface="Calibri"/>
              <a:sym typeface="Calibri"/>
            </a:endParaRPr>
          </a:p>
          <a:p>
            <a:pPr marL="800100" marR="0" lvl="1" indent="-342900" algn="just" rtl="0">
              <a:spcBef>
                <a:spcPts val="0"/>
              </a:spcBef>
              <a:spcAft>
                <a:spcPts val="0"/>
              </a:spcAft>
              <a:buClr>
                <a:schemeClr val="dk1"/>
              </a:buClr>
              <a:buSzPts val="2000"/>
              <a:buFont typeface="Wingdings" charset="2"/>
              <a:buChar char="Ø"/>
            </a:pPr>
            <a:r>
              <a:rPr lang="en-US" sz="2000" b="0" i="0" u="none" strike="noStrike" cap="none" dirty="0">
                <a:solidFill>
                  <a:schemeClr val="dk1"/>
                </a:solidFill>
                <a:latin typeface="Calibri"/>
                <a:ea typeface="Calibri"/>
                <a:cs typeface="Calibri"/>
                <a:sym typeface="Calibri"/>
              </a:rPr>
              <a:t>Broken/cracked gas inlet </a:t>
            </a:r>
            <a:endParaRPr dirty="0"/>
          </a:p>
          <a:p>
            <a:pPr marL="800100" marR="0" lvl="1" indent="-342900" algn="just" rtl="0">
              <a:spcBef>
                <a:spcPts val="0"/>
              </a:spcBef>
              <a:spcAft>
                <a:spcPts val="0"/>
              </a:spcAft>
              <a:buClr>
                <a:schemeClr val="dk1"/>
              </a:buClr>
              <a:buSzPts val="2000"/>
              <a:buFont typeface="Wingdings" charset="2"/>
              <a:buChar char="Ø"/>
            </a:pPr>
            <a:r>
              <a:rPr lang="en-US" sz="2000" b="0" i="0" u="none" strike="noStrike" cap="none" dirty="0">
                <a:solidFill>
                  <a:schemeClr val="dk1"/>
                </a:solidFill>
                <a:latin typeface="Calibri"/>
                <a:ea typeface="Calibri"/>
                <a:cs typeface="Calibri"/>
                <a:sym typeface="Calibri"/>
              </a:rPr>
              <a:t>Small crack in the gas-gap. </a:t>
            </a:r>
            <a:endParaRPr dirty="0"/>
          </a:p>
          <a:p>
            <a:pPr marL="800100" marR="0" lvl="1" indent="-215900" algn="just" rtl="0">
              <a:spcBef>
                <a:spcPts val="0"/>
              </a:spcBef>
              <a:spcAft>
                <a:spcPts val="0"/>
              </a:spcAft>
              <a:buClr>
                <a:schemeClr val="dk1"/>
              </a:buClr>
              <a:buSzPts val="2000"/>
              <a:buFont typeface="Noto Sans Symbols"/>
              <a:buNone/>
            </a:pPr>
            <a:endParaRPr sz="2000" b="0" i="0" u="none" strike="noStrike" cap="none" dirty="0">
              <a:solidFill>
                <a:schemeClr val="dk1"/>
              </a:solidFill>
              <a:latin typeface="Calibri"/>
              <a:ea typeface="Calibri"/>
              <a:cs typeface="Calibri"/>
              <a:sym typeface="Calibri"/>
            </a:endParaRPr>
          </a:p>
          <a:p>
            <a:pPr marL="457200" marR="0" lvl="1" indent="0" algn="just" rtl="0">
              <a:spcBef>
                <a:spcPts val="0"/>
              </a:spcBef>
              <a:spcAft>
                <a:spcPts val="0"/>
              </a:spcAft>
              <a:buNone/>
            </a:pPr>
            <a:r>
              <a:rPr lang="en-US" sz="2000" b="0" i="0" u="none" strike="noStrike" cap="none" dirty="0">
                <a:solidFill>
                  <a:schemeClr val="dk1"/>
                </a:solidFill>
                <a:latin typeface="Calibri"/>
                <a:ea typeface="Calibri"/>
                <a:cs typeface="Calibri"/>
                <a:sym typeface="Calibri"/>
              </a:rPr>
              <a:t>Preliminary conclusion:  </a:t>
            </a:r>
            <a:endParaRPr lang="en-US" sz="2000" b="0" i="0" u="none" strike="noStrike" cap="none" dirty="0" smtClean="0">
              <a:solidFill>
                <a:schemeClr val="dk1"/>
              </a:solidFill>
              <a:latin typeface="Calibri"/>
              <a:ea typeface="Calibri"/>
              <a:cs typeface="Calibri"/>
              <a:sym typeface="Calibri"/>
            </a:endParaRPr>
          </a:p>
          <a:p>
            <a:pPr marL="457200" marR="0" lvl="1" indent="0" algn="just" rtl="0">
              <a:spcBef>
                <a:spcPts val="0"/>
              </a:spcBef>
              <a:spcAft>
                <a:spcPts val="0"/>
              </a:spcAft>
              <a:buNone/>
            </a:pPr>
            <a:endParaRPr sz="2000" b="0" i="0" u="none" strike="noStrike" cap="none" dirty="0">
              <a:solidFill>
                <a:schemeClr val="dk1"/>
              </a:solidFill>
              <a:latin typeface="Calibri"/>
              <a:ea typeface="Calibri"/>
              <a:cs typeface="Calibri"/>
              <a:sym typeface="Calibri"/>
            </a:endParaRPr>
          </a:p>
          <a:p>
            <a:pPr marL="342900" marR="0" lvl="0" indent="-342900" algn="just" rtl="0">
              <a:spcBef>
                <a:spcPts val="0"/>
              </a:spcBef>
              <a:spcAft>
                <a:spcPts val="0"/>
              </a:spcAft>
              <a:buClr>
                <a:srgbClr val="FF0000"/>
              </a:buClr>
              <a:buSzPts val="2000"/>
              <a:buFont typeface="Wingdings" charset="2"/>
              <a:buChar char="Ø"/>
            </a:pPr>
            <a:r>
              <a:rPr lang="en-US" sz="2000" dirty="0">
                <a:solidFill>
                  <a:srgbClr val="FF0000"/>
                </a:solidFill>
                <a:latin typeface="Calibri"/>
                <a:ea typeface="Calibri"/>
                <a:cs typeface="Calibri"/>
                <a:sym typeface="Calibri"/>
              </a:rPr>
              <a:t>The leak is due to single points of failure with no </a:t>
            </a:r>
            <a:endParaRPr dirty="0"/>
          </a:p>
          <a:p>
            <a:pPr marL="0" marR="0" lvl="0" indent="0" algn="just" rtl="0">
              <a:spcBef>
                <a:spcPts val="0"/>
              </a:spcBef>
              <a:spcAft>
                <a:spcPts val="0"/>
              </a:spcAft>
              <a:buNone/>
            </a:pPr>
            <a:r>
              <a:rPr lang="en-US" sz="2000" dirty="0">
                <a:solidFill>
                  <a:srgbClr val="FF0000"/>
                </a:solidFill>
                <a:latin typeface="Calibri"/>
                <a:ea typeface="Calibri"/>
                <a:cs typeface="Calibri"/>
                <a:sym typeface="Calibri"/>
              </a:rPr>
              <a:t>evidence of pipes or gas connectors deterioration </a:t>
            </a:r>
            <a:endParaRPr sz="2000" dirty="0">
              <a:solidFill>
                <a:srgbClr val="FF0000"/>
              </a:solidFill>
              <a:latin typeface="Calibri"/>
              <a:ea typeface="Calibri"/>
              <a:cs typeface="Calibri"/>
              <a:sym typeface="Calibri"/>
            </a:endParaRPr>
          </a:p>
          <a:p>
            <a:pPr marL="342900" marR="0" lvl="0" indent="-215900" algn="just" rtl="0">
              <a:spcBef>
                <a:spcPts val="0"/>
              </a:spcBef>
              <a:spcAft>
                <a:spcPts val="0"/>
              </a:spcAft>
              <a:buClr>
                <a:schemeClr val="dk1"/>
              </a:buClr>
              <a:buSzPts val="2000"/>
              <a:buFont typeface="Noto Sans Symbols"/>
              <a:buNone/>
            </a:pPr>
            <a:endParaRPr sz="2000" dirty="0">
              <a:solidFill>
                <a:srgbClr val="FF0000"/>
              </a:solidFill>
              <a:latin typeface="Calibri"/>
              <a:ea typeface="Calibri"/>
              <a:cs typeface="Calibri"/>
              <a:sym typeface="Calibri"/>
            </a:endParaRPr>
          </a:p>
        </p:txBody>
      </p:sp>
      <p:pic>
        <p:nvPicPr>
          <p:cNvPr id="229" name="Google Shape;229;p10" descr="20190807_163121.jpg"/>
          <p:cNvPicPr preferRelativeResize="0"/>
          <p:nvPr/>
        </p:nvPicPr>
        <p:blipFill rotWithShape="1">
          <a:blip r:embed="rId3">
            <a:alphaModFix/>
          </a:blip>
          <a:srcRect r="35573"/>
          <a:stretch/>
        </p:blipFill>
        <p:spPr>
          <a:xfrm rot="5400000">
            <a:off x="6296477" y="3901977"/>
            <a:ext cx="2628817" cy="3060238"/>
          </a:xfrm>
          <a:prstGeom prst="rect">
            <a:avLst/>
          </a:prstGeom>
          <a:noFill/>
          <a:ln>
            <a:noFill/>
          </a:ln>
        </p:spPr>
      </p:pic>
      <p:pic>
        <p:nvPicPr>
          <p:cNvPr id="230" name="Google Shape;230;p10"/>
          <p:cNvPicPr preferRelativeResize="0"/>
          <p:nvPr/>
        </p:nvPicPr>
        <p:blipFill rotWithShape="1">
          <a:blip r:embed="rId4">
            <a:alphaModFix/>
          </a:blip>
          <a:srcRect/>
          <a:stretch/>
        </p:blipFill>
        <p:spPr>
          <a:xfrm>
            <a:off x="9141006" y="1167320"/>
            <a:ext cx="2921536" cy="3895382"/>
          </a:xfrm>
          <a:prstGeom prst="rect">
            <a:avLst/>
          </a:prstGeom>
          <a:noFill/>
          <a:ln>
            <a:noFill/>
          </a:ln>
        </p:spPr>
      </p:pic>
      <p:sp>
        <p:nvSpPr>
          <p:cNvPr id="231" name="Google Shape;231;p10"/>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1"/>
          <p:cNvSpPr txBox="1"/>
          <p:nvPr/>
        </p:nvSpPr>
        <p:spPr>
          <a:xfrm>
            <a:off x="2654300" y="3162300"/>
            <a:ext cx="7112000" cy="707846"/>
          </a:xfrm>
          <a:prstGeom prst="rect">
            <a:avLst/>
          </a:prstGeom>
          <a:solidFill>
            <a:srgbClr val="FFDAB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RPC Gas System consolidation </a:t>
            </a:r>
            <a:endParaRPr sz="4000" b="1" dirty="0">
              <a:solidFill>
                <a:schemeClr val="dk1"/>
              </a:solidFill>
              <a:latin typeface="Calibri"/>
              <a:ea typeface="Calibri"/>
              <a:cs typeface="Calibri"/>
              <a:sym typeface="Calibri"/>
            </a:endParaRPr>
          </a:p>
        </p:txBody>
      </p:sp>
      <p:sp>
        <p:nvSpPr>
          <p:cNvPr id="237" name="Google Shape;237;p1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2"/>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t>Gas system consolidation: stabilize leak rate </a:t>
            </a:r>
            <a:endParaRPr/>
          </a:p>
        </p:txBody>
      </p:sp>
      <p:sp>
        <p:nvSpPr>
          <p:cNvPr id="244" name="Google Shape;244;p12"/>
          <p:cNvSpPr/>
          <p:nvPr/>
        </p:nvSpPr>
        <p:spPr>
          <a:xfrm>
            <a:off x="0" y="1076123"/>
            <a:ext cx="11915666" cy="2585283"/>
          </a:xfrm>
          <a:prstGeom prst="rect">
            <a:avLst/>
          </a:prstGeom>
          <a:noFill/>
          <a:ln>
            <a:noFill/>
          </a:ln>
        </p:spPr>
        <p:txBody>
          <a:bodyPr spcFirstLastPara="1" wrap="square" lIns="91425" tIns="45700" rIns="91425" bIns="45700" anchor="t" anchorCtr="0">
            <a:spAutoFit/>
          </a:bodyPr>
          <a:lstStyle/>
          <a:p>
            <a:pPr lvl="2" algn="just"/>
            <a:r>
              <a:rPr lang="en-US" sz="1800" dirty="0">
                <a:solidFill>
                  <a:srgbClr val="FF0000"/>
                </a:solidFill>
                <a:latin typeface="Calibri"/>
                <a:ea typeface="Calibri"/>
                <a:cs typeface="Calibri"/>
                <a:sym typeface="Calibri"/>
              </a:rPr>
              <a:t>T</a:t>
            </a:r>
            <a:r>
              <a:rPr lang="en-US" sz="1800" b="0" i="0" u="none" strike="noStrike" cap="none" dirty="0" smtClean="0">
                <a:solidFill>
                  <a:srgbClr val="FF0000"/>
                </a:solidFill>
                <a:latin typeface="Calibri"/>
                <a:ea typeface="Calibri"/>
                <a:cs typeface="Calibri"/>
                <a:sym typeface="Calibri"/>
              </a:rPr>
              <a:t>wo </a:t>
            </a:r>
            <a:r>
              <a:rPr lang="en-US" sz="1800" b="0" i="0" u="none" strike="noStrike" cap="none" dirty="0">
                <a:solidFill>
                  <a:srgbClr val="FF0000"/>
                </a:solidFill>
                <a:latin typeface="Calibri"/>
                <a:ea typeface="Calibri"/>
                <a:cs typeface="Calibri"/>
                <a:sym typeface="Calibri"/>
              </a:rPr>
              <a:t>modifications on the gas system </a:t>
            </a:r>
            <a:r>
              <a:rPr lang="en-US" sz="1800" b="0" i="0" u="none" strike="noStrike" cap="none" dirty="0" smtClean="0">
                <a:solidFill>
                  <a:srgbClr val="FF0000"/>
                </a:solidFill>
                <a:latin typeface="Calibri"/>
                <a:ea typeface="Calibri"/>
                <a:cs typeface="Calibri"/>
                <a:sym typeface="Calibri"/>
              </a:rPr>
              <a:t>planned</a:t>
            </a:r>
            <a:r>
              <a:rPr lang="en-US" sz="1800" dirty="0">
                <a:solidFill>
                  <a:srgbClr val="FF0000"/>
                </a:solidFill>
                <a:latin typeface="Calibri"/>
                <a:ea typeface="Calibri"/>
                <a:cs typeface="Calibri"/>
                <a:sym typeface="Calibri"/>
              </a:rPr>
              <a:t> </a:t>
            </a:r>
            <a:r>
              <a:rPr lang="en-US" sz="1800" dirty="0" smtClean="0">
                <a:solidFill>
                  <a:srgbClr val="FF0000"/>
                </a:solidFill>
                <a:latin typeface="Calibri"/>
                <a:ea typeface="Calibri"/>
                <a:cs typeface="Calibri"/>
                <a:sym typeface="Calibri"/>
              </a:rPr>
              <a:t>to </a:t>
            </a:r>
            <a:r>
              <a:rPr lang="en-US" sz="1800" dirty="0">
                <a:solidFill>
                  <a:srgbClr val="FF0000"/>
                </a:solidFill>
                <a:latin typeface="Calibri"/>
                <a:ea typeface="Calibri"/>
                <a:cs typeface="Calibri"/>
                <a:sym typeface="Calibri"/>
              </a:rPr>
              <a:t>minimize pressure variations in the chambers and to stabilize leak </a:t>
            </a:r>
            <a:r>
              <a:rPr lang="en-US" sz="1800" dirty="0" smtClean="0">
                <a:solidFill>
                  <a:srgbClr val="FF0000"/>
                </a:solidFill>
                <a:latin typeface="Calibri"/>
                <a:ea typeface="Calibri"/>
                <a:cs typeface="Calibri"/>
                <a:sym typeface="Calibri"/>
              </a:rPr>
              <a:t>rate: </a:t>
            </a:r>
            <a:endParaRPr sz="1800" dirty="0"/>
          </a:p>
          <a:p>
            <a:pPr marL="641350" marR="0" lvl="3" indent="-457200" algn="just" rtl="0">
              <a:spcBef>
                <a:spcPts val="0"/>
              </a:spcBef>
              <a:spcAft>
                <a:spcPts val="0"/>
              </a:spcAft>
              <a:buClr>
                <a:srgbClr val="0000FF"/>
              </a:buClr>
              <a:buSzPts val="1800"/>
              <a:buFont typeface="Calibri"/>
              <a:buAutoNum type="arabicPeriod"/>
            </a:pPr>
            <a:r>
              <a:rPr lang="en-US" sz="1800" b="0" i="0" u="none" strike="noStrike" cap="none" dirty="0">
                <a:solidFill>
                  <a:srgbClr val="0000FF"/>
                </a:solidFill>
                <a:latin typeface="Calibri"/>
                <a:ea typeface="Calibri"/>
                <a:cs typeface="Calibri"/>
                <a:sym typeface="Calibri"/>
              </a:rPr>
              <a:t>Pressure regulation valves. </a:t>
            </a:r>
            <a:r>
              <a:rPr lang="en-US" sz="1800" b="0" i="0" u="none" strike="noStrike" cap="none" dirty="0">
                <a:solidFill>
                  <a:schemeClr val="dk1"/>
                </a:solidFill>
                <a:latin typeface="Calibri"/>
                <a:ea typeface="Calibri"/>
                <a:cs typeface="Calibri"/>
                <a:sym typeface="Calibri"/>
              </a:rPr>
              <a:t>The manual return-manifold-rack-pressure-regulation valves will be replaced with automatic valves to reducing chamber pressure stress when gas refill procedure after YETS or LS and enhance protection against unexpected pressure differentials (magnet quench, fire, ..). </a:t>
            </a:r>
            <a:endParaRPr sz="1800" dirty="0"/>
          </a:p>
          <a:p>
            <a:pPr marL="984250" marR="0" lvl="4" indent="-342900" algn="just" rtl="0">
              <a:spcBef>
                <a:spcPts val="0"/>
              </a:spcBef>
              <a:spcAft>
                <a:spcPts val="0"/>
              </a:spcAft>
              <a:buClr>
                <a:schemeClr val="dk1"/>
              </a:buClr>
              <a:buSzPts val="1800"/>
              <a:buFont typeface="Wingdings" charset="2"/>
              <a:buChar char="Ø"/>
            </a:pPr>
            <a:r>
              <a:rPr lang="en-US" sz="1800" b="0" i="1" u="none" strike="noStrike" cap="none" dirty="0">
                <a:solidFill>
                  <a:srgbClr val="FF0000"/>
                </a:solidFill>
                <a:latin typeface="Calibri"/>
                <a:ea typeface="Calibri"/>
                <a:cs typeface="Calibri"/>
                <a:sym typeface="Calibri"/>
              </a:rPr>
              <a:t>A first prototype will be installed and tested in </a:t>
            </a:r>
            <a:r>
              <a:rPr lang="en-US" sz="1800" b="0" i="1" u="none" strike="noStrike" cap="none" dirty="0" smtClean="0">
                <a:solidFill>
                  <a:srgbClr val="FF0000"/>
                </a:solidFill>
                <a:latin typeface="Calibri"/>
                <a:ea typeface="Calibri"/>
                <a:cs typeface="Calibri"/>
                <a:sym typeface="Calibri"/>
              </a:rPr>
              <a:t>Nov. EP-DT group does not </a:t>
            </a:r>
            <a:r>
              <a:rPr lang="en-US" sz="1800" i="1" dirty="0" smtClean="0">
                <a:solidFill>
                  <a:srgbClr val="FF0000"/>
                </a:solidFill>
                <a:latin typeface="Calibri"/>
                <a:ea typeface="Calibri"/>
                <a:cs typeface="Calibri"/>
                <a:sym typeface="Calibri"/>
              </a:rPr>
              <a:t>expect</a:t>
            </a:r>
            <a:r>
              <a:rPr lang="en-US" sz="1800" b="0" i="1" u="none" strike="noStrike" cap="none" dirty="0" smtClean="0">
                <a:solidFill>
                  <a:srgbClr val="FF0000"/>
                </a:solidFill>
                <a:latin typeface="Calibri"/>
                <a:ea typeface="Calibri"/>
                <a:cs typeface="Calibri"/>
                <a:sym typeface="Calibri"/>
              </a:rPr>
              <a:t> to have </a:t>
            </a:r>
            <a:r>
              <a:rPr lang="en-US" sz="1800" b="0" i="1" u="none" strike="noStrike" cap="none" dirty="0" smtClean="0">
                <a:solidFill>
                  <a:srgbClr val="FF0000"/>
                </a:solidFill>
                <a:latin typeface="Calibri"/>
                <a:ea typeface="Calibri"/>
                <a:cs typeface="Calibri"/>
                <a:sym typeface="Calibri"/>
              </a:rPr>
              <a:t>the valves ready </a:t>
            </a:r>
            <a:r>
              <a:rPr lang="en-US" sz="1800" b="0" i="1" u="none" strike="noStrike" cap="none" dirty="0" smtClean="0">
                <a:solidFill>
                  <a:srgbClr val="FF0000"/>
                </a:solidFill>
                <a:latin typeface="Calibri"/>
                <a:ea typeface="Calibri"/>
                <a:cs typeface="Calibri"/>
                <a:sym typeface="Calibri"/>
              </a:rPr>
              <a:t>before middle of </a:t>
            </a:r>
            <a:r>
              <a:rPr lang="en-US" sz="1800" b="0" i="1" u="none" strike="noStrike" cap="none" dirty="0" smtClean="0">
                <a:solidFill>
                  <a:srgbClr val="FF0000"/>
                </a:solidFill>
                <a:latin typeface="Calibri"/>
                <a:ea typeface="Calibri"/>
                <a:cs typeface="Calibri"/>
                <a:sym typeface="Calibri"/>
              </a:rPr>
              <a:t>2020. This</a:t>
            </a:r>
            <a:r>
              <a:rPr lang="en-US" sz="1800" i="1" dirty="0" smtClean="0">
                <a:solidFill>
                  <a:srgbClr val="FF0000"/>
                </a:solidFill>
                <a:latin typeface="Calibri"/>
                <a:ea typeface="Calibri"/>
                <a:cs typeface="Calibri"/>
                <a:sym typeface="Calibri"/>
              </a:rPr>
              <a:t> implies that </a:t>
            </a:r>
            <a:r>
              <a:rPr lang="en-US" sz="1800" b="0" i="1" u="none" strike="noStrike" cap="none" dirty="0" smtClean="0">
                <a:solidFill>
                  <a:srgbClr val="FF0000"/>
                </a:solidFill>
                <a:latin typeface="Calibri"/>
                <a:ea typeface="Calibri"/>
                <a:cs typeface="Calibri"/>
                <a:sym typeface="Calibri"/>
              </a:rPr>
              <a:t>we </a:t>
            </a:r>
            <a:r>
              <a:rPr lang="en-US" sz="1800" b="0" i="1" u="none" strike="noStrike" cap="none" dirty="0" smtClean="0">
                <a:solidFill>
                  <a:srgbClr val="FF0000"/>
                </a:solidFill>
                <a:latin typeface="Calibri"/>
                <a:ea typeface="Calibri"/>
                <a:cs typeface="Calibri"/>
                <a:sym typeface="Calibri"/>
              </a:rPr>
              <a:t>will </a:t>
            </a:r>
            <a:r>
              <a:rPr lang="en-US" sz="1800" i="1" dirty="0" smtClean="0">
                <a:solidFill>
                  <a:srgbClr val="FF0000"/>
                </a:solidFill>
                <a:latin typeface="Calibri"/>
                <a:ea typeface="Calibri"/>
                <a:cs typeface="Calibri"/>
                <a:sym typeface="Calibri"/>
              </a:rPr>
              <a:t>refill the</a:t>
            </a:r>
            <a:r>
              <a:rPr lang="en-US" sz="1800" b="0" i="1" u="none" strike="noStrike" cap="none" dirty="0" smtClean="0">
                <a:solidFill>
                  <a:srgbClr val="FF0000"/>
                </a:solidFill>
                <a:latin typeface="Calibri"/>
                <a:ea typeface="Calibri"/>
                <a:cs typeface="Calibri"/>
                <a:sym typeface="Calibri"/>
              </a:rPr>
              <a:t> RPC with gas </a:t>
            </a:r>
            <a:r>
              <a:rPr lang="en-US" sz="1800" b="0" i="1" u="none" strike="noStrike" cap="none" dirty="0" smtClean="0">
                <a:solidFill>
                  <a:srgbClr val="FF0000"/>
                </a:solidFill>
                <a:latin typeface="Calibri"/>
                <a:ea typeface="Calibri"/>
                <a:cs typeface="Calibri"/>
                <a:sym typeface="Calibri"/>
              </a:rPr>
              <a:t>mixture in 2019 withou</a:t>
            </a:r>
            <a:r>
              <a:rPr lang="en-US" sz="1800" i="1" dirty="0" smtClean="0">
                <a:solidFill>
                  <a:srgbClr val="FF0000"/>
                </a:solidFill>
                <a:latin typeface="Calibri"/>
                <a:ea typeface="Calibri"/>
                <a:cs typeface="Calibri"/>
                <a:sym typeface="Calibri"/>
              </a:rPr>
              <a:t>t the new </a:t>
            </a:r>
            <a:r>
              <a:rPr lang="en-US" sz="1800" i="1" dirty="0" smtClean="0">
                <a:solidFill>
                  <a:srgbClr val="FF0000"/>
                </a:solidFill>
                <a:latin typeface="Calibri"/>
                <a:ea typeface="Calibri"/>
                <a:cs typeface="Calibri"/>
                <a:sym typeface="Calibri"/>
              </a:rPr>
              <a:t>valves</a:t>
            </a:r>
            <a:r>
              <a:rPr lang="en-US" sz="1800" i="1" dirty="0" smtClean="0">
                <a:solidFill>
                  <a:srgbClr val="FF0000"/>
                </a:solidFill>
                <a:latin typeface="Calibri"/>
                <a:ea typeface="Calibri"/>
                <a:cs typeface="Calibri"/>
                <a:sym typeface="Calibri"/>
              </a:rPr>
              <a:t>. </a:t>
            </a:r>
            <a:r>
              <a:rPr lang="en-US" sz="1800" i="1" dirty="0" smtClean="0">
                <a:solidFill>
                  <a:srgbClr val="FF0000"/>
                </a:solidFill>
                <a:latin typeface="Calibri"/>
                <a:ea typeface="Calibri"/>
                <a:cs typeface="Calibri"/>
                <a:sym typeface="Calibri"/>
              </a:rPr>
              <a:t> </a:t>
            </a:r>
            <a:endParaRPr sz="1800" b="0" i="0" u="none" strike="noStrike" cap="none" dirty="0" smtClean="0">
              <a:solidFill>
                <a:srgbClr val="FF0000"/>
              </a:solidFill>
              <a:latin typeface="Calibri"/>
              <a:ea typeface="Calibri"/>
              <a:cs typeface="Calibri"/>
              <a:sym typeface="Calibri"/>
            </a:endParaRPr>
          </a:p>
          <a:p>
            <a:pPr marL="641350" marR="0" lvl="3" indent="-457200" algn="just" rtl="0">
              <a:spcBef>
                <a:spcPts val="0"/>
              </a:spcBef>
              <a:spcAft>
                <a:spcPts val="0"/>
              </a:spcAft>
              <a:buClr>
                <a:srgbClr val="0000FF"/>
              </a:buClr>
              <a:buSzPts val="1800"/>
              <a:buFont typeface="Calibri"/>
              <a:buAutoNum type="arabicPeriod"/>
            </a:pPr>
            <a:r>
              <a:rPr lang="en-US" sz="1800" b="0" i="0" u="none" strike="noStrike" cap="none" dirty="0" smtClean="0">
                <a:solidFill>
                  <a:srgbClr val="0000FF"/>
                </a:solidFill>
                <a:latin typeface="Calibri"/>
                <a:ea typeface="Calibri"/>
                <a:cs typeface="Calibri"/>
                <a:sym typeface="Calibri"/>
              </a:rPr>
              <a:t>Dummy chambers. </a:t>
            </a:r>
            <a:r>
              <a:rPr lang="en-US" sz="1800" b="0" i="0" u="none" strike="noStrike" cap="none" dirty="0" smtClean="0">
                <a:solidFill>
                  <a:schemeClr val="dk1"/>
                </a:solidFill>
                <a:latin typeface="Calibri"/>
                <a:ea typeface="Calibri"/>
                <a:cs typeface="Calibri"/>
                <a:sym typeface="Calibri"/>
              </a:rPr>
              <a:t>The pressure used to control the new automatic valve will be measured by using new dummy chambers instead of, as it is now, real chambers.  </a:t>
            </a:r>
            <a:endParaRPr sz="1800" dirty="0" smtClean="0"/>
          </a:p>
          <a:p>
            <a:pPr marL="927100" marR="0" lvl="4" indent="-285750" algn="just" rtl="0">
              <a:spcBef>
                <a:spcPts val="0"/>
              </a:spcBef>
              <a:spcAft>
                <a:spcPts val="0"/>
              </a:spcAft>
              <a:buClr>
                <a:schemeClr val="dk1"/>
              </a:buClr>
              <a:buSzPts val="1800"/>
              <a:buFont typeface="Wingdings" charset="2"/>
              <a:buChar char="Ø"/>
            </a:pPr>
            <a:r>
              <a:rPr lang="en-US" sz="1800" i="1" dirty="0">
                <a:solidFill>
                  <a:srgbClr val="FF0000"/>
                </a:solidFill>
                <a:latin typeface="Calibri"/>
                <a:ea typeface="Calibri"/>
                <a:cs typeface="Calibri"/>
                <a:sym typeface="Calibri"/>
              </a:rPr>
              <a:t>I</a:t>
            </a:r>
            <a:r>
              <a:rPr lang="en-US" sz="1800" b="0" i="1" u="none" strike="noStrike" cap="none" dirty="0" smtClean="0">
                <a:solidFill>
                  <a:srgbClr val="FF0000"/>
                </a:solidFill>
                <a:latin typeface="Calibri"/>
                <a:ea typeface="Calibri"/>
                <a:cs typeface="Calibri"/>
                <a:sym typeface="Calibri"/>
              </a:rPr>
              <a:t>nstallation </a:t>
            </a:r>
            <a:r>
              <a:rPr lang="en-US" sz="1800" b="0" i="1" u="none" strike="noStrike" cap="none" dirty="0">
                <a:solidFill>
                  <a:srgbClr val="FF0000"/>
                </a:solidFill>
                <a:latin typeface="Calibri"/>
                <a:ea typeface="Calibri"/>
                <a:cs typeface="Calibri"/>
                <a:sym typeface="Calibri"/>
              </a:rPr>
              <a:t>of cupper pipes, sensors and chambers just started on YE+3  </a:t>
            </a:r>
            <a:endParaRPr sz="1800" b="0" i="1" u="none" strike="noStrike" cap="none" dirty="0">
              <a:solidFill>
                <a:srgbClr val="FF0000"/>
              </a:solidFill>
              <a:latin typeface="Calibri"/>
              <a:ea typeface="Calibri"/>
              <a:cs typeface="Calibri"/>
              <a:sym typeface="Calibri"/>
            </a:endParaRPr>
          </a:p>
        </p:txBody>
      </p:sp>
      <p:pic>
        <p:nvPicPr>
          <p:cNvPr id="245" name="Google Shape;245;p12"/>
          <p:cNvPicPr preferRelativeResize="0"/>
          <p:nvPr/>
        </p:nvPicPr>
        <p:blipFill rotWithShape="1">
          <a:blip r:embed="rId3">
            <a:alphaModFix/>
          </a:blip>
          <a:srcRect/>
          <a:stretch/>
        </p:blipFill>
        <p:spPr>
          <a:xfrm>
            <a:off x="7174734" y="3998377"/>
            <a:ext cx="4239220" cy="2859622"/>
          </a:xfrm>
          <a:prstGeom prst="rect">
            <a:avLst/>
          </a:prstGeom>
          <a:noFill/>
          <a:ln>
            <a:noFill/>
          </a:ln>
        </p:spPr>
      </p:pic>
      <p:sp>
        <p:nvSpPr>
          <p:cNvPr id="246" name="Google Shape;246;p12"/>
          <p:cNvSpPr txBox="1"/>
          <p:nvPr/>
        </p:nvSpPr>
        <p:spPr>
          <a:xfrm>
            <a:off x="7174735" y="3483590"/>
            <a:ext cx="1219966"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YE+3</a:t>
            </a:r>
            <a:endParaRPr/>
          </a:p>
        </p:txBody>
      </p:sp>
      <p:pic>
        <p:nvPicPr>
          <p:cNvPr id="247" name="Google Shape;247;p12"/>
          <p:cNvPicPr preferRelativeResize="0"/>
          <p:nvPr/>
        </p:nvPicPr>
        <p:blipFill rotWithShape="1">
          <a:blip r:embed="rId4">
            <a:alphaModFix/>
          </a:blip>
          <a:srcRect/>
          <a:stretch/>
        </p:blipFill>
        <p:spPr>
          <a:xfrm>
            <a:off x="279400" y="4061096"/>
            <a:ext cx="4471188" cy="2581004"/>
          </a:xfrm>
          <a:prstGeom prst="rect">
            <a:avLst/>
          </a:prstGeom>
          <a:noFill/>
          <a:ln>
            <a:noFill/>
          </a:ln>
        </p:spPr>
      </p:pic>
      <p:pic>
        <p:nvPicPr>
          <p:cNvPr id="248" name="Google Shape;248;p12"/>
          <p:cNvPicPr preferRelativeResize="0"/>
          <p:nvPr/>
        </p:nvPicPr>
        <p:blipFill rotWithShape="1">
          <a:blip r:embed="rId5">
            <a:alphaModFix/>
          </a:blip>
          <a:srcRect l="18009" t="5926" r="23213" b="41652"/>
          <a:stretch/>
        </p:blipFill>
        <p:spPr>
          <a:xfrm>
            <a:off x="3581400" y="4976510"/>
            <a:ext cx="3416300" cy="1881489"/>
          </a:xfrm>
          <a:prstGeom prst="rect">
            <a:avLst/>
          </a:prstGeom>
          <a:noFill/>
          <a:ln>
            <a:noFill/>
          </a:ln>
        </p:spPr>
      </p:pic>
      <p:sp>
        <p:nvSpPr>
          <p:cNvPr id="249" name="Google Shape;249;p12"/>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3"/>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0000"/>
              </a:buClr>
              <a:buSzPts val="3800"/>
              <a:buFont typeface="Calibri"/>
              <a:buNone/>
            </a:pPr>
            <a:r>
              <a:rPr lang="en-US" sz="3800" dirty="0"/>
              <a:t>Gas system consolidation: improve chamber </a:t>
            </a:r>
            <a:r>
              <a:rPr lang="en-US" sz="3800" dirty="0" smtClean="0"/>
              <a:t>accessibility (NEW)   </a:t>
            </a:r>
            <a:endParaRPr sz="3800" dirty="0"/>
          </a:p>
        </p:txBody>
      </p:sp>
      <p:sp>
        <p:nvSpPr>
          <p:cNvPr id="255" name="Google Shape;255;p13"/>
          <p:cNvSpPr/>
          <p:nvPr/>
        </p:nvSpPr>
        <p:spPr>
          <a:xfrm>
            <a:off x="49511" y="1036503"/>
            <a:ext cx="7994034" cy="2862282"/>
          </a:xfrm>
          <a:prstGeom prst="rect">
            <a:avLst/>
          </a:prstGeom>
          <a:noFill/>
          <a:ln>
            <a:noFill/>
          </a:ln>
        </p:spPr>
        <p:txBody>
          <a:bodyPr spcFirstLastPara="1" wrap="square" lIns="91425" tIns="45700" rIns="91425" bIns="45700" anchor="t" anchorCtr="0">
            <a:spAutoFit/>
          </a:bodyPr>
          <a:lstStyle/>
          <a:p>
            <a:pPr marL="0" marR="0" lvl="2" indent="0" algn="just" rtl="0">
              <a:spcBef>
                <a:spcPts val="0"/>
              </a:spcBef>
              <a:spcAft>
                <a:spcPts val="0"/>
              </a:spcAft>
              <a:buNone/>
            </a:pPr>
            <a:r>
              <a:rPr lang="en-US" sz="2000" b="0" i="0" u="none" strike="noStrike" cap="none" dirty="0" smtClean="0">
                <a:solidFill>
                  <a:srgbClr val="0000FF"/>
                </a:solidFill>
                <a:latin typeface="Calibri"/>
                <a:ea typeface="Calibri"/>
                <a:cs typeface="Calibri"/>
                <a:sym typeface="Calibri"/>
              </a:rPr>
              <a:t>A new gas layout distribution </a:t>
            </a:r>
            <a:r>
              <a:rPr lang="en-US" sz="2000" b="0" i="0" u="none" strike="noStrike" cap="none" dirty="0" smtClean="0">
                <a:solidFill>
                  <a:srgbClr val="0000FF"/>
                </a:solidFill>
                <a:latin typeface="Calibri"/>
                <a:ea typeface="Calibri"/>
                <a:cs typeface="Calibri"/>
                <a:sym typeface="Calibri"/>
              </a:rPr>
              <a:t>is </a:t>
            </a:r>
            <a:r>
              <a:rPr lang="en-US" sz="2000" b="0" i="0" u="none" strike="noStrike" cap="none" dirty="0" smtClean="0">
                <a:solidFill>
                  <a:srgbClr val="0000FF"/>
                </a:solidFill>
                <a:latin typeface="Calibri"/>
                <a:ea typeface="Calibri"/>
                <a:cs typeface="Calibri"/>
                <a:sym typeface="Calibri"/>
              </a:rPr>
              <a:t>proposed in order to reduce </a:t>
            </a:r>
            <a:r>
              <a:rPr lang="en-US" sz="2000" b="0" i="0" u="none" strike="noStrike" cap="none" dirty="0" smtClean="0">
                <a:solidFill>
                  <a:srgbClr val="0000FF"/>
                </a:solidFill>
                <a:latin typeface="Calibri"/>
                <a:ea typeface="Calibri"/>
                <a:cs typeface="Calibri"/>
                <a:sym typeface="Calibri"/>
              </a:rPr>
              <a:t>the impact </a:t>
            </a:r>
            <a:r>
              <a:rPr lang="en-US" sz="2000" b="0" i="0" u="none" strike="noStrike" cap="none" dirty="0" smtClean="0">
                <a:solidFill>
                  <a:srgbClr val="0000FF"/>
                </a:solidFill>
                <a:latin typeface="Calibri"/>
                <a:ea typeface="Calibri"/>
                <a:cs typeface="Calibri"/>
                <a:sym typeface="Calibri"/>
              </a:rPr>
              <a:t>on system performance when disconnecting leaky chambers. </a:t>
            </a:r>
          </a:p>
          <a:p>
            <a:pPr marL="0" marR="0" lvl="2" indent="0" algn="just" rtl="0">
              <a:spcBef>
                <a:spcPts val="0"/>
              </a:spcBef>
              <a:spcAft>
                <a:spcPts val="0"/>
              </a:spcAft>
              <a:buNone/>
            </a:pPr>
            <a:r>
              <a:rPr lang="en-US" sz="2000" b="0" i="0" u="none" strike="noStrike" cap="none" dirty="0" smtClean="0">
                <a:solidFill>
                  <a:srgbClr val="FF0000"/>
                </a:solidFill>
                <a:latin typeface="Calibri"/>
                <a:ea typeface="Calibri"/>
                <a:cs typeface="Calibri"/>
                <a:sym typeface="Calibri"/>
              </a:rPr>
              <a:t>Motivation: </a:t>
            </a:r>
            <a:r>
              <a:rPr lang="en-US" sz="2000" b="0" i="0" u="none" strike="noStrike" cap="none" dirty="0" smtClean="0">
                <a:solidFill>
                  <a:schemeClr val="tx1"/>
                </a:solidFill>
                <a:latin typeface="Calibri"/>
                <a:ea typeface="Calibri"/>
                <a:cs typeface="Calibri"/>
                <a:sym typeface="Calibri"/>
              </a:rPr>
              <a:t>two </a:t>
            </a:r>
            <a:r>
              <a:rPr lang="en-US" sz="2000" b="0" i="0" u="none" strike="noStrike" cap="none" dirty="0">
                <a:solidFill>
                  <a:schemeClr val="tx1"/>
                </a:solidFill>
                <a:latin typeface="Calibri"/>
                <a:ea typeface="Calibri"/>
                <a:cs typeface="Calibri"/>
                <a:sym typeface="Calibri"/>
              </a:rPr>
              <a:t>barrel chambers are connected in parallel to one gas </a:t>
            </a:r>
            <a:r>
              <a:rPr lang="en-US" sz="2000" b="0" i="0" u="none" strike="noStrike" cap="none" dirty="0" smtClean="0">
                <a:solidFill>
                  <a:schemeClr val="tx1"/>
                </a:solidFill>
                <a:latin typeface="Calibri"/>
                <a:ea typeface="Calibri"/>
                <a:cs typeface="Calibri"/>
                <a:sym typeface="Calibri"/>
              </a:rPr>
              <a:t>channel, near to the service box, accessible </a:t>
            </a:r>
            <a:r>
              <a:rPr lang="en-US" sz="2000" b="0" i="0" u="none" strike="noStrike" cap="none" dirty="0">
                <a:solidFill>
                  <a:schemeClr val="tx1"/>
                </a:solidFill>
                <a:latin typeface="Calibri"/>
                <a:ea typeface="Calibri"/>
                <a:cs typeface="Calibri"/>
                <a:sym typeface="Calibri"/>
              </a:rPr>
              <a:t>only when CMS </a:t>
            </a:r>
            <a:r>
              <a:rPr lang="en-US" sz="2000" b="0" i="0" u="none" strike="noStrike" cap="none" dirty="0" smtClean="0">
                <a:solidFill>
                  <a:schemeClr val="tx1"/>
                </a:solidFill>
                <a:latin typeface="Calibri"/>
                <a:ea typeface="Calibri"/>
                <a:cs typeface="Calibri"/>
                <a:sym typeface="Calibri"/>
              </a:rPr>
              <a:t>is opened.</a:t>
            </a:r>
          </a:p>
          <a:p>
            <a:pPr marL="0" marR="0" lvl="2" indent="0" algn="just" rtl="0">
              <a:spcBef>
                <a:spcPts val="0"/>
              </a:spcBef>
              <a:spcAft>
                <a:spcPts val="0"/>
              </a:spcAft>
              <a:buNone/>
            </a:pPr>
            <a:r>
              <a:rPr lang="en-US" sz="2000" dirty="0" smtClean="0">
                <a:solidFill>
                  <a:srgbClr val="FF0000"/>
                </a:solidFill>
                <a:latin typeface="Calibri"/>
                <a:ea typeface="Calibri"/>
                <a:cs typeface="Calibri"/>
                <a:sym typeface="Calibri"/>
              </a:rPr>
              <a:t>Proposal: </a:t>
            </a:r>
            <a:r>
              <a:rPr lang="en-US" sz="2000" dirty="0" smtClean="0">
                <a:solidFill>
                  <a:schemeClr val="dk1"/>
                </a:solidFill>
                <a:latin typeface="Calibri"/>
                <a:ea typeface="Calibri"/>
                <a:cs typeface="Calibri"/>
                <a:sym typeface="Calibri"/>
              </a:rPr>
              <a:t>M</a:t>
            </a:r>
            <a:r>
              <a:rPr lang="en-US" sz="2000" b="0" i="0" u="none" strike="noStrike" cap="none" dirty="0" smtClean="0">
                <a:solidFill>
                  <a:schemeClr val="dk1"/>
                </a:solidFill>
                <a:latin typeface="Calibri"/>
                <a:ea typeface="Calibri"/>
                <a:cs typeface="Calibri"/>
                <a:sym typeface="Calibri"/>
              </a:rPr>
              <a:t>ove </a:t>
            </a:r>
            <a:r>
              <a:rPr lang="en-US" sz="2000" b="0" i="0" u="none" strike="noStrike" cap="none" dirty="0">
                <a:solidFill>
                  <a:schemeClr val="dk1"/>
                </a:solidFill>
                <a:latin typeface="Calibri"/>
                <a:ea typeface="Calibri"/>
                <a:cs typeface="Calibri"/>
                <a:sym typeface="Calibri"/>
              </a:rPr>
              <a:t>the parallel gas connection of </a:t>
            </a:r>
            <a:r>
              <a:rPr lang="en-US" sz="2000" dirty="0" smtClean="0">
                <a:solidFill>
                  <a:schemeClr val="dk1"/>
                </a:solidFill>
                <a:latin typeface="Calibri"/>
                <a:ea typeface="Calibri"/>
                <a:cs typeface="Calibri"/>
                <a:sym typeface="Calibri"/>
              </a:rPr>
              <a:t>the </a:t>
            </a:r>
            <a:r>
              <a:rPr lang="en-US" sz="2000" b="0" i="0" u="none" strike="noStrike" cap="none" dirty="0" smtClean="0">
                <a:solidFill>
                  <a:schemeClr val="dk1"/>
                </a:solidFill>
                <a:latin typeface="Calibri"/>
                <a:ea typeface="Calibri"/>
                <a:cs typeface="Calibri"/>
                <a:sym typeface="Calibri"/>
              </a:rPr>
              <a:t>two </a:t>
            </a:r>
            <a:r>
              <a:rPr lang="en-US" sz="2000" b="0" i="0" u="none" strike="noStrike" cap="none" dirty="0">
                <a:solidFill>
                  <a:schemeClr val="dk1"/>
                </a:solidFill>
                <a:latin typeface="Calibri"/>
                <a:ea typeface="Calibri"/>
                <a:cs typeface="Calibri"/>
                <a:sym typeface="Calibri"/>
              </a:rPr>
              <a:t>chambers to the </a:t>
            </a:r>
            <a:r>
              <a:rPr lang="en-US" sz="2000" b="0" i="0" u="none" strike="noStrike" cap="none" dirty="0" smtClean="0">
                <a:solidFill>
                  <a:schemeClr val="dk1"/>
                </a:solidFill>
                <a:latin typeface="Calibri"/>
                <a:ea typeface="Calibri"/>
                <a:cs typeface="Calibri"/>
                <a:sym typeface="Calibri"/>
              </a:rPr>
              <a:t>periphery, always accessible, </a:t>
            </a:r>
            <a:r>
              <a:rPr lang="en-US" sz="2000" dirty="0" smtClean="0">
                <a:solidFill>
                  <a:schemeClr val="dk1"/>
                </a:solidFill>
                <a:latin typeface="Calibri"/>
                <a:ea typeface="Calibri"/>
                <a:cs typeface="Calibri"/>
                <a:sym typeface="Calibri"/>
              </a:rPr>
              <a:t>allowing to disconnect ONLY the leaky chamber at </a:t>
            </a:r>
            <a:r>
              <a:rPr lang="en-US" sz="2000" dirty="0">
                <a:solidFill>
                  <a:schemeClr val="dk1"/>
                </a:solidFill>
                <a:latin typeface="Calibri"/>
                <a:ea typeface="Calibri"/>
                <a:cs typeface="Calibri"/>
                <a:sym typeface="Calibri"/>
              </a:rPr>
              <a:t>any </a:t>
            </a:r>
            <a:r>
              <a:rPr lang="en-US" sz="2000" dirty="0" smtClean="0">
                <a:solidFill>
                  <a:schemeClr val="dk1"/>
                </a:solidFill>
                <a:latin typeface="Calibri"/>
                <a:ea typeface="Calibri"/>
                <a:cs typeface="Calibri"/>
                <a:sym typeface="Calibri"/>
              </a:rPr>
              <a:t>time </a:t>
            </a:r>
          </a:p>
          <a:p>
            <a:pPr marL="342900" marR="0" lvl="2" indent="-342900" algn="just" rtl="0">
              <a:spcBef>
                <a:spcPts val="0"/>
              </a:spcBef>
              <a:spcAft>
                <a:spcPts val="0"/>
              </a:spcAft>
              <a:buFont typeface="Wingdings" charset="2"/>
              <a:buChar char="Ø"/>
            </a:pPr>
            <a:r>
              <a:rPr lang="en-US" sz="2000" b="0" i="0" u="none" strike="noStrike" cap="none" dirty="0" smtClean="0">
                <a:solidFill>
                  <a:schemeClr val="dk1"/>
                </a:solidFill>
                <a:latin typeface="Calibri"/>
                <a:ea typeface="Calibri"/>
                <a:cs typeface="Calibri"/>
                <a:sym typeface="Calibri"/>
              </a:rPr>
              <a:t>Cost</a:t>
            </a:r>
            <a:r>
              <a:rPr lang="en-US" sz="2000" b="0" i="0" u="none" strike="noStrike" cap="none" dirty="0">
                <a:solidFill>
                  <a:schemeClr val="dk1"/>
                </a:solidFill>
                <a:latin typeface="Calibri"/>
                <a:ea typeface="Calibri"/>
                <a:cs typeface="Calibri"/>
                <a:sym typeface="Calibri"/>
              </a:rPr>
              <a:t>, integration and </a:t>
            </a:r>
            <a:r>
              <a:rPr lang="en-US" sz="2000" b="0" i="0" u="none" strike="noStrike" cap="none" dirty="0" smtClean="0">
                <a:solidFill>
                  <a:schemeClr val="dk1"/>
                </a:solidFill>
                <a:latin typeface="Calibri"/>
                <a:ea typeface="Calibri"/>
                <a:cs typeface="Calibri"/>
                <a:sym typeface="Calibri"/>
              </a:rPr>
              <a:t>installation of </a:t>
            </a:r>
            <a:r>
              <a:rPr lang="en-US" sz="2000" b="0" i="0" u="none" strike="noStrike" cap="none" dirty="0">
                <a:solidFill>
                  <a:schemeClr val="dk1"/>
                </a:solidFill>
                <a:latin typeface="Calibri"/>
                <a:ea typeface="Calibri"/>
                <a:cs typeface="Calibri"/>
                <a:sym typeface="Calibri"/>
              </a:rPr>
              <a:t>additional copper pipes </a:t>
            </a:r>
            <a:r>
              <a:rPr lang="en-US" sz="2000" dirty="0" smtClean="0">
                <a:solidFill>
                  <a:schemeClr val="dk1"/>
                </a:solidFill>
                <a:latin typeface="Calibri"/>
                <a:ea typeface="Calibri"/>
                <a:cs typeface="Calibri"/>
                <a:sym typeface="Calibri"/>
              </a:rPr>
              <a:t>have to</a:t>
            </a:r>
            <a:r>
              <a:rPr lang="en-US" sz="2000" b="0" i="0" u="none" strike="noStrike" cap="none" dirty="0" smtClean="0">
                <a:solidFill>
                  <a:schemeClr val="dk1"/>
                </a:solidFill>
                <a:latin typeface="Calibri"/>
                <a:ea typeface="Calibri"/>
                <a:cs typeface="Calibri"/>
                <a:sym typeface="Calibri"/>
              </a:rPr>
              <a:t> be </a:t>
            </a:r>
            <a:r>
              <a:rPr lang="en-US" sz="2000" b="0" i="0" u="none" strike="noStrike" cap="none" dirty="0">
                <a:solidFill>
                  <a:schemeClr val="dk1"/>
                </a:solidFill>
                <a:latin typeface="Calibri"/>
                <a:ea typeface="Calibri"/>
                <a:cs typeface="Calibri"/>
                <a:sym typeface="Calibri"/>
              </a:rPr>
              <a:t>defined with CMS-TC and TCO.  </a:t>
            </a:r>
            <a:endParaRPr sz="2000" dirty="0"/>
          </a:p>
        </p:txBody>
      </p:sp>
      <p:pic>
        <p:nvPicPr>
          <p:cNvPr id="256" name="Google Shape;256;p13" descr="CIMG6466.JPG"/>
          <p:cNvPicPr preferRelativeResize="0"/>
          <p:nvPr/>
        </p:nvPicPr>
        <p:blipFill rotWithShape="1">
          <a:blip r:embed="rId3">
            <a:alphaModFix/>
          </a:blip>
          <a:srcRect r="2852" b="60238"/>
          <a:stretch/>
        </p:blipFill>
        <p:spPr>
          <a:xfrm>
            <a:off x="304799" y="4094109"/>
            <a:ext cx="11692925" cy="2692091"/>
          </a:xfrm>
          <a:prstGeom prst="rect">
            <a:avLst/>
          </a:prstGeom>
          <a:noFill/>
          <a:ln>
            <a:noFill/>
          </a:ln>
        </p:spPr>
      </p:pic>
      <p:pic>
        <p:nvPicPr>
          <p:cNvPr id="257" name="Google Shape;257;p13" descr="Schermata 2016-12-05 alle 17.19.11.png"/>
          <p:cNvPicPr preferRelativeResize="0"/>
          <p:nvPr/>
        </p:nvPicPr>
        <p:blipFill rotWithShape="1">
          <a:blip r:embed="rId4">
            <a:alphaModFix/>
          </a:blip>
          <a:srcRect l="3645" t="-14285" r="-3645" b="43356"/>
          <a:stretch/>
        </p:blipFill>
        <p:spPr>
          <a:xfrm>
            <a:off x="0" y="4793666"/>
            <a:ext cx="4368800" cy="1992534"/>
          </a:xfrm>
          <a:prstGeom prst="rect">
            <a:avLst/>
          </a:prstGeom>
          <a:noFill/>
          <a:ln>
            <a:noFill/>
          </a:ln>
        </p:spPr>
      </p:pic>
      <p:sp>
        <p:nvSpPr>
          <p:cNvPr id="258" name="Google Shape;258;p13"/>
          <p:cNvSpPr/>
          <p:nvPr/>
        </p:nvSpPr>
        <p:spPr>
          <a:xfrm>
            <a:off x="5657426" y="4114801"/>
            <a:ext cx="1103261" cy="1080411"/>
          </a:xfrm>
          <a:prstGeom prst="ellipse">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59" name="Google Shape;259;p13"/>
          <p:cNvCxnSpPr/>
          <p:nvPr/>
        </p:nvCxnSpPr>
        <p:spPr>
          <a:xfrm flipH="1">
            <a:off x="177801" y="4114801"/>
            <a:ext cx="5825993" cy="823857"/>
          </a:xfrm>
          <a:prstGeom prst="straightConnector1">
            <a:avLst/>
          </a:prstGeom>
          <a:noFill/>
          <a:ln w="57150" cap="flat" cmpd="sng">
            <a:solidFill>
              <a:srgbClr val="000000"/>
            </a:solidFill>
            <a:prstDash val="solid"/>
            <a:miter lim="800000"/>
            <a:headEnd type="none" w="sm" len="sm"/>
            <a:tailEnd type="stealth" w="med" len="med"/>
          </a:ln>
        </p:spPr>
      </p:cxnSp>
      <p:cxnSp>
        <p:nvCxnSpPr>
          <p:cNvPr id="260" name="Google Shape;260;p13"/>
          <p:cNvCxnSpPr/>
          <p:nvPr/>
        </p:nvCxnSpPr>
        <p:spPr>
          <a:xfrm flipH="1">
            <a:off x="4259102" y="5195212"/>
            <a:ext cx="1949950" cy="1321251"/>
          </a:xfrm>
          <a:prstGeom prst="straightConnector1">
            <a:avLst/>
          </a:prstGeom>
          <a:noFill/>
          <a:ln w="57150" cap="flat" cmpd="sng">
            <a:solidFill>
              <a:srgbClr val="000000"/>
            </a:solidFill>
            <a:prstDash val="solid"/>
            <a:miter lim="800000"/>
            <a:headEnd type="none" w="sm" len="sm"/>
            <a:tailEnd type="stealth" w="med" len="med"/>
          </a:ln>
        </p:spPr>
      </p:cxnSp>
      <p:sp>
        <p:nvSpPr>
          <p:cNvPr id="261" name="Google Shape;261;p13"/>
          <p:cNvSpPr txBox="1"/>
          <p:nvPr/>
        </p:nvSpPr>
        <p:spPr>
          <a:xfrm>
            <a:off x="9778326" y="1280365"/>
            <a:ext cx="1168400" cy="369332"/>
          </a:xfrm>
          <a:prstGeom prst="rect">
            <a:avLst/>
          </a:prstGeom>
          <a:solidFill>
            <a:srgbClr val="4FCE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RB1/2 in </a:t>
            </a:r>
            <a:endParaRPr sz="1800">
              <a:solidFill>
                <a:schemeClr val="dk1"/>
              </a:solidFill>
              <a:latin typeface="Calibri"/>
              <a:ea typeface="Calibri"/>
              <a:cs typeface="Calibri"/>
              <a:sym typeface="Calibri"/>
            </a:endParaRPr>
          </a:p>
        </p:txBody>
      </p:sp>
      <p:sp>
        <p:nvSpPr>
          <p:cNvPr id="262" name="Google Shape;262;p13"/>
          <p:cNvSpPr txBox="1"/>
          <p:nvPr/>
        </p:nvSpPr>
        <p:spPr>
          <a:xfrm>
            <a:off x="9755586" y="1840197"/>
            <a:ext cx="1168400" cy="369332"/>
          </a:xfrm>
          <a:prstGeom prst="rect">
            <a:avLst/>
          </a:prstGeom>
          <a:solidFill>
            <a:srgbClr val="4FCE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RB1/2 out </a:t>
            </a:r>
            <a:endParaRPr sz="1800">
              <a:solidFill>
                <a:schemeClr val="dk1"/>
              </a:solidFill>
              <a:latin typeface="Calibri"/>
              <a:ea typeface="Calibri"/>
              <a:cs typeface="Calibri"/>
              <a:sym typeface="Calibri"/>
            </a:endParaRPr>
          </a:p>
        </p:txBody>
      </p:sp>
      <p:cxnSp>
        <p:nvCxnSpPr>
          <p:cNvPr id="263" name="Google Shape;263;p13"/>
          <p:cNvCxnSpPr>
            <a:endCxn id="261" idx="1"/>
          </p:cNvCxnSpPr>
          <p:nvPr/>
        </p:nvCxnSpPr>
        <p:spPr>
          <a:xfrm>
            <a:off x="9206826" y="1465031"/>
            <a:ext cx="571500" cy="0"/>
          </a:xfrm>
          <a:prstGeom prst="straightConnector1">
            <a:avLst/>
          </a:prstGeom>
          <a:noFill/>
          <a:ln w="12700" cap="flat" cmpd="sng">
            <a:solidFill>
              <a:schemeClr val="accent1"/>
            </a:solidFill>
            <a:prstDash val="solid"/>
            <a:miter lim="800000"/>
            <a:headEnd type="none" w="sm" len="sm"/>
            <a:tailEnd type="stealth" w="med" len="med"/>
          </a:ln>
        </p:spPr>
      </p:cxnSp>
      <p:cxnSp>
        <p:nvCxnSpPr>
          <p:cNvPr id="264" name="Google Shape;264;p13"/>
          <p:cNvCxnSpPr/>
          <p:nvPr/>
        </p:nvCxnSpPr>
        <p:spPr>
          <a:xfrm>
            <a:off x="9206826" y="2036531"/>
            <a:ext cx="571500" cy="0"/>
          </a:xfrm>
          <a:prstGeom prst="straightConnector1">
            <a:avLst/>
          </a:prstGeom>
          <a:noFill/>
          <a:ln w="12700" cap="flat" cmpd="sng">
            <a:solidFill>
              <a:schemeClr val="accent1"/>
            </a:solidFill>
            <a:prstDash val="solid"/>
            <a:miter lim="800000"/>
            <a:headEnd type="none" w="sm" len="sm"/>
            <a:tailEnd type="stealth" w="med" len="med"/>
          </a:ln>
        </p:spPr>
      </p:cxnSp>
      <p:cxnSp>
        <p:nvCxnSpPr>
          <p:cNvPr id="265" name="Google Shape;265;p13"/>
          <p:cNvCxnSpPr/>
          <p:nvPr/>
        </p:nvCxnSpPr>
        <p:spPr>
          <a:xfrm>
            <a:off x="9206826" y="1465031"/>
            <a:ext cx="0" cy="571500"/>
          </a:xfrm>
          <a:prstGeom prst="straightConnector1">
            <a:avLst/>
          </a:prstGeom>
          <a:noFill/>
          <a:ln w="12700" cap="flat" cmpd="sng">
            <a:solidFill>
              <a:schemeClr val="accent1"/>
            </a:solidFill>
            <a:prstDash val="solid"/>
            <a:miter lim="800000"/>
            <a:headEnd type="none" w="sm" len="sm"/>
            <a:tailEnd type="none" w="sm" len="sm"/>
          </a:ln>
        </p:spPr>
      </p:cxnSp>
      <p:cxnSp>
        <p:nvCxnSpPr>
          <p:cNvPr id="266" name="Google Shape;266;p13"/>
          <p:cNvCxnSpPr/>
          <p:nvPr/>
        </p:nvCxnSpPr>
        <p:spPr>
          <a:xfrm>
            <a:off x="8381326" y="1763997"/>
            <a:ext cx="825500" cy="0"/>
          </a:xfrm>
          <a:prstGeom prst="straightConnector1">
            <a:avLst/>
          </a:prstGeom>
          <a:noFill/>
          <a:ln w="12700" cap="flat" cmpd="sng">
            <a:solidFill>
              <a:schemeClr val="accent1"/>
            </a:solidFill>
            <a:prstDash val="solid"/>
            <a:miter lim="800000"/>
            <a:headEnd type="none" w="sm" len="sm"/>
            <a:tailEnd type="stealth" w="med" len="med"/>
          </a:ln>
        </p:spPr>
      </p:cxnSp>
      <p:sp>
        <p:nvSpPr>
          <p:cNvPr id="267" name="Google Shape;267;p13"/>
          <p:cNvSpPr txBox="1"/>
          <p:nvPr/>
        </p:nvSpPr>
        <p:spPr>
          <a:xfrm>
            <a:off x="8381326" y="1280365"/>
            <a:ext cx="10033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Gas IN</a:t>
            </a:r>
            <a:endParaRPr sz="1800">
              <a:solidFill>
                <a:schemeClr val="dk1"/>
              </a:solidFill>
              <a:latin typeface="Calibri"/>
              <a:ea typeface="Calibri"/>
              <a:cs typeface="Calibri"/>
              <a:sym typeface="Calibri"/>
            </a:endParaRPr>
          </a:p>
        </p:txBody>
      </p:sp>
      <p:cxnSp>
        <p:nvCxnSpPr>
          <p:cNvPr id="268" name="Google Shape;268;p13"/>
          <p:cNvCxnSpPr/>
          <p:nvPr/>
        </p:nvCxnSpPr>
        <p:spPr>
          <a:xfrm>
            <a:off x="10946726" y="1485629"/>
            <a:ext cx="571500" cy="0"/>
          </a:xfrm>
          <a:prstGeom prst="straightConnector1">
            <a:avLst/>
          </a:prstGeom>
          <a:noFill/>
          <a:ln w="12700" cap="flat" cmpd="sng">
            <a:solidFill>
              <a:schemeClr val="accent1"/>
            </a:solidFill>
            <a:prstDash val="solid"/>
            <a:miter lim="800000"/>
            <a:headEnd type="none" w="sm" len="sm"/>
            <a:tailEnd type="stealth" w="med" len="med"/>
          </a:ln>
        </p:spPr>
      </p:cxnSp>
      <p:cxnSp>
        <p:nvCxnSpPr>
          <p:cNvPr id="269" name="Google Shape;269;p13"/>
          <p:cNvCxnSpPr/>
          <p:nvPr/>
        </p:nvCxnSpPr>
        <p:spPr>
          <a:xfrm>
            <a:off x="10946726" y="2024863"/>
            <a:ext cx="571500" cy="0"/>
          </a:xfrm>
          <a:prstGeom prst="straightConnector1">
            <a:avLst/>
          </a:prstGeom>
          <a:noFill/>
          <a:ln w="12700" cap="flat" cmpd="sng">
            <a:solidFill>
              <a:schemeClr val="accent1"/>
            </a:solidFill>
            <a:prstDash val="solid"/>
            <a:miter lim="800000"/>
            <a:headEnd type="none" w="sm" len="sm"/>
            <a:tailEnd type="stealth" w="med" len="med"/>
          </a:ln>
        </p:spPr>
      </p:cxnSp>
      <p:cxnSp>
        <p:nvCxnSpPr>
          <p:cNvPr id="270" name="Google Shape;270;p13"/>
          <p:cNvCxnSpPr/>
          <p:nvPr/>
        </p:nvCxnSpPr>
        <p:spPr>
          <a:xfrm>
            <a:off x="11511360" y="1509997"/>
            <a:ext cx="0" cy="571500"/>
          </a:xfrm>
          <a:prstGeom prst="straightConnector1">
            <a:avLst/>
          </a:prstGeom>
          <a:noFill/>
          <a:ln w="12700" cap="flat" cmpd="sng">
            <a:solidFill>
              <a:schemeClr val="accent1"/>
            </a:solidFill>
            <a:prstDash val="solid"/>
            <a:miter lim="800000"/>
            <a:headEnd type="none" w="sm" len="sm"/>
            <a:tailEnd type="none" w="sm" len="sm"/>
          </a:ln>
        </p:spPr>
      </p:cxnSp>
      <p:cxnSp>
        <p:nvCxnSpPr>
          <p:cNvPr id="271" name="Google Shape;271;p13"/>
          <p:cNvCxnSpPr/>
          <p:nvPr/>
        </p:nvCxnSpPr>
        <p:spPr>
          <a:xfrm>
            <a:off x="11542852" y="1765029"/>
            <a:ext cx="825500" cy="0"/>
          </a:xfrm>
          <a:prstGeom prst="straightConnector1">
            <a:avLst/>
          </a:prstGeom>
          <a:noFill/>
          <a:ln w="12700" cap="flat" cmpd="sng">
            <a:solidFill>
              <a:schemeClr val="accent1"/>
            </a:solidFill>
            <a:prstDash val="solid"/>
            <a:miter lim="800000"/>
            <a:headEnd type="none" w="sm" len="sm"/>
            <a:tailEnd type="stealth" w="med" len="med"/>
          </a:ln>
        </p:spPr>
      </p:cxnSp>
      <p:sp>
        <p:nvSpPr>
          <p:cNvPr id="272" name="Google Shape;272;p13"/>
          <p:cNvSpPr txBox="1"/>
          <p:nvPr/>
        </p:nvSpPr>
        <p:spPr>
          <a:xfrm>
            <a:off x="11188700" y="1163917"/>
            <a:ext cx="10033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Gas out</a:t>
            </a:r>
            <a:endParaRPr sz="1800">
              <a:solidFill>
                <a:schemeClr val="dk1"/>
              </a:solidFill>
              <a:latin typeface="Calibri"/>
              <a:ea typeface="Calibri"/>
              <a:cs typeface="Calibri"/>
              <a:sym typeface="Calibri"/>
            </a:endParaRPr>
          </a:p>
        </p:txBody>
      </p:sp>
      <p:sp>
        <p:nvSpPr>
          <p:cNvPr id="273" name="Google Shape;273;p13"/>
          <p:cNvSpPr txBox="1"/>
          <p:nvPr/>
        </p:nvSpPr>
        <p:spPr>
          <a:xfrm>
            <a:off x="8969717" y="2912812"/>
            <a:ext cx="1168400" cy="369332"/>
          </a:xfrm>
          <a:prstGeom prst="rect">
            <a:avLst/>
          </a:prstGeom>
          <a:solidFill>
            <a:srgbClr val="4FCE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RB3/4+ </a:t>
            </a:r>
            <a:endParaRPr sz="1800">
              <a:solidFill>
                <a:schemeClr val="dk1"/>
              </a:solidFill>
              <a:latin typeface="Calibri"/>
              <a:ea typeface="Calibri"/>
              <a:cs typeface="Calibri"/>
              <a:sym typeface="Calibri"/>
            </a:endParaRPr>
          </a:p>
        </p:txBody>
      </p:sp>
      <p:sp>
        <p:nvSpPr>
          <p:cNvPr id="274" name="Google Shape;274;p13"/>
          <p:cNvSpPr txBox="1"/>
          <p:nvPr/>
        </p:nvSpPr>
        <p:spPr>
          <a:xfrm>
            <a:off x="10258767" y="2912812"/>
            <a:ext cx="1168400" cy="369332"/>
          </a:xfrm>
          <a:prstGeom prst="rect">
            <a:avLst/>
          </a:prstGeom>
          <a:solidFill>
            <a:srgbClr val="4FCE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RB3/4 - </a:t>
            </a:r>
            <a:endParaRPr sz="1800">
              <a:solidFill>
                <a:schemeClr val="dk1"/>
              </a:solidFill>
              <a:latin typeface="Calibri"/>
              <a:ea typeface="Calibri"/>
              <a:cs typeface="Calibri"/>
              <a:sym typeface="Calibri"/>
            </a:endParaRPr>
          </a:p>
        </p:txBody>
      </p:sp>
      <p:cxnSp>
        <p:nvCxnSpPr>
          <p:cNvPr id="275" name="Google Shape;275;p13"/>
          <p:cNvCxnSpPr/>
          <p:nvPr/>
        </p:nvCxnSpPr>
        <p:spPr>
          <a:xfrm>
            <a:off x="8381326" y="3108465"/>
            <a:ext cx="825500" cy="0"/>
          </a:xfrm>
          <a:prstGeom prst="straightConnector1">
            <a:avLst/>
          </a:prstGeom>
          <a:noFill/>
          <a:ln w="12700" cap="flat" cmpd="sng">
            <a:solidFill>
              <a:schemeClr val="accent1"/>
            </a:solidFill>
            <a:prstDash val="solid"/>
            <a:miter lim="800000"/>
            <a:headEnd type="none" w="sm" len="sm"/>
            <a:tailEnd type="stealth" w="med" len="med"/>
          </a:ln>
        </p:spPr>
      </p:cxnSp>
      <p:sp>
        <p:nvSpPr>
          <p:cNvPr id="276" name="Google Shape;276;p13"/>
          <p:cNvSpPr txBox="1"/>
          <p:nvPr/>
        </p:nvSpPr>
        <p:spPr>
          <a:xfrm>
            <a:off x="8468067" y="2556180"/>
            <a:ext cx="10033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Gas IN</a:t>
            </a:r>
            <a:endParaRPr sz="1800" i="1">
              <a:solidFill>
                <a:schemeClr val="dk1"/>
              </a:solidFill>
              <a:latin typeface="Calibri"/>
              <a:ea typeface="Calibri"/>
              <a:cs typeface="Calibri"/>
              <a:sym typeface="Calibri"/>
            </a:endParaRPr>
          </a:p>
        </p:txBody>
      </p:sp>
      <p:cxnSp>
        <p:nvCxnSpPr>
          <p:cNvPr id="277" name="Google Shape;277;p13"/>
          <p:cNvCxnSpPr/>
          <p:nvPr/>
        </p:nvCxnSpPr>
        <p:spPr>
          <a:xfrm rot="10800000">
            <a:off x="9942635" y="2556180"/>
            <a:ext cx="0" cy="356632"/>
          </a:xfrm>
          <a:prstGeom prst="straightConnector1">
            <a:avLst/>
          </a:prstGeom>
          <a:noFill/>
          <a:ln w="12700" cap="flat" cmpd="sng">
            <a:solidFill>
              <a:schemeClr val="accent1"/>
            </a:solidFill>
            <a:prstDash val="solid"/>
            <a:miter lim="800000"/>
            <a:headEnd type="none" w="sm" len="sm"/>
            <a:tailEnd type="stealth" w="med" len="med"/>
          </a:ln>
        </p:spPr>
      </p:cxnSp>
      <p:cxnSp>
        <p:nvCxnSpPr>
          <p:cNvPr id="278" name="Google Shape;278;p13"/>
          <p:cNvCxnSpPr/>
          <p:nvPr/>
        </p:nvCxnSpPr>
        <p:spPr>
          <a:xfrm>
            <a:off x="9825986" y="2589478"/>
            <a:ext cx="575999" cy="23336"/>
          </a:xfrm>
          <a:prstGeom prst="straightConnector1">
            <a:avLst/>
          </a:prstGeom>
          <a:noFill/>
          <a:ln w="12700" cap="flat" cmpd="sng">
            <a:solidFill>
              <a:schemeClr val="accent1"/>
            </a:solidFill>
            <a:prstDash val="solid"/>
            <a:miter lim="800000"/>
            <a:headEnd type="none" w="sm" len="sm"/>
            <a:tailEnd type="stealth" w="med" len="med"/>
          </a:ln>
        </p:spPr>
      </p:cxnSp>
      <p:cxnSp>
        <p:nvCxnSpPr>
          <p:cNvPr id="279" name="Google Shape;279;p13"/>
          <p:cNvCxnSpPr/>
          <p:nvPr/>
        </p:nvCxnSpPr>
        <p:spPr>
          <a:xfrm>
            <a:off x="11293817" y="3097478"/>
            <a:ext cx="825500" cy="0"/>
          </a:xfrm>
          <a:prstGeom prst="straightConnector1">
            <a:avLst/>
          </a:prstGeom>
          <a:noFill/>
          <a:ln w="12700" cap="flat" cmpd="sng">
            <a:solidFill>
              <a:schemeClr val="accent1"/>
            </a:solidFill>
            <a:prstDash val="solid"/>
            <a:miter lim="800000"/>
            <a:headEnd type="none" w="sm" len="sm"/>
            <a:tailEnd type="stealth" w="med" len="med"/>
          </a:ln>
        </p:spPr>
      </p:cxnSp>
      <p:sp>
        <p:nvSpPr>
          <p:cNvPr id="280" name="Google Shape;280;p13"/>
          <p:cNvSpPr txBox="1"/>
          <p:nvPr/>
        </p:nvSpPr>
        <p:spPr>
          <a:xfrm>
            <a:off x="11188700" y="2209529"/>
            <a:ext cx="10033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Gas out</a:t>
            </a:r>
            <a:endParaRPr sz="1800">
              <a:solidFill>
                <a:schemeClr val="dk1"/>
              </a:solidFill>
              <a:latin typeface="Calibri"/>
              <a:ea typeface="Calibri"/>
              <a:cs typeface="Calibri"/>
              <a:sym typeface="Calibri"/>
            </a:endParaRPr>
          </a:p>
        </p:txBody>
      </p:sp>
      <p:cxnSp>
        <p:nvCxnSpPr>
          <p:cNvPr id="281" name="Google Shape;281;p13"/>
          <p:cNvCxnSpPr/>
          <p:nvPr/>
        </p:nvCxnSpPr>
        <p:spPr>
          <a:xfrm>
            <a:off x="10347667" y="2612814"/>
            <a:ext cx="0" cy="299998"/>
          </a:xfrm>
          <a:prstGeom prst="straightConnector1">
            <a:avLst/>
          </a:prstGeom>
          <a:noFill/>
          <a:ln w="12700" cap="flat" cmpd="sng">
            <a:solidFill>
              <a:schemeClr val="accent1"/>
            </a:solidFill>
            <a:prstDash val="solid"/>
            <a:miter lim="800000"/>
            <a:headEnd type="none" w="sm" len="sm"/>
            <a:tailEnd type="stealth" w="med" len="med"/>
          </a:ln>
        </p:spPr>
      </p:cxnSp>
      <p:sp>
        <p:nvSpPr>
          <p:cNvPr id="282" name="Google Shape;282;p1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0"/>
          <p:cNvSpPr txBox="1"/>
          <p:nvPr/>
        </p:nvSpPr>
        <p:spPr>
          <a:xfrm>
            <a:off x="2987939" y="3162300"/>
            <a:ext cx="5854700" cy="1323399"/>
          </a:xfrm>
          <a:prstGeom prst="rect">
            <a:avLst/>
          </a:prstGeom>
          <a:solidFill>
            <a:srgbClr val="FFDAB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smtClean="0">
                <a:solidFill>
                  <a:schemeClr val="dk1"/>
                </a:solidFill>
                <a:latin typeface="Calibri"/>
                <a:ea typeface="Calibri"/>
                <a:cs typeface="Calibri"/>
                <a:sym typeface="Calibri"/>
              </a:rPr>
              <a:t>Expected emission </a:t>
            </a:r>
            <a:r>
              <a:rPr lang="x-none" sz="4000" b="1" dirty="0" smtClean="0">
                <a:solidFill>
                  <a:schemeClr val="dk1"/>
                </a:solidFill>
                <a:latin typeface="Calibri"/>
                <a:ea typeface="Calibri"/>
                <a:cs typeface="Calibri"/>
                <a:sym typeface="Calibri"/>
              </a:rPr>
              <a:t>in RUN3</a:t>
            </a:r>
            <a:endParaRPr sz="4000" b="1" dirty="0">
              <a:solidFill>
                <a:schemeClr val="dk1"/>
              </a:solidFill>
              <a:latin typeface="Calibri"/>
              <a:ea typeface="Calibri"/>
              <a:cs typeface="Calibri"/>
              <a:sym typeface="Calibri"/>
            </a:endParaRPr>
          </a:p>
        </p:txBody>
      </p:sp>
      <p:sp>
        <p:nvSpPr>
          <p:cNvPr id="353" name="Google Shape;353;p20"/>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4459222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1"/>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dirty="0" smtClean="0"/>
              <a:t>Expected </a:t>
            </a:r>
            <a:r>
              <a:rPr lang="en-US" dirty="0" smtClean="0"/>
              <a:t>emission in </a:t>
            </a:r>
            <a:r>
              <a:rPr lang="en-US" dirty="0"/>
              <a:t>RUN3 </a:t>
            </a:r>
            <a:endParaRPr dirty="0"/>
          </a:p>
        </p:txBody>
      </p:sp>
      <p:sp>
        <p:nvSpPr>
          <p:cNvPr id="359" name="Google Shape;359;p21"/>
          <p:cNvSpPr txBox="1"/>
          <p:nvPr/>
        </p:nvSpPr>
        <p:spPr>
          <a:xfrm>
            <a:off x="5754032" y="2175381"/>
            <a:ext cx="6372000" cy="4401164"/>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dirty="0">
                <a:solidFill>
                  <a:srgbClr val="FF0000"/>
                </a:solidFill>
                <a:latin typeface="Calibri"/>
                <a:ea typeface="Calibri"/>
                <a:cs typeface="Calibri"/>
                <a:sym typeface="Calibri"/>
              </a:rPr>
              <a:t>If recuperation system </a:t>
            </a:r>
            <a:r>
              <a:rPr lang="en-US" sz="2000" dirty="0" smtClean="0">
                <a:solidFill>
                  <a:srgbClr val="FF0000"/>
                </a:solidFill>
                <a:latin typeface="Calibri"/>
                <a:ea typeface="Calibri"/>
                <a:cs typeface="Calibri"/>
                <a:sym typeface="Calibri"/>
              </a:rPr>
              <a:t>available</a:t>
            </a:r>
            <a:r>
              <a:rPr lang="en-US" sz="2000" dirty="0">
                <a:solidFill>
                  <a:srgbClr val="FF0000"/>
                </a:solidFill>
                <a:latin typeface="Calibri"/>
                <a:ea typeface="Calibri"/>
                <a:cs typeface="Calibri"/>
                <a:sym typeface="Calibri"/>
              </a:rPr>
              <a:t>, 3 options are possible depending on chamber turn-off strategy: </a:t>
            </a:r>
            <a:endParaRPr sz="2000" dirty="0"/>
          </a:p>
          <a:p>
            <a:pPr marL="0" marR="0" lvl="0" indent="0" algn="just" rtl="0">
              <a:spcBef>
                <a:spcPts val="0"/>
              </a:spcBef>
              <a:spcAft>
                <a:spcPts val="0"/>
              </a:spcAft>
              <a:buNone/>
            </a:pPr>
            <a:r>
              <a:rPr lang="en-US" sz="2000" b="1" dirty="0">
                <a:solidFill>
                  <a:srgbClr val="FF0000"/>
                </a:solidFill>
                <a:latin typeface="Calibri"/>
                <a:ea typeface="Calibri"/>
                <a:cs typeface="Calibri"/>
                <a:sym typeface="Calibri"/>
              </a:rPr>
              <a:t>Option 1: </a:t>
            </a:r>
            <a:r>
              <a:rPr lang="en-US" sz="2000" b="1" dirty="0" smtClean="0">
                <a:solidFill>
                  <a:schemeClr val="dk1"/>
                </a:solidFill>
                <a:latin typeface="Calibri"/>
                <a:ea typeface="Calibri"/>
                <a:cs typeface="Calibri"/>
                <a:sym typeface="Calibri"/>
              </a:rPr>
              <a:t>ALL* leaky </a:t>
            </a:r>
            <a:r>
              <a:rPr lang="en-US" sz="2000" b="1" dirty="0">
                <a:solidFill>
                  <a:schemeClr val="dk1"/>
                </a:solidFill>
                <a:latin typeface="Calibri"/>
                <a:ea typeface="Calibri"/>
                <a:cs typeface="Calibri"/>
                <a:sym typeface="Calibri"/>
              </a:rPr>
              <a:t>chambers </a:t>
            </a:r>
            <a:r>
              <a:rPr lang="en-US" sz="2000" b="1" dirty="0" smtClean="0">
                <a:solidFill>
                  <a:schemeClr val="dk1"/>
                </a:solidFill>
                <a:latin typeface="Calibri"/>
                <a:ea typeface="Calibri"/>
                <a:cs typeface="Calibri"/>
                <a:sym typeface="Calibri"/>
              </a:rPr>
              <a:t>ON</a:t>
            </a:r>
            <a:endParaRPr sz="2000" b="1" dirty="0">
              <a:solidFill>
                <a:schemeClr val="dk1"/>
              </a:solidFill>
              <a:latin typeface="Calibri"/>
              <a:ea typeface="Calibri"/>
              <a:cs typeface="Calibri"/>
              <a:sym typeface="Calibri"/>
            </a:endParaRPr>
          </a:p>
          <a:p>
            <a:pPr marL="285750" marR="0" lvl="0" indent="-285750" algn="just" rtl="0">
              <a:spcBef>
                <a:spcPts val="0"/>
              </a:spcBef>
              <a:spcAft>
                <a:spcPts val="0"/>
              </a:spcAft>
              <a:buClr>
                <a:schemeClr val="dk1"/>
              </a:buClr>
              <a:buSzPts val="1800"/>
              <a:buFont typeface="Wingdings" charset="2"/>
              <a:buChar char="Ø"/>
            </a:pPr>
            <a:r>
              <a:rPr lang="en-US" sz="2000" dirty="0">
                <a:solidFill>
                  <a:schemeClr val="dk1"/>
                </a:solidFill>
                <a:latin typeface="Calibri"/>
                <a:ea typeface="Calibri"/>
                <a:cs typeface="Calibri"/>
                <a:sym typeface="Calibri"/>
              </a:rPr>
              <a:t>≈800 l/h of leak  &amp;  ≈300 l/h from the exhaust </a:t>
            </a:r>
            <a:endParaRPr sz="2000" dirty="0"/>
          </a:p>
          <a:p>
            <a:pPr marL="285750" marR="0" lvl="0" indent="-285750" algn="just" rtl="0">
              <a:spcBef>
                <a:spcPts val="0"/>
              </a:spcBef>
              <a:spcAft>
                <a:spcPts val="0"/>
              </a:spcAft>
              <a:buClr>
                <a:srgbClr val="FF0000"/>
              </a:buClr>
              <a:buSzPts val="1800"/>
              <a:buFont typeface="Wingdings" charset="2"/>
              <a:buChar char="Ø"/>
            </a:pPr>
            <a:r>
              <a:rPr lang="en-US" sz="2000" dirty="0">
                <a:solidFill>
                  <a:srgbClr val="FF0000"/>
                </a:solidFill>
                <a:latin typeface="Calibri"/>
                <a:ea typeface="Calibri"/>
                <a:cs typeface="Calibri"/>
                <a:sym typeface="Calibri"/>
              </a:rPr>
              <a:t>-23% of Emission and cost** </a:t>
            </a:r>
            <a:endParaRPr lang="en-US" sz="2000" dirty="0">
              <a:solidFill>
                <a:srgbClr val="FF0000"/>
              </a:solidFill>
              <a:latin typeface="Calibri"/>
              <a:ea typeface="Calibri"/>
              <a:cs typeface="Calibri"/>
              <a:sym typeface="Calibri"/>
            </a:endParaRPr>
          </a:p>
          <a:p>
            <a:pPr marL="285750" marR="0" lvl="0" indent="-285750" algn="just" rtl="0">
              <a:spcBef>
                <a:spcPts val="0"/>
              </a:spcBef>
              <a:spcAft>
                <a:spcPts val="0"/>
              </a:spcAft>
              <a:buClr>
                <a:srgbClr val="FF0000"/>
              </a:buClr>
              <a:buSzPts val="1800"/>
              <a:buFont typeface="Wingdings" charset="2"/>
              <a:buChar char="Ø"/>
            </a:pPr>
            <a:endParaRPr sz="2000" dirty="0">
              <a:solidFill>
                <a:schemeClr val="dk1"/>
              </a:solidFill>
              <a:latin typeface="Calibri"/>
              <a:ea typeface="Calibri"/>
              <a:cs typeface="Calibri"/>
              <a:sym typeface="Calibri"/>
            </a:endParaRPr>
          </a:p>
          <a:p>
            <a:pPr marL="0" marR="0" lvl="0" indent="0" algn="just" rtl="0">
              <a:spcBef>
                <a:spcPts val="0"/>
              </a:spcBef>
              <a:spcAft>
                <a:spcPts val="0"/>
              </a:spcAft>
              <a:buNone/>
            </a:pPr>
            <a:r>
              <a:rPr lang="en-US" sz="2000" b="1" dirty="0">
                <a:solidFill>
                  <a:srgbClr val="FF0000"/>
                </a:solidFill>
                <a:latin typeface="Calibri"/>
                <a:ea typeface="Calibri"/>
                <a:cs typeface="Calibri"/>
                <a:sym typeface="Calibri"/>
              </a:rPr>
              <a:t>Option 2: </a:t>
            </a:r>
            <a:r>
              <a:rPr lang="en-US" sz="2000" b="1" dirty="0" smtClean="0">
                <a:solidFill>
                  <a:schemeClr val="dk1"/>
                </a:solidFill>
                <a:latin typeface="Calibri"/>
                <a:ea typeface="Calibri"/>
                <a:cs typeface="Calibri"/>
                <a:sym typeface="Calibri"/>
              </a:rPr>
              <a:t>OFF HALF </a:t>
            </a:r>
            <a:r>
              <a:rPr lang="en-US" sz="2000" b="1" dirty="0">
                <a:solidFill>
                  <a:schemeClr val="dk1"/>
                </a:solidFill>
                <a:latin typeface="Calibri"/>
                <a:ea typeface="Calibri"/>
                <a:cs typeface="Calibri"/>
                <a:sym typeface="Calibri"/>
              </a:rPr>
              <a:t>leaky </a:t>
            </a:r>
            <a:r>
              <a:rPr lang="en-US" sz="2000" b="1" dirty="0" smtClean="0">
                <a:solidFill>
                  <a:schemeClr val="dk1"/>
                </a:solidFill>
                <a:latin typeface="Calibri"/>
                <a:ea typeface="Calibri"/>
                <a:cs typeface="Calibri"/>
                <a:sym typeface="Calibri"/>
              </a:rPr>
              <a:t>chambers OFF selecting the one </a:t>
            </a:r>
            <a:r>
              <a:rPr lang="en-US" sz="2000" b="1" dirty="0" smtClean="0">
                <a:solidFill>
                  <a:schemeClr val="dk1"/>
                </a:solidFill>
                <a:latin typeface="Calibri"/>
                <a:ea typeface="Calibri"/>
                <a:cs typeface="Calibri"/>
                <a:sym typeface="Calibri"/>
              </a:rPr>
              <a:t>with </a:t>
            </a:r>
            <a:r>
              <a:rPr lang="en-US" sz="2000" dirty="0">
                <a:solidFill>
                  <a:schemeClr val="dk1"/>
                </a:solidFill>
                <a:latin typeface="Calibri"/>
                <a:ea typeface="Calibri"/>
                <a:cs typeface="Calibri"/>
                <a:sym typeface="Calibri"/>
              </a:rPr>
              <a:t>less impact on the trigger </a:t>
            </a:r>
            <a:r>
              <a:rPr lang="en-US" sz="2000" dirty="0" smtClean="0">
                <a:solidFill>
                  <a:schemeClr val="dk1"/>
                </a:solidFill>
                <a:latin typeface="Calibri"/>
                <a:ea typeface="Calibri"/>
                <a:cs typeface="Calibri"/>
                <a:sym typeface="Calibri"/>
              </a:rPr>
              <a:t>efficiency</a:t>
            </a:r>
            <a:endParaRPr sz="2000" dirty="0"/>
          </a:p>
          <a:p>
            <a:pPr marL="285750" marR="0" lvl="0" indent="-285750" algn="just" rtl="0">
              <a:spcBef>
                <a:spcPts val="0"/>
              </a:spcBef>
              <a:spcAft>
                <a:spcPts val="0"/>
              </a:spcAft>
              <a:buClr>
                <a:schemeClr val="dk1"/>
              </a:buClr>
              <a:buSzPts val="1800"/>
              <a:buFont typeface="Wingdings" charset="2"/>
              <a:buChar char="Ø"/>
            </a:pPr>
            <a:r>
              <a:rPr lang="en-US" sz="2000" dirty="0">
                <a:solidFill>
                  <a:schemeClr val="dk1"/>
                </a:solidFill>
                <a:latin typeface="Calibri"/>
                <a:ea typeface="Calibri"/>
                <a:cs typeface="Calibri"/>
                <a:sym typeface="Calibri"/>
              </a:rPr>
              <a:t>≈500 l/h of leak  &amp;  ≈600 l/h from the exhaust </a:t>
            </a:r>
            <a:endParaRPr sz="2000" dirty="0"/>
          </a:p>
          <a:p>
            <a:pPr marL="285750" marR="0" lvl="0" indent="-285750" algn="just" rtl="0">
              <a:spcBef>
                <a:spcPts val="0"/>
              </a:spcBef>
              <a:spcAft>
                <a:spcPts val="0"/>
              </a:spcAft>
              <a:buClr>
                <a:srgbClr val="FF0000"/>
              </a:buClr>
              <a:buSzPts val="1800"/>
              <a:buFont typeface="Wingdings" charset="2"/>
              <a:buChar char="Ø"/>
            </a:pPr>
            <a:r>
              <a:rPr lang="en-US" sz="2000" dirty="0">
                <a:solidFill>
                  <a:srgbClr val="FF0000"/>
                </a:solidFill>
                <a:latin typeface="Calibri"/>
                <a:ea typeface="Calibri"/>
                <a:cs typeface="Calibri"/>
                <a:sym typeface="Calibri"/>
              </a:rPr>
              <a:t>-45% of Emission and cost** </a:t>
            </a:r>
            <a:endParaRPr sz="2000" dirty="0"/>
          </a:p>
          <a:p>
            <a:pPr marL="0" marR="0" lvl="0" indent="0" algn="just" rtl="0">
              <a:spcBef>
                <a:spcPts val="0"/>
              </a:spcBef>
              <a:spcAft>
                <a:spcPts val="0"/>
              </a:spcAft>
              <a:buNone/>
            </a:pPr>
            <a:endParaRPr sz="2000" b="1" dirty="0">
              <a:solidFill>
                <a:srgbClr val="FF0000"/>
              </a:solidFill>
              <a:latin typeface="Calibri"/>
              <a:ea typeface="Calibri"/>
              <a:cs typeface="Calibri"/>
              <a:sym typeface="Calibri"/>
            </a:endParaRPr>
          </a:p>
          <a:p>
            <a:pPr marL="0" marR="0" lvl="0" indent="0" algn="just" rtl="0">
              <a:spcBef>
                <a:spcPts val="0"/>
              </a:spcBef>
              <a:spcAft>
                <a:spcPts val="0"/>
              </a:spcAft>
              <a:buNone/>
            </a:pPr>
            <a:r>
              <a:rPr lang="en-US" sz="2000" b="1" dirty="0">
                <a:solidFill>
                  <a:srgbClr val="FF0000"/>
                </a:solidFill>
                <a:latin typeface="Calibri"/>
                <a:ea typeface="Calibri"/>
                <a:cs typeface="Calibri"/>
                <a:sym typeface="Calibri"/>
              </a:rPr>
              <a:t>Option 3: </a:t>
            </a:r>
            <a:r>
              <a:rPr lang="en-US" sz="2000" b="1" dirty="0">
                <a:solidFill>
                  <a:schemeClr val="dk1"/>
                </a:solidFill>
                <a:latin typeface="Calibri"/>
                <a:ea typeface="Calibri"/>
                <a:cs typeface="Calibri"/>
                <a:sym typeface="Calibri"/>
              </a:rPr>
              <a:t>Turn OFF all </a:t>
            </a:r>
            <a:r>
              <a:rPr lang="en-US" sz="2000" b="1" dirty="0" smtClean="0">
                <a:solidFill>
                  <a:schemeClr val="dk1"/>
                </a:solidFill>
                <a:latin typeface="Calibri"/>
                <a:ea typeface="Calibri"/>
                <a:cs typeface="Calibri"/>
                <a:sym typeface="Calibri"/>
              </a:rPr>
              <a:t>leaky </a:t>
            </a:r>
            <a:r>
              <a:rPr lang="en-US" sz="2000" b="1" dirty="0">
                <a:solidFill>
                  <a:schemeClr val="dk1"/>
                </a:solidFill>
                <a:latin typeface="Calibri"/>
                <a:ea typeface="Calibri"/>
                <a:cs typeface="Calibri"/>
                <a:sym typeface="Calibri"/>
              </a:rPr>
              <a:t>chambers </a:t>
            </a:r>
            <a:r>
              <a:rPr lang="en-US" sz="2000" b="1" dirty="0" smtClean="0">
                <a:solidFill>
                  <a:schemeClr val="dk1"/>
                </a:solidFill>
                <a:latin typeface="Calibri"/>
                <a:ea typeface="Calibri"/>
                <a:cs typeface="Calibri"/>
                <a:sym typeface="Calibri"/>
              </a:rPr>
              <a:t> </a:t>
            </a:r>
            <a:endParaRPr sz="2000" dirty="0"/>
          </a:p>
          <a:p>
            <a:pPr marL="285750" marR="0" lvl="0" indent="-285750" algn="just" rtl="0">
              <a:spcBef>
                <a:spcPts val="0"/>
              </a:spcBef>
              <a:spcAft>
                <a:spcPts val="0"/>
              </a:spcAft>
              <a:buClr>
                <a:schemeClr val="dk1"/>
              </a:buClr>
              <a:buSzPts val="1800"/>
              <a:buFont typeface="Wingdings" charset="2"/>
              <a:buChar char="Ø"/>
            </a:pPr>
            <a:r>
              <a:rPr lang="en-US" sz="2000" dirty="0">
                <a:solidFill>
                  <a:schemeClr val="dk1"/>
                </a:solidFill>
                <a:latin typeface="Calibri"/>
                <a:ea typeface="Calibri"/>
                <a:cs typeface="Calibri"/>
                <a:sym typeface="Calibri"/>
              </a:rPr>
              <a:t>≈100 l/h of leak  &amp;  ≈1000 l/h from the exhaust </a:t>
            </a:r>
            <a:endParaRPr sz="2000" dirty="0"/>
          </a:p>
          <a:p>
            <a:pPr marL="285750" marR="0" lvl="0" indent="-285750" algn="just" rtl="0">
              <a:spcBef>
                <a:spcPts val="0"/>
              </a:spcBef>
              <a:spcAft>
                <a:spcPts val="0"/>
              </a:spcAft>
              <a:buClr>
                <a:srgbClr val="FF0000"/>
              </a:buClr>
              <a:buSzPts val="1800"/>
              <a:buFont typeface="Wingdings" charset="2"/>
              <a:buChar char="Ø"/>
            </a:pPr>
            <a:r>
              <a:rPr lang="en-US" sz="2000" dirty="0">
                <a:solidFill>
                  <a:srgbClr val="FF0000"/>
                </a:solidFill>
                <a:latin typeface="Calibri"/>
                <a:ea typeface="Calibri"/>
                <a:cs typeface="Calibri"/>
                <a:sym typeface="Calibri"/>
              </a:rPr>
              <a:t>-73% of Emission and cost** </a:t>
            </a:r>
            <a:endParaRPr sz="2000" dirty="0">
              <a:solidFill>
                <a:srgbClr val="FF0000"/>
              </a:solidFill>
              <a:latin typeface="Calibri"/>
              <a:ea typeface="Calibri"/>
              <a:cs typeface="Calibri"/>
              <a:sym typeface="Calibri"/>
            </a:endParaRPr>
          </a:p>
        </p:txBody>
      </p:sp>
      <p:sp>
        <p:nvSpPr>
          <p:cNvPr id="360" name="Google Shape;360;p21"/>
          <p:cNvSpPr/>
          <p:nvPr/>
        </p:nvSpPr>
        <p:spPr>
          <a:xfrm>
            <a:off x="2778112" y="5017044"/>
            <a:ext cx="310187" cy="456656"/>
          </a:xfrm>
          <a:prstGeom prst="downArrow">
            <a:avLst>
              <a:gd name="adj1" fmla="val 50000"/>
              <a:gd name="adj2" fmla="val 50000"/>
            </a:avLst>
          </a:prstGeom>
          <a:solidFill>
            <a:schemeClr val="accen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nvGrpSpPr>
          <p:cNvPr id="361" name="Google Shape;361;p21"/>
          <p:cNvGrpSpPr/>
          <p:nvPr/>
        </p:nvGrpSpPr>
        <p:grpSpPr>
          <a:xfrm>
            <a:off x="-14893" y="1084335"/>
            <a:ext cx="5661944" cy="4963505"/>
            <a:chOff x="-14893" y="1084335"/>
            <a:chExt cx="5661944" cy="4963505"/>
          </a:xfrm>
        </p:grpSpPr>
        <p:grpSp>
          <p:nvGrpSpPr>
            <p:cNvPr id="362" name="Google Shape;362;p21"/>
            <p:cNvGrpSpPr/>
            <p:nvPr/>
          </p:nvGrpSpPr>
          <p:grpSpPr>
            <a:xfrm>
              <a:off x="417806" y="1084335"/>
              <a:ext cx="5229245" cy="3932165"/>
              <a:chOff x="-126432" y="1459921"/>
              <a:chExt cx="6056029" cy="5075648"/>
            </a:xfrm>
          </p:grpSpPr>
          <p:sp>
            <p:nvSpPr>
              <p:cNvPr id="363" name="Google Shape;363;p21"/>
              <p:cNvSpPr/>
              <p:nvPr/>
            </p:nvSpPr>
            <p:spPr>
              <a:xfrm>
                <a:off x="4016226" y="3369626"/>
                <a:ext cx="1913371" cy="905385"/>
              </a:xfrm>
              <a:prstGeom prst="rect">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Closed loop Replenishing rate ~10% (1100 l/h)</a:t>
                </a:r>
                <a:endParaRPr sz="1400">
                  <a:solidFill>
                    <a:schemeClr val="lt1"/>
                  </a:solidFill>
                  <a:latin typeface="Calibri"/>
                  <a:ea typeface="Calibri"/>
                  <a:cs typeface="Calibri"/>
                  <a:sym typeface="Calibri"/>
                </a:endParaRPr>
              </a:p>
            </p:txBody>
          </p:sp>
          <p:sp>
            <p:nvSpPr>
              <p:cNvPr id="364" name="Google Shape;364;p21"/>
              <p:cNvSpPr/>
              <p:nvPr/>
            </p:nvSpPr>
            <p:spPr>
              <a:xfrm rot="10800000">
                <a:off x="230983" y="3572990"/>
                <a:ext cx="1109131" cy="909504"/>
              </a:xfrm>
              <a:prstGeom prst="bentUpArrow">
                <a:avLst>
                  <a:gd name="adj1" fmla="val 16339"/>
                  <a:gd name="adj2" fmla="val 20914"/>
                  <a:gd name="adj3" fmla="val 25000"/>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5" name="Google Shape;365;p21"/>
              <p:cNvSpPr/>
              <p:nvPr/>
            </p:nvSpPr>
            <p:spPr>
              <a:xfrm>
                <a:off x="-126432" y="4541597"/>
                <a:ext cx="1466545" cy="1239885"/>
              </a:xfrm>
              <a:prstGeom prst="rect">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Leak rate </a:t>
                </a:r>
                <a:endParaRPr/>
              </a:p>
              <a:p>
                <a:pPr marL="0" marR="0" lvl="0" indent="0" algn="ctr" rtl="0">
                  <a:spcBef>
                    <a:spcPts val="0"/>
                  </a:spcBef>
                  <a:spcAft>
                    <a:spcPts val="0"/>
                  </a:spcAft>
                  <a:buNone/>
                </a:pPr>
                <a:r>
                  <a:rPr lang="en-US" sz="1400">
                    <a:solidFill>
                      <a:schemeClr val="lt1"/>
                    </a:solidFill>
                    <a:latin typeface="Calibri"/>
                    <a:ea typeface="Calibri"/>
                    <a:cs typeface="Calibri"/>
                    <a:sym typeface="Calibri"/>
                  </a:rPr>
                  <a:t>Op1 ~800 l/h</a:t>
                </a:r>
                <a:endParaRPr/>
              </a:p>
              <a:p>
                <a:pPr marL="0" marR="0" lvl="0" indent="0" algn="ctr" rtl="0">
                  <a:spcBef>
                    <a:spcPts val="0"/>
                  </a:spcBef>
                  <a:spcAft>
                    <a:spcPts val="0"/>
                  </a:spcAft>
                  <a:buNone/>
                </a:pPr>
                <a:r>
                  <a:rPr lang="en-US" sz="1400">
                    <a:solidFill>
                      <a:schemeClr val="lt1"/>
                    </a:solidFill>
                    <a:latin typeface="Calibri"/>
                    <a:ea typeface="Calibri"/>
                    <a:cs typeface="Calibri"/>
                    <a:sym typeface="Calibri"/>
                  </a:rPr>
                  <a:t>Op2 ~500 l/h</a:t>
                </a:r>
                <a:endParaRPr/>
              </a:p>
              <a:p>
                <a:pPr marL="0" marR="0" lvl="0" indent="0" algn="ctr" rtl="0">
                  <a:spcBef>
                    <a:spcPts val="0"/>
                  </a:spcBef>
                  <a:spcAft>
                    <a:spcPts val="0"/>
                  </a:spcAft>
                  <a:buNone/>
                </a:pPr>
                <a:r>
                  <a:rPr lang="en-US" sz="1400">
                    <a:solidFill>
                      <a:schemeClr val="lt1"/>
                    </a:solidFill>
                    <a:latin typeface="Calibri"/>
                    <a:ea typeface="Calibri"/>
                    <a:cs typeface="Calibri"/>
                    <a:sym typeface="Calibri"/>
                  </a:rPr>
                  <a:t>Op3 ~100 l/h</a:t>
                </a:r>
                <a:endParaRPr/>
              </a:p>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6" name="Google Shape;366;p21"/>
              <p:cNvSpPr/>
              <p:nvPr/>
            </p:nvSpPr>
            <p:spPr>
              <a:xfrm>
                <a:off x="2227147" y="4482494"/>
                <a:ext cx="359230" cy="589453"/>
              </a:xfrm>
              <a:prstGeom prst="downArrow">
                <a:avLst>
                  <a:gd name="adj1" fmla="val 50000"/>
                  <a:gd name="adj2" fmla="val 50000"/>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7" name="Google Shape;367;p21"/>
              <p:cNvSpPr/>
              <p:nvPr/>
            </p:nvSpPr>
            <p:spPr>
              <a:xfrm>
                <a:off x="1405384" y="5112818"/>
                <a:ext cx="2257428" cy="1422751"/>
              </a:xfrm>
              <a:prstGeom prst="rect">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Exhaust: </a:t>
                </a:r>
                <a:endParaRPr/>
              </a:p>
              <a:p>
                <a:pPr marL="0" marR="0" lvl="0" indent="0" algn="ctr" rtl="0">
                  <a:spcBef>
                    <a:spcPts val="0"/>
                  </a:spcBef>
                  <a:spcAft>
                    <a:spcPts val="0"/>
                  </a:spcAft>
                  <a:buNone/>
                </a:pPr>
                <a:r>
                  <a:rPr lang="en-US" sz="1400">
                    <a:solidFill>
                      <a:schemeClr val="lt1"/>
                    </a:solidFill>
                    <a:latin typeface="Calibri"/>
                    <a:ea typeface="Calibri"/>
                    <a:cs typeface="Calibri"/>
                    <a:sym typeface="Calibri"/>
                  </a:rPr>
                  <a:t>Op1 ~300 l/h</a:t>
                </a:r>
                <a:endParaRPr/>
              </a:p>
              <a:p>
                <a:pPr marL="0" marR="0" lvl="0" indent="0" algn="ctr" rtl="0">
                  <a:spcBef>
                    <a:spcPts val="0"/>
                  </a:spcBef>
                  <a:spcAft>
                    <a:spcPts val="0"/>
                  </a:spcAft>
                  <a:buNone/>
                </a:pPr>
                <a:r>
                  <a:rPr lang="en-US" sz="1400">
                    <a:solidFill>
                      <a:schemeClr val="lt1"/>
                    </a:solidFill>
                    <a:latin typeface="Calibri"/>
                    <a:ea typeface="Calibri"/>
                    <a:cs typeface="Calibri"/>
                    <a:sym typeface="Calibri"/>
                  </a:rPr>
                  <a:t>Op2 ~600 l/h</a:t>
                </a:r>
                <a:endParaRPr/>
              </a:p>
              <a:p>
                <a:pPr marL="0" marR="0" lvl="0" indent="0" algn="ctr" rtl="0">
                  <a:spcBef>
                    <a:spcPts val="0"/>
                  </a:spcBef>
                  <a:spcAft>
                    <a:spcPts val="0"/>
                  </a:spcAft>
                  <a:buNone/>
                </a:pPr>
                <a:r>
                  <a:rPr lang="en-US" sz="1400">
                    <a:solidFill>
                      <a:schemeClr val="lt1"/>
                    </a:solidFill>
                    <a:latin typeface="Calibri"/>
                    <a:ea typeface="Calibri"/>
                    <a:cs typeface="Calibri"/>
                    <a:sym typeface="Calibri"/>
                  </a:rPr>
                  <a:t>Op3 ~1000 l/</a:t>
                </a:r>
                <a:endParaRPr sz="1400">
                  <a:solidFill>
                    <a:schemeClr val="lt1"/>
                  </a:solidFill>
                  <a:latin typeface="Calibri"/>
                  <a:ea typeface="Calibri"/>
                  <a:cs typeface="Calibri"/>
                  <a:sym typeface="Calibri"/>
                </a:endParaRPr>
              </a:p>
            </p:txBody>
          </p:sp>
          <p:sp>
            <p:nvSpPr>
              <p:cNvPr id="368" name="Google Shape;368;p21"/>
              <p:cNvSpPr/>
              <p:nvPr/>
            </p:nvSpPr>
            <p:spPr>
              <a:xfrm>
                <a:off x="434183" y="1459921"/>
                <a:ext cx="3450773" cy="886870"/>
              </a:xfrm>
              <a:prstGeom prst="rect">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a:solidFill>
                      <a:srgbClr val="FF0000"/>
                    </a:solidFill>
                    <a:latin typeface="Calibri"/>
                    <a:ea typeface="Calibri"/>
                    <a:cs typeface="Calibri"/>
                    <a:sym typeface="Calibri"/>
                  </a:rPr>
                  <a:t>RUN3</a:t>
                </a:r>
                <a:endParaRPr sz="3000">
                  <a:solidFill>
                    <a:srgbClr val="FF0000"/>
                  </a:solidFill>
                  <a:latin typeface="Calibri"/>
                  <a:ea typeface="Calibri"/>
                  <a:cs typeface="Calibri"/>
                  <a:sym typeface="Calibri"/>
                </a:endParaRPr>
              </a:p>
              <a:p>
                <a:pPr marL="0" marR="0" lvl="0" indent="0" algn="ctr" rtl="0">
                  <a:spcBef>
                    <a:spcPts val="0"/>
                  </a:spcBef>
                  <a:spcAft>
                    <a:spcPts val="0"/>
                  </a:spcAft>
                  <a:buNone/>
                </a:pPr>
                <a:r>
                  <a:rPr lang="en-US" sz="1400" b="1">
                    <a:solidFill>
                      <a:schemeClr val="lt1"/>
                    </a:solidFill>
                    <a:latin typeface="Calibri"/>
                    <a:ea typeface="Calibri"/>
                    <a:cs typeface="Calibri"/>
                    <a:sym typeface="Calibri"/>
                  </a:rPr>
                  <a:t>C</a:t>
                </a:r>
                <a:r>
                  <a:rPr lang="en-US" sz="1400" b="1" baseline="-25000">
                    <a:solidFill>
                      <a:schemeClr val="lt1"/>
                    </a:solidFill>
                    <a:latin typeface="Calibri"/>
                    <a:ea typeface="Calibri"/>
                    <a:cs typeface="Calibri"/>
                    <a:sym typeface="Calibri"/>
                  </a:rPr>
                  <a:t>2</a:t>
                </a:r>
                <a:r>
                  <a:rPr lang="en-US" sz="1400" b="1">
                    <a:solidFill>
                      <a:schemeClr val="lt1"/>
                    </a:solidFill>
                    <a:latin typeface="Calibri"/>
                    <a:ea typeface="Calibri"/>
                    <a:cs typeface="Calibri"/>
                    <a:sym typeface="Calibri"/>
                  </a:rPr>
                  <a:t>H</a:t>
                </a:r>
                <a:r>
                  <a:rPr lang="en-US" sz="1400" b="1" baseline="-25000">
                    <a:solidFill>
                      <a:schemeClr val="lt1"/>
                    </a:solidFill>
                    <a:latin typeface="Calibri"/>
                    <a:ea typeface="Calibri"/>
                    <a:cs typeface="Calibri"/>
                    <a:sym typeface="Calibri"/>
                  </a:rPr>
                  <a:t>2</a:t>
                </a:r>
                <a:r>
                  <a:rPr lang="en-US" sz="1400" b="1">
                    <a:solidFill>
                      <a:schemeClr val="lt1"/>
                    </a:solidFill>
                    <a:latin typeface="Calibri"/>
                    <a:ea typeface="Calibri"/>
                    <a:cs typeface="Calibri"/>
                    <a:sym typeface="Calibri"/>
                  </a:rPr>
                  <a:t>F</a:t>
                </a:r>
                <a:r>
                  <a:rPr lang="en-US" sz="1400" b="1" baseline="-25000">
                    <a:solidFill>
                      <a:schemeClr val="lt1"/>
                    </a:solidFill>
                    <a:latin typeface="Calibri"/>
                    <a:ea typeface="Calibri"/>
                    <a:cs typeface="Calibri"/>
                    <a:sym typeface="Calibri"/>
                  </a:rPr>
                  <a:t>4</a:t>
                </a:r>
                <a:r>
                  <a:rPr lang="en-US" sz="1400" b="1">
                    <a:solidFill>
                      <a:schemeClr val="lt1"/>
                    </a:solidFill>
                    <a:latin typeface="Calibri"/>
                    <a:ea typeface="Calibri"/>
                    <a:cs typeface="Calibri"/>
                    <a:sym typeface="Calibri"/>
                  </a:rPr>
                  <a:t>+iC</a:t>
                </a:r>
                <a:r>
                  <a:rPr lang="en-US" sz="1400" b="1" baseline="-25000">
                    <a:solidFill>
                      <a:schemeClr val="lt1"/>
                    </a:solidFill>
                    <a:latin typeface="Calibri"/>
                    <a:ea typeface="Calibri"/>
                    <a:cs typeface="Calibri"/>
                    <a:sym typeface="Calibri"/>
                  </a:rPr>
                  <a:t>4</a:t>
                </a:r>
                <a:r>
                  <a:rPr lang="en-US" sz="1400" b="1">
                    <a:solidFill>
                      <a:schemeClr val="lt1"/>
                    </a:solidFill>
                    <a:latin typeface="Calibri"/>
                    <a:ea typeface="Calibri"/>
                    <a:cs typeface="Calibri"/>
                    <a:sym typeface="Calibri"/>
                  </a:rPr>
                  <a:t>H</a:t>
                </a:r>
                <a:r>
                  <a:rPr lang="en-US" sz="1400" b="1" baseline="-25000">
                    <a:solidFill>
                      <a:schemeClr val="lt1"/>
                    </a:solidFill>
                    <a:latin typeface="Calibri"/>
                    <a:ea typeface="Calibri"/>
                    <a:cs typeface="Calibri"/>
                    <a:sym typeface="Calibri"/>
                  </a:rPr>
                  <a:t>10</a:t>
                </a:r>
                <a:r>
                  <a:rPr lang="en-US" sz="1400" b="1">
                    <a:solidFill>
                      <a:schemeClr val="lt1"/>
                    </a:solidFill>
                    <a:latin typeface="Calibri"/>
                    <a:ea typeface="Calibri"/>
                    <a:cs typeface="Calibri"/>
                    <a:sym typeface="Calibri"/>
                  </a:rPr>
                  <a:t>+SF</a:t>
                </a:r>
                <a:r>
                  <a:rPr lang="en-US" sz="1400" b="1" baseline="-25000">
                    <a:solidFill>
                      <a:schemeClr val="lt1"/>
                    </a:solidFill>
                    <a:latin typeface="Calibri"/>
                    <a:ea typeface="Calibri"/>
                    <a:cs typeface="Calibri"/>
                    <a:sym typeface="Calibri"/>
                  </a:rPr>
                  <a:t>6</a:t>
                </a:r>
                <a:r>
                  <a:rPr lang="en-US" sz="1400" b="1">
                    <a:solidFill>
                      <a:schemeClr val="lt1"/>
                    </a:solidFill>
                    <a:latin typeface="Calibri"/>
                    <a:ea typeface="Calibri"/>
                    <a:cs typeface="Calibri"/>
                    <a:sym typeface="Calibri"/>
                  </a:rPr>
                  <a:t>   95.2+4.5+0.3%</a:t>
                </a:r>
                <a:endParaRPr sz="1400" b="1">
                  <a:solidFill>
                    <a:schemeClr val="lt1"/>
                  </a:solidFill>
                  <a:latin typeface="Calibri"/>
                  <a:ea typeface="Calibri"/>
                  <a:cs typeface="Calibri"/>
                  <a:sym typeface="Calibri"/>
                </a:endParaRPr>
              </a:p>
            </p:txBody>
          </p:sp>
          <p:pic>
            <p:nvPicPr>
              <p:cNvPr id="369" name="Google Shape;369;p21"/>
              <p:cNvPicPr preferRelativeResize="0"/>
              <p:nvPr/>
            </p:nvPicPr>
            <p:blipFill rotWithShape="1">
              <a:blip r:embed="rId3">
                <a:alphaModFix/>
              </a:blip>
              <a:srcRect/>
              <a:stretch/>
            </p:blipFill>
            <p:spPr>
              <a:xfrm>
                <a:off x="1421537" y="3236924"/>
                <a:ext cx="1828433" cy="1228913"/>
              </a:xfrm>
              <a:prstGeom prst="rect">
                <a:avLst/>
              </a:prstGeom>
              <a:noFill/>
              <a:ln>
                <a:noFill/>
              </a:ln>
            </p:spPr>
          </p:pic>
          <p:sp>
            <p:nvSpPr>
              <p:cNvPr id="370" name="Google Shape;370;p21"/>
              <p:cNvSpPr/>
              <p:nvPr/>
            </p:nvSpPr>
            <p:spPr>
              <a:xfrm>
                <a:off x="2174867" y="2346792"/>
                <a:ext cx="359230" cy="946649"/>
              </a:xfrm>
              <a:prstGeom prst="downArrow">
                <a:avLst>
                  <a:gd name="adj1" fmla="val 50000"/>
                  <a:gd name="adj2" fmla="val 50000"/>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Calibri"/>
                  <a:ea typeface="Calibri"/>
                  <a:cs typeface="Calibri"/>
                  <a:sym typeface="Calibri"/>
                </a:endParaRPr>
              </a:p>
            </p:txBody>
          </p:sp>
          <p:sp>
            <p:nvSpPr>
              <p:cNvPr id="371" name="Google Shape;371;p21"/>
              <p:cNvSpPr/>
              <p:nvPr/>
            </p:nvSpPr>
            <p:spPr>
              <a:xfrm>
                <a:off x="1391646" y="2424988"/>
                <a:ext cx="2109776" cy="492038"/>
              </a:xfrm>
              <a:prstGeom prst="rect">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total flow ~11000 l/h</a:t>
                </a:r>
                <a:endParaRPr sz="1400">
                  <a:solidFill>
                    <a:schemeClr val="lt1"/>
                  </a:solidFill>
                  <a:latin typeface="Calibri"/>
                  <a:ea typeface="Calibri"/>
                  <a:cs typeface="Calibri"/>
                  <a:sym typeface="Calibri"/>
                </a:endParaRPr>
              </a:p>
            </p:txBody>
          </p:sp>
          <p:sp>
            <p:nvSpPr>
              <p:cNvPr id="372" name="Google Shape;372;p21"/>
              <p:cNvSpPr/>
              <p:nvPr/>
            </p:nvSpPr>
            <p:spPr>
              <a:xfrm rot="-5400000">
                <a:off x="3315263" y="3330595"/>
                <a:ext cx="632289" cy="710352"/>
              </a:xfrm>
              <a:prstGeom prst="downArrow">
                <a:avLst>
                  <a:gd name="adj1" fmla="val 23814"/>
                  <a:gd name="adj2" fmla="val 50000"/>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Calibri"/>
                  <a:ea typeface="Calibri"/>
                  <a:cs typeface="Calibri"/>
                  <a:sym typeface="Calibri"/>
                </a:endParaRPr>
              </a:p>
            </p:txBody>
          </p:sp>
          <p:sp>
            <p:nvSpPr>
              <p:cNvPr id="373" name="Google Shape;373;p21"/>
              <p:cNvSpPr/>
              <p:nvPr/>
            </p:nvSpPr>
            <p:spPr>
              <a:xfrm rot="-5400000">
                <a:off x="3825860" y="2167548"/>
                <a:ext cx="927577" cy="1498955"/>
              </a:xfrm>
              <a:prstGeom prst="bentUpArrow">
                <a:avLst>
                  <a:gd name="adj1" fmla="val 16339"/>
                  <a:gd name="adj2" fmla="val 20276"/>
                  <a:gd name="adj3" fmla="val 25000"/>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74" name="Google Shape;374;p21"/>
            <p:cNvSpPr/>
            <p:nvPr/>
          </p:nvSpPr>
          <p:spPr>
            <a:xfrm>
              <a:off x="1727056" y="5509160"/>
              <a:ext cx="1949238" cy="538680"/>
            </a:xfrm>
            <a:prstGeom prst="rect">
              <a:avLst/>
            </a:prstGeom>
            <a:solidFill>
              <a:schemeClr val="accen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Recuperation system </a:t>
              </a:r>
              <a:endParaRPr sz="1400">
                <a:solidFill>
                  <a:schemeClr val="lt1"/>
                </a:solidFill>
                <a:latin typeface="Calibri"/>
                <a:ea typeface="Calibri"/>
                <a:cs typeface="Calibri"/>
                <a:sym typeface="Calibri"/>
              </a:endParaRPr>
            </a:p>
          </p:txBody>
        </p:sp>
        <p:sp>
          <p:nvSpPr>
            <p:cNvPr id="375" name="Google Shape;375;p21"/>
            <p:cNvSpPr/>
            <p:nvPr/>
          </p:nvSpPr>
          <p:spPr>
            <a:xfrm rot="10800000">
              <a:off x="112107" y="5664200"/>
              <a:ext cx="1642335" cy="241300"/>
            </a:xfrm>
            <a:prstGeom prst="rightArrow">
              <a:avLst>
                <a:gd name="adj1" fmla="val 50000"/>
                <a:gd name="adj2" fmla="val 50000"/>
              </a:avLst>
            </a:prstGeom>
            <a:gradFill>
              <a:gsLst>
                <a:gs pos="0">
                  <a:srgbClr val="487FCF"/>
                </a:gs>
                <a:gs pos="50000">
                  <a:srgbClr val="046FCF"/>
                </a:gs>
                <a:gs pos="100000">
                  <a:srgbClr val="0061BF"/>
                </a:gs>
              </a:gsLst>
              <a:lin ang="5400000" scaled="0"/>
            </a:gra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6" name="Google Shape;376;p21"/>
            <p:cNvSpPr/>
            <p:nvPr/>
          </p:nvSpPr>
          <p:spPr>
            <a:xfrm>
              <a:off x="-14893" y="2171700"/>
              <a:ext cx="402410" cy="3683000"/>
            </a:xfrm>
            <a:prstGeom prst="upArrow">
              <a:avLst>
                <a:gd name="adj1" fmla="val 50000"/>
                <a:gd name="adj2" fmla="val 50000"/>
              </a:avLst>
            </a:prstGeom>
            <a:gradFill>
              <a:gsLst>
                <a:gs pos="0">
                  <a:srgbClr val="487FCF"/>
                </a:gs>
                <a:gs pos="50000">
                  <a:srgbClr val="046FCF"/>
                </a:gs>
                <a:gs pos="100000">
                  <a:srgbClr val="0061BF"/>
                </a:gs>
              </a:gsLst>
              <a:lin ang="5400000" scaled="0"/>
            </a:gra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7" name="Google Shape;377;p21"/>
            <p:cNvSpPr/>
            <p:nvPr/>
          </p:nvSpPr>
          <p:spPr>
            <a:xfrm>
              <a:off x="137765" y="1853868"/>
              <a:ext cx="1572028" cy="317832"/>
            </a:xfrm>
            <a:prstGeom prst="rightArrow">
              <a:avLst>
                <a:gd name="adj1" fmla="val 50000"/>
                <a:gd name="adj2" fmla="val 50000"/>
              </a:avLst>
            </a:prstGeom>
            <a:gradFill>
              <a:gsLst>
                <a:gs pos="0">
                  <a:srgbClr val="487FCF"/>
                </a:gs>
                <a:gs pos="50000">
                  <a:srgbClr val="046FCF"/>
                </a:gs>
                <a:gs pos="100000">
                  <a:srgbClr val="0061BF"/>
                </a:gs>
              </a:gsLst>
              <a:lin ang="5400000" scaled="0"/>
            </a:gra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78" name="Google Shape;378;p21"/>
          <p:cNvSpPr txBox="1"/>
          <p:nvPr/>
        </p:nvSpPr>
        <p:spPr>
          <a:xfrm>
            <a:off x="4914713" y="1041389"/>
            <a:ext cx="7157706" cy="1015622"/>
          </a:xfrm>
          <a:prstGeom prst="rect">
            <a:avLst/>
          </a:prstGeom>
          <a:noFill/>
          <a:ln w="9525" cap="flat" cmpd="sng">
            <a:solidFill>
              <a:srgbClr val="5B9BD5"/>
            </a:solidFill>
            <a:prstDash val="solid"/>
            <a:round/>
            <a:headEnd type="none" w="sm" len="sm"/>
            <a:tailEnd type="none" w="sm" len="sm"/>
          </a:ln>
        </p:spPr>
        <p:txBody>
          <a:bodyPr spcFirstLastPara="1" wrap="square" lIns="91425" tIns="45700" rIns="91425" bIns="45700" anchor="t" anchorCtr="0">
            <a:spAutoFit/>
          </a:bodyPr>
          <a:lstStyle/>
          <a:p>
            <a:pPr lvl="0" algn="just"/>
            <a:r>
              <a:rPr lang="en-US" sz="2000" dirty="0">
                <a:solidFill>
                  <a:srgbClr val="FF0000"/>
                </a:solidFill>
                <a:latin typeface="Calibri"/>
                <a:ea typeface="Calibri"/>
                <a:cs typeface="Calibri"/>
                <a:sym typeface="Calibri"/>
              </a:rPr>
              <a:t>If not recuperation system </a:t>
            </a:r>
            <a:r>
              <a:rPr lang="en-US" sz="2000" dirty="0" smtClean="0">
                <a:solidFill>
                  <a:srgbClr val="FF0000"/>
                </a:solidFill>
                <a:latin typeface="Calibri"/>
                <a:ea typeface="Calibri"/>
                <a:cs typeface="Calibri"/>
                <a:sym typeface="Calibri"/>
              </a:rPr>
              <a:t>available</a:t>
            </a:r>
            <a:r>
              <a:rPr lang="en-US" sz="2000" dirty="0" smtClean="0">
                <a:solidFill>
                  <a:srgbClr val="FF0000"/>
                </a:solidFill>
                <a:latin typeface="Calibri"/>
                <a:ea typeface="Calibri"/>
                <a:cs typeface="Calibri"/>
                <a:sym typeface="Calibri"/>
              </a:rPr>
              <a:t>, even with gas flow from exhaust </a:t>
            </a:r>
            <a:r>
              <a:rPr lang="en-US" sz="2000" dirty="0">
                <a:solidFill>
                  <a:srgbClr val="FF0000"/>
                </a:solidFill>
                <a:latin typeface="Calibri"/>
                <a:ea typeface="Calibri"/>
                <a:cs typeface="Calibri"/>
                <a:sym typeface="Calibri"/>
              </a:rPr>
              <a:t>re-established </a:t>
            </a:r>
            <a:r>
              <a:rPr lang="en-US" sz="2000" dirty="0" smtClean="0">
                <a:solidFill>
                  <a:srgbClr val="FF0000"/>
                </a:solidFill>
                <a:latin typeface="Calibri"/>
                <a:ea typeface="Calibri"/>
                <a:cs typeface="Calibri"/>
                <a:sym typeface="Calibri"/>
              </a:rPr>
              <a:t>(</a:t>
            </a:r>
            <a:r>
              <a:rPr lang="en-US" sz="2000" dirty="0" smtClean="0">
                <a:solidFill>
                  <a:schemeClr val="dk1"/>
                </a:solidFill>
                <a:latin typeface="Calibri"/>
                <a:ea typeface="Calibri"/>
                <a:cs typeface="Calibri"/>
                <a:sym typeface="Calibri"/>
              </a:rPr>
              <a:t>≈</a:t>
            </a:r>
            <a:r>
              <a:rPr lang="en-US" sz="2000" dirty="0">
                <a:solidFill>
                  <a:schemeClr val="dk1"/>
                </a:solidFill>
                <a:latin typeface="Calibri"/>
                <a:ea typeface="Calibri"/>
                <a:cs typeface="Calibri"/>
                <a:sym typeface="Calibri"/>
              </a:rPr>
              <a:t>800 l/h </a:t>
            </a:r>
            <a:r>
              <a:rPr lang="en-US" sz="2000" dirty="0" smtClean="0">
                <a:solidFill>
                  <a:schemeClr val="dk1"/>
                </a:solidFill>
                <a:latin typeface="Calibri"/>
                <a:ea typeface="Calibri"/>
                <a:cs typeface="Calibri"/>
                <a:sym typeface="Calibri"/>
              </a:rPr>
              <a:t>leak  </a:t>
            </a:r>
            <a:r>
              <a:rPr lang="en-US" sz="2000" dirty="0">
                <a:solidFill>
                  <a:schemeClr val="dk1"/>
                </a:solidFill>
                <a:latin typeface="Calibri"/>
                <a:ea typeface="Calibri"/>
                <a:cs typeface="Calibri"/>
                <a:sym typeface="Calibri"/>
              </a:rPr>
              <a:t>&amp;  ≈300 l/h from the </a:t>
            </a:r>
            <a:r>
              <a:rPr lang="en-US" sz="2000" dirty="0" smtClean="0">
                <a:solidFill>
                  <a:schemeClr val="dk1"/>
                </a:solidFill>
                <a:latin typeface="Calibri"/>
                <a:ea typeface="Calibri"/>
                <a:cs typeface="Calibri"/>
                <a:sym typeface="Calibri"/>
              </a:rPr>
              <a:t>exhaust) </a:t>
            </a:r>
            <a:endParaRPr lang="en-US" sz="2000" dirty="0" smtClean="0">
              <a:solidFill>
                <a:srgbClr val="FF0000"/>
              </a:solidFill>
              <a:latin typeface="Calibri"/>
              <a:ea typeface="Calibri"/>
              <a:cs typeface="Calibri"/>
              <a:sym typeface="Calibri"/>
            </a:endParaRPr>
          </a:p>
          <a:p>
            <a:pPr marL="285750" indent="-285750" algn="just">
              <a:buFont typeface="Wingdings" charset="2"/>
              <a:buChar char="Ø"/>
            </a:pPr>
            <a:r>
              <a:rPr lang="en-US" sz="2000" dirty="0" smtClean="0">
                <a:solidFill>
                  <a:srgbClr val="FF0000"/>
                </a:solidFill>
                <a:latin typeface="Calibri"/>
                <a:ea typeface="Calibri"/>
                <a:cs typeface="Calibri"/>
                <a:sym typeface="Calibri"/>
              </a:rPr>
              <a:t>+</a:t>
            </a:r>
            <a:r>
              <a:rPr lang="en-US" sz="2000" dirty="0">
                <a:solidFill>
                  <a:srgbClr val="FF0000"/>
                </a:solidFill>
                <a:latin typeface="Calibri"/>
                <a:ea typeface="Calibri"/>
                <a:cs typeface="Calibri"/>
                <a:sym typeface="Calibri"/>
              </a:rPr>
              <a:t>10% of emission and cost*</a:t>
            </a:r>
            <a:r>
              <a:rPr lang="en-US" sz="2000" dirty="0" smtClean="0">
                <a:solidFill>
                  <a:srgbClr val="FF0000"/>
                </a:solidFill>
                <a:latin typeface="Calibri"/>
                <a:ea typeface="Calibri"/>
                <a:cs typeface="Calibri"/>
                <a:sym typeface="Calibri"/>
              </a:rPr>
              <a:t>*</a:t>
            </a:r>
            <a:r>
              <a:rPr lang="en-US" sz="2000" b="1" dirty="0">
                <a:latin typeface="Calibri"/>
                <a:ea typeface="Calibri"/>
                <a:cs typeface="Calibri"/>
                <a:sym typeface="Calibri"/>
              </a:rPr>
              <a:t> </a:t>
            </a:r>
            <a:r>
              <a:rPr lang="en-US" sz="2000" dirty="0" smtClean="0">
                <a:latin typeface="Calibri"/>
                <a:ea typeface="Calibri"/>
                <a:cs typeface="Calibri"/>
                <a:sym typeface="Calibri"/>
              </a:rPr>
              <a:t>for </a:t>
            </a:r>
            <a:r>
              <a:rPr lang="en-US" sz="2000" dirty="0" smtClean="0">
                <a:latin typeface="Calibri"/>
                <a:ea typeface="Calibri"/>
                <a:cs typeface="Calibri"/>
                <a:sym typeface="Calibri"/>
              </a:rPr>
              <a:t>the needed gas flow increase</a:t>
            </a:r>
            <a:endParaRPr lang="en-US" sz="2000" dirty="0"/>
          </a:p>
        </p:txBody>
      </p:sp>
      <p:sp>
        <p:nvSpPr>
          <p:cNvPr id="379" name="Google Shape;379;p21"/>
          <p:cNvSpPr txBox="1">
            <a:spLocks noGrp="1"/>
          </p:cNvSpPr>
          <p:nvPr>
            <p:ph type="sldNum" idx="12"/>
          </p:nvPr>
        </p:nvSpPr>
        <p:spPr>
          <a:xfrm>
            <a:off x="9346168"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380" name="Google Shape;380;p21"/>
          <p:cNvSpPr txBox="1"/>
          <p:nvPr/>
        </p:nvSpPr>
        <p:spPr>
          <a:xfrm>
            <a:off x="29872" y="6078707"/>
            <a:ext cx="619200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1" dirty="0">
                <a:solidFill>
                  <a:schemeClr val="dk1"/>
                </a:solidFill>
                <a:latin typeface="Calibri"/>
                <a:ea typeface="Calibri"/>
                <a:cs typeface="Calibri"/>
                <a:sym typeface="Calibri"/>
              </a:rPr>
              <a:t>*</a:t>
            </a:r>
            <a:r>
              <a:rPr lang="en-US" sz="1600" b="1" dirty="0">
                <a:solidFill>
                  <a:srgbClr val="000000"/>
                </a:solidFill>
                <a:latin typeface="Calibri"/>
                <a:ea typeface="Calibri"/>
                <a:cs typeface="Calibri"/>
                <a:sym typeface="Calibri"/>
              </a:rPr>
              <a:t>60% of leaky chambers repaired </a:t>
            </a:r>
            <a:r>
              <a:rPr lang="en-US" sz="1600" b="1" dirty="0" smtClean="0">
                <a:solidFill>
                  <a:srgbClr val="000000"/>
                </a:solidFill>
                <a:latin typeface="Calibri"/>
                <a:ea typeface="Calibri"/>
                <a:cs typeface="Calibri"/>
                <a:sym typeface="Calibri"/>
              </a:rPr>
              <a:t>3 </a:t>
            </a:r>
            <a:r>
              <a:rPr lang="en-US" sz="1600" b="1" dirty="0">
                <a:solidFill>
                  <a:srgbClr val="000000"/>
                </a:solidFill>
                <a:latin typeface="Calibri"/>
                <a:ea typeface="Calibri"/>
                <a:cs typeface="Calibri"/>
                <a:sym typeface="Calibri"/>
              </a:rPr>
              <a:t>new LEAKY chambers/year </a:t>
            </a:r>
            <a:r>
              <a:rPr lang="en-US" sz="1600" b="1" dirty="0" smtClean="0">
                <a:solidFill>
                  <a:srgbClr val="000000"/>
                </a:solidFill>
                <a:latin typeface="Calibri"/>
                <a:ea typeface="Calibri"/>
                <a:cs typeface="Calibri"/>
                <a:sym typeface="Calibri"/>
              </a:rPr>
              <a:t>(if preventing actions taken).</a:t>
            </a:r>
            <a:endParaRPr b="1" dirty="0"/>
          </a:p>
          <a:p>
            <a:pPr marL="0" marR="0" lvl="0" indent="0" algn="l" rtl="0">
              <a:spcBef>
                <a:spcPts val="0"/>
              </a:spcBef>
              <a:spcAft>
                <a:spcPts val="0"/>
              </a:spcAft>
              <a:buNone/>
            </a:pPr>
            <a:r>
              <a:rPr lang="en-US" sz="1600" i="1" dirty="0">
                <a:solidFill>
                  <a:schemeClr val="dk1"/>
                </a:solidFill>
                <a:latin typeface="Calibri"/>
                <a:ea typeface="Calibri"/>
                <a:cs typeface="Calibri"/>
                <a:sym typeface="Calibri"/>
              </a:rPr>
              <a:t>** Compared to 2016 emission    </a:t>
            </a:r>
            <a:endParaRPr sz="1600" i="1" dirty="0">
              <a:solidFill>
                <a:schemeClr val="dk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5"/>
          <p:cNvSpPr txBox="1"/>
          <p:nvPr/>
        </p:nvSpPr>
        <p:spPr>
          <a:xfrm>
            <a:off x="3053212" y="3162300"/>
            <a:ext cx="6713088" cy="707886"/>
          </a:xfrm>
          <a:prstGeom prst="rect">
            <a:avLst/>
          </a:prstGeom>
          <a:solidFill>
            <a:srgbClr val="FFDAB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C2H2F4 Recuperation system</a:t>
            </a:r>
            <a:endParaRPr sz="4000" b="1">
              <a:solidFill>
                <a:schemeClr val="dk1"/>
              </a:solidFill>
              <a:latin typeface="Calibri"/>
              <a:ea typeface="Calibri"/>
              <a:cs typeface="Calibri"/>
              <a:sym typeface="Calibri"/>
            </a:endParaRPr>
          </a:p>
        </p:txBody>
      </p:sp>
      <p:sp>
        <p:nvSpPr>
          <p:cNvPr id="300" name="Google Shape;300;p15"/>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6"/>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t>C</a:t>
            </a:r>
            <a:r>
              <a:rPr lang="en-US" baseline="-25000"/>
              <a:t>2</a:t>
            </a:r>
            <a:r>
              <a:rPr lang="en-US"/>
              <a:t>H</a:t>
            </a:r>
            <a:r>
              <a:rPr lang="en-US" baseline="-25000"/>
              <a:t>2</a:t>
            </a:r>
            <a:r>
              <a:rPr lang="en-US"/>
              <a:t>F</a:t>
            </a:r>
            <a:r>
              <a:rPr lang="en-US" baseline="-25000"/>
              <a:t>4</a:t>
            </a:r>
            <a:r>
              <a:rPr lang="en-US"/>
              <a:t> recuperation system: Status &amp; Plan  </a:t>
            </a:r>
            <a:endParaRPr/>
          </a:p>
        </p:txBody>
      </p:sp>
      <p:sp>
        <p:nvSpPr>
          <p:cNvPr id="306" name="Google Shape;306;p16"/>
          <p:cNvSpPr/>
          <p:nvPr/>
        </p:nvSpPr>
        <p:spPr>
          <a:xfrm>
            <a:off x="178187" y="968741"/>
            <a:ext cx="11792569" cy="1815841"/>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None/>
            </a:pPr>
            <a:r>
              <a:rPr lang="en-US" sz="2000" b="1" dirty="0">
                <a:solidFill>
                  <a:schemeClr val="dk1"/>
                </a:solidFill>
                <a:latin typeface="Calibri"/>
                <a:ea typeface="Calibri"/>
                <a:cs typeface="Calibri"/>
                <a:sym typeface="Calibri"/>
              </a:rPr>
              <a:t>CERN EP-DT Gas team </a:t>
            </a:r>
            <a:r>
              <a:rPr lang="en-US" sz="2000" dirty="0">
                <a:solidFill>
                  <a:schemeClr val="dk1"/>
                </a:solidFill>
                <a:latin typeface="Calibri"/>
                <a:ea typeface="Calibri"/>
                <a:cs typeface="Calibri"/>
                <a:sym typeface="Calibri"/>
              </a:rPr>
              <a:t>is currently carrying out an R&amp;D to develop the first C2H2F4 recuperation system.  </a:t>
            </a:r>
            <a:endParaRPr sz="2000" dirty="0">
              <a:solidFill>
                <a:schemeClr val="dk1"/>
              </a:solidFill>
              <a:latin typeface="Calibri"/>
              <a:ea typeface="Calibri"/>
              <a:cs typeface="Calibri"/>
              <a:sym typeface="Calibri"/>
            </a:endParaRPr>
          </a:p>
          <a:p>
            <a:pPr marL="342900" marR="0" lvl="0" indent="-342900" algn="just" rtl="0">
              <a:lnSpc>
                <a:spcPct val="130000"/>
              </a:lnSpc>
              <a:spcBef>
                <a:spcPts val="0"/>
              </a:spcBef>
              <a:spcAft>
                <a:spcPts val="0"/>
              </a:spcAft>
              <a:buClr>
                <a:srgbClr val="FF0000"/>
              </a:buClr>
              <a:buSzPts val="2000"/>
              <a:buFont typeface="Noto Sans Symbols"/>
              <a:buChar char="✔"/>
            </a:pPr>
            <a:r>
              <a:rPr lang="en-US" sz="2000" dirty="0">
                <a:solidFill>
                  <a:srgbClr val="FF0000"/>
                </a:solidFill>
                <a:latin typeface="Calibri"/>
                <a:ea typeface="Calibri"/>
                <a:cs typeface="Calibri"/>
                <a:sym typeface="Calibri"/>
              </a:rPr>
              <a:t>Prototype0 </a:t>
            </a:r>
            <a:r>
              <a:rPr lang="en-US" sz="2000" dirty="0">
                <a:solidFill>
                  <a:schemeClr val="dk1"/>
                </a:solidFill>
                <a:latin typeface="Calibri"/>
                <a:ea typeface="Calibri"/>
                <a:cs typeface="Calibri"/>
                <a:sym typeface="Calibri"/>
              </a:rPr>
              <a:t>was successfully tested  in ATLAS-RPC in 2018: </a:t>
            </a:r>
            <a:endParaRPr sz="2000" dirty="0">
              <a:solidFill>
                <a:schemeClr val="dk1"/>
              </a:solidFill>
              <a:latin typeface="Calibri"/>
              <a:ea typeface="Calibri"/>
              <a:cs typeface="Calibri"/>
              <a:sym typeface="Calibri"/>
            </a:endParaRPr>
          </a:p>
          <a:p>
            <a:pPr marL="800100" marR="0" lvl="1" indent="-342900" algn="just" rtl="0">
              <a:spcBef>
                <a:spcPts val="0"/>
              </a:spcBef>
              <a:spcAft>
                <a:spcPts val="0"/>
              </a:spcAft>
              <a:buClr>
                <a:schemeClr val="dk1"/>
              </a:buClr>
              <a:buSzPts val="2000"/>
              <a:buFont typeface="Wingdings" charset="2"/>
              <a:buChar char="Ø"/>
            </a:pPr>
            <a:r>
              <a:rPr lang="en-US" sz="2000" b="0" i="0" u="none" strike="noStrike" cap="none" dirty="0">
                <a:solidFill>
                  <a:schemeClr val="dk1"/>
                </a:solidFill>
                <a:latin typeface="Calibri"/>
                <a:ea typeface="Calibri"/>
                <a:cs typeface="Calibri"/>
                <a:sym typeface="Calibri"/>
              </a:rPr>
              <a:t>recuperation efficiency about 100 %</a:t>
            </a:r>
            <a:endParaRPr dirty="0"/>
          </a:p>
          <a:p>
            <a:pPr marL="800100" marR="0" lvl="1" indent="-342900" algn="just" rtl="0">
              <a:spcBef>
                <a:spcPts val="0"/>
              </a:spcBef>
              <a:spcAft>
                <a:spcPts val="0"/>
              </a:spcAft>
              <a:buClr>
                <a:schemeClr val="dk1"/>
              </a:buClr>
              <a:buSzPts val="2000"/>
              <a:buFont typeface="Wingdings" charset="2"/>
              <a:buChar char="Ø"/>
            </a:pPr>
            <a:r>
              <a:rPr lang="en-US" sz="2000" b="0" i="0" u="none" strike="noStrike" cap="none" dirty="0">
                <a:solidFill>
                  <a:schemeClr val="dk1"/>
                </a:solidFill>
                <a:latin typeface="Calibri"/>
                <a:ea typeface="Calibri"/>
                <a:cs typeface="Calibri"/>
                <a:sym typeface="Calibri"/>
              </a:rPr>
              <a:t>air/N2 removed to same level of new R134a </a:t>
            </a:r>
            <a:endParaRPr sz="2000" b="0" i="0" u="none" strike="noStrike" cap="none" dirty="0">
              <a:solidFill>
                <a:schemeClr val="dk1"/>
              </a:solidFill>
              <a:latin typeface="Calibri"/>
              <a:ea typeface="Calibri"/>
              <a:cs typeface="Calibri"/>
              <a:sym typeface="Calibri"/>
            </a:endParaRPr>
          </a:p>
          <a:p>
            <a:pPr marL="800100" marR="0" lvl="1" indent="-342900" algn="just" rtl="0">
              <a:spcBef>
                <a:spcPts val="0"/>
              </a:spcBef>
              <a:spcAft>
                <a:spcPts val="0"/>
              </a:spcAft>
              <a:buClr>
                <a:schemeClr val="dk1"/>
              </a:buClr>
              <a:buSzPts val="2000"/>
              <a:buFont typeface="Wingdings" charset="2"/>
              <a:buChar char="Ø"/>
            </a:pPr>
            <a:r>
              <a:rPr lang="en-US" sz="2000" b="0" i="0" u="none" strike="noStrike" cap="none" dirty="0">
                <a:solidFill>
                  <a:schemeClr val="dk1"/>
                </a:solidFill>
                <a:latin typeface="Calibri"/>
                <a:ea typeface="Calibri"/>
                <a:cs typeface="Calibri"/>
                <a:sym typeface="Calibri"/>
              </a:rPr>
              <a:t>recuperated R134a does not contain iC4H10 or </a:t>
            </a:r>
            <a:r>
              <a:rPr lang="en-US" sz="2000" b="0" i="0" u="none" strike="noStrike" cap="none" dirty="0" smtClean="0">
                <a:solidFill>
                  <a:schemeClr val="dk1"/>
                </a:solidFill>
                <a:latin typeface="Calibri"/>
                <a:ea typeface="Calibri"/>
                <a:cs typeface="Calibri"/>
                <a:sym typeface="Calibri"/>
              </a:rPr>
              <a:t>SF6</a:t>
            </a:r>
            <a:endParaRPr sz="2000" b="0" i="0" u="none" strike="noStrike" cap="none" dirty="0">
              <a:solidFill>
                <a:schemeClr val="dk1"/>
              </a:solidFill>
              <a:latin typeface="Calibri"/>
              <a:ea typeface="Calibri"/>
              <a:cs typeface="Calibri"/>
              <a:sym typeface="Calibri"/>
            </a:endParaRPr>
          </a:p>
        </p:txBody>
      </p:sp>
      <p:sp>
        <p:nvSpPr>
          <p:cNvPr id="307" name="Google Shape;307;p16"/>
          <p:cNvSpPr/>
          <p:nvPr/>
        </p:nvSpPr>
        <p:spPr>
          <a:xfrm>
            <a:off x="0" y="4028958"/>
            <a:ext cx="5309896" cy="1938952"/>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rgbClr val="FF0000"/>
              </a:buClr>
              <a:buSzPts val="2000"/>
              <a:buFont typeface="Wingdings" charset="2"/>
              <a:buChar char="Ø"/>
            </a:pPr>
            <a:r>
              <a:rPr lang="en-US" sz="2000" b="1" dirty="0">
                <a:solidFill>
                  <a:srgbClr val="FF0000"/>
                </a:solidFill>
                <a:latin typeface="Calibri"/>
                <a:ea typeface="Calibri"/>
                <a:cs typeface="Calibri"/>
                <a:sym typeface="Calibri"/>
              </a:rPr>
              <a:t>Prototype0</a:t>
            </a:r>
            <a:r>
              <a:rPr lang="en-US" sz="2000" dirty="0">
                <a:solidFill>
                  <a:srgbClr val="FF0000"/>
                </a:solidFill>
                <a:latin typeface="Calibri"/>
                <a:ea typeface="Calibri"/>
                <a:cs typeface="Calibri"/>
                <a:sym typeface="Calibri"/>
              </a:rPr>
              <a:t> </a:t>
            </a:r>
            <a:r>
              <a:rPr lang="en-US" sz="2000" dirty="0">
                <a:solidFill>
                  <a:schemeClr val="dk1"/>
                </a:solidFill>
                <a:latin typeface="Calibri"/>
                <a:ea typeface="Calibri"/>
                <a:cs typeface="Calibri"/>
                <a:sym typeface="Calibri"/>
              </a:rPr>
              <a:t>will be installed in CMS by Oct 2019 and tested from middle Nov </a:t>
            </a:r>
            <a:endParaRPr sz="2000" dirty="0">
              <a:solidFill>
                <a:schemeClr val="dk1"/>
              </a:solidFill>
              <a:latin typeface="Calibri"/>
              <a:ea typeface="Calibri"/>
              <a:cs typeface="Calibri"/>
              <a:sym typeface="Calibri"/>
            </a:endParaRPr>
          </a:p>
          <a:p>
            <a:pPr marL="342900" marR="0" lvl="0" indent="-342900" algn="just" rtl="0">
              <a:spcBef>
                <a:spcPts val="0"/>
              </a:spcBef>
              <a:spcAft>
                <a:spcPts val="0"/>
              </a:spcAft>
              <a:buClr>
                <a:srgbClr val="FF0000"/>
              </a:buClr>
              <a:buSzPts val="2000"/>
              <a:buFont typeface="Wingdings" charset="2"/>
              <a:buChar char="Ø"/>
            </a:pPr>
            <a:r>
              <a:rPr lang="en-US" sz="2000" b="1" dirty="0">
                <a:solidFill>
                  <a:srgbClr val="FF0000"/>
                </a:solidFill>
                <a:latin typeface="Calibri"/>
                <a:ea typeface="Calibri"/>
                <a:cs typeface="Calibri"/>
                <a:sym typeface="Calibri"/>
              </a:rPr>
              <a:t>Final system: </a:t>
            </a:r>
            <a:r>
              <a:rPr lang="en-US" sz="2000" dirty="0" smtClean="0">
                <a:solidFill>
                  <a:schemeClr val="tx1"/>
                </a:solidFill>
                <a:latin typeface="Calibri"/>
                <a:ea typeface="Calibri"/>
                <a:cs typeface="Calibri"/>
                <a:sym typeface="Calibri"/>
              </a:rPr>
              <a:t>EP-DT group </a:t>
            </a:r>
            <a:r>
              <a:rPr lang="en-US" sz="2000" dirty="0" smtClean="0">
                <a:solidFill>
                  <a:schemeClr val="dk1"/>
                </a:solidFill>
                <a:latin typeface="Calibri"/>
                <a:ea typeface="Calibri"/>
                <a:cs typeface="Calibri"/>
                <a:sym typeface="Calibri"/>
              </a:rPr>
              <a:t>plans </a:t>
            </a:r>
            <a:r>
              <a:rPr lang="en-US" sz="2000" dirty="0">
                <a:solidFill>
                  <a:schemeClr val="dk1"/>
                </a:solidFill>
                <a:latin typeface="Calibri"/>
                <a:ea typeface="Calibri"/>
                <a:cs typeface="Calibri"/>
                <a:sym typeface="Calibri"/>
              </a:rPr>
              <a:t>to build </a:t>
            </a:r>
            <a:r>
              <a:rPr lang="en-US" sz="2000" dirty="0" smtClean="0">
                <a:solidFill>
                  <a:schemeClr val="dk1"/>
                </a:solidFill>
                <a:latin typeface="Calibri"/>
                <a:ea typeface="Calibri"/>
                <a:cs typeface="Calibri"/>
                <a:sym typeface="Calibri"/>
              </a:rPr>
              <a:t>it </a:t>
            </a:r>
            <a:r>
              <a:rPr lang="en-US" sz="2000" dirty="0">
                <a:solidFill>
                  <a:schemeClr val="dk1"/>
                </a:solidFill>
                <a:latin typeface="Calibri"/>
                <a:ea typeface="Calibri"/>
                <a:cs typeface="Calibri"/>
                <a:sym typeface="Calibri"/>
              </a:rPr>
              <a:t>in 2021 for all LHC experiments. </a:t>
            </a:r>
            <a:r>
              <a:rPr lang="en-US" sz="2000" dirty="0">
                <a:solidFill>
                  <a:srgbClr val="FF0000"/>
                </a:solidFill>
                <a:latin typeface="Calibri"/>
                <a:ea typeface="Calibri"/>
                <a:cs typeface="Calibri"/>
                <a:sym typeface="Calibri"/>
              </a:rPr>
              <a:t>Budget and plan for CMS to be discussed (CMS-TC and EP-DT).  </a:t>
            </a:r>
            <a:endParaRPr sz="2000" dirty="0">
              <a:solidFill>
                <a:srgbClr val="FF0000"/>
              </a:solidFill>
              <a:latin typeface="Calibri"/>
              <a:ea typeface="Calibri"/>
              <a:cs typeface="Calibri"/>
              <a:sym typeface="Calibri"/>
            </a:endParaRPr>
          </a:p>
          <a:p>
            <a:pPr marL="0" marR="0" lvl="0" indent="0" algn="just" rtl="0">
              <a:spcBef>
                <a:spcPts val="0"/>
              </a:spcBef>
              <a:spcAft>
                <a:spcPts val="0"/>
              </a:spcAft>
              <a:buNone/>
            </a:pPr>
            <a:endParaRPr sz="2000" dirty="0">
              <a:solidFill>
                <a:schemeClr val="dk1"/>
              </a:solidFill>
              <a:latin typeface="Calibri"/>
              <a:ea typeface="Calibri"/>
              <a:cs typeface="Calibri"/>
              <a:sym typeface="Calibri"/>
            </a:endParaRPr>
          </a:p>
        </p:txBody>
      </p:sp>
      <p:grpSp>
        <p:nvGrpSpPr>
          <p:cNvPr id="308" name="Google Shape;308;p16"/>
          <p:cNvGrpSpPr/>
          <p:nvPr/>
        </p:nvGrpSpPr>
        <p:grpSpPr>
          <a:xfrm>
            <a:off x="5346964" y="3168426"/>
            <a:ext cx="6845036" cy="3253421"/>
            <a:chOff x="5346964" y="3604578"/>
            <a:chExt cx="6845036" cy="3253421"/>
          </a:xfrm>
        </p:grpSpPr>
        <p:pic>
          <p:nvPicPr>
            <p:cNvPr id="309" name="Google Shape;309;p16" descr="Schermata 2019-10-01 alle 12.53.56.png"/>
            <p:cNvPicPr preferRelativeResize="0"/>
            <p:nvPr/>
          </p:nvPicPr>
          <p:blipFill rotWithShape="1">
            <a:blip r:embed="rId3">
              <a:alphaModFix/>
            </a:blip>
            <a:srcRect/>
            <a:stretch/>
          </p:blipFill>
          <p:spPr>
            <a:xfrm>
              <a:off x="5346964" y="3604578"/>
              <a:ext cx="6845036" cy="3253421"/>
            </a:xfrm>
            <a:prstGeom prst="rect">
              <a:avLst/>
            </a:prstGeom>
            <a:noFill/>
            <a:ln>
              <a:noFill/>
            </a:ln>
          </p:spPr>
        </p:pic>
        <p:sp>
          <p:nvSpPr>
            <p:cNvPr id="310" name="Google Shape;310;p16"/>
            <p:cNvSpPr/>
            <p:nvPr/>
          </p:nvSpPr>
          <p:spPr>
            <a:xfrm>
              <a:off x="5346964" y="3604578"/>
              <a:ext cx="3876814" cy="564419"/>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11" name="Google Shape;311;p16"/>
          <p:cNvSpPr/>
          <p:nvPr/>
        </p:nvSpPr>
        <p:spPr>
          <a:xfrm>
            <a:off x="7152191" y="6220517"/>
            <a:ext cx="284350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1">
                <a:solidFill>
                  <a:schemeClr val="dk1"/>
                </a:solidFill>
                <a:latin typeface="Calibri"/>
                <a:ea typeface="Calibri"/>
                <a:cs typeface="Calibri"/>
                <a:sym typeface="Calibri"/>
              </a:rPr>
              <a:t>R. Guida – B. Mandelli  CERN EP-DT</a:t>
            </a:r>
            <a:endParaRPr/>
          </a:p>
        </p:txBody>
      </p:sp>
      <p:sp>
        <p:nvSpPr>
          <p:cNvPr id="312" name="Google Shape;312;p16"/>
          <p:cNvSpPr/>
          <p:nvPr/>
        </p:nvSpPr>
        <p:spPr>
          <a:xfrm>
            <a:off x="214304" y="2901867"/>
            <a:ext cx="4905745"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i="1" dirty="0">
                <a:solidFill>
                  <a:schemeClr val="dk1"/>
                </a:solidFill>
                <a:latin typeface="Calibri"/>
                <a:ea typeface="Calibri"/>
                <a:cs typeface="Calibri"/>
                <a:sym typeface="Calibri"/>
              </a:rPr>
              <a:t>Working on:  </a:t>
            </a:r>
            <a:endParaRPr dirty="0"/>
          </a:p>
          <a:p>
            <a:pPr marL="342900" marR="0" lvl="0" indent="-342900" algn="just" rtl="0">
              <a:spcBef>
                <a:spcPts val="0"/>
              </a:spcBef>
              <a:spcAft>
                <a:spcPts val="0"/>
              </a:spcAft>
              <a:buClr>
                <a:schemeClr val="dk1"/>
              </a:buClr>
              <a:buSzPts val="2000"/>
              <a:buFont typeface="Wingdings" charset="2"/>
              <a:buChar char="Ø"/>
            </a:pPr>
            <a:r>
              <a:rPr lang="en-US" sz="2000" dirty="0">
                <a:solidFill>
                  <a:schemeClr val="dk1"/>
                </a:solidFill>
                <a:latin typeface="Calibri"/>
                <a:ea typeface="Calibri"/>
                <a:cs typeface="Calibri"/>
                <a:sym typeface="Calibri"/>
              </a:rPr>
              <a:t>Build and test compressor module for storage/reuse </a:t>
            </a:r>
            <a:endParaRPr dirty="0"/>
          </a:p>
        </p:txBody>
      </p:sp>
      <p:sp>
        <p:nvSpPr>
          <p:cNvPr id="313" name="Google Shape;313;p16"/>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12" name="Google Shape;292;p14"/>
          <p:cNvSpPr txBox="1"/>
          <p:nvPr/>
        </p:nvSpPr>
        <p:spPr>
          <a:xfrm>
            <a:off x="93008" y="6012199"/>
            <a:ext cx="6688792" cy="707846"/>
          </a:xfrm>
          <a:prstGeom prst="rect">
            <a:avLst/>
          </a:prstGeom>
          <a:solidFill>
            <a:srgbClr val="F2FFF7"/>
          </a:solidFill>
          <a:ln w="9525" cap="flat" cmpd="sng">
            <a:solidFill>
              <a:srgbClr val="FF0000"/>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pPr marR="0" lvl="0" algn="ctr" rtl="0">
              <a:spcBef>
                <a:spcPts val="0"/>
              </a:spcBef>
              <a:spcAft>
                <a:spcPts val="0"/>
              </a:spcAft>
              <a:buClr>
                <a:schemeClr val="dk1"/>
              </a:buClr>
              <a:buSzPts val="2000"/>
            </a:pPr>
            <a:r>
              <a:rPr lang="en-US" sz="2000" dirty="0" smtClean="0">
                <a:solidFill>
                  <a:schemeClr val="dk1"/>
                </a:solidFill>
                <a:latin typeface="Calibri"/>
                <a:ea typeface="Calibri"/>
                <a:cs typeface="Calibri"/>
                <a:sym typeface="Calibri"/>
              </a:rPr>
              <a:t>RPC group strongly recommends </a:t>
            </a:r>
            <a:r>
              <a:rPr lang="en-US" sz="2000" dirty="0" smtClean="0">
                <a:solidFill>
                  <a:schemeClr val="dk1"/>
                </a:solidFill>
                <a:latin typeface="Calibri"/>
                <a:ea typeface="Calibri"/>
                <a:cs typeface="Calibri"/>
                <a:sym typeface="Calibri"/>
              </a:rPr>
              <a:t>to agree (NOW) </a:t>
            </a:r>
            <a:r>
              <a:rPr lang="en-US" sz="2000" dirty="0" smtClean="0">
                <a:solidFill>
                  <a:schemeClr val="dk1"/>
                </a:solidFill>
                <a:latin typeface="Calibri"/>
                <a:ea typeface="Calibri"/>
                <a:cs typeface="Calibri"/>
                <a:sym typeface="Calibri"/>
              </a:rPr>
              <a:t>on the </a:t>
            </a:r>
            <a:r>
              <a:rPr lang="en-US" sz="2000" dirty="0" smtClean="0">
                <a:solidFill>
                  <a:schemeClr val="dk1"/>
                </a:solidFill>
                <a:latin typeface="Calibri"/>
                <a:ea typeface="Calibri"/>
                <a:cs typeface="Calibri"/>
                <a:sym typeface="Calibri"/>
              </a:rPr>
              <a:t>installation of  </a:t>
            </a:r>
            <a:r>
              <a:rPr lang="en-US" sz="2000" dirty="0" smtClean="0">
                <a:solidFill>
                  <a:schemeClr val="dk1"/>
                </a:solidFill>
                <a:latin typeface="Calibri"/>
                <a:ea typeface="Calibri"/>
                <a:cs typeface="Calibri"/>
                <a:sym typeface="Calibri"/>
              </a:rPr>
              <a:t>first </a:t>
            </a:r>
            <a:r>
              <a:rPr lang="en-US" sz="2000" dirty="0" smtClean="0">
                <a:solidFill>
                  <a:schemeClr val="dk1"/>
                </a:solidFill>
                <a:latin typeface="Calibri"/>
                <a:ea typeface="Calibri"/>
                <a:cs typeface="Calibri"/>
                <a:sym typeface="Calibri"/>
              </a:rPr>
              <a:t>available recuperation </a:t>
            </a:r>
            <a:r>
              <a:rPr lang="en-US" sz="2000" dirty="0" smtClean="0">
                <a:solidFill>
                  <a:schemeClr val="dk1"/>
                </a:solidFill>
                <a:latin typeface="Calibri"/>
                <a:ea typeface="Calibri"/>
                <a:cs typeface="Calibri"/>
                <a:sym typeface="Calibri"/>
              </a:rPr>
              <a:t>system in </a:t>
            </a:r>
            <a:r>
              <a:rPr lang="en-US" sz="2000" dirty="0" smtClean="0">
                <a:solidFill>
                  <a:schemeClr val="dk1"/>
                </a:solidFill>
                <a:latin typeface="Calibri"/>
                <a:ea typeface="Calibri"/>
                <a:cs typeface="Calibri"/>
                <a:sym typeface="Calibri"/>
              </a:rPr>
              <a:t>CMS</a:t>
            </a:r>
            <a:endParaRPr sz="2000" dirty="0">
              <a:solidFill>
                <a:schemeClr val="dk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7"/>
          <p:cNvSpPr txBox="1"/>
          <p:nvPr/>
        </p:nvSpPr>
        <p:spPr>
          <a:xfrm>
            <a:off x="2987939" y="3162300"/>
            <a:ext cx="5854700" cy="707886"/>
          </a:xfrm>
          <a:prstGeom prst="rect">
            <a:avLst/>
          </a:prstGeom>
          <a:solidFill>
            <a:srgbClr val="FFDAB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Abatement system </a:t>
            </a:r>
            <a:endParaRPr sz="4000" b="1" dirty="0">
              <a:solidFill>
                <a:schemeClr val="dk1"/>
              </a:solidFill>
              <a:latin typeface="Calibri"/>
              <a:ea typeface="Calibri"/>
              <a:cs typeface="Calibri"/>
              <a:sym typeface="Calibri"/>
            </a:endParaRPr>
          </a:p>
        </p:txBody>
      </p:sp>
      <p:sp>
        <p:nvSpPr>
          <p:cNvPr id="320" name="Google Shape;320;p1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t>Outline: Update of muon strategy (AR2018) </a:t>
            </a:r>
            <a:endParaRPr/>
          </a:p>
        </p:txBody>
      </p:sp>
      <p:pic>
        <p:nvPicPr>
          <p:cNvPr id="100" name="Google Shape;100;p2" descr="Schermata 2019-09-30 alle 10.37.37.png"/>
          <p:cNvPicPr preferRelativeResize="0"/>
          <p:nvPr/>
        </p:nvPicPr>
        <p:blipFill rotWithShape="1">
          <a:blip r:embed="rId3">
            <a:alphaModFix/>
          </a:blip>
          <a:srcRect/>
          <a:stretch/>
        </p:blipFill>
        <p:spPr>
          <a:xfrm>
            <a:off x="1778000" y="1155638"/>
            <a:ext cx="9753600" cy="5461062"/>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sp>
        <p:nvSpPr>
          <p:cNvPr id="101" name="Google Shape;101;p2"/>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102" name="Google Shape;102;p2"/>
          <p:cNvSpPr/>
          <p:nvPr/>
        </p:nvSpPr>
        <p:spPr>
          <a:xfrm>
            <a:off x="990600" y="2655330"/>
            <a:ext cx="574492" cy="346348"/>
          </a:xfrm>
          <a:prstGeom prst="rightArrow">
            <a:avLst>
              <a:gd name="adj1" fmla="val 50000"/>
              <a:gd name="adj2" fmla="val 50000"/>
            </a:avLst>
          </a:prstGeom>
          <a:gradFill>
            <a:gsLst>
              <a:gs pos="0">
                <a:srgbClr val="487FCF"/>
              </a:gs>
              <a:gs pos="50000">
                <a:srgbClr val="046FCF"/>
              </a:gs>
              <a:gs pos="100000">
                <a:srgbClr val="0061BF"/>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2"/>
          <p:cNvSpPr/>
          <p:nvPr/>
        </p:nvSpPr>
        <p:spPr>
          <a:xfrm>
            <a:off x="990600" y="3308010"/>
            <a:ext cx="574492" cy="346348"/>
          </a:xfrm>
          <a:prstGeom prst="rightArrow">
            <a:avLst>
              <a:gd name="adj1" fmla="val 50000"/>
              <a:gd name="adj2" fmla="val 50000"/>
            </a:avLst>
          </a:prstGeom>
          <a:gradFill>
            <a:gsLst>
              <a:gs pos="0">
                <a:srgbClr val="487FCF"/>
              </a:gs>
              <a:gs pos="50000">
                <a:srgbClr val="046FCF"/>
              </a:gs>
              <a:gs pos="100000">
                <a:srgbClr val="0061BF"/>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4" name="Google Shape;104;p2"/>
          <p:cNvSpPr/>
          <p:nvPr/>
        </p:nvSpPr>
        <p:spPr>
          <a:xfrm>
            <a:off x="1091684" y="4975608"/>
            <a:ext cx="574492" cy="346348"/>
          </a:xfrm>
          <a:prstGeom prst="rightArrow">
            <a:avLst>
              <a:gd name="adj1" fmla="val 50000"/>
              <a:gd name="adj2" fmla="val 50000"/>
            </a:avLst>
          </a:prstGeom>
          <a:gradFill>
            <a:gsLst>
              <a:gs pos="0">
                <a:srgbClr val="487FCF"/>
              </a:gs>
              <a:gs pos="50000">
                <a:srgbClr val="046FCF"/>
              </a:gs>
              <a:gs pos="100000">
                <a:srgbClr val="0061BF"/>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5" name="Google Shape;105;p2"/>
          <p:cNvSpPr/>
          <p:nvPr/>
        </p:nvSpPr>
        <p:spPr>
          <a:xfrm>
            <a:off x="1091684" y="5835063"/>
            <a:ext cx="574492" cy="346348"/>
          </a:xfrm>
          <a:prstGeom prst="rightArrow">
            <a:avLst>
              <a:gd name="adj1" fmla="val 50000"/>
              <a:gd name="adj2" fmla="val 50000"/>
            </a:avLst>
          </a:prstGeom>
          <a:gradFill>
            <a:gsLst>
              <a:gs pos="0">
                <a:srgbClr val="487FCF"/>
              </a:gs>
              <a:gs pos="50000">
                <a:srgbClr val="046FCF"/>
              </a:gs>
              <a:gs pos="100000">
                <a:srgbClr val="0061BF"/>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6" name="Google Shape;106;p2"/>
          <p:cNvSpPr/>
          <p:nvPr/>
        </p:nvSpPr>
        <p:spPr>
          <a:xfrm>
            <a:off x="1069595" y="4063310"/>
            <a:ext cx="574492" cy="346348"/>
          </a:xfrm>
          <a:prstGeom prst="rightArrow">
            <a:avLst>
              <a:gd name="adj1" fmla="val 50000"/>
              <a:gd name="adj2" fmla="val 50000"/>
            </a:avLst>
          </a:prstGeom>
          <a:gradFill>
            <a:gsLst>
              <a:gs pos="0">
                <a:srgbClr val="487FCF"/>
              </a:gs>
              <a:gs pos="50000">
                <a:srgbClr val="046FCF"/>
              </a:gs>
              <a:gs pos="100000">
                <a:srgbClr val="0061BF"/>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8"/>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a:buSzPts val="4400"/>
            </a:pPr>
            <a:r>
              <a:rPr lang="en-US" dirty="0"/>
              <a:t>Abatement </a:t>
            </a:r>
            <a:r>
              <a:rPr lang="en-US" dirty="0" smtClean="0"/>
              <a:t>system.. </a:t>
            </a:r>
            <a:endParaRPr dirty="0"/>
          </a:p>
        </p:txBody>
      </p:sp>
      <p:sp>
        <p:nvSpPr>
          <p:cNvPr id="326" name="Google Shape;326;p18"/>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327" name="Google Shape;327;p18"/>
          <p:cNvSpPr txBox="1"/>
          <p:nvPr/>
        </p:nvSpPr>
        <p:spPr>
          <a:xfrm>
            <a:off x="119799" y="1019343"/>
            <a:ext cx="9540848" cy="5133171"/>
          </a:xfrm>
          <a:prstGeom prst="rect">
            <a:avLst/>
          </a:prstGeom>
          <a:noFill/>
          <a:ln>
            <a:noFill/>
          </a:ln>
        </p:spPr>
        <p:txBody>
          <a:bodyPr spcFirstLastPara="1" wrap="square" lIns="91425" tIns="45700" rIns="91425" bIns="45700" anchor="t" anchorCtr="0">
            <a:normAutofit/>
          </a:bodyPr>
          <a:lstStyle/>
          <a:p>
            <a:pPr marL="342900" lvl="0" indent="-342900" algn="just">
              <a:buClr>
                <a:schemeClr val="dk1"/>
              </a:buClr>
              <a:buSzPts val="1900"/>
              <a:buFont typeface="Wingdings" charset="2"/>
              <a:buChar char="Ø"/>
            </a:pPr>
            <a:r>
              <a:rPr lang="en-US" sz="1900" b="1" dirty="0" smtClean="0">
                <a:solidFill>
                  <a:schemeClr val="dk1"/>
                </a:solidFill>
                <a:latin typeface="Calibri"/>
                <a:ea typeface="Calibri"/>
                <a:cs typeface="Calibri"/>
                <a:sym typeface="Calibri"/>
              </a:rPr>
              <a:t>Specifications </a:t>
            </a:r>
            <a:r>
              <a:rPr lang="en-US" sz="1900" dirty="0" smtClean="0">
                <a:solidFill>
                  <a:schemeClr val="dk1"/>
                </a:solidFill>
                <a:latin typeface="Calibri"/>
                <a:ea typeface="Calibri"/>
                <a:cs typeface="Calibri"/>
                <a:sym typeface="Calibri"/>
              </a:rPr>
              <a:t>for </a:t>
            </a:r>
            <a:r>
              <a:rPr lang="en-US" sz="1900" dirty="0">
                <a:solidFill>
                  <a:schemeClr val="dk1"/>
                </a:solidFill>
                <a:latin typeface="Calibri"/>
                <a:ea typeface="Calibri"/>
                <a:cs typeface="Calibri"/>
                <a:sym typeface="Calibri"/>
              </a:rPr>
              <a:t>an abatements system for ~ 30l/h (CF</a:t>
            </a:r>
            <a:r>
              <a:rPr lang="en-US" sz="1900" baseline="-25000" dirty="0">
                <a:solidFill>
                  <a:schemeClr val="dk1"/>
                </a:solidFill>
                <a:latin typeface="Calibri"/>
                <a:ea typeface="Calibri"/>
                <a:cs typeface="Calibri"/>
                <a:sym typeface="Calibri"/>
              </a:rPr>
              <a:t>4</a:t>
            </a:r>
            <a:r>
              <a:rPr lang="en-US" sz="1900" dirty="0">
                <a:solidFill>
                  <a:schemeClr val="dk1"/>
                </a:solidFill>
                <a:latin typeface="Calibri"/>
                <a:ea typeface="Calibri"/>
                <a:cs typeface="Calibri"/>
                <a:sym typeface="Calibri"/>
              </a:rPr>
              <a:t>) &amp; ~900l/h (R134a+SF</a:t>
            </a:r>
            <a:r>
              <a:rPr lang="en-US" sz="1900" baseline="-25000" dirty="0">
                <a:solidFill>
                  <a:schemeClr val="dk1"/>
                </a:solidFill>
                <a:latin typeface="Calibri"/>
                <a:ea typeface="Calibri"/>
                <a:cs typeface="Calibri"/>
                <a:sym typeface="Calibri"/>
              </a:rPr>
              <a:t>6</a:t>
            </a:r>
            <a:r>
              <a:rPr lang="en-US" sz="1900" dirty="0">
                <a:solidFill>
                  <a:schemeClr val="dk1"/>
                </a:solidFill>
                <a:latin typeface="Calibri"/>
                <a:ea typeface="Calibri"/>
                <a:cs typeface="Calibri"/>
                <a:sym typeface="Calibri"/>
              </a:rPr>
              <a:t>) </a:t>
            </a:r>
            <a:r>
              <a:rPr lang="en-US" sz="1900" dirty="0" smtClean="0">
                <a:solidFill>
                  <a:schemeClr val="dk1"/>
                </a:solidFill>
                <a:latin typeface="Calibri"/>
                <a:ea typeface="Calibri"/>
                <a:cs typeface="Calibri"/>
                <a:sym typeface="Calibri"/>
              </a:rPr>
              <a:t>finalized </a:t>
            </a:r>
            <a:endParaRPr dirty="0"/>
          </a:p>
          <a:p>
            <a:pPr marL="342900" marR="0" lvl="0" indent="-342900" algn="just" rtl="0">
              <a:lnSpc>
                <a:spcPct val="100000"/>
              </a:lnSpc>
              <a:spcBef>
                <a:spcPts val="1000"/>
              </a:spcBef>
              <a:spcAft>
                <a:spcPts val="0"/>
              </a:spcAft>
              <a:buClr>
                <a:schemeClr val="dk1"/>
              </a:buClr>
              <a:buSzPts val="1900"/>
              <a:buFont typeface="Wingdings" charset="2"/>
              <a:buChar char="Ø"/>
            </a:pPr>
            <a:r>
              <a:rPr lang="en-US" sz="1900" b="1" dirty="0">
                <a:solidFill>
                  <a:schemeClr val="dk1"/>
                </a:solidFill>
                <a:latin typeface="Calibri"/>
                <a:ea typeface="Calibri"/>
                <a:cs typeface="Calibri"/>
                <a:sym typeface="Calibri"/>
              </a:rPr>
              <a:t>Two companies EDWARDS (UK) and EBARA (Japan</a:t>
            </a:r>
            <a:r>
              <a:rPr lang="en-US" sz="1900" dirty="0">
                <a:solidFill>
                  <a:schemeClr val="dk1"/>
                </a:solidFill>
                <a:latin typeface="Calibri"/>
                <a:ea typeface="Calibri"/>
                <a:cs typeface="Calibri"/>
                <a:sym typeface="Calibri"/>
              </a:rPr>
              <a:t>) proposed solutions based on the same technology: </a:t>
            </a:r>
            <a:r>
              <a:rPr lang="en-US" sz="1900" dirty="0">
                <a:solidFill>
                  <a:schemeClr val="tx1"/>
                </a:solidFill>
                <a:latin typeface="Calibri"/>
                <a:ea typeface="Calibri"/>
                <a:cs typeface="Calibri"/>
                <a:sym typeface="Calibri"/>
              </a:rPr>
              <a:t>thermal (800-1800 </a:t>
            </a:r>
            <a:r>
              <a:rPr lang="en-US" sz="1900" baseline="30000" dirty="0" err="1">
                <a:solidFill>
                  <a:schemeClr val="tx1"/>
                </a:solidFill>
                <a:latin typeface="Calibri"/>
                <a:ea typeface="Calibri"/>
                <a:cs typeface="Calibri"/>
                <a:sym typeface="Calibri"/>
              </a:rPr>
              <a:t>o</a:t>
            </a:r>
            <a:r>
              <a:rPr lang="en-US" sz="1900" dirty="0" err="1">
                <a:solidFill>
                  <a:schemeClr val="tx1"/>
                </a:solidFill>
                <a:latin typeface="Calibri"/>
                <a:ea typeface="Calibri"/>
                <a:cs typeface="Calibri"/>
                <a:sym typeface="Calibri"/>
              </a:rPr>
              <a:t>C</a:t>
            </a:r>
            <a:r>
              <a:rPr lang="en-US" sz="1900" dirty="0">
                <a:solidFill>
                  <a:schemeClr val="tx1"/>
                </a:solidFill>
                <a:latin typeface="Calibri"/>
                <a:ea typeface="Calibri"/>
                <a:cs typeface="Calibri"/>
                <a:sym typeface="Calibri"/>
              </a:rPr>
              <a:t>) PFC decomposition followed by wet scrubbing </a:t>
            </a:r>
            <a:endParaRPr dirty="0">
              <a:solidFill>
                <a:schemeClr val="tx1"/>
              </a:solidFill>
            </a:endParaRPr>
          </a:p>
          <a:p>
            <a:pPr marL="342900" marR="0" lvl="3" indent="-342900" algn="just" rtl="0">
              <a:lnSpc>
                <a:spcPct val="100000"/>
              </a:lnSpc>
              <a:spcBef>
                <a:spcPts val="1000"/>
              </a:spcBef>
              <a:spcAft>
                <a:spcPts val="0"/>
              </a:spcAft>
              <a:buClr>
                <a:schemeClr val="dk1"/>
              </a:buClr>
              <a:buSzPts val="1900"/>
              <a:buFont typeface="Wingdings" charset="2"/>
              <a:buChar char="Ø"/>
            </a:pPr>
            <a:r>
              <a:rPr lang="en-US" sz="1900" b="1" i="0" u="none" strike="noStrike" cap="none" dirty="0" smtClean="0">
                <a:solidFill>
                  <a:schemeClr val="dk1"/>
                </a:solidFill>
                <a:latin typeface="Calibri"/>
                <a:ea typeface="Calibri"/>
                <a:cs typeface="Calibri"/>
                <a:sym typeface="Calibri"/>
              </a:rPr>
              <a:t>Required </a:t>
            </a:r>
            <a:r>
              <a:rPr lang="en-US" sz="1900" b="1" i="0" u="none" strike="noStrike" cap="none" dirty="0">
                <a:solidFill>
                  <a:schemeClr val="dk1"/>
                </a:solidFill>
                <a:latin typeface="Calibri"/>
                <a:ea typeface="Calibri"/>
                <a:cs typeface="Calibri"/>
                <a:sym typeface="Calibri"/>
              </a:rPr>
              <a:t>infrastructures defined: </a:t>
            </a:r>
            <a:r>
              <a:rPr lang="en-US" sz="1900" b="0" i="0" u="none" strike="noStrike" cap="none" dirty="0" smtClean="0">
                <a:solidFill>
                  <a:srgbClr val="000000"/>
                </a:solidFill>
                <a:latin typeface="Calibri"/>
                <a:ea typeface="Calibri"/>
                <a:cs typeface="Calibri"/>
                <a:sym typeface="Calibri"/>
              </a:rPr>
              <a:t>O</a:t>
            </a:r>
            <a:r>
              <a:rPr lang="en-US" sz="1900" b="0" i="0" u="none" strike="noStrike" cap="none" baseline="-25000" dirty="0" smtClean="0">
                <a:solidFill>
                  <a:srgbClr val="000000"/>
                </a:solidFill>
                <a:latin typeface="Calibri"/>
                <a:ea typeface="Calibri"/>
                <a:cs typeface="Calibri"/>
                <a:sym typeface="Calibri"/>
              </a:rPr>
              <a:t>2</a:t>
            </a:r>
            <a:r>
              <a:rPr lang="en-US" sz="1900" b="0" i="0" u="none" strike="noStrike" cap="none" dirty="0" smtClean="0">
                <a:solidFill>
                  <a:schemeClr val="dk1"/>
                </a:solidFill>
                <a:latin typeface="Calibri"/>
                <a:ea typeface="Calibri"/>
                <a:cs typeface="Calibri"/>
                <a:sym typeface="Calibri"/>
              </a:rPr>
              <a:t>, </a:t>
            </a:r>
            <a:r>
              <a:rPr lang="en-US" sz="1900" b="0" i="0" u="none" strike="noStrike" cap="none" dirty="0">
                <a:solidFill>
                  <a:schemeClr val="dk1"/>
                </a:solidFill>
                <a:latin typeface="Calibri"/>
                <a:ea typeface="Calibri"/>
                <a:cs typeface="Calibri"/>
                <a:sym typeface="Calibri"/>
              </a:rPr>
              <a:t>N</a:t>
            </a:r>
            <a:r>
              <a:rPr lang="en-US" sz="1900" b="0" i="0" u="none" strike="noStrike" cap="none" baseline="-25000" dirty="0">
                <a:solidFill>
                  <a:schemeClr val="dk1"/>
                </a:solidFill>
                <a:latin typeface="Calibri"/>
                <a:ea typeface="Calibri"/>
                <a:cs typeface="Calibri"/>
                <a:sym typeface="Calibri"/>
              </a:rPr>
              <a:t>2</a:t>
            </a:r>
            <a:r>
              <a:rPr lang="en-US" sz="1900" b="0" i="0" u="none" strike="noStrike" cap="none" dirty="0">
                <a:solidFill>
                  <a:schemeClr val="dk1"/>
                </a:solidFill>
                <a:latin typeface="Calibri"/>
                <a:ea typeface="Calibri"/>
                <a:cs typeface="Calibri"/>
                <a:sym typeface="Calibri"/>
              </a:rPr>
              <a:t> </a:t>
            </a:r>
            <a:r>
              <a:rPr lang="en-US" sz="1900" b="0" i="0" u="none" strike="noStrike" cap="none" dirty="0" err="1">
                <a:solidFill>
                  <a:schemeClr val="dk1"/>
                </a:solidFill>
                <a:latin typeface="Calibri"/>
                <a:ea typeface="Calibri"/>
                <a:cs typeface="Calibri"/>
                <a:sym typeface="Calibri"/>
              </a:rPr>
              <a:t>dewars</a:t>
            </a:r>
            <a:r>
              <a:rPr lang="en-US" sz="1900" b="0" i="0" u="none" strike="noStrike" cap="none" dirty="0">
                <a:solidFill>
                  <a:schemeClr val="dk1"/>
                </a:solidFill>
                <a:latin typeface="Calibri"/>
                <a:ea typeface="Calibri"/>
                <a:cs typeface="Calibri"/>
                <a:sym typeface="Calibri"/>
              </a:rPr>
              <a:t>, propane tank or natural gas supply, pump for exhaust (contains CO</a:t>
            </a:r>
            <a:r>
              <a:rPr lang="en-US" sz="1900" b="0" i="0" u="none" strike="noStrike" cap="none" baseline="-25000" dirty="0">
                <a:solidFill>
                  <a:schemeClr val="dk1"/>
                </a:solidFill>
                <a:latin typeface="Calibri"/>
                <a:ea typeface="Calibri"/>
                <a:cs typeface="Calibri"/>
                <a:sym typeface="Calibri"/>
              </a:rPr>
              <a:t>2</a:t>
            </a:r>
            <a:r>
              <a:rPr lang="en-US" sz="1900" b="0" i="0" u="none" strike="noStrike" cap="none" dirty="0">
                <a:solidFill>
                  <a:schemeClr val="dk1"/>
                </a:solidFill>
                <a:latin typeface="Calibri"/>
                <a:ea typeface="Calibri"/>
                <a:cs typeface="Calibri"/>
                <a:sym typeface="Calibri"/>
              </a:rPr>
              <a:t>+water vapor + traces of HF)</a:t>
            </a:r>
            <a:endParaRPr sz="1900" b="0" i="0" u="none" strike="noStrike" cap="none" dirty="0">
              <a:solidFill>
                <a:schemeClr val="dk1"/>
              </a:solidFill>
              <a:latin typeface="Calibri"/>
              <a:ea typeface="Calibri"/>
              <a:cs typeface="Calibri"/>
              <a:sym typeface="Calibri"/>
            </a:endParaRPr>
          </a:p>
          <a:p>
            <a:pPr marL="342900" marR="0" lvl="0" indent="-342900" algn="just" rtl="0">
              <a:lnSpc>
                <a:spcPct val="100000"/>
              </a:lnSpc>
              <a:spcBef>
                <a:spcPts val="1000"/>
              </a:spcBef>
              <a:spcAft>
                <a:spcPts val="0"/>
              </a:spcAft>
              <a:buClr>
                <a:schemeClr val="dk1"/>
              </a:buClr>
              <a:buSzPts val="1900"/>
              <a:buFont typeface="Wingdings" charset="2"/>
              <a:buChar char="Ø"/>
            </a:pPr>
            <a:r>
              <a:rPr lang="en-US" sz="1900" b="1" dirty="0">
                <a:solidFill>
                  <a:schemeClr val="dk1"/>
                </a:solidFill>
                <a:latin typeface="Calibri"/>
                <a:ea typeface="Calibri"/>
                <a:cs typeface="Calibri"/>
                <a:sym typeface="Calibri"/>
              </a:rPr>
              <a:t>Costs defined:  </a:t>
            </a:r>
            <a:endParaRPr sz="1900" b="1" i="1" dirty="0">
              <a:solidFill>
                <a:schemeClr val="dk1"/>
              </a:solidFill>
              <a:latin typeface="Calibri"/>
              <a:ea typeface="Calibri"/>
              <a:cs typeface="Calibri"/>
              <a:sym typeface="Calibri"/>
            </a:endParaRPr>
          </a:p>
          <a:p>
            <a:pPr marL="742950" marR="0" lvl="1" indent="-285750" algn="just" rtl="0">
              <a:lnSpc>
                <a:spcPct val="100000"/>
              </a:lnSpc>
              <a:spcBef>
                <a:spcPts val="500"/>
              </a:spcBef>
              <a:spcAft>
                <a:spcPts val="0"/>
              </a:spcAft>
              <a:buClr>
                <a:schemeClr val="dk1"/>
              </a:buClr>
              <a:buSzPts val="1600"/>
              <a:buFont typeface="Wingdings" charset="2"/>
              <a:buChar char="Ø"/>
            </a:pPr>
            <a:r>
              <a:rPr lang="en-US" sz="1600" b="0" i="0" u="none" strike="noStrike" cap="none" dirty="0">
                <a:solidFill>
                  <a:schemeClr val="dk1"/>
                </a:solidFill>
                <a:latin typeface="Calibri"/>
                <a:ea typeface="Calibri"/>
                <a:cs typeface="Calibri"/>
                <a:sym typeface="Calibri"/>
              </a:rPr>
              <a:t>Unit cost including installation and commissioning ~ </a:t>
            </a:r>
            <a:r>
              <a:rPr lang="en-US" sz="1600" b="0" i="0" u="none" strike="noStrike" cap="none" dirty="0">
                <a:solidFill>
                  <a:srgbClr val="FF0000"/>
                </a:solidFill>
                <a:latin typeface="Calibri"/>
                <a:ea typeface="Calibri"/>
                <a:cs typeface="Calibri"/>
                <a:sym typeface="Calibri"/>
              </a:rPr>
              <a:t>130 </a:t>
            </a:r>
            <a:r>
              <a:rPr lang="en-US" sz="1600" b="0" i="0" u="none" strike="noStrike" cap="none" dirty="0" err="1">
                <a:solidFill>
                  <a:srgbClr val="FF0000"/>
                </a:solidFill>
                <a:latin typeface="Calibri"/>
                <a:ea typeface="Calibri"/>
                <a:cs typeface="Calibri"/>
                <a:sym typeface="Calibri"/>
              </a:rPr>
              <a:t>kChf</a:t>
            </a:r>
            <a:r>
              <a:rPr lang="en-US" sz="1600" b="0" i="0" u="none" strike="noStrike" cap="none" dirty="0">
                <a:solidFill>
                  <a:srgbClr val="FF0000"/>
                </a:solidFill>
                <a:latin typeface="Calibri"/>
                <a:ea typeface="Calibri"/>
                <a:cs typeface="Calibri"/>
                <a:sym typeface="Calibri"/>
              </a:rPr>
              <a:t> </a:t>
            </a:r>
            <a:endParaRPr dirty="0"/>
          </a:p>
          <a:p>
            <a:pPr marL="742950" marR="0" lvl="1" indent="-285750" algn="just" rtl="0">
              <a:lnSpc>
                <a:spcPct val="100000"/>
              </a:lnSpc>
              <a:spcBef>
                <a:spcPts val="500"/>
              </a:spcBef>
              <a:spcAft>
                <a:spcPts val="0"/>
              </a:spcAft>
              <a:buClr>
                <a:schemeClr val="dk1"/>
              </a:buClr>
              <a:buSzPts val="1600"/>
              <a:buFont typeface="Wingdings" charset="2"/>
              <a:buChar char="Ø"/>
            </a:pPr>
            <a:r>
              <a:rPr lang="en-US" sz="1600" b="0" i="0" u="none" strike="noStrike" cap="none" dirty="0">
                <a:solidFill>
                  <a:schemeClr val="dk1"/>
                </a:solidFill>
                <a:latin typeface="Calibri"/>
                <a:ea typeface="Calibri"/>
                <a:cs typeface="Calibri"/>
                <a:sym typeface="Calibri"/>
              </a:rPr>
              <a:t>Maintenance ~2 – 10 </a:t>
            </a:r>
            <a:r>
              <a:rPr lang="en-US" sz="1600" b="0" i="0" u="none" strike="noStrike" cap="none" dirty="0" err="1">
                <a:solidFill>
                  <a:schemeClr val="dk1"/>
                </a:solidFill>
                <a:latin typeface="Calibri"/>
                <a:ea typeface="Calibri"/>
                <a:cs typeface="Calibri"/>
                <a:sym typeface="Calibri"/>
              </a:rPr>
              <a:t>kCHF</a:t>
            </a:r>
            <a:r>
              <a:rPr lang="en-US" sz="1600" b="0" i="0" u="none" strike="noStrike" cap="none" dirty="0">
                <a:solidFill>
                  <a:schemeClr val="dk1"/>
                </a:solidFill>
                <a:latin typeface="Calibri"/>
                <a:ea typeface="Calibri"/>
                <a:cs typeface="Calibri"/>
                <a:sym typeface="Calibri"/>
              </a:rPr>
              <a:t>/year and running cost: 8.5 – 15.5 </a:t>
            </a:r>
            <a:r>
              <a:rPr lang="en-US" sz="1600" b="0" i="0" u="none" strike="noStrike" cap="none" dirty="0" err="1">
                <a:solidFill>
                  <a:schemeClr val="dk1"/>
                </a:solidFill>
                <a:latin typeface="Calibri"/>
                <a:ea typeface="Calibri"/>
                <a:cs typeface="Calibri"/>
                <a:sym typeface="Calibri"/>
              </a:rPr>
              <a:t>kCHF</a:t>
            </a:r>
            <a:r>
              <a:rPr lang="en-US" sz="1600" b="0" i="0" u="none" strike="noStrike" cap="none" dirty="0">
                <a:solidFill>
                  <a:schemeClr val="dk1"/>
                </a:solidFill>
                <a:latin typeface="Calibri"/>
                <a:ea typeface="Calibri"/>
                <a:cs typeface="Calibri"/>
                <a:sym typeface="Calibri"/>
              </a:rPr>
              <a:t>/month,  almost entirely for gases. Lower after implementing RPC recuperation system</a:t>
            </a:r>
            <a:endParaRPr sz="1600" b="0" i="0" u="none" strike="noStrike" cap="none" dirty="0">
              <a:solidFill>
                <a:schemeClr val="dk1"/>
              </a:solidFill>
              <a:latin typeface="Calibri"/>
              <a:ea typeface="Calibri"/>
              <a:cs typeface="Calibri"/>
              <a:sym typeface="Calibri"/>
            </a:endParaRPr>
          </a:p>
          <a:p>
            <a:pPr marL="342900" marR="0" lvl="0" indent="-342900" algn="just" rtl="0">
              <a:lnSpc>
                <a:spcPct val="100000"/>
              </a:lnSpc>
              <a:spcBef>
                <a:spcPts val="1000"/>
              </a:spcBef>
              <a:spcAft>
                <a:spcPts val="0"/>
              </a:spcAft>
              <a:buClr>
                <a:srgbClr val="000000"/>
              </a:buClr>
              <a:buSzPts val="1900"/>
              <a:buFont typeface="Wingdings" charset="2"/>
              <a:buChar char="Ø"/>
            </a:pPr>
            <a:r>
              <a:rPr lang="en-US" sz="1900" b="1" dirty="0">
                <a:solidFill>
                  <a:srgbClr val="000000"/>
                </a:solidFill>
                <a:latin typeface="Calibri"/>
                <a:ea typeface="Calibri"/>
                <a:cs typeface="Calibri"/>
                <a:sym typeface="Calibri"/>
              </a:rPr>
              <a:t>Expected performance: </a:t>
            </a:r>
            <a:r>
              <a:rPr lang="en-US" sz="1900" dirty="0">
                <a:solidFill>
                  <a:srgbClr val="FF0000"/>
                </a:solidFill>
                <a:latin typeface="Calibri"/>
                <a:ea typeface="Calibri"/>
                <a:cs typeface="Calibri"/>
                <a:sym typeface="Calibri"/>
              </a:rPr>
              <a:t>~930 l/h GHG in input are reduced to 93 l/h GHG emission in CMS, or 97kg/day are reduced to ~9kg/</a:t>
            </a:r>
            <a:r>
              <a:rPr lang="en-US" sz="1900" dirty="0" smtClean="0">
                <a:solidFill>
                  <a:srgbClr val="FF0000"/>
                </a:solidFill>
                <a:latin typeface="Calibri"/>
                <a:ea typeface="Calibri"/>
                <a:cs typeface="Calibri"/>
                <a:sym typeface="Calibri"/>
              </a:rPr>
              <a:t>day</a:t>
            </a:r>
            <a:endParaRPr sz="1900" dirty="0">
              <a:solidFill>
                <a:srgbClr val="FF0000"/>
              </a:solidFill>
              <a:latin typeface="Calibri"/>
              <a:ea typeface="Calibri"/>
              <a:cs typeface="Calibri"/>
              <a:sym typeface="Calibri"/>
            </a:endParaRPr>
          </a:p>
        </p:txBody>
      </p:sp>
      <p:grpSp>
        <p:nvGrpSpPr>
          <p:cNvPr id="328" name="Google Shape;328;p18"/>
          <p:cNvGrpSpPr/>
          <p:nvPr/>
        </p:nvGrpSpPr>
        <p:grpSpPr>
          <a:xfrm>
            <a:off x="10711897" y="1004711"/>
            <a:ext cx="1243035" cy="2034754"/>
            <a:chOff x="9312731" y="2289626"/>
            <a:chExt cx="2736862" cy="4094258"/>
          </a:xfrm>
        </p:grpSpPr>
        <p:pic>
          <p:nvPicPr>
            <p:cNvPr id="329" name="Google Shape;329;p18"/>
            <p:cNvPicPr preferRelativeResize="0"/>
            <p:nvPr/>
          </p:nvPicPr>
          <p:blipFill rotWithShape="1">
            <a:blip r:embed="rId3">
              <a:alphaModFix/>
            </a:blip>
            <a:srcRect/>
            <a:stretch/>
          </p:blipFill>
          <p:spPr>
            <a:xfrm>
              <a:off x="9312731" y="2289626"/>
              <a:ext cx="2242457" cy="3450772"/>
            </a:xfrm>
            <a:prstGeom prst="rect">
              <a:avLst/>
            </a:prstGeom>
            <a:noFill/>
            <a:ln>
              <a:noFill/>
            </a:ln>
          </p:spPr>
        </p:pic>
        <p:cxnSp>
          <p:nvCxnSpPr>
            <p:cNvPr id="330" name="Google Shape;330;p18"/>
            <p:cNvCxnSpPr/>
            <p:nvPr/>
          </p:nvCxnSpPr>
          <p:spPr>
            <a:xfrm flipH="1">
              <a:off x="11647712" y="2873829"/>
              <a:ext cx="21771" cy="2710542"/>
            </a:xfrm>
            <a:prstGeom prst="straightConnector1">
              <a:avLst/>
            </a:prstGeom>
            <a:noFill/>
            <a:ln w="9525" cap="flat" cmpd="sng">
              <a:solidFill>
                <a:schemeClr val="dk1"/>
              </a:solidFill>
              <a:prstDash val="solid"/>
              <a:miter lim="800000"/>
              <a:headEnd type="triangle" w="med" len="med"/>
              <a:tailEnd type="triangle" w="med" len="med"/>
            </a:ln>
          </p:spPr>
        </p:cxnSp>
        <p:sp>
          <p:nvSpPr>
            <p:cNvPr id="331" name="Google Shape;331;p18"/>
            <p:cNvSpPr txBox="1"/>
            <p:nvPr/>
          </p:nvSpPr>
          <p:spPr>
            <a:xfrm rot="-5400000">
              <a:off x="11256772" y="3830710"/>
              <a:ext cx="1089874" cy="4957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187cm</a:t>
              </a:r>
              <a:endParaRPr sz="1400">
                <a:solidFill>
                  <a:schemeClr val="dk1"/>
                </a:solidFill>
                <a:latin typeface="Calibri"/>
                <a:ea typeface="Calibri"/>
                <a:cs typeface="Calibri"/>
                <a:sym typeface="Calibri"/>
              </a:endParaRPr>
            </a:p>
          </p:txBody>
        </p:sp>
        <p:sp>
          <p:nvSpPr>
            <p:cNvPr id="332" name="Google Shape;332;p18"/>
            <p:cNvSpPr txBox="1"/>
            <p:nvPr/>
          </p:nvSpPr>
          <p:spPr>
            <a:xfrm>
              <a:off x="9734359" y="5764586"/>
              <a:ext cx="1819464" cy="619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130cm</a:t>
              </a:r>
              <a:endParaRPr sz="1400">
                <a:solidFill>
                  <a:schemeClr val="dk1"/>
                </a:solidFill>
                <a:latin typeface="Calibri"/>
                <a:ea typeface="Calibri"/>
                <a:cs typeface="Calibri"/>
                <a:sym typeface="Calibri"/>
              </a:endParaRPr>
            </a:p>
          </p:txBody>
        </p:sp>
        <p:cxnSp>
          <p:nvCxnSpPr>
            <p:cNvPr id="333" name="Google Shape;333;p18"/>
            <p:cNvCxnSpPr/>
            <p:nvPr/>
          </p:nvCxnSpPr>
          <p:spPr>
            <a:xfrm>
              <a:off x="9312731" y="5646949"/>
              <a:ext cx="1747334" cy="120879"/>
            </a:xfrm>
            <a:prstGeom prst="straightConnector1">
              <a:avLst/>
            </a:prstGeom>
            <a:noFill/>
            <a:ln w="9525" cap="flat" cmpd="sng">
              <a:solidFill>
                <a:schemeClr val="dk1"/>
              </a:solidFill>
              <a:prstDash val="solid"/>
              <a:miter lim="800000"/>
              <a:headEnd type="triangle" w="med" len="med"/>
              <a:tailEnd type="triangle" w="med" len="med"/>
            </a:ln>
          </p:spPr>
        </p:cxnSp>
      </p:grpSp>
      <p:sp>
        <p:nvSpPr>
          <p:cNvPr id="334" name="Google Shape;334;p18"/>
          <p:cNvSpPr txBox="1"/>
          <p:nvPr/>
        </p:nvSpPr>
        <p:spPr>
          <a:xfrm>
            <a:off x="10156279" y="3055842"/>
            <a:ext cx="2035721" cy="276999"/>
          </a:xfrm>
          <a:prstGeom prst="rect">
            <a:avLst/>
          </a:prstGeom>
          <a:solidFill>
            <a:srgbClr val="5DF3C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1">
                <a:solidFill>
                  <a:schemeClr val="dk1"/>
                </a:solidFill>
                <a:latin typeface="Calibri"/>
                <a:ea typeface="Calibri"/>
                <a:cs typeface="Calibri"/>
                <a:sym typeface="Calibri"/>
              </a:rPr>
              <a:t>Edwards ATLAS Etch system</a:t>
            </a:r>
            <a:endParaRPr sz="1200" b="1" i="1">
              <a:solidFill>
                <a:schemeClr val="dk1"/>
              </a:solidFill>
              <a:latin typeface="Calibri"/>
              <a:ea typeface="Calibri"/>
              <a:cs typeface="Calibri"/>
              <a:sym typeface="Calibri"/>
            </a:endParaRPr>
          </a:p>
        </p:txBody>
      </p:sp>
      <p:sp>
        <p:nvSpPr>
          <p:cNvPr id="335" name="Google Shape;335;p18"/>
          <p:cNvSpPr/>
          <p:nvPr/>
        </p:nvSpPr>
        <p:spPr>
          <a:xfrm>
            <a:off x="119798" y="5194989"/>
            <a:ext cx="11684163" cy="1477328"/>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rgbClr val="000000"/>
              </a:buClr>
              <a:buSzPts val="1800"/>
              <a:buFont typeface="Wingdings" charset="2"/>
              <a:buChar char="Ø"/>
            </a:pPr>
            <a:r>
              <a:rPr lang="en-US" sz="1800" b="1" dirty="0" smtClean="0">
                <a:latin typeface="Calibri"/>
                <a:ea typeface="Calibri"/>
                <a:cs typeface="Calibri"/>
                <a:sym typeface="Calibri"/>
              </a:rPr>
              <a:t>Implications</a:t>
            </a:r>
            <a:r>
              <a:rPr lang="en-US" sz="1800" b="1" dirty="0" smtClean="0">
                <a:solidFill>
                  <a:srgbClr val="000000"/>
                </a:solidFill>
                <a:latin typeface="Calibri"/>
                <a:ea typeface="Calibri"/>
                <a:cs typeface="Calibri"/>
                <a:sym typeface="Calibri"/>
              </a:rPr>
              <a:t>: </a:t>
            </a:r>
            <a:r>
              <a:rPr lang="en-US" sz="1800" dirty="0">
                <a:solidFill>
                  <a:srgbClr val="000000"/>
                </a:solidFill>
                <a:latin typeface="Calibri"/>
                <a:ea typeface="Calibri"/>
                <a:cs typeface="Calibri"/>
                <a:sym typeface="Calibri"/>
              </a:rPr>
              <a:t>system produces ~15m</a:t>
            </a:r>
            <a:r>
              <a:rPr lang="en-US" sz="1800" baseline="30000" dirty="0">
                <a:solidFill>
                  <a:srgbClr val="000000"/>
                </a:solidFill>
                <a:latin typeface="Calibri"/>
                <a:ea typeface="Calibri"/>
                <a:cs typeface="Calibri"/>
                <a:sym typeface="Calibri"/>
              </a:rPr>
              <a:t>3</a:t>
            </a:r>
            <a:r>
              <a:rPr lang="en-US" sz="1800" dirty="0">
                <a:solidFill>
                  <a:srgbClr val="000000"/>
                </a:solidFill>
                <a:latin typeface="Calibri"/>
                <a:ea typeface="Calibri"/>
                <a:cs typeface="Calibri"/>
                <a:sym typeface="Calibri"/>
              </a:rPr>
              <a:t>/day waste water, from the CF</a:t>
            </a:r>
            <a:r>
              <a:rPr lang="en-US" sz="1800" baseline="-25000" dirty="0">
                <a:solidFill>
                  <a:srgbClr val="000000"/>
                </a:solidFill>
                <a:latin typeface="Calibri"/>
                <a:ea typeface="Calibri"/>
                <a:cs typeface="Calibri"/>
                <a:sym typeface="Calibri"/>
              </a:rPr>
              <a:t>4</a:t>
            </a:r>
            <a:r>
              <a:rPr lang="en-US" sz="1800" dirty="0">
                <a:solidFill>
                  <a:srgbClr val="000000"/>
                </a:solidFill>
                <a:latin typeface="Calibri"/>
                <a:ea typeface="Calibri"/>
                <a:cs typeface="Calibri"/>
                <a:sym typeface="Calibri"/>
              </a:rPr>
              <a:t> and C</a:t>
            </a:r>
            <a:r>
              <a:rPr lang="en-US" sz="1800" baseline="-25000" dirty="0">
                <a:solidFill>
                  <a:srgbClr val="000000"/>
                </a:solidFill>
                <a:latin typeface="Calibri"/>
                <a:ea typeface="Calibri"/>
                <a:cs typeface="Calibri"/>
                <a:sym typeface="Calibri"/>
              </a:rPr>
              <a:t>2</a:t>
            </a:r>
            <a:r>
              <a:rPr lang="en-US" sz="1800" dirty="0">
                <a:solidFill>
                  <a:srgbClr val="000000"/>
                </a:solidFill>
                <a:latin typeface="Calibri"/>
                <a:ea typeface="Calibri"/>
                <a:cs typeface="Calibri"/>
                <a:sym typeface="Calibri"/>
              </a:rPr>
              <a:t>H</a:t>
            </a:r>
            <a:r>
              <a:rPr lang="en-US" sz="1800" baseline="-25000" dirty="0">
                <a:solidFill>
                  <a:srgbClr val="000000"/>
                </a:solidFill>
                <a:latin typeface="Calibri"/>
                <a:ea typeface="Calibri"/>
                <a:cs typeface="Calibri"/>
                <a:sym typeface="Calibri"/>
              </a:rPr>
              <a:t>2</a:t>
            </a:r>
            <a:r>
              <a:rPr lang="en-US" sz="1800" dirty="0">
                <a:solidFill>
                  <a:srgbClr val="000000"/>
                </a:solidFill>
                <a:latin typeface="Calibri"/>
                <a:ea typeface="Calibri"/>
                <a:cs typeface="Calibri"/>
                <a:sym typeface="Calibri"/>
              </a:rPr>
              <a:t>F</a:t>
            </a:r>
            <a:r>
              <a:rPr lang="en-US" sz="1800" baseline="-25000" dirty="0">
                <a:solidFill>
                  <a:srgbClr val="000000"/>
                </a:solidFill>
                <a:latin typeface="Calibri"/>
                <a:ea typeface="Calibri"/>
                <a:cs typeface="Calibri"/>
                <a:sym typeface="Calibri"/>
              </a:rPr>
              <a:t>4</a:t>
            </a:r>
            <a:r>
              <a:rPr lang="en-US" sz="1800" dirty="0">
                <a:solidFill>
                  <a:srgbClr val="000000"/>
                </a:solidFill>
                <a:latin typeface="Calibri"/>
                <a:ea typeface="Calibri"/>
                <a:cs typeface="Calibri"/>
                <a:sym typeface="Calibri"/>
              </a:rPr>
              <a:t> combustion process, containing 0.4% HF concentration by volume, that is </a:t>
            </a:r>
            <a:r>
              <a:rPr lang="en-US" sz="1800" dirty="0">
                <a:solidFill>
                  <a:srgbClr val="FF0000"/>
                </a:solidFill>
                <a:latin typeface="Calibri"/>
                <a:ea typeface="Calibri"/>
                <a:cs typeface="Calibri"/>
                <a:sym typeface="Calibri"/>
              </a:rPr>
              <a:t>~55 l/day of HF</a:t>
            </a:r>
            <a:r>
              <a:rPr lang="en-US" sz="1800" dirty="0">
                <a:solidFill>
                  <a:srgbClr val="000000"/>
                </a:solidFill>
                <a:latin typeface="Calibri"/>
                <a:ea typeface="Calibri"/>
                <a:cs typeface="Calibri"/>
                <a:sym typeface="Calibri"/>
              </a:rPr>
              <a:t>.  The pH of the solution is ~2. Being highly acidic &amp; toxic, the waste water cannot be discharged directly into local watercourses or in the local sewage system and can only be: </a:t>
            </a:r>
            <a:endParaRPr sz="1800" dirty="0">
              <a:solidFill>
                <a:srgbClr val="000000"/>
              </a:solidFill>
              <a:latin typeface="Calibri"/>
              <a:ea typeface="Calibri"/>
              <a:cs typeface="Calibri"/>
              <a:sym typeface="Calibri"/>
            </a:endParaRPr>
          </a:p>
          <a:p>
            <a:pPr marL="800100" marR="0" lvl="1" indent="-342900" algn="just"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sent for treatment </a:t>
            </a:r>
            <a:endParaRPr dirty="0"/>
          </a:p>
          <a:p>
            <a:pPr marL="800100" marR="0" lvl="1" indent="-342900" algn="just"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treated &amp; released in situ. </a:t>
            </a:r>
            <a:endParaRPr sz="1800" b="0" i="0" u="none" strike="noStrike" cap="none" dirty="0">
              <a:solidFill>
                <a:srgbClr val="000000"/>
              </a:solidFill>
              <a:latin typeface="Calibri"/>
              <a:ea typeface="Calibri"/>
              <a:cs typeface="Calibri"/>
              <a:sym typeface="Calibri"/>
            </a:endParaRPr>
          </a:p>
        </p:txBody>
      </p:sp>
      <p:pic>
        <p:nvPicPr>
          <p:cNvPr id="336" name="Google Shape;336;p18"/>
          <p:cNvPicPr preferRelativeResize="0"/>
          <p:nvPr/>
        </p:nvPicPr>
        <p:blipFill rotWithShape="1">
          <a:blip r:embed="rId4">
            <a:alphaModFix/>
          </a:blip>
          <a:srcRect/>
          <a:stretch/>
        </p:blipFill>
        <p:spPr>
          <a:xfrm>
            <a:off x="9660647" y="3332841"/>
            <a:ext cx="2143315" cy="183541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9"/>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dirty="0" smtClean="0"/>
              <a:t>..</a:t>
            </a:r>
            <a:r>
              <a:rPr lang="en-US" dirty="0"/>
              <a:t>a</a:t>
            </a:r>
            <a:r>
              <a:rPr lang="en-US" dirty="0" smtClean="0"/>
              <a:t>nd </a:t>
            </a:r>
            <a:r>
              <a:rPr lang="en-US" dirty="0"/>
              <a:t>w</a:t>
            </a:r>
            <a:r>
              <a:rPr lang="en-US" dirty="0" smtClean="0"/>
              <a:t>ater </a:t>
            </a:r>
            <a:r>
              <a:rPr lang="en-US" dirty="0"/>
              <a:t>treatment plant</a:t>
            </a:r>
            <a:endParaRPr dirty="0"/>
          </a:p>
        </p:txBody>
      </p:sp>
      <p:sp>
        <p:nvSpPr>
          <p:cNvPr id="342" name="Google Shape;342;p19"/>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343" name="Google Shape;343;p19"/>
          <p:cNvSpPr/>
          <p:nvPr/>
        </p:nvSpPr>
        <p:spPr>
          <a:xfrm>
            <a:off x="127433" y="997918"/>
            <a:ext cx="11803184" cy="255450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dirty="0">
                <a:solidFill>
                  <a:schemeClr val="dk1"/>
                </a:solidFill>
                <a:latin typeface="Calibri"/>
                <a:ea typeface="Calibri"/>
                <a:cs typeface="Calibri"/>
                <a:sym typeface="Calibri"/>
              </a:rPr>
              <a:t>A water treatment plant solution studied: </a:t>
            </a:r>
            <a:endParaRPr lang="en-US" sz="2000" dirty="0" smtClean="0">
              <a:solidFill>
                <a:schemeClr val="dk1"/>
              </a:solidFill>
              <a:latin typeface="Calibri"/>
              <a:ea typeface="Calibri"/>
              <a:cs typeface="Calibri"/>
              <a:sym typeface="Calibri"/>
            </a:endParaRPr>
          </a:p>
          <a:p>
            <a:pPr marL="342900" indent="-342900" algn="just">
              <a:buClr>
                <a:schemeClr val="dk1"/>
              </a:buClr>
              <a:buSzPts val="2000"/>
              <a:buFont typeface="Arial"/>
              <a:buChar char="•"/>
            </a:pPr>
            <a:r>
              <a:rPr lang="en-US" sz="2000" dirty="0">
                <a:solidFill>
                  <a:schemeClr val="dk1"/>
                </a:solidFill>
                <a:latin typeface="Calibri"/>
                <a:ea typeface="Calibri"/>
                <a:cs typeface="Calibri"/>
                <a:sym typeface="Calibri"/>
              </a:rPr>
              <a:t>3 companies were contacted, but discussed in details with only one of them (</a:t>
            </a:r>
            <a:r>
              <a:rPr lang="en-US" sz="2000" i="1" dirty="0" err="1">
                <a:solidFill>
                  <a:schemeClr val="dk1"/>
                </a:solidFill>
                <a:latin typeface="Calibri"/>
                <a:ea typeface="Calibri"/>
                <a:cs typeface="Calibri"/>
                <a:sym typeface="Calibri"/>
              </a:rPr>
              <a:t>Sd</a:t>
            </a:r>
            <a:r>
              <a:rPr lang="en-US" sz="2000" dirty="0">
                <a:solidFill>
                  <a:schemeClr val="dk1"/>
                </a:solidFill>
                <a:latin typeface="Calibri"/>
                <a:ea typeface="Calibri"/>
                <a:cs typeface="Calibri"/>
                <a:sym typeface="Calibri"/>
              </a:rPr>
              <a:t> Water Management </a:t>
            </a:r>
            <a:r>
              <a:rPr lang="en-US" sz="2000" u="sng" dirty="0">
                <a:solidFill>
                  <a:schemeClr val="dk1"/>
                </a:solidFill>
                <a:latin typeface="Calibri"/>
                <a:ea typeface="Calibri"/>
                <a:cs typeface="Calibri"/>
                <a:sym typeface="Calibri"/>
                <a:hlinkClick r:id="rId3"/>
              </a:rPr>
              <a:t>https://www.sdwm.it/</a:t>
            </a:r>
            <a:r>
              <a:rPr lang="en-US" sz="2000" dirty="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The </a:t>
            </a:r>
            <a:r>
              <a:rPr lang="en-US" sz="2000" dirty="0" err="1" smtClean="0">
                <a:solidFill>
                  <a:schemeClr val="dk1"/>
                </a:solidFill>
                <a:latin typeface="Calibri"/>
                <a:ea typeface="Calibri"/>
                <a:cs typeface="Calibri"/>
                <a:sym typeface="Calibri"/>
              </a:rPr>
              <a:t>Sd</a:t>
            </a:r>
            <a:r>
              <a:rPr lang="en-US" sz="2000" dirty="0" smtClean="0">
                <a:solidFill>
                  <a:schemeClr val="dk1"/>
                </a:solidFill>
                <a:latin typeface="Calibri"/>
                <a:ea typeface="Calibri"/>
                <a:cs typeface="Calibri"/>
                <a:sym typeface="Calibri"/>
              </a:rPr>
              <a:t> company has already an operational systems </a:t>
            </a:r>
            <a:r>
              <a:rPr lang="en-US" sz="2000" dirty="0">
                <a:solidFill>
                  <a:schemeClr val="dk1"/>
                </a:solidFill>
                <a:latin typeface="Calibri"/>
                <a:ea typeface="Calibri"/>
                <a:cs typeface="Calibri"/>
                <a:sym typeface="Calibri"/>
              </a:rPr>
              <a:t>at P5 to purify muddy </a:t>
            </a:r>
            <a:r>
              <a:rPr lang="en-US" sz="2000" dirty="0" smtClean="0">
                <a:solidFill>
                  <a:schemeClr val="dk1"/>
                </a:solidFill>
                <a:latin typeface="Calibri"/>
                <a:ea typeface="Calibri"/>
                <a:cs typeface="Calibri"/>
                <a:sym typeface="Calibri"/>
              </a:rPr>
              <a:t>water. </a:t>
            </a:r>
          </a:p>
          <a:p>
            <a:pPr marL="342900" indent="-342900" algn="just">
              <a:buClr>
                <a:schemeClr val="dk1"/>
              </a:buClr>
              <a:buSzPts val="2000"/>
              <a:buFont typeface="Arial"/>
              <a:buChar char="•"/>
            </a:pPr>
            <a:r>
              <a:rPr lang="en-US" sz="2000" dirty="0" smtClean="0">
                <a:solidFill>
                  <a:schemeClr val="dk1"/>
                </a:solidFill>
                <a:latin typeface="Calibri"/>
                <a:ea typeface="Calibri"/>
                <a:cs typeface="Calibri"/>
                <a:sym typeface="Calibri"/>
              </a:rPr>
              <a:t>The </a:t>
            </a:r>
            <a:r>
              <a:rPr lang="en-US" sz="2000" dirty="0">
                <a:solidFill>
                  <a:schemeClr val="dk1"/>
                </a:solidFill>
                <a:latin typeface="Calibri"/>
                <a:ea typeface="Calibri"/>
                <a:cs typeface="Calibri"/>
                <a:sym typeface="Calibri"/>
              </a:rPr>
              <a:t>system is complex and It would require a rather sizeable footprint (~100 m</a:t>
            </a:r>
            <a:r>
              <a:rPr lang="en-US" sz="2000" baseline="30000" dirty="0">
                <a:solidFill>
                  <a:schemeClr val="dk1"/>
                </a:solidFill>
                <a:latin typeface="Calibri"/>
                <a:ea typeface="Calibri"/>
                <a:cs typeface="Calibri"/>
                <a:sym typeface="Calibri"/>
              </a:rPr>
              <a:t>2</a:t>
            </a:r>
            <a:r>
              <a:rPr lang="en-US" sz="2000" dirty="0">
                <a:solidFill>
                  <a:schemeClr val="dk1"/>
                </a:solidFill>
                <a:latin typeface="Calibri"/>
                <a:ea typeface="Calibri"/>
                <a:cs typeface="Calibri"/>
                <a:sym typeface="Calibri"/>
              </a:rPr>
              <a:t>)</a:t>
            </a:r>
          </a:p>
          <a:p>
            <a:pPr marL="342900" lvl="0" indent="-342900" algn="just">
              <a:buClr>
                <a:schemeClr val="dk1"/>
              </a:buClr>
              <a:buSzPts val="2000"/>
              <a:buFont typeface="Arial"/>
              <a:buChar char="•"/>
            </a:pPr>
            <a:r>
              <a:rPr lang="en-US" sz="2000" dirty="0">
                <a:solidFill>
                  <a:schemeClr val="dk1"/>
                </a:solidFill>
                <a:latin typeface="Calibri"/>
                <a:ea typeface="Calibri"/>
                <a:cs typeface="Calibri"/>
                <a:sym typeface="Calibri"/>
              </a:rPr>
              <a:t>Preliminary cost for plant, installation and commissioning ranges between ~</a:t>
            </a:r>
            <a:r>
              <a:rPr lang="en-US" sz="2000" dirty="0">
                <a:solidFill>
                  <a:srgbClr val="FF0000"/>
                </a:solidFill>
                <a:latin typeface="Calibri"/>
                <a:ea typeface="Calibri"/>
                <a:cs typeface="Calibri"/>
                <a:sym typeface="Calibri"/>
              </a:rPr>
              <a:t>130 </a:t>
            </a:r>
            <a:r>
              <a:rPr lang="en-US" sz="2000" dirty="0" err="1">
                <a:solidFill>
                  <a:srgbClr val="FF0000"/>
                </a:solidFill>
                <a:latin typeface="Calibri"/>
                <a:ea typeface="Calibri"/>
                <a:cs typeface="Calibri"/>
                <a:sym typeface="Calibri"/>
              </a:rPr>
              <a:t>kChf</a:t>
            </a:r>
            <a:r>
              <a:rPr lang="en-US" sz="2000" dirty="0">
                <a:solidFill>
                  <a:srgbClr val="FF0000"/>
                </a:solidFill>
                <a:latin typeface="Calibri"/>
                <a:ea typeface="Calibri"/>
                <a:cs typeface="Calibri"/>
                <a:sym typeface="Calibri"/>
              </a:rPr>
              <a:t> </a:t>
            </a:r>
            <a:r>
              <a:rPr lang="en-US" sz="2000" dirty="0">
                <a:solidFill>
                  <a:schemeClr val="dk1"/>
                </a:solidFill>
                <a:latin typeface="Calibri"/>
                <a:ea typeface="Calibri"/>
                <a:cs typeface="Calibri"/>
                <a:sym typeface="Calibri"/>
              </a:rPr>
              <a:t>(</a:t>
            </a:r>
            <a:r>
              <a:rPr lang="en-US" sz="2000" i="1" dirty="0" err="1">
                <a:solidFill>
                  <a:schemeClr val="dk1"/>
                </a:solidFill>
                <a:latin typeface="Calibri"/>
                <a:ea typeface="Calibri"/>
                <a:cs typeface="Calibri"/>
                <a:sym typeface="Calibri"/>
              </a:rPr>
              <a:t>Sd</a:t>
            </a:r>
            <a:r>
              <a:rPr lang="en-US" sz="2000" dirty="0">
                <a:solidFill>
                  <a:schemeClr val="dk1"/>
                </a:solidFill>
                <a:latin typeface="Calibri"/>
                <a:ea typeface="Calibri"/>
                <a:cs typeface="Calibri"/>
                <a:sym typeface="Calibri"/>
              </a:rPr>
              <a:t>) and ~</a:t>
            </a:r>
            <a:r>
              <a:rPr lang="en-US" sz="2000" dirty="0">
                <a:solidFill>
                  <a:srgbClr val="FF0000"/>
                </a:solidFill>
                <a:latin typeface="Calibri"/>
                <a:ea typeface="Calibri"/>
                <a:cs typeface="Calibri"/>
                <a:sym typeface="Calibri"/>
              </a:rPr>
              <a:t>500 </a:t>
            </a:r>
            <a:r>
              <a:rPr lang="en-US" sz="2000" dirty="0" err="1">
                <a:solidFill>
                  <a:srgbClr val="FF0000"/>
                </a:solidFill>
                <a:latin typeface="Calibri"/>
                <a:ea typeface="Calibri"/>
                <a:cs typeface="Calibri"/>
                <a:sym typeface="Calibri"/>
              </a:rPr>
              <a:t>kChf</a:t>
            </a:r>
            <a:r>
              <a:rPr lang="en-US" sz="2000" dirty="0">
                <a:solidFill>
                  <a:srgbClr val="FF0000"/>
                </a:solidFill>
                <a:latin typeface="Calibri"/>
                <a:ea typeface="Calibri"/>
                <a:cs typeface="Calibri"/>
                <a:sym typeface="Calibri"/>
              </a:rPr>
              <a:t> </a:t>
            </a:r>
            <a:r>
              <a:rPr lang="en-US" sz="2000" dirty="0">
                <a:solidFill>
                  <a:schemeClr val="dk1"/>
                </a:solidFill>
                <a:latin typeface="Calibri"/>
                <a:ea typeface="Calibri"/>
                <a:cs typeface="Calibri"/>
                <a:sym typeface="Calibri"/>
              </a:rPr>
              <a:t>(</a:t>
            </a:r>
            <a:r>
              <a:rPr lang="en-US" sz="2000" i="1" dirty="0" err="1">
                <a:solidFill>
                  <a:schemeClr val="dk1"/>
                </a:solidFill>
                <a:latin typeface="Calibri"/>
                <a:ea typeface="Calibri"/>
                <a:cs typeface="Calibri"/>
                <a:sym typeface="Calibri"/>
              </a:rPr>
              <a:t>EnviroChemie</a:t>
            </a:r>
            <a:r>
              <a:rPr lang="en-US" sz="2000" dirty="0">
                <a:solidFill>
                  <a:schemeClr val="dk1"/>
                </a:solidFill>
                <a:latin typeface="Calibri"/>
                <a:ea typeface="Calibri"/>
                <a:cs typeface="Calibri"/>
                <a:sym typeface="Calibri"/>
              </a:rPr>
              <a:t>)</a:t>
            </a:r>
          </a:p>
          <a:p>
            <a:pPr marL="0" marR="0" lvl="0" indent="0" algn="just" rtl="0">
              <a:spcBef>
                <a:spcPts val="0"/>
              </a:spcBef>
              <a:spcAft>
                <a:spcPts val="0"/>
              </a:spcAft>
              <a:buNone/>
            </a:pPr>
            <a:endParaRPr sz="2000" dirty="0"/>
          </a:p>
          <a:p>
            <a:pPr marL="0" marR="0" lvl="1" indent="0" algn="just" rtl="0">
              <a:spcBef>
                <a:spcPts val="0"/>
              </a:spcBef>
              <a:spcAft>
                <a:spcPts val="0"/>
              </a:spcAft>
              <a:buNone/>
            </a:pPr>
            <a:endParaRPr sz="2000" b="0" i="0" u="none" strike="noStrike" cap="none" dirty="0">
              <a:solidFill>
                <a:schemeClr val="dk1"/>
              </a:solidFill>
              <a:latin typeface="Calibri"/>
              <a:ea typeface="Calibri"/>
              <a:cs typeface="Calibri"/>
              <a:sym typeface="Calibri"/>
            </a:endParaRPr>
          </a:p>
        </p:txBody>
      </p:sp>
      <p:pic>
        <p:nvPicPr>
          <p:cNvPr id="344" name="Google Shape;344;p19"/>
          <p:cNvPicPr preferRelativeResize="0"/>
          <p:nvPr/>
        </p:nvPicPr>
        <p:blipFill rotWithShape="1">
          <a:blip r:embed="rId4">
            <a:alphaModFix/>
          </a:blip>
          <a:srcRect/>
          <a:stretch/>
        </p:blipFill>
        <p:spPr>
          <a:xfrm>
            <a:off x="2963238" y="2529544"/>
            <a:ext cx="9107025" cy="1531553"/>
          </a:xfrm>
          <a:prstGeom prst="rect">
            <a:avLst/>
          </a:prstGeom>
          <a:noFill/>
          <a:ln>
            <a:noFill/>
          </a:ln>
        </p:spPr>
      </p:pic>
      <p:pic>
        <p:nvPicPr>
          <p:cNvPr id="345" name="Google Shape;345;p19"/>
          <p:cNvPicPr preferRelativeResize="0"/>
          <p:nvPr/>
        </p:nvPicPr>
        <p:blipFill rotWithShape="1">
          <a:blip r:embed="rId5">
            <a:alphaModFix/>
          </a:blip>
          <a:srcRect/>
          <a:stretch/>
        </p:blipFill>
        <p:spPr>
          <a:xfrm>
            <a:off x="1209947" y="3147688"/>
            <a:ext cx="1451518" cy="603916"/>
          </a:xfrm>
          <a:prstGeom prst="rect">
            <a:avLst/>
          </a:prstGeom>
          <a:noFill/>
          <a:ln>
            <a:noFill/>
          </a:ln>
        </p:spPr>
      </p:pic>
      <p:sp>
        <p:nvSpPr>
          <p:cNvPr id="347" name="Google Shape;347;p19"/>
          <p:cNvSpPr txBox="1"/>
          <p:nvPr/>
        </p:nvSpPr>
        <p:spPr>
          <a:xfrm>
            <a:off x="206375" y="4364078"/>
            <a:ext cx="11636209" cy="1938952"/>
          </a:xfrm>
          <a:prstGeom prst="rect">
            <a:avLst/>
          </a:prstGeom>
          <a:noFill/>
          <a:ln>
            <a:solidFill>
              <a:srgbClr val="BBE0E3"/>
            </a:solidFill>
          </a:ln>
        </p:spPr>
        <p:txBody>
          <a:bodyPr spcFirstLastPara="1" wrap="square" lIns="91425" tIns="45700" rIns="91425" bIns="45700" anchor="t" anchorCtr="0">
            <a:spAutoFit/>
          </a:bodyPr>
          <a:lstStyle/>
          <a:p>
            <a:pPr marL="285750" marR="0" lvl="0" indent="-285750" algn="just" rtl="0">
              <a:spcBef>
                <a:spcPts val="0"/>
              </a:spcBef>
              <a:spcAft>
                <a:spcPts val="0"/>
              </a:spcAft>
              <a:buFont typeface="Wingdings" charset="2"/>
              <a:buChar char="Ø"/>
            </a:pPr>
            <a:r>
              <a:rPr lang="en-US" sz="2000" dirty="0" smtClean="0">
                <a:solidFill>
                  <a:schemeClr val="dk1"/>
                </a:solidFill>
                <a:latin typeface="Calibri"/>
                <a:ea typeface="Calibri"/>
                <a:cs typeface="Calibri"/>
                <a:sym typeface="Calibri"/>
              </a:rPr>
              <a:t>A </a:t>
            </a:r>
            <a:r>
              <a:rPr lang="en-US" sz="2000" dirty="0">
                <a:solidFill>
                  <a:schemeClr val="dk1"/>
                </a:solidFill>
                <a:latin typeface="Calibri"/>
                <a:ea typeface="Calibri"/>
                <a:cs typeface="Calibri"/>
                <a:sym typeface="Calibri"/>
              </a:rPr>
              <a:t>t</a:t>
            </a:r>
            <a:r>
              <a:rPr lang="en-US" sz="2000" dirty="0" smtClean="0">
                <a:solidFill>
                  <a:schemeClr val="dk1"/>
                </a:solidFill>
                <a:latin typeface="Calibri"/>
                <a:ea typeface="Calibri"/>
                <a:cs typeface="Calibri"/>
                <a:sym typeface="Calibri"/>
              </a:rPr>
              <a:t>echnical </a:t>
            </a:r>
            <a:r>
              <a:rPr lang="en-US" sz="2000" dirty="0">
                <a:solidFill>
                  <a:schemeClr val="dk1"/>
                </a:solidFill>
                <a:latin typeface="Calibri"/>
                <a:ea typeface="Calibri"/>
                <a:cs typeface="Calibri"/>
                <a:sym typeface="Calibri"/>
              </a:rPr>
              <a:t>Evaluation </a:t>
            </a:r>
            <a:r>
              <a:rPr lang="en-US" sz="2000" dirty="0" smtClean="0">
                <a:solidFill>
                  <a:schemeClr val="dk1"/>
                </a:solidFill>
                <a:latin typeface="Calibri"/>
                <a:ea typeface="Calibri"/>
                <a:cs typeface="Calibri"/>
                <a:sym typeface="Calibri"/>
              </a:rPr>
              <a:t>Report </a:t>
            </a:r>
            <a:r>
              <a:rPr lang="en-US" sz="2000" dirty="0" smtClean="0">
                <a:solidFill>
                  <a:schemeClr val="dk1"/>
                </a:solidFill>
                <a:latin typeface="Calibri"/>
                <a:ea typeface="Calibri"/>
                <a:cs typeface="Calibri"/>
                <a:sym typeface="Calibri"/>
              </a:rPr>
              <a:t>on</a:t>
            </a:r>
          </a:p>
          <a:p>
            <a:pPr lvl="0" algn="just"/>
            <a:r>
              <a:rPr lang="en-US" sz="2000" b="1" dirty="0" smtClean="0">
                <a:latin typeface="Calibri"/>
                <a:cs typeface="Calibri"/>
                <a:hlinkClick r:id="rId6"/>
              </a:rPr>
              <a:t>Reduction </a:t>
            </a:r>
            <a:r>
              <a:rPr lang="en-US" sz="2000" b="1" dirty="0">
                <a:latin typeface="Calibri"/>
                <a:cs typeface="Calibri"/>
                <a:hlinkClick r:id="rId6"/>
              </a:rPr>
              <a:t>of Greenhouse Gas Emissions and Consumption at the CMS Experiment</a:t>
            </a:r>
            <a:r>
              <a:rPr lang="en-US" sz="2000" b="1" dirty="0">
                <a:latin typeface="Calibri"/>
                <a:cs typeface="Calibri"/>
              </a:rPr>
              <a:t> </a:t>
            </a:r>
            <a:r>
              <a:rPr lang="en-US" sz="2000" dirty="0" smtClean="0">
                <a:latin typeface="Calibri"/>
                <a:cs typeface="Calibri"/>
              </a:rPr>
              <a:t>has been prepared and released </a:t>
            </a:r>
            <a:r>
              <a:rPr lang="en-US" sz="2000" dirty="0" smtClean="0">
                <a:latin typeface="Calibri"/>
                <a:cs typeface="Calibri"/>
              </a:rPr>
              <a:t>in occasion of the CERN Workshop </a:t>
            </a:r>
            <a:r>
              <a:rPr lang="en-US" sz="2000" dirty="0">
                <a:latin typeface="Calibri"/>
                <a:cs typeface="Calibri"/>
              </a:rPr>
              <a:t>on ‘Management and optimization of the use of fluorinated gases by the LHC Experiments’ (26</a:t>
            </a:r>
            <a:r>
              <a:rPr lang="en-US" sz="2000" baseline="30000" dirty="0">
                <a:latin typeface="Calibri"/>
                <a:cs typeface="Calibri"/>
              </a:rPr>
              <a:t>th</a:t>
            </a:r>
            <a:r>
              <a:rPr lang="en-US" sz="2000" dirty="0">
                <a:latin typeface="Calibri"/>
                <a:cs typeface="Calibri"/>
              </a:rPr>
              <a:t> February), </a:t>
            </a:r>
            <a:r>
              <a:rPr lang="en-US" sz="2000" dirty="0" smtClean="0">
                <a:latin typeface="Calibri"/>
                <a:cs typeface="Calibri"/>
              </a:rPr>
              <a:t> </a:t>
            </a:r>
            <a:endParaRPr lang="en-US" sz="2000" dirty="0" smtClean="0">
              <a:latin typeface="Calibri"/>
              <a:cs typeface="Calibri"/>
            </a:endParaRPr>
          </a:p>
          <a:p>
            <a:pPr marL="285750" marR="0" lvl="0" indent="-285750" algn="just" rtl="0">
              <a:spcBef>
                <a:spcPts val="0"/>
              </a:spcBef>
              <a:spcAft>
                <a:spcPts val="0"/>
              </a:spcAft>
              <a:buFont typeface="Wingdings" charset="2"/>
              <a:buChar char="Ø"/>
            </a:pPr>
            <a:r>
              <a:rPr lang="en-US" sz="2000" dirty="0">
                <a:latin typeface="Calibri"/>
                <a:cs typeface="Calibri"/>
              </a:rPr>
              <a:t>I</a:t>
            </a:r>
            <a:r>
              <a:rPr lang="en-US" sz="2000" dirty="0" smtClean="0">
                <a:latin typeface="Calibri"/>
                <a:cs typeface="Calibri"/>
              </a:rPr>
              <a:t>t is now up to CMS–TC to decide if continue with the next steps (engineering design and final specifications) towards the goal of total GHG emission reduction.</a:t>
            </a:r>
            <a:endParaRPr lang="en-US" sz="2000" dirty="0">
              <a:latin typeface="Calibri"/>
              <a:cs typeface="Calibri"/>
            </a:endParaRPr>
          </a:p>
        </p:txBody>
      </p:sp>
      <p:sp>
        <p:nvSpPr>
          <p:cNvPr id="9" name="Google Shape;292;p14"/>
          <p:cNvSpPr txBox="1"/>
          <p:nvPr/>
        </p:nvSpPr>
        <p:spPr>
          <a:xfrm>
            <a:off x="343835" y="6378556"/>
            <a:ext cx="8641416" cy="400069"/>
          </a:xfrm>
          <a:prstGeom prst="rect">
            <a:avLst/>
          </a:prstGeom>
          <a:solidFill>
            <a:srgbClr val="F2FFF7"/>
          </a:solidFill>
          <a:ln w="9525" cap="flat" cmpd="sng">
            <a:solidFill>
              <a:srgbClr val="FF0000"/>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pPr marR="0" lvl="0" algn="ctr" rtl="0">
              <a:spcBef>
                <a:spcPts val="0"/>
              </a:spcBef>
              <a:spcAft>
                <a:spcPts val="0"/>
              </a:spcAft>
              <a:buClr>
                <a:schemeClr val="dk1"/>
              </a:buClr>
              <a:buSzPts val="2000"/>
            </a:pPr>
            <a:r>
              <a:rPr lang="en-US" sz="2000" dirty="0" smtClean="0">
                <a:solidFill>
                  <a:schemeClr val="dk1"/>
                </a:solidFill>
                <a:latin typeface="Calibri"/>
                <a:ea typeface="Calibri"/>
                <a:cs typeface="Calibri"/>
                <a:sym typeface="Calibri"/>
              </a:rPr>
              <a:t>RPC group strongly recommends to </a:t>
            </a:r>
            <a:r>
              <a:rPr lang="en-US" sz="2000" dirty="0" smtClean="0">
                <a:solidFill>
                  <a:schemeClr val="dk1"/>
                </a:solidFill>
                <a:latin typeface="Calibri"/>
                <a:ea typeface="Calibri"/>
                <a:cs typeface="Calibri"/>
                <a:sym typeface="Calibri"/>
              </a:rPr>
              <a:t>continue with abatement solution   </a:t>
            </a:r>
            <a:endParaRPr sz="2000" dirty="0">
              <a:solidFill>
                <a:schemeClr val="dk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3"/>
          <p:cNvSpPr txBox="1"/>
          <p:nvPr/>
        </p:nvSpPr>
        <p:spPr>
          <a:xfrm>
            <a:off x="2987939" y="3162300"/>
            <a:ext cx="5854700" cy="707886"/>
          </a:xfrm>
          <a:prstGeom prst="rect">
            <a:avLst/>
          </a:prstGeom>
          <a:solidFill>
            <a:srgbClr val="FFDAB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alibri"/>
                <a:ea typeface="Calibri"/>
                <a:cs typeface="Calibri"/>
                <a:sym typeface="Calibri"/>
              </a:rPr>
              <a:t>R&amp;D on eco-gas mixture</a:t>
            </a:r>
            <a:endParaRPr sz="4000" b="1">
              <a:solidFill>
                <a:schemeClr val="dk1"/>
              </a:solidFill>
              <a:latin typeface="Calibri"/>
              <a:ea typeface="Calibri"/>
              <a:cs typeface="Calibri"/>
              <a:sym typeface="Calibri"/>
            </a:endParaRPr>
          </a:p>
        </p:txBody>
      </p:sp>
      <p:sp>
        <p:nvSpPr>
          <p:cNvPr id="398" name="Google Shape;398;p2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4"/>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000"/>
              <a:buFont typeface="Calibri"/>
              <a:buNone/>
            </a:pPr>
            <a:r>
              <a:rPr lang="en-US" sz="4000"/>
              <a:t>RPC Eco-gas mixture test @ GIF++ </a:t>
            </a:r>
            <a:endParaRPr sz="4000"/>
          </a:p>
        </p:txBody>
      </p:sp>
      <p:sp>
        <p:nvSpPr>
          <p:cNvPr id="404" name="Google Shape;404;p24"/>
          <p:cNvSpPr/>
          <p:nvPr/>
        </p:nvSpPr>
        <p:spPr>
          <a:xfrm>
            <a:off x="428625" y="1135983"/>
            <a:ext cx="11680938" cy="132339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dirty="0" smtClean="0">
                <a:latin typeface="Calibri"/>
                <a:ea typeface="Calibri"/>
                <a:cs typeface="Calibri"/>
                <a:sym typeface="Calibri"/>
              </a:rPr>
              <a:t>An</a:t>
            </a:r>
            <a:r>
              <a:rPr lang="en-US" sz="2000" dirty="0" smtClean="0">
                <a:solidFill>
                  <a:srgbClr val="000000"/>
                </a:solidFill>
                <a:latin typeface="Calibri"/>
                <a:ea typeface="Calibri"/>
                <a:cs typeface="Calibri"/>
                <a:sym typeface="Calibri"/>
              </a:rPr>
              <a:t> </a:t>
            </a:r>
            <a:r>
              <a:rPr lang="en-US" sz="2000" dirty="0">
                <a:solidFill>
                  <a:srgbClr val="000000"/>
                </a:solidFill>
                <a:latin typeface="Calibri"/>
                <a:ea typeface="Calibri"/>
                <a:cs typeface="Calibri"/>
                <a:sym typeface="Calibri"/>
              </a:rPr>
              <a:t>R&amp;D program on a new ecological RPC gas mixture started @ GIF++ in April 2019. </a:t>
            </a:r>
            <a:endParaRPr dirty="0"/>
          </a:p>
          <a:p>
            <a:pPr marL="342900" marR="0" lvl="0" indent="-342900" algn="just" rtl="0">
              <a:spcBef>
                <a:spcPts val="0"/>
              </a:spcBef>
              <a:spcAft>
                <a:spcPts val="0"/>
              </a:spcAft>
              <a:buClr>
                <a:srgbClr val="000000"/>
              </a:buClr>
              <a:buSzPts val="2000"/>
              <a:buFont typeface="Wingdings" charset="2"/>
              <a:buChar char="Ø"/>
            </a:pPr>
            <a:r>
              <a:rPr lang="en-US" sz="2000" dirty="0">
                <a:solidFill>
                  <a:srgbClr val="000000"/>
                </a:solidFill>
                <a:latin typeface="Calibri"/>
                <a:ea typeface="Calibri"/>
                <a:cs typeface="Calibri"/>
                <a:sym typeface="Calibri"/>
              </a:rPr>
              <a:t>Five RPCs (2 CMS, 1 ATLAS, 1 ALICE, 1 EP-DT) are under test. </a:t>
            </a:r>
            <a:endParaRPr sz="2000" dirty="0">
              <a:solidFill>
                <a:srgbClr val="000000"/>
              </a:solidFill>
              <a:latin typeface="Calibri"/>
              <a:ea typeface="Calibri"/>
              <a:cs typeface="Calibri"/>
              <a:sym typeface="Calibri"/>
            </a:endParaRPr>
          </a:p>
          <a:p>
            <a:pPr marL="342900" marR="0" lvl="0" indent="-342900" algn="just" rtl="0">
              <a:spcBef>
                <a:spcPts val="0"/>
              </a:spcBef>
              <a:spcAft>
                <a:spcPts val="0"/>
              </a:spcAft>
              <a:buClr>
                <a:srgbClr val="000000"/>
              </a:buClr>
              <a:buSzPts val="2000"/>
              <a:buFont typeface="Wingdings" charset="2"/>
              <a:buChar char="Ø"/>
            </a:pPr>
            <a:r>
              <a:rPr lang="en-US" sz="2000" dirty="0">
                <a:solidFill>
                  <a:srgbClr val="000000"/>
                </a:solidFill>
                <a:latin typeface="Calibri"/>
                <a:ea typeface="Calibri"/>
                <a:cs typeface="Calibri"/>
                <a:sym typeface="Calibri"/>
              </a:rPr>
              <a:t>One eco-gas </a:t>
            </a:r>
            <a:r>
              <a:rPr lang="en-US" sz="2000" dirty="0">
                <a:solidFill>
                  <a:schemeClr val="dk1"/>
                </a:solidFill>
                <a:latin typeface="Calibri"/>
                <a:ea typeface="Calibri"/>
                <a:cs typeface="Calibri"/>
                <a:sym typeface="Calibri"/>
              </a:rPr>
              <a:t>mixture based on HFO 1234ze (C</a:t>
            </a:r>
            <a:r>
              <a:rPr lang="en-US" sz="2000" baseline="-25000" dirty="0">
                <a:solidFill>
                  <a:schemeClr val="dk1"/>
                </a:solidFill>
                <a:latin typeface="Calibri"/>
                <a:ea typeface="Calibri"/>
                <a:cs typeface="Calibri"/>
                <a:sym typeface="Calibri"/>
              </a:rPr>
              <a:t>3</a:t>
            </a:r>
            <a:r>
              <a:rPr lang="en-US" sz="2000" dirty="0">
                <a:solidFill>
                  <a:schemeClr val="dk1"/>
                </a:solidFill>
                <a:latin typeface="Calibri"/>
                <a:ea typeface="Calibri"/>
                <a:cs typeface="Calibri"/>
                <a:sym typeface="Calibri"/>
              </a:rPr>
              <a:t>H</a:t>
            </a:r>
            <a:r>
              <a:rPr lang="en-US" sz="2000" baseline="-25000" dirty="0">
                <a:solidFill>
                  <a:schemeClr val="dk1"/>
                </a:solidFill>
                <a:latin typeface="Calibri"/>
                <a:ea typeface="Calibri"/>
                <a:cs typeface="Calibri"/>
                <a:sym typeface="Calibri"/>
              </a:rPr>
              <a:t>2</a:t>
            </a:r>
            <a:r>
              <a:rPr lang="en-US" sz="2000" dirty="0">
                <a:solidFill>
                  <a:schemeClr val="dk1"/>
                </a:solidFill>
                <a:latin typeface="Calibri"/>
                <a:ea typeface="Calibri"/>
                <a:cs typeface="Calibri"/>
                <a:sym typeface="Calibri"/>
              </a:rPr>
              <a:t>F</a:t>
            </a:r>
            <a:r>
              <a:rPr lang="en-US" sz="2000" baseline="-25000" dirty="0">
                <a:solidFill>
                  <a:schemeClr val="dk1"/>
                </a:solidFill>
                <a:latin typeface="Calibri"/>
                <a:ea typeface="Calibri"/>
                <a:cs typeface="Calibri"/>
                <a:sym typeface="Calibri"/>
              </a:rPr>
              <a:t>4</a:t>
            </a:r>
            <a:r>
              <a:rPr lang="en-US" sz="2000" dirty="0">
                <a:solidFill>
                  <a:schemeClr val="dk1"/>
                </a:solidFill>
                <a:latin typeface="Calibri"/>
                <a:ea typeface="Calibri"/>
                <a:cs typeface="Calibri"/>
                <a:sym typeface="Calibri"/>
              </a:rPr>
              <a:t>)</a:t>
            </a:r>
            <a:r>
              <a:rPr lang="en-US" sz="2000" dirty="0">
                <a:solidFill>
                  <a:srgbClr val="FF0000"/>
                </a:solidFill>
                <a:latin typeface="Calibri"/>
                <a:ea typeface="Calibri"/>
                <a:cs typeface="Calibri"/>
                <a:sym typeface="Calibri"/>
              </a:rPr>
              <a:t> </a:t>
            </a:r>
            <a:r>
              <a:rPr lang="en-US" sz="2000" dirty="0">
                <a:solidFill>
                  <a:schemeClr val="dk1"/>
                </a:solidFill>
                <a:latin typeface="Calibri"/>
                <a:ea typeface="Calibri"/>
                <a:cs typeface="Calibri"/>
                <a:sym typeface="Calibri"/>
              </a:rPr>
              <a:t>studied so far: </a:t>
            </a:r>
            <a:r>
              <a:rPr lang="en-US" sz="2000" dirty="0">
                <a:solidFill>
                  <a:srgbClr val="FF0000"/>
                </a:solidFill>
                <a:latin typeface="Calibri"/>
                <a:ea typeface="Calibri"/>
                <a:cs typeface="Calibri"/>
                <a:sym typeface="Calibri"/>
              </a:rPr>
              <a:t>45%HFO, 50%CO</a:t>
            </a:r>
            <a:r>
              <a:rPr lang="en-US" sz="2000" baseline="-25000" dirty="0">
                <a:solidFill>
                  <a:srgbClr val="FF0000"/>
                </a:solidFill>
                <a:latin typeface="Calibri"/>
                <a:ea typeface="Calibri"/>
                <a:cs typeface="Calibri"/>
                <a:sym typeface="Calibri"/>
              </a:rPr>
              <a:t>2</a:t>
            </a:r>
            <a:r>
              <a:rPr lang="en-US" sz="2000" dirty="0">
                <a:solidFill>
                  <a:srgbClr val="FF0000"/>
                </a:solidFill>
                <a:latin typeface="Calibri"/>
                <a:ea typeface="Calibri"/>
                <a:cs typeface="Calibri"/>
                <a:sym typeface="Calibri"/>
              </a:rPr>
              <a:t>, 1SF</a:t>
            </a:r>
            <a:r>
              <a:rPr lang="en-US" sz="2000" baseline="-25000" dirty="0">
                <a:solidFill>
                  <a:srgbClr val="FF0000"/>
                </a:solidFill>
                <a:latin typeface="Calibri"/>
                <a:ea typeface="Calibri"/>
                <a:cs typeface="Calibri"/>
                <a:sym typeface="Calibri"/>
              </a:rPr>
              <a:t>6</a:t>
            </a:r>
            <a:r>
              <a:rPr lang="en-US" sz="2000" dirty="0">
                <a:solidFill>
                  <a:srgbClr val="FF0000"/>
                </a:solidFill>
                <a:latin typeface="Calibri"/>
                <a:ea typeface="Calibri"/>
                <a:cs typeface="Calibri"/>
                <a:sym typeface="Calibri"/>
              </a:rPr>
              <a:t>, 4%C</a:t>
            </a:r>
            <a:r>
              <a:rPr lang="en-US" sz="2000" baseline="-25000" dirty="0">
                <a:solidFill>
                  <a:srgbClr val="FF0000"/>
                </a:solidFill>
                <a:latin typeface="Calibri"/>
                <a:ea typeface="Calibri"/>
                <a:cs typeface="Calibri"/>
                <a:sym typeface="Calibri"/>
              </a:rPr>
              <a:t>4</a:t>
            </a:r>
            <a:r>
              <a:rPr lang="en-US" sz="2000" dirty="0">
                <a:solidFill>
                  <a:srgbClr val="FF0000"/>
                </a:solidFill>
                <a:latin typeface="Calibri"/>
                <a:ea typeface="Calibri"/>
                <a:cs typeface="Calibri"/>
                <a:sym typeface="Calibri"/>
              </a:rPr>
              <a:t>H</a:t>
            </a:r>
            <a:r>
              <a:rPr lang="en-US" sz="2000" baseline="-25000" dirty="0">
                <a:solidFill>
                  <a:srgbClr val="FF0000"/>
                </a:solidFill>
                <a:latin typeface="Calibri"/>
                <a:ea typeface="Calibri"/>
                <a:cs typeface="Calibri"/>
                <a:sym typeface="Calibri"/>
              </a:rPr>
              <a:t>10</a:t>
            </a:r>
            <a:r>
              <a:rPr lang="en-US" sz="2000" dirty="0">
                <a:solidFill>
                  <a:schemeClr val="dk1"/>
                </a:solidFill>
                <a:latin typeface="Calibri"/>
                <a:ea typeface="Calibri"/>
                <a:cs typeface="Calibri"/>
                <a:sym typeface="Calibri"/>
              </a:rPr>
              <a:t>   </a:t>
            </a:r>
            <a:endParaRPr sz="2000" dirty="0">
              <a:solidFill>
                <a:schemeClr val="dk1"/>
              </a:solidFill>
              <a:latin typeface="Calibri"/>
              <a:ea typeface="Calibri"/>
              <a:cs typeface="Calibri"/>
              <a:sym typeface="Calibri"/>
            </a:endParaRPr>
          </a:p>
          <a:p>
            <a:pPr marL="285750" marR="0" lvl="0" indent="-158750" algn="just" rtl="0">
              <a:spcBef>
                <a:spcPts val="0"/>
              </a:spcBef>
              <a:spcAft>
                <a:spcPts val="0"/>
              </a:spcAft>
              <a:buClr>
                <a:schemeClr val="dk1"/>
              </a:buClr>
              <a:buSzPts val="2000"/>
              <a:buFont typeface="Noto Sans Symbols"/>
              <a:buNone/>
            </a:pPr>
            <a:endParaRPr sz="2000" dirty="0">
              <a:solidFill>
                <a:schemeClr val="dk1"/>
              </a:solidFill>
              <a:latin typeface="Calibri"/>
              <a:ea typeface="Calibri"/>
              <a:cs typeface="Calibri"/>
              <a:sym typeface="Calibri"/>
            </a:endParaRPr>
          </a:p>
        </p:txBody>
      </p:sp>
      <p:sp>
        <p:nvSpPr>
          <p:cNvPr id="405" name="Google Shape;405;p24"/>
          <p:cNvSpPr/>
          <p:nvPr/>
        </p:nvSpPr>
        <p:spPr>
          <a:xfrm>
            <a:off x="163582" y="2163636"/>
            <a:ext cx="11537854" cy="1323399"/>
          </a:xfrm>
          <a:prstGeom prst="rect">
            <a:avLst/>
          </a:prstGeom>
          <a:noFill/>
          <a:ln>
            <a:noFill/>
          </a:ln>
        </p:spPr>
        <p:txBody>
          <a:bodyPr spcFirstLastPara="1" wrap="square" lIns="91425" tIns="45700" rIns="91425" bIns="45700" anchor="t" anchorCtr="0">
            <a:spAutoFit/>
          </a:bodyPr>
          <a:lstStyle/>
          <a:p>
            <a:pPr marR="0" lvl="0" algn="just" rtl="0">
              <a:spcBef>
                <a:spcPts val="0"/>
              </a:spcBef>
              <a:spcAft>
                <a:spcPts val="0"/>
              </a:spcAft>
              <a:buClr>
                <a:srgbClr val="0070C0"/>
              </a:buClr>
              <a:buSzPts val="2000"/>
            </a:pPr>
            <a:r>
              <a:rPr lang="en-US" sz="2000" dirty="0" smtClean="0">
                <a:solidFill>
                  <a:srgbClr val="0070C0"/>
                </a:solidFill>
                <a:latin typeface="Calibri"/>
                <a:ea typeface="Calibri"/>
                <a:cs typeface="Calibri"/>
                <a:sym typeface="Calibri"/>
              </a:rPr>
              <a:t>Preliminary results on Working point:  </a:t>
            </a:r>
          </a:p>
          <a:p>
            <a:pPr marL="342900" marR="0" lvl="0" indent="-342900" algn="just" rtl="0">
              <a:spcBef>
                <a:spcPts val="0"/>
              </a:spcBef>
              <a:spcAft>
                <a:spcPts val="0"/>
              </a:spcAft>
              <a:buClr>
                <a:srgbClr val="0070C0"/>
              </a:buClr>
              <a:buSzPts val="2000"/>
              <a:buFont typeface="Wingdings" charset="2"/>
              <a:buChar char="Ø"/>
            </a:pPr>
            <a:r>
              <a:rPr lang="en-US" sz="2000" dirty="0" smtClean="0">
                <a:solidFill>
                  <a:srgbClr val="0070C0"/>
                </a:solidFill>
                <a:latin typeface="Calibri"/>
                <a:ea typeface="Calibri"/>
                <a:cs typeface="Calibri"/>
                <a:sym typeface="Calibri"/>
              </a:rPr>
              <a:t>2 </a:t>
            </a:r>
            <a:r>
              <a:rPr lang="en-US" sz="2000" dirty="0">
                <a:solidFill>
                  <a:srgbClr val="0070C0"/>
                </a:solidFill>
                <a:latin typeface="Calibri"/>
                <a:ea typeface="Calibri"/>
                <a:cs typeface="Calibri"/>
                <a:sym typeface="Calibri"/>
              </a:rPr>
              <a:t>kV of HV shifts @ 250 Hz/cm2 between the eco-gas and CMS mixture measured in agreement with TDR results done with cosmic muons</a:t>
            </a:r>
            <a:r>
              <a:rPr lang="en-US" sz="2000" dirty="0" smtClean="0">
                <a:solidFill>
                  <a:srgbClr val="0070C0"/>
                </a:solidFill>
                <a:latin typeface="Calibri"/>
                <a:ea typeface="Calibri"/>
                <a:cs typeface="Calibri"/>
                <a:sym typeface="Calibri"/>
              </a:rPr>
              <a:t>.</a:t>
            </a:r>
          </a:p>
          <a:p>
            <a:pPr marL="342900" lvl="0" indent="-342900" algn="just">
              <a:buClr>
                <a:srgbClr val="0070C0"/>
              </a:buClr>
              <a:buSzPts val="2000"/>
              <a:buFont typeface="Wingdings" charset="2"/>
              <a:buChar char="Ø"/>
            </a:pPr>
            <a:r>
              <a:rPr lang="en-US" sz="2000" dirty="0" smtClean="0">
                <a:solidFill>
                  <a:srgbClr val="0070C0"/>
                </a:solidFill>
                <a:latin typeface="Calibri"/>
                <a:ea typeface="Calibri"/>
                <a:cs typeface="Calibri"/>
                <a:sym typeface="Calibri"/>
              </a:rPr>
              <a:t>1.2 </a:t>
            </a:r>
            <a:r>
              <a:rPr lang="en-US" sz="2000" dirty="0" smtClean="0">
                <a:solidFill>
                  <a:srgbClr val="0070C0"/>
                </a:solidFill>
                <a:latin typeface="Calibri"/>
                <a:ea typeface="Calibri"/>
                <a:cs typeface="Calibri"/>
                <a:sym typeface="Calibri"/>
              </a:rPr>
              <a:t>kV </a:t>
            </a:r>
            <a:r>
              <a:rPr lang="en-US" sz="2000" dirty="0">
                <a:solidFill>
                  <a:srgbClr val="0070C0"/>
                </a:solidFill>
                <a:latin typeface="Calibri"/>
                <a:ea typeface="Calibri"/>
                <a:cs typeface="Calibri"/>
                <a:sym typeface="Calibri"/>
              </a:rPr>
              <a:t>of HV shifts @ </a:t>
            </a:r>
            <a:r>
              <a:rPr lang="en-US" sz="2000" dirty="0" smtClean="0">
                <a:solidFill>
                  <a:srgbClr val="0070C0"/>
                </a:solidFill>
                <a:latin typeface="Calibri"/>
                <a:ea typeface="Calibri"/>
                <a:cs typeface="Calibri"/>
                <a:sym typeface="Calibri"/>
              </a:rPr>
              <a:t>200 </a:t>
            </a:r>
            <a:r>
              <a:rPr lang="en-US" sz="2000" dirty="0">
                <a:solidFill>
                  <a:srgbClr val="0070C0"/>
                </a:solidFill>
                <a:latin typeface="Calibri"/>
                <a:ea typeface="Calibri"/>
                <a:cs typeface="Calibri"/>
                <a:sym typeface="Calibri"/>
              </a:rPr>
              <a:t>Hz/cm2 between the eco-gas and CMS mixture measured </a:t>
            </a:r>
            <a:endParaRPr sz="2000" dirty="0">
              <a:solidFill>
                <a:srgbClr val="0070C0"/>
              </a:solidFill>
              <a:latin typeface="Calibri"/>
              <a:ea typeface="Calibri"/>
              <a:cs typeface="Calibri"/>
              <a:sym typeface="Calibri"/>
            </a:endParaRPr>
          </a:p>
        </p:txBody>
      </p:sp>
      <p:pic>
        <p:nvPicPr>
          <p:cNvPr id="406" name="Google Shape;406;p24" descr="Immagine che contiene testo, mappa&#10;&#10;Descrizione generata automaticamente"/>
          <p:cNvPicPr preferRelativeResize="0"/>
          <p:nvPr/>
        </p:nvPicPr>
        <p:blipFill rotWithShape="1">
          <a:blip r:embed="rId3">
            <a:alphaModFix/>
          </a:blip>
          <a:srcRect/>
          <a:stretch/>
        </p:blipFill>
        <p:spPr>
          <a:xfrm>
            <a:off x="4030169" y="3850700"/>
            <a:ext cx="4298934" cy="2809360"/>
          </a:xfrm>
          <a:prstGeom prst="rect">
            <a:avLst/>
          </a:prstGeom>
          <a:noFill/>
          <a:ln>
            <a:noFill/>
          </a:ln>
        </p:spPr>
      </p:pic>
      <p:cxnSp>
        <p:nvCxnSpPr>
          <p:cNvPr id="408" name="Google Shape;408;p24"/>
          <p:cNvCxnSpPr/>
          <p:nvPr/>
        </p:nvCxnSpPr>
        <p:spPr>
          <a:xfrm>
            <a:off x="5247407" y="4522757"/>
            <a:ext cx="1079500" cy="0"/>
          </a:xfrm>
          <a:prstGeom prst="straightConnector1">
            <a:avLst/>
          </a:prstGeom>
          <a:noFill/>
          <a:ln w="12700" cap="flat" cmpd="sng">
            <a:solidFill>
              <a:schemeClr val="accent1"/>
            </a:solidFill>
            <a:prstDash val="solid"/>
            <a:miter lim="800000"/>
            <a:headEnd type="stealth" w="med" len="med"/>
            <a:tailEnd type="stealth" w="med" len="med"/>
          </a:ln>
        </p:spPr>
      </p:cxnSp>
      <p:grpSp>
        <p:nvGrpSpPr>
          <p:cNvPr id="409" name="Google Shape;409;p24"/>
          <p:cNvGrpSpPr/>
          <p:nvPr/>
        </p:nvGrpSpPr>
        <p:grpSpPr>
          <a:xfrm>
            <a:off x="163582" y="3414566"/>
            <a:ext cx="3514221" cy="3315156"/>
            <a:chOff x="999627" y="2921000"/>
            <a:chExt cx="4101613" cy="3937000"/>
          </a:xfrm>
        </p:grpSpPr>
        <p:pic>
          <p:nvPicPr>
            <p:cNvPr id="410" name="Google Shape;410;p24" descr="current.png"/>
            <p:cNvPicPr preferRelativeResize="0"/>
            <p:nvPr/>
          </p:nvPicPr>
          <p:blipFill rotWithShape="1">
            <a:blip r:embed="rId4">
              <a:alphaModFix/>
            </a:blip>
            <a:srcRect/>
            <a:stretch/>
          </p:blipFill>
          <p:spPr>
            <a:xfrm>
              <a:off x="999627" y="2921000"/>
              <a:ext cx="4101613" cy="3937000"/>
            </a:xfrm>
            <a:prstGeom prst="rect">
              <a:avLst/>
            </a:prstGeom>
            <a:noFill/>
            <a:ln>
              <a:noFill/>
            </a:ln>
          </p:spPr>
        </p:pic>
        <p:cxnSp>
          <p:nvCxnSpPr>
            <p:cNvPr id="411" name="Google Shape;411;p24"/>
            <p:cNvCxnSpPr/>
            <p:nvPr/>
          </p:nvCxnSpPr>
          <p:spPr>
            <a:xfrm>
              <a:off x="3184525" y="5375275"/>
              <a:ext cx="1308100" cy="0"/>
            </a:xfrm>
            <a:prstGeom prst="straightConnector1">
              <a:avLst/>
            </a:prstGeom>
            <a:noFill/>
            <a:ln w="12700" cap="flat" cmpd="sng">
              <a:solidFill>
                <a:schemeClr val="accent1"/>
              </a:solidFill>
              <a:prstDash val="solid"/>
              <a:miter lim="800000"/>
              <a:headEnd type="stealth" w="med" len="med"/>
              <a:tailEnd type="stealth" w="med" len="med"/>
            </a:ln>
          </p:spPr>
        </p:cxnSp>
      </p:grpSp>
      <p:sp>
        <p:nvSpPr>
          <p:cNvPr id="412" name="Google Shape;412;p24"/>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pic>
        <p:nvPicPr>
          <p:cNvPr id="2" name="Picture 1"/>
          <p:cNvPicPr>
            <a:picLocks noChangeAspect="1"/>
          </p:cNvPicPr>
          <p:nvPr/>
        </p:nvPicPr>
        <p:blipFill>
          <a:blip r:embed="rId5"/>
          <a:stretch>
            <a:fillRect/>
          </a:stretch>
        </p:blipFill>
        <p:spPr>
          <a:xfrm>
            <a:off x="8338734" y="3475099"/>
            <a:ext cx="3370864" cy="323557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25"/>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dirty="0"/>
              <a:t>RPC Eco-gas mixture test @ GIF+</a:t>
            </a:r>
            <a:r>
              <a:rPr lang="en-US" dirty="0" smtClean="0"/>
              <a:t>+ (2) </a:t>
            </a:r>
            <a:endParaRPr dirty="0"/>
          </a:p>
        </p:txBody>
      </p:sp>
      <p:sp>
        <p:nvSpPr>
          <p:cNvPr id="418" name="Google Shape;418;p25"/>
          <p:cNvSpPr/>
          <p:nvPr/>
        </p:nvSpPr>
        <p:spPr>
          <a:xfrm>
            <a:off x="261847" y="1084671"/>
            <a:ext cx="9808620" cy="1323399"/>
          </a:xfrm>
          <a:prstGeom prst="rect">
            <a:avLst/>
          </a:prstGeom>
          <a:noFill/>
          <a:ln>
            <a:noFill/>
          </a:ln>
        </p:spPr>
        <p:txBody>
          <a:bodyPr spcFirstLastPara="1" wrap="square" lIns="91425" tIns="45700" rIns="91425" bIns="45700" anchor="t" anchorCtr="0">
            <a:spAutoFit/>
          </a:bodyPr>
          <a:lstStyle/>
          <a:p>
            <a:pPr algn="just">
              <a:buClr>
                <a:srgbClr val="FF0000"/>
              </a:buClr>
              <a:buSzPts val="2000"/>
            </a:pPr>
            <a:r>
              <a:rPr lang="en-US" sz="2000" dirty="0">
                <a:solidFill>
                  <a:srgbClr val="0070C0"/>
                </a:solidFill>
                <a:latin typeface="Calibri"/>
                <a:ea typeface="Calibri"/>
                <a:cs typeface="Calibri"/>
                <a:sym typeface="Calibri"/>
              </a:rPr>
              <a:t>Preliminary results on </a:t>
            </a:r>
            <a:r>
              <a:rPr lang="en-US" sz="2000" dirty="0" smtClean="0">
                <a:solidFill>
                  <a:srgbClr val="0070C0"/>
                </a:solidFill>
                <a:latin typeface="Calibri"/>
                <a:ea typeface="Calibri"/>
                <a:cs typeface="Calibri"/>
                <a:sym typeface="Calibri"/>
              </a:rPr>
              <a:t>performance: </a:t>
            </a:r>
            <a:endParaRPr lang="en-US" sz="2000" b="1" dirty="0" smtClean="0">
              <a:solidFill>
                <a:srgbClr val="FF0000"/>
              </a:solidFill>
              <a:latin typeface="Calibri"/>
              <a:ea typeface="Calibri"/>
              <a:cs typeface="Calibri"/>
              <a:sym typeface="Calibri"/>
            </a:endParaRPr>
          </a:p>
          <a:p>
            <a:pPr marL="342900" marR="0" lvl="0" indent="-342900" algn="just" rtl="0">
              <a:spcBef>
                <a:spcPts val="0"/>
              </a:spcBef>
              <a:spcAft>
                <a:spcPts val="0"/>
              </a:spcAft>
              <a:buClr>
                <a:srgbClr val="FF0000"/>
              </a:buClr>
              <a:buSzPts val="2000"/>
              <a:buFont typeface="Arial"/>
              <a:buChar char="•"/>
            </a:pPr>
            <a:r>
              <a:rPr lang="en-US" sz="2000" b="1" dirty="0" smtClean="0">
                <a:solidFill>
                  <a:srgbClr val="FF0000"/>
                </a:solidFill>
                <a:latin typeface="Calibri"/>
                <a:ea typeface="Calibri"/>
                <a:cs typeface="Calibri"/>
                <a:sym typeface="Calibri"/>
              </a:rPr>
              <a:t>Average </a:t>
            </a:r>
            <a:r>
              <a:rPr lang="en-US" sz="2000" b="1" dirty="0">
                <a:solidFill>
                  <a:srgbClr val="FF0000"/>
                </a:solidFill>
                <a:latin typeface="Calibri"/>
                <a:ea typeface="Calibri"/>
                <a:cs typeface="Calibri"/>
                <a:sym typeface="Calibri"/>
              </a:rPr>
              <a:t>Cluster size at WP: </a:t>
            </a:r>
            <a:r>
              <a:rPr lang="en-US" sz="2000" dirty="0">
                <a:solidFill>
                  <a:srgbClr val="000000"/>
                </a:solidFill>
                <a:latin typeface="Calibri"/>
                <a:ea typeface="Calibri"/>
                <a:cs typeface="Calibri"/>
                <a:sym typeface="Calibri"/>
              </a:rPr>
              <a:t>2.6 strips for eco-gas and 1.9 strips for CMS</a:t>
            </a:r>
            <a:endParaRPr sz="2000" b="1" dirty="0">
              <a:solidFill>
                <a:srgbClr val="FF0000"/>
              </a:solidFill>
              <a:latin typeface="Calibri"/>
              <a:ea typeface="Calibri"/>
              <a:cs typeface="Calibri"/>
              <a:sym typeface="Calibri"/>
            </a:endParaRPr>
          </a:p>
          <a:p>
            <a:pPr marL="342900" marR="0" lvl="0" indent="-342900" algn="just" rtl="0">
              <a:spcBef>
                <a:spcPts val="0"/>
              </a:spcBef>
              <a:spcAft>
                <a:spcPts val="0"/>
              </a:spcAft>
              <a:buClr>
                <a:srgbClr val="FF0000"/>
              </a:buClr>
              <a:buSzPts val="2000"/>
              <a:buFont typeface="Arial"/>
              <a:buChar char="•"/>
            </a:pPr>
            <a:r>
              <a:rPr lang="en-US" sz="2000" b="1" dirty="0">
                <a:solidFill>
                  <a:srgbClr val="FF0000"/>
                </a:solidFill>
                <a:latin typeface="Calibri"/>
                <a:ea typeface="Calibri"/>
                <a:cs typeface="Calibri"/>
                <a:sym typeface="Calibri"/>
              </a:rPr>
              <a:t>Average charge: </a:t>
            </a:r>
            <a:r>
              <a:rPr lang="en-US" sz="2000" b="1" dirty="0">
                <a:solidFill>
                  <a:srgbClr val="000000"/>
                </a:solidFill>
                <a:latin typeface="Calibri"/>
                <a:ea typeface="Calibri"/>
                <a:cs typeface="Calibri"/>
                <a:sym typeface="Calibri"/>
              </a:rPr>
              <a:t>≈</a:t>
            </a:r>
            <a:r>
              <a:rPr lang="en-US" sz="2000" dirty="0">
                <a:solidFill>
                  <a:schemeClr val="dk1"/>
                </a:solidFill>
                <a:latin typeface="Calibri"/>
                <a:ea typeface="Calibri"/>
                <a:cs typeface="Calibri"/>
                <a:sym typeface="Calibri"/>
              </a:rPr>
              <a:t>25-30 </a:t>
            </a:r>
            <a:r>
              <a:rPr lang="en-US" sz="2000" dirty="0" err="1">
                <a:solidFill>
                  <a:schemeClr val="dk1"/>
                </a:solidFill>
                <a:latin typeface="Calibri"/>
                <a:ea typeface="Calibri"/>
                <a:cs typeface="Calibri"/>
                <a:sym typeface="Calibri"/>
              </a:rPr>
              <a:t>pC</a:t>
            </a:r>
            <a:r>
              <a:rPr lang="en-US" sz="2000" dirty="0">
                <a:solidFill>
                  <a:schemeClr val="dk1"/>
                </a:solidFill>
                <a:latin typeface="Calibri"/>
                <a:ea typeface="Calibri"/>
                <a:cs typeface="Calibri"/>
                <a:sym typeface="Calibri"/>
              </a:rPr>
              <a:t> and </a:t>
            </a:r>
            <a:r>
              <a:rPr lang="en-US" sz="2000" b="1" dirty="0">
                <a:solidFill>
                  <a:srgbClr val="000000"/>
                </a:solidFill>
                <a:latin typeface="Calibri"/>
                <a:ea typeface="Calibri"/>
                <a:cs typeface="Calibri"/>
                <a:sym typeface="Calibri"/>
              </a:rPr>
              <a:t>≈</a:t>
            </a:r>
            <a:r>
              <a:rPr lang="en-US" sz="2000" dirty="0">
                <a:solidFill>
                  <a:schemeClr val="dk1"/>
                </a:solidFill>
                <a:latin typeface="Calibri"/>
                <a:ea typeface="Calibri"/>
                <a:cs typeface="Calibri"/>
                <a:sym typeface="Calibri"/>
              </a:rPr>
              <a:t> 150 </a:t>
            </a:r>
            <a:r>
              <a:rPr lang="en-US" sz="2000" dirty="0" err="1">
                <a:solidFill>
                  <a:schemeClr val="dk1"/>
                </a:solidFill>
                <a:latin typeface="Calibri"/>
                <a:ea typeface="Calibri"/>
                <a:cs typeface="Calibri"/>
                <a:sym typeface="Calibri"/>
              </a:rPr>
              <a:t>pC</a:t>
            </a:r>
            <a:r>
              <a:rPr lang="en-US" sz="2000" dirty="0">
                <a:solidFill>
                  <a:schemeClr val="dk1"/>
                </a:solidFill>
                <a:latin typeface="Calibri"/>
                <a:ea typeface="Calibri"/>
                <a:cs typeface="Calibri"/>
                <a:sym typeface="Calibri"/>
              </a:rPr>
              <a:t>  </a:t>
            </a:r>
            <a:endParaRPr dirty="0"/>
          </a:p>
          <a:p>
            <a:pPr marL="342900" marR="0" lvl="0" indent="-342900" algn="just" rtl="0">
              <a:spcBef>
                <a:spcPts val="0"/>
              </a:spcBef>
              <a:spcAft>
                <a:spcPts val="0"/>
              </a:spcAft>
              <a:buClr>
                <a:srgbClr val="FF0000"/>
              </a:buClr>
              <a:buSzPts val="2000"/>
              <a:buFont typeface="Arial"/>
              <a:buChar char="•"/>
            </a:pPr>
            <a:r>
              <a:rPr lang="en-US" sz="2000" b="1" dirty="0">
                <a:solidFill>
                  <a:srgbClr val="FF0000"/>
                </a:solidFill>
                <a:latin typeface="Calibri"/>
                <a:ea typeface="Calibri"/>
                <a:cs typeface="Calibri"/>
                <a:sym typeface="Calibri"/>
              </a:rPr>
              <a:t>F concentration: </a:t>
            </a:r>
            <a:r>
              <a:rPr lang="en-US" sz="2000" dirty="0">
                <a:solidFill>
                  <a:srgbClr val="000000"/>
                </a:solidFill>
                <a:latin typeface="Calibri"/>
                <a:ea typeface="Calibri"/>
                <a:cs typeface="Calibri"/>
                <a:sym typeface="Calibri"/>
              </a:rPr>
              <a:t>factor 2.5 higher with eco-gas</a:t>
            </a:r>
            <a:endParaRPr sz="2000" dirty="0">
              <a:solidFill>
                <a:srgbClr val="000000"/>
              </a:solidFill>
              <a:latin typeface="Calibri"/>
              <a:ea typeface="Calibri"/>
              <a:cs typeface="Calibri"/>
              <a:sym typeface="Calibri"/>
            </a:endParaRPr>
          </a:p>
        </p:txBody>
      </p:sp>
      <p:pic>
        <p:nvPicPr>
          <p:cNvPr id="419" name="Google Shape;419;p25" descr="C_size_distribution.png"/>
          <p:cNvPicPr preferRelativeResize="0"/>
          <p:nvPr/>
        </p:nvPicPr>
        <p:blipFill rotWithShape="1">
          <a:blip r:embed="rId3">
            <a:alphaModFix/>
          </a:blip>
          <a:srcRect/>
          <a:stretch/>
        </p:blipFill>
        <p:spPr>
          <a:xfrm>
            <a:off x="8734941" y="2640867"/>
            <a:ext cx="3298308" cy="3165934"/>
          </a:xfrm>
          <a:prstGeom prst="rect">
            <a:avLst/>
          </a:prstGeom>
          <a:noFill/>
          <a:ln>
            <a:noFill/>
          </a:ln>
        </p:spPr>
      </p:pic>
      <p:pic>
        <p:nvPicPr>
          <p:cNvPr id="420" name="Google Shape;420;p25"/>
          <p:cNvPicPr preferRelativeResize="0"/>
          <p:nvPr/>
        </p:nvPicPr>
        <p:blipFill rotWithShape="1">
          <a:blip r:embed="rId4">
            <a:alphaModFix/>
          </a:blip>
          <a:srcRect t="6776"/>
          <a:stretch/>
        </p:blipFill>
        <p:spPr>
          <a:xfrm>
            <a:off x="29629" y="2730391"/>
            <a:ext cx="4947746" cy="2948274"/>
          </a:xfrm>
          <a:prstGeom prst="rect">
            <a:avLst/>
          </a:prstGeom>
          <a:noFill/>
          <a:ln>
            <a:noFill/>
          </a:ln>
        </p:spPr>
      </p:pic>
      <p:grpSp>
        <p:nvGrpSpPr>
          <p:cNvPr id="421" name="Google Shape;421;p25"/>
          <p:cNvGrpSpPr/>
          <p:nvPr/>
        </p:nvGrpSpPr>
        <p:grpSpPr>
          <a:xfrm>
            <a:off x="5139965" y="2447053"/>
            <a:ext cx="3299909" cy="3167472"/>
            <a:chOff x="6148891" y="3590633"/>
            <a:chExt cx="3299909" cy="3167472"/>
          </a:xfrm>
        </p:grpSpPr>
        <p:pic>
          <p:nvPicPr>
            <p:cNvPr id="422" name="Google Shape;422;p25" descr="cluster_charge.png"/>
            <p:cNvPicPr preferRelativeResize="0"/>
            <p:nvPr/>
          </p:nvPicPr>
          <p:blipFill rotWithShape="1">
            <a:blip r:embed="rId5">
              <a:alphaModFix/>
            </a:blip>
            <a:srcRect/>
            <a:stretch/>
          </p:blipFill>
          <p:spPr>
            <a:xfrm>
              <a:off x="6148891" y="3590633"/>
              <a:ext cx="3299909" cy="3167472"/>
            </a:xfrm>
            <a:prstGeom prst="rect">
              <a:avLst/>
            </a:prstGeom>
            <a:noFill/>
            <a:ln>
              <a:noFill/>
            </a:ln>
          </p:spPr>
        </p:pic>
        <p:cxnSp>
          <p:nvCxnSpPr>
            <p:cNvPr id="423" name="Google Shape;423;p25"/>
            <p:cNvCxnSpPr/>
            <p:nvPr/>
          </p:nvCxnSpPr>
          <p:spPr>
            <a:xfrm>
              <a:off x="6937375" y="5651500"/>
              <a:ext cx="0" cy="492125"/>
            </a:xfrm>
            <a:prstGeom prst="straightConnector1">
              <a:avLst/>
            </a:prstGeom>
            <a:noFill/>
            <a:ln w="12700" cap="flat" cmpd="sng">
              <a:solidFill>
                <a:schemeClr val="accent1"/>
              </a:solidFill>
              <a:prstDash val="solid"/>
              <a:miter lim="800000"/>
              <a:headEnd type="none" w="sm" len="sm"/>
              <a:tailEnd type="stealth" w="med" len="med"/>
            </a:ln>
          </p:spPr>
        </p:cxnSp>
        <p:cxnSp>
          <p:nvCxnSpPr>
            <p:cNvPr id="424" name="Google Shape;424;p25"/>
            <p:cNvCxnSpPr/>
            <p:nvPr/>
          </p:nvCxnSpPr>
          <p:spPr>
            <a:xfrm>
              <a:off x="8439150" y="4359275"/>
              <a:ext cx="0" cy="492125"/>
            </a:xfrm>
            <a:prstGeom prst="straightConnector1">
              <a:avLst/>
            </a:prstGeom>
            <a:noFill/>
            <a:ln w="12700" cap="flat" cmpd="sng">
              <a:solidFill>
                <a:schemeClr val="accent1"/>
              </a:solidFill>
              <a:prstDash val="solid"/>
              <a:miter lim="800000"/>
              <a:headEnd type="none" w="sm" len="sm"/>
              <a:tailEnd type="stealth" w="med" len="med"/>
            </a:ln>
          </p:spPr>
        </p:cxnSp>
      </p:grpSp>
      <p:sp>
        <p:nvSpPr>
          <p:cNvPr id="425" name="Google Shape;425;p25"/>
          <p:cNvSpPr/>
          <p:nvPr/>
        </p:nvSpPr>
        <p:spPr>
          <a:xfrm>
            <a:off x="0" y="5674837"/>
            <a:ext cx="6102185"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dirty="0">
                <a:solidFill>
                  <a:schemeClr val="dk1"/>
                </a:solidFill>
                <a:latin typeface="Calibri"/>
                <a:ea typeface="Calibri"/>
                <a:cs typeface="Calibri"/>
                <a:sym typeface="Calibri"/>
              </a:rPr>
              <a:t>Plan: </a:t>
            </a:r>
            <a:endParaRPr sz="20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000"/>
              <a:buFont typeface="Wingdings" charset="2"/>
              <a:buChar char="Ø"/>
            </a:pPr>
            <a:r>
              <a:rPr lang="en-US" sz="2000" dirty="0">
                <a:solidFill>
                  <a:schemeClr val="dk1"/>
                </a:solidFill>
                <a:latin typeface="Calibri"/>
                <a:ea typeface="Calibri"/>
                <a:cs typeface="Calibri"/>
                <a:sym typeface="Calibri"/>
              </a:rPr>
              <a:t>Fine tune of gas composition (higher  % </a:t>
            </a:r>
            <a:r>
              <a:rPr lang="en-US" sz="2000" dirty="0">
                <a:solidFill>
                  <a:srgbClr val="FF0000"/>
                </a:solidFill>
                <a:latin typeface="Calibri"/>
                <a:ea typeface="Calibri"/>
                <a:cs typeface="Calibri"/>
                <a:sym typeface="Calibri"/>
              </a:rPr>
              <a:t>C</a:t>
            </a:r>
            <a:r>
              <a:rPr lang="en-US" sz="2000" baseline="-25000" dirty="0">
                <a:solidFill>
                  <a:srgbClr val="FF0000"/>
                </a:solidFill>
                <a:latin typeface="Calibri"/>
                <a:ea typeface="Calibri"/>
                <a:cs typeface="Calibri"/>
                <a:sym typeface="Calibri"/>
              </a:rPr>
              <a:t>4</a:t>
            </a:r>
            <a:r>
              <a:rPr lang="en-US" sz="2000" dirty="0">
                <a:solidFill>
                  <a:srgbClr val="FF0000"/>
                </a:solidFill>
                <a:latin typeface="Calibri"/>
                <a:ea typeface="Calibri"/>
                <a:cs typeface="Calibri"/>
                <a:sym typeface="Calibri"/>
              </a:rPr>
              <a:t>H</a:t>
            </a:r>
            <a:r>
              <a:rPr lang="en-US" sz="2000" baseline="-25000" dirty="0">
                <a:solidFill>
                  <a:srgbClr val="FF0000"/>
                </a:solidFill>
                <a:latin typeface="Calibri"/>
                <a:ea typeface="Calibri"/>
                <a:cs typeface="Calibri"/>
                <a:sym typeface="Calibri"/>
              </a:rPr>
              <a:t>10</a:t>
            </a:r>
            <a:r>
              <a:rPr lang="en-US" sz="2000" dirty="0">
                <a:solidFill>
                  <a:srgbClr val="FF0000"/>
                </a:solidFill>
                <a:latin typeface="Calibri"/>
                <a:ea typeface="Calibri"/>
                <a:cs typeface="Calibri"/>
                <a:sym typeface="Calibri"/>
              </a:rPr>
              <a:t>  .. etc..) </a:t>
            </a:r>
            <a:endParaRPr sz="20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000"/>
              <a:buFont typeface="Wingdings" charset="2"/>
              <a:buChar char="Ø"/>
            </a:pPr>
            <a:r>
              <a:rPr lang="en-US" sz="2000" dirty="0">
                <a:solidFill>
                  <a:schemeClr val="dk1"/>
                </a:solidFill>
                <a:latin typeface="Calibri"/>
                <a:ea typeface="Calibri"/>
                <a:cs typeface="Calibri"/>
                <a:sym typeface="Calibri"/>
              </a:rPr>
              <a:t>Detector performance stability under irradiation</a:t>
            </a:r>
            <a:endParaRPr sz="2000" dirty="0">
              <a:solidFill>
                <a:schemeClr val="dk1"/>
              </a:solidFill>
              <a:latin typeface="Calibri"/>
              <a:ea typeface="Calibri"/>
              <a:cs typeface="Calibri"/>
              <a:sym typeface="Calibri"/>
            </a:endParaRPr>
          </a:p>
        </p:txBody>
      </p:sp>
      <p:sp>
        <p:nvSpPr>
          <p:cNvPr id="426" name="Google Shape;426;p25"/>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427" name="Google Shape;427;p25"/>
          <p:cNvSpPr/>
          <p:nvPr/>
        </p:nvSpPr>
        <p:spPr>
          <a:xfrm>
            <a:off x="6168155" y="5784619"/>
            <a:ext cx="5577362" cy="1015622"/>
          </a:xfrm>
          <a:prstGeom prst="rect">
            <a:avLst/>
          </a:prstGeom>
          <a:solidFill>
            <a:schemeClr val="accent2">
              <a:lumMod val="20000"/>
              <a:lumOff val="80000"/>
            </a:schemeClr>
          </a:solidFill>
          <a:ln>
            <a:solidFill>
              <a:srgbClr val="FF0000"/>
            </a:solidFill>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2000"/>
              <a:buFont typeface="Wingdings" charset="2"/>
              <a:buChar char="Ø"/>
            </a:pPr>
            <a:r>
              <a:rPr lang="en-US" sz="2000" dirty="0" smtClean="0">
                <a:solidFill>
                  <a:schemeClr val="dk1"/>
                </a:solidFill>
                <a:latin typeface="Calibri"/>
                <a:ea typeface="Calibri"/>
                <a:cs typeface="Calibri"/>
                <a:sym typeface="Calibri"/>
              </a:rPr>
              <a:t>This is an R</a:t>
            </a:r>
            <a:r>
              <a:rPr lang="en-US" sz="2000" dirty="0">
                <a:solidFill>
                  <a:schemeClr val="dk1"/>
                </a:solidFill>
                <a:latin typeface="Calibri"/>
                <a:ea typeface="Calibri"/>
                <a:cs typeface="Calibri"/>
                <a:sym typeface="Calibri"/>
              </a:rPr>
              <a:t>&amp;</a:t>
            </a:r>
            <a:r>
              <a:rPr lang="en-US" sz="2000" dirty="0" smtClean="0">
                <a:solidFill>
                  <a:schemeClr val="dk1"/>
                </a:solidFill>
                <a:latin typeface="Calibri"/>
                <a:ea typeface="Calibri"/>
                <a:cs typeface="Calibri"/>
                <a:sym typeface="Calibri"/>
              </a:rPr>
              <a:t>D</a:t>
            </a:r>
            <a:r>
              <a:rPr lang="en-US" sz="2000" dirty="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with </a:t>
            </a:r>
            <a:r>
              <a:rPr lang="en-US" sz="2000" dirty="0">
                <a:solidFill>
                  <a:schemeClr val="dk1"/>
                </a:solidFill>
                <a:latin typeface="Calibri"/>
                <a:ea typeface="Calibri"/>
                <a:cs typeface="Calibri"/>
                <a:sym typeface="Calibri"/>
              </a:rPr>
              <a:t>a lot of uncertainties.</a:t>
            </a:r>
            <a:endParaRPr dirty="0"/>
          </a:p>
          <a:p>
            <a:pPr marL="342900" marR="0" lvl="0" indent="-342900" algn="just" rtl="0">
              <a:spcBef>
                <a:spcPts val="0"/>
              </a:spcBef>
              <a:spcAft>
                <a:spcPts val="0"/>
              </a:spcAft>
              <a:buClr>
                <a:schemeClr val="dk1"/>
              </a:buClr>
              <a:buSzPts val="2000"/>
              <a:buFont typeface="Wingdings" charset="2"/>
              <a:buChar char="Ø"/>
            </a:pPr>
            <a:r>
              <a:rPr lang="en-US" sz="2000" dirty="0">
                <a:solidFill>
                  <a:schemeClr val="dk1"/>
                </a:solidFill>
                <a:latin typeface="Calibri"/>
                <a:ea typeface="Calibri"/>
                <a:cs typeface="Calibri"/>
                <a:sym typeface="Calibri"/>
              </a:rPr>
              <a:t>The probability to have a new eco-gas mixture </a:t>
            </a:r>
            <a:r>
              <a:rPr lang="en-US" sz="2000" dirty="0">
                <a:solidFill>
                  <a:srgbClr val="FF0000"/>
                </a:solidFill>
                <a:latin typeface="Calibri"/>
                <a:ea typeface="Calibri"/>
                <a:cs typeface="Calibri"/>
                <a:sym typeface="Calibri"/>
              </a:rPr>
              <a:t>before RUN5 is quite low. </a:t>
            </a:r>
            <a:endParaRPr sz="2000" dirty="0">
              <a:solidFill>
                <a:srgbClr val="FF0000"/>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0"/>
          <p:cNvSpPr txBox="1"/>
          <p:nvPr/>
        </p:nvSpPr>
        <p:spPr>
          <a:xfrm>
            <a:off x="2987939" y="3162300"/>
            <a:ext cx="5854700" cy="707846"/>
          </a:xfrm>
          <a:prstGeom prst="rect">
            <a:avLst/>
          </a:prstGeom>
          <a:solidFill>
            <a:srgbClr val="FFDAB4"/>
          </a:solidFill>
          <a:ln>
            <a:noFill/>
          </a:ln>
        </p:spPr>
        <p:txBody>
          <a:bodyPr spcFirstLastPara="1" wrap="square" lIns="91425" tIns="45700" rIns="91425" bIns="45700" anchor="t" anchorCtr="0">
            <a:spAutoFit/>
          </a:bodyPr>
          <a:lstStyle/>
          <a:p>
            <a:pPr lvl="0" algn="ctr"/>
            <a:r>
              <a:rPr lang="en-US" sz="4000" b="1" dirty="0" smtClean="0"/>
              <a:t>GHG pre</a:t>
            </a:r>
            <a:r>
              <a:rPr lang="en-US" sz="4000" b="1" dirty="0"/>
              <a:t>-purchase </a:t>
            </a:r>
            <a:endParaRPr sz="4000" b="1" dirty="0">
              <a:solidFill>
                <a:schemeClr val="dk1"/>
              </a:solidFill>
              <a:latin typeface="Calibri"/>
              <a:ea typeface="Calibri"/>
              <a:cs typeface="Calibri"/>
              <a:sym typeface="Calibri"/>
            </a:endParaRPr>
          </a:p>
        </p:txBody>
      </p:sp>
      <p:sp>
        <p:nvSpPr>
          <p:cNvPr id="353" name="Google Shape;353;p20"/>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3"/>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dirty="0" smtClean="0"/>
              <a:t>Warning on GHG from Austin </a:t>
            </a:r>
            <a:endParaRPr dirty="0"/>
          </a:p>
        </p:txBody>
      </p:sp>
      <p:sp>
        <p:nvSpPr>
          <p:cNvPr id="496" name="Google Shape;496;p33"/>
          <p:cNvSpPr txBox="1"/>
          <p:nvPr/>
        </p:nvSpPr>
        <p:spPr>
          <a:xfrm>
            <a:off x="401782" y="1056123"/>
            <a:ext cx="11283039" cy="2795637"/>
          </a:xfrm>
          <a:prstGeom prst="rect">
            <a:avLst/>
          </a:prstGeom>
          <a:noFill/>
          <a:ln>
            <a:noFill/>
          </a:ln>
        </p:spPr>
        <p:txBody>
          <a:bodyPr spcFirstLastPara="1" wrap="square" lIns="91425" tIns="45700" rIns="91425" bIns="45700" anchor="t" anchorCtr="0">
            <a:spAutoFit/>
          </a:bodyPr>
          <a:lstStyle/>
          <a:p>
            <a:pPr marL="0" marR="0" lvl="0" indent="0" algn="just" rtl="0">
              <a:lnSpc>
                <a:spcPct val="110000"/>
              </a:lnSpc>
              <a:spcBef>
                <a:spcPts val="0"/>
              </a:spcBef>
              <a:spcAft>
                <a:spcPts val="0"/>
              </a:spcAft>
              <a:buNone/>
            </a:pPr>
            <a:r>
              <a:rPr lang="en-US" sz="2000" dirty="0">
                <a:solidFill>
                  <a:schemeClr val="dk1"/>
                </a:solidFill>
                <a:latin typeface="Calibri"/>
                <a:ea typeface="Calibri"/>
                <a:cs typeface="Calibri"/>
                <a:sym typeface="Calibri"/>
              </a:rPr>
              <a:t>CERN </a:t>
            </a:r>
            <a:r>
              <a:rPr lang="en-US" sz="2000" b="1" dirty="0">
                <a:solidFill>
                  <a:schemeClr val="dk1"/>
                </a:solidFill>
                <a:latin typeface="Calibri"/>
                <a:ea typeface="Calibri"/>
                <a:cs typeface="Calibri"/>
                <a:sym typeface="Calibri"/>
              </a:rPr>
              <a:t>Environment Protection team has made us aware of the following:</a:t>
            </a:r>
            <a:endParaRPr dirty="0"/>
          </a:p>
          <a:p>
            <a:pPr marL="0" marR="0" lvl="0" indent="0" algn="just" rtl="0">
              <a:lnSpc>
                <a:spcPct val="110000"/>
              </a:lnSpc>
              <a:spcBef>
                <a:spcPts val="0"/>
              </a:spcBef>
              <a:spcAft>
                <a:spcPts val="0"/>
              </a:spcAft>
              <a:buNone/>
            </a:pPr>
            <a:endParaRPr sz="2000" dirty="0">
              <a:solidFill>
                <a:schemeClr val="dk1"/>
              </a:solidFill>
              <a:latin typeface="Calibri"/>
              <a:ea typeface="Calibri"/>
              <a:cs typeface="Calibri"/>
              <a:sym typeface="Calibri"/>
            </a:endParaRPr>
          </a:p>
          <a:p>
            <a:pPr marL="342900" marR="0" lvl="0" indent="-342900" algn="just" rtl="0">
              <a:lnSpc>
                <a:spcPct val="110000"/>
              </a:lnSpc>
              <a:spcBef>
                <a:spcPts val="0"/>
              </a:spcBef>
              <a:spcAft>
                <a:spcPts val="0"/>
              </a:spcAft>
              <a:buClr>
                <a:schemeClr val="dk1"/>
              </a:buClr>
              <a:buSzPts val="2000"/>
              <a:buFont typeface="Calibri"/>
              <a:buAutoNum type="alphaLcParenR"/>
            </a:pPr>
            <a:r>
              <a:rPr lang="en-US" sz="2000" dirty="0">
                <a:solidFill>
                  <a:schemeClr val="dk1"/>
                </a:solidFill>
                <a:latin typeface="Calibri"/>
                <a:ea typeface="Calibri"/>
                <a:cs typeface="Calibri"/>
                <a:sym typeface="Calibri"/>
              </a:rPr>
              <a:t>Anticipated 5 fold increase in cost for some GHG is imminent (EU legislation) although at the moment it is left up to companies exactly when to comply.</a:t>
            </a:r>
            <a:endParaRPr sz="2000" dirty="0">
              <a:solidFill>
                <a:schemeClr val="dk1"/>
              </a:solidFill>
              <a:latin typeface="Calibri"/>
              <a:ea typeface="Calibri"/>
              <a:cs typeface="Calibri"/>
              <a:sym typeface="Calibri"/>
            </a:endParaRPr>
          </a:p>
          <a:p>
            <a:pPr marL="342900" marR="0" lvl="0" indent="-342900" algn="just" rtl="0">
              <a:lnSpc>
                <a:spcPct val="110000"/>
              </a:lnSpc>
              <a:spcBef>
                <a:spcPts val="0"/>
              </a:spcBef>
              <a:spcAft>
                <a:spcPts val="0"/>
              </a:spcAft>
              <a:buClr>
                <a:schemeClr val="dk1"/>
              </a:buClr>
              <a:buSzPts val="2000"/>
              <a:buFont typeface="Calibri"/>
              <a:buAutoNum type="alphaLcParenR"/>
            </a:pPr>
            <a:r>
              <a:rPr lang="en-US" sz="2000" dirty="0">
                <a:solidFill>
                  <a:schemeClr val="dk1"/>
                </a:solidFill>
                <a:latin typeface="Calibri"/>
                <a:ea typeface="Calibri"/>
                <a:cs typeface="Calibri"/>
                <a:sym typeface="Calibri"/>
              </a:rPr>
              <a:t>French authorities refused a CEA request for exemption from GHG restrictions</a:t>
            </a:r>
            <a:endParaRPr sz="2000" dirty="0">
              <a:solidFill>
                <a:schemeClr val="dk1"/>
              </a:solidFill>
              <a:latin typeface="Calibri"/>
              <a:ea typeface="Calibri"/>
              <a:cs typeface="Calibri"/>
              <a:sym typeface="Calibri"/>
            </a:endParaRPr>
          </a:p>
          <a:p>
            <a:pPr marL="342900" marR="0" lvl="0" indent="-342900" algn="just" rtl="0">
              <a:lnSpc>
                <a:spcPct val="110000"/>
              </a:lnSpc>
              <a:spcBef>
                <a:spcPts val="0"/>
              </a:spcBef>
              <a:spcAft>
                <a:spcPts val="0"/>
              </a:spcAft>
              <a:buClr>
                <a:schemeClr val="dk1"/>
              </a:buClr>
              <a:buSzPts val="2000"/>
              <a:buFont typeface="Calibri"/>
              <a:buAutoNum type="alphaLcParenR"/>
            </a:pPr>
            <a:r>
              <a:rPr lang="en-US" sz="2000" dirty="0">
                <a:solidFill>
                  <a:schemeClr val="dk1"/>
                </a:solidFill>
                <a:latin typeface="Calibri"/>
                <a:ea typeface="Calibri"/>
                <a:cs typeface="Calibri"/>
                <a:sym typeface="Calibri"/>
              </a:rPr>
              <a:t>Swiss authorities drew attention to CERN acting as a conduit for transfer of GHG from Switzerland to France </a:t>
            </a:r>
            <a:endParaRPr sz="2000" dirty="0">
              <a:solidFill>
                <a:schemeClr val="dk1"/>
              </a:solidFill>
              <a:latin typeface="Calibri"/>
              <a:ea typeface="Calibri"/>
              <a:cs typeface="Calibri"/>
              <a:sym typeface="Calibri"/>
            </a:endParaRPr>
          </a:p>
          <a:p>
            <a:pPr marL="342900" marR="0" lvl="0" indent="-215900" algn="just" rtl="0">
              <a:lnSpc>
                <a:spcPct val="110000"/>
              </a:lnSpc>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p:txBody>
      </p:sp>
      <p:sp>
        <p:nvSpPr>
          <p:cNvPr id="497" name="Google Shape;497;p33"/>
          <p:cNvSpPr txBox="1"/>
          <p:nvPr/>
        </p:nvSpPr>
        <p:spPr>
          <a:xfrm>
            <a:off x="429491" y="3603215"/>
            <a:ext cx="11039296" cy="2457083"/>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10000"/>
              </a:lnSpc>
              <a:spcBef>
                <a:spcPts val="0"/>
              </a:spcBef>
              <a:spcAft>
                <a:spcPts val="0"/>
              </a:spcAft>
              <a:buClr>
                <a:schemeClr val="dk1"/>
              </a:buClr>
              <a:buSzPts val="2000"/>
              <a:buFont typeface="Wingdings" charset="2"/>
              <a:buChar char="Ø"/>
            </a:pPr>
            <a:r>
              <a:rPr lang="en-US" sz="2000" dirty="0">
                <a:solidFill>
                  <a:schemeClr val="dk1"/>
                </a:solidFill>
                <a:latin typeface="Calibri"/>
                <a:ea typeface="Calibri"/>
                <a:cs typeface="Calibri"/>
                <a:sym typeface="Calibri"/>
              </a:rPr>
              <a:t>C</a:t>
            </a:r>
            <a:r>
              <a:rPr lang="en-US" sz="2000" baseline="-25000" dirty="0">
                <a:solidFill>
                  <a:schemeClr val="dk1"/>
                </a:solidFill>
                <a:latin typeface="Calibri"/>
                <a:ea typeface="Calibri"/>
                <a:cs typeface="Calibri"/>
                <a:sym typeface="Calibri"/>
              </a:rPr>
              <a:t>2</a:t>
            </a:r>
            <a:r>
              <a:rPr lang="en-US" sz="2000" dirty="0">
                <a:solidFill>
                  <a:schemeClr val="dk1"/>
                </a:solidFill>
                <a:latin typeface="Calibri"/>
                <a:ea typeface="Calibri"/>
                <a:cs typeface="Calibri"/>
                <a:sym typeface="Calibri"/>
              </a:rPr>
              <a:t>H</a:t>
            </a:r>
            <a:r>
              <a:rPr lang="en-US" sz="2000" baseline="-25000" dirty="0">
                <a:solidFill>
                  <a:schemeClr val="dk1"/>
                </a:solidFill>
                <a:latin typeface="Calibri"/>
                <a:ea typeface="Calibri"/>
                <a:cs typeface="Calibri"/>
                <a:sym typeface="Calibri"/>
              </a:rPr>
              <a:t>2</a:t>
            </a:r>
            <a:r>
              <a:rPr lang="en-US" sz="2000" dirty="0">
                <a:solidFill>
                  <a:schemeClr val="dk1"/>
                </a:solidFill>
                <a:latin typeface="Calibri"/>
                <a:ea typeface="Calibri"/>
                <a:cs typeface="Calibri"/>
                <a:sym typeface="Calibri"/>
              </a:rPr>
              <a:t>F</a:t>
            </a:r>
            <a:r>
              <a:rPr lang="en-US" sz="2000" baseline="-25000" dirty="0">
                <a:solidFill>
                  <a:schemeClr val="dk1"/>
                </a:solidFill>
                <a:latin typeface="Calibri"/>
                <a:ea typeface="Calibri"/>
                <a:cs typeface="Calibri"/>
                <a:sym typeface="Calibri"/>
              </a:rPr>
              <a:t>4 </a:t>
            </a:r>
            <a:r>
              <a:rPr lang="en-US" sz="2000" dirty="0">
                <a:solidFill>
                  <a:schemeClr val="dk1"/>
                </a:solidFill>
                <a:latin typeface="Calibri"/>
                <a:ea typeface="Calibri"/>
                <a:cs typeface="Calibri"/>
                <a:sym typeface="Calibri"/>
              </a:rPr>
              <a:t>(R134a) is particularly vulnerable to cost increase and supply failure as industry already has an alternative in production (HFO based). CF</a:t>
            </a:r>
            <a:r>
              <a:rPr lang="en-US" sz="2000" baseline="-25000" dirty="0">
                <a:solidFill>
                  <a:schemeClr val="dk1"/>
                </a:solidFill>
                <a:latin typeface="Calibri"/>
                <a:ea typeface="Calibri"/>
                <a:cs typeface="Calibri"/>
                <a:sym typeface="Calibri"/>
              </a:rPr>
              <a:t>4 </a:t>
            </a:r>
            <a:r>
              <a:rPr lang="en-US" sz="2000" dirty="0">
                <a:solidFill>
                  <a:schemeClr val="dk1"/>
                </a:solidFill>
                <a:latin typeface="Calibri"/>
                <a:ea typeface="Calibri"/>
                <a:cs typeface="Calibri"/>
                <a:sym typeface="Calibri"/>
              </a:rPr>
              <a:t>less so, as no alternative currently exists.</a:t>
            </a:r>
            <a:endParaRPr dirty="0"/>
          </a:p>
          <a:p>
            <a:pPr marL="0" marR="0" lvl="0" indent="0" algn="just" rtl="0">
              <a:lnSpc>
                <a:spcPct val="110000"/>
              </a:lnSpc>
              <a:spcBef>
                <a:spcPts val="0"/>
              </a:spcBef>
              <a:spcAft>
                <a:spcPts val="0"/>
              </a:spcAft>
              <a:buNone/>
            </a:pPr>
            <a:endParaRPr sz="2000" dirty="0">
              <a:solidFill>
                <a:schemeClr val="dk1"/>
              </a:solidFill>
              <a:latin typeface="Calibri"/>
              <a:ea typeface="Calibri"/>
              <a:cs typeface="Calibri"/>
              <a:sym typeface="Calibri"/>
            </a:endParaRPr>
          </a:p>
          <a:p>
            <a:pPr marL="342900" marR="0" lvl="0" indent="-342900" algn="just" rtl="0">
              <a:lnSpc>
                <a:spcPct val="110000"/>
              </a:lnSpc>
              <a:spcBef>
                <a:spcPts val="0"/>
              </a:spcBef>
              <a:spcAft>
                <a:spcPts val="0"/>
              </a:spcAft>
              <a:buClr>
                <a:srgbClr val="FF0000"/>
              </a:buClr>
              <a:buSzPts val="2000"/>
              <a:buFont typeface="Wingdings" charset="2"/>
              <a:buChar char="Ø"/>
            </a:pPr>
            <a:r>
              <a:rPr lang="en-US" sz="2000" dirty="0">
                <a:solidFill>
                  <a:srgbClr val="FF0000"/>
                </a:solidFill>
                <a:latin typeface="Calibri"/>
                <a:ea typeface="Calibri"/>
                <a:cs typeface="Calibri"/>
                <a:sym typeface="Calibri"/>
              </a:rPr>
              <a:t>TC has proposed a target objective of maintaining the whole RPC system in a usefully operational state until LS4 (i.e. RUN3 and RUN4). After that, an upgrade of gas mix or detector or both is inevitable.</a:t>
            </a:r>
            <a:endParaRPr dirty="0"/>
          </a:p>
          <a:p>
            <a:pPr marL="285750" marR="0" lvl="0" indent="-158750" algn="just" rtl="0">
              <a:lnSpc>
                <a:spcPct val="110000"/>
              </a:lnSpc>
              <a:spcBef>
                <a:spcPts val="0"/>
              </a:spcBef>
              <a:spcAft>
                <a:spcPts val="0"/>
              </a:spcAft>
              <a:buClr>
                <a:schemeClr val="dk1"/>
              </a:buClr>
              <a:buSzPts val="2000"/>
              <a:buFont typeface="Noto Sans Symbols"/>
              <a:buNone/>
            </a:pPr>
            <a:endParaRPr sz="2000" dirty="0">
              <a:solidFill>
                <a:schemeClr val="dk1"/>
              </a:solidFill>
              <a:latin typeface="Calibri"/>
              <a:ea typeface="Calibri"/>
              <a:cs typeface="Calibri"/>
              <a:sym typeface="Calibri"/>
            </a:endParaRPr>
          </a:p>
        </p:txBody>
      </p:sp>
      <p:sp>
        <p:nvSpPr>
          <p:cNvPr id="498" name="Google Shape;498;p3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499" name="Google Shape;499;p33"/>
          <p:cNvSpPr txBox="1"/>
          <p:nvPr/>
        </p:nvSpPr>
        <p:spPr>
          <a:xfrm>
            <a:off x="8826500" y="956370"/>
            <a:ext cx="274491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dk1"/>
                </a:solidFill>
                <a:latin typeface="Calibri"/>
                <a:ea typeface="Calibri"/>
                <a:cs typeface="Calibri"/>
                <a:sym typeface="Calibri"/>
              </a:rPr>
              <a:t>From </a:t>
            </a:r>
            <a:r>
              <a:rPr lang="en-US" sz="1800" i="1" dirty="0" smtClean="0">
                <a:solidFill>
                  <a:schemeClr val="dk1"/>
                </a:solidFill>
                <a:latin typeface="Calibri"/>
                <a:ea typeface="Calibri"/>
                <a:cs typeface="Calibri"/>
                <a:sym typeface="Calibri"/>
              </a:rPr>
              <a:t>Austin’s </a:t>
            </a:r>
            <a:r>
              <a:rPr lang="en-US" sz="1800" i="1" dirty="0">
                <a:solidFill>
                  <a:schemeClr val="dk1"/>
                </a:solidFill>
                <a:latin typeface="Calibri"/>
                <a:ea typeface="Calibri"/>
                <a:cs typeface="Calibri"/>
                <a:sym typeface="Calibri"/>
              </a:rPr>
              <a:t>report </a:t>
            </a:r>
            <a:r>
              <a:rPr lang="en-US" sz="1800" i="1" dirty="0" smtClean="0">
                <a:solidFill>
                  <a:schemeClr val="dk1"/>
                </a:solidFill>
                <a:latin typeface="Calibri"/>
                <a:ea typeface="Calibri"/>
                <a:cs typeface="Calibri"/>
                <a:sym typeface="Calibri"/>
              </a:rPr>
              <a:t>@ Sept 2019 CMSWEEK</a:t>
            </a:r>
            <a:endParaRPr sz="1800" i="1" dirty="0">
              <a:solidFill>
                <a:schemeClr val="dk1"/>
              </a:solidFill>
              <a:latin typeface="Calibri"/>
              <a:ea typeface="Calibri"/>
              <a:cs typeface="Calibri"/>
              <a:sym typeface="Calibri"/>
            </a:endParaRPr>
          </a:p>
        </p:txBody>
      </p:sp>
      <p:sp>
        <p:nvSpPr>
          <p:cNvPr id="7" name="Google Shape;390;p22"/>
          <p:cNvSpPr/>
          <p:nvPr/>
        </p:nvSpPr>
        <p:spPr>
          <a:xfrm>
            <a:off x="496498" y="5893517"/>
            <a:ext cx="10634926" cy="43084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F0000"/>
              </a:buClr>
              <a:buSzPts val="2200"/>
              <a:buFont typeface="Wingdings" charset="2"/>
              <a:buChar char="Ø"/>
            </a:pPr>
            <a:r>
              <a:rPr lang="en-US" sz="2200" dirty="0">
                <a:solidFill>
                  <a:srgbClr val="FF0000"/>
                </a:solidFill>
                <a:latin typeface="Calibri"/>
                <a:ea typeface="Calibri"/>
                <a:cs typeface="Calibri"/>
                <a:sym typeface="Calibri"/>
              </a:rPr>
              <a:t>RRB Scrutiny group agreed to recommend additional expenditure of  0.6M  CHF in </a:t>
            </a:r>
            <a:r>
              <a:rPr lang="en-US" sz="2200" dirty="0" smtClean="0">
                <a:solidFill>
                  <a:srgbClr val="FF0000"/>
                </a:solidFill>
                <a:latin typeface="Calibri"/>
                <a:ea typeface="Calibri"/>
                <a:cs typeface="Calibri"/>
                <a:sym typeface="Calibri"/>
              </a:rPr>
              <a:t>2020</a:t>
            </a:r>
            <a:endParaRPr sz="2200"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7154541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2"/>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dirty="0"/>
              <a:t>C2H2F4 pre-purchase for cost containment   </a:t>
            </a:r>
            <a:endParaRPr dirty="0"/>
          </a:p>
        </p:txBody>
      </p:sp>
      <p:sp>
        <p:nvSpPr>
          <p:cNvPr id="388" name="Google Shape;388;p22"/>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graphicFrame>
        <p:nvGraphicFramePr>
          <p:cNvPr id="389" name="Google Shape;389;p22"/>
          <p:cNvGraphicFramePr/>
          <p:nvPr>
            <p:extLst>
              <p:ext uri="{D42A27DB-BD31-4B8C-83A1-F6EECF244321}">
                <p14:modId xmlns:p14="http://schemas.microsoft.com/office/powerpoint/2010/main" val="4170105898"/>
              </p:ext>
            </p:extLst>
          </p:nvPr>
        </p:nvGraphicFramePr>
        <p:xfrm>
          <a:off x="768353" y="3730925"/>
          <a:ext cx="10461622" cy="2255580"/>
        </p:xfrm>
        <a:graphic>
          <a:graphicData uri="http://schemas.openxmlformats.org/drawingml/2006/table">
            <a:tbl>
              <a:tblPr firstRow="1" bandRow="1">
                <a:noFill/>
                <a:tableStyleId>{D6F61521-92B1-4A2C-BEF0-B2DF5A2F22C1}</a:tableStyleId>
              </a:tblPr>
              <a:tblGrid>
                <a:gridCol w="4362447"/>
                <a:gridCol w="927100"/>
                <a:gridCol w="825500"/>
                <a:gridCol w="1333500"/>
                <a:gridCol w="901700"/>
                <a:gridCol w="1143000"/>
                <a:gridCol w="968375"/>
              </a:tblGrid>
              <a:tr h="318800">
                <a:tc>
                  <a:txBody>
                    <a:bodyPr/>
                    <a:lstStyle/>
                    <a:p>
                      <a:pPr marL="0" marR="0" lvl="0" indent="0" algn="l" rtl="0">
                        <a:spcBef>
                          <a:spcPts val="0"/>
                        </a:spcBef>
                        <a:spcAft>
                          <a:spcPts val="0"/>
                        </a:spcAft>
                        <a:buNone/>
                      </a:pPr>
                      <a:r>
                        <a:rPr lang="en-US" sz="1600"/>
                        <a:t>Options</a:t>
                      </a:r>
                      <a:endParaRPr sz="1600"/>
                    </a:p>
                  </a:txBody>
                  <a:tcPr marL="91450" marR="91450" marT="45725" marB="45725"/>
                </a:tc>
                <a:tc gridSpan="2">
                  <a:txBody>
                    <a:bodyPr/>
                    <a:lstStyle/>
                    <a:p>
                      <a:pPr marL="0" marR="0" lvl="0" indent="0" algn="ctr" rtl="0">
                        <a:spcBef>
                          <a:spcPts val="0"/>
                        </a:spcBef>
                        <a:spcAft>
                          <a:spcPts val="0"/>
                        </a:spcAft>
                        <a:buNone/>
                      </a:pPr>
                      <a:r>
                        <a:rPr lang="en-US" sz="1600" dirty="0"/>
                        <a:t>RUN3</a:t>
                      </a:r>
                      <a:endParaRPr sz="1600" dirty="0"/>
                    </a:p>
                  </a:txBody>
                  <a:tcPr marL="91450" marR="91450" marT="45725" marB="45725"/>
                </a:tc>
                <a:tc hMerge="1">
                  <a:txBody>
                    <a:bodyPr/>
                    <a:lstStyle/>
                    <a:p>
                      <a:pPr marL="0" marR="0" lvl="0" indent="0" algn="l" rtl="0">
                        <a:spcBef>
                          <a:spcPts val="0"/>
                        </a:spcBef>
                        <a:spcAft>
                          <a:spcPts val="0"/>
                        </a:spcAft>
                        <a:buNone/>
                      </a:pPr>
                      <a:endParaRPr sz="1600" dirty="0"/>
                    </a:p>
                  </a:txBody>
                  <a:tcPr marL="91450" marR="91450" marT="45725" marB="45725"/>
                </a:tc>
                <a:tc gridSpan="2">
                  <a:txBody>
                    <a:bodyPr/>
                    <a:lstStyle/>
                    <a:p>
                      <a:pPr marL="0" marR="0" lvl="0" indent="0" algn="ctr" rtl="0">
                        <a:spcBef>
                          <a:spcPts val="0"/>
                        </a:spcBef>
                        <a:spcAft>
                          <a:spcPts val="0"/>
                        </a:spcAft>
                        <a:buNone/>
                      </a:pPr>
                      <a:r>
                        <a:rPr lang="en-US" sz="1600" dirty="0"/>
                        <a:t>RUN4 </a:t>
                      </a:r>
                      <a:endParaRPr sz="1600" dirty="0"/>
                    </a:p>
                  </a:txBody>
                  <a:tcPr marL="91450" marR="91450" marT="45725" marB="45725"/>
                </a:tc>
                <a:tc hMerge="1">
                  <a:txBody>
                    <a:bodyPr/>
                    <a:lstStyle/>
                    <a:p>
                      <a:pPr marL="0" marR="0" lvl="0" indent="0" algn="l" rtl="0">
                        <a:spcBef>
                          <a:spcPts val="0"/>
                        </a:spcBef>
                        <a:spcAft>
                          <a:spcPts val="0"/>
                        </a:spcAft>
                        <a:buNone/>
                      </a:pPr>
                      <a:endParaRPr sz="1600" dirty="0"/>
                    </a:p>
                  </a:txBody>
                  <a:tcPr marL="91450" marR="91450" marT="45725" marB="45725"/>
                </a:tc>
                <a:tc gridSpan="2">
                  <a:txBody>
                    <a:bodyPr/>
                    <a:lstStyle/>
                    <a:p>
                      <a:pPr marL="0" marR="0" lvl="0" indent="0" algn="ctr" rtl="0">
                        <a:spcBef>
                          <a:spcPts val="0"/>
                        </a:spcBef>
                        <a:spcAft>
                          <a:spcPts val="0"/>
                        </a:spcAft>
                        <a:buNone/>
                      </a:pPr>
                      <a:r>
                        <a:rPr lang="en-US" sz="1600" b="1" dirty="0">
                          <a:solidFill>
                            <a:srgbClr val="FF0000"/>
                          </a:solidFill>
                        </a:rPr>
                        <a:t>TOTAL (7 years)</a:t>
                      </a:r>
                      <a:endParaRPr sz="1600" b="1" dirty="0">
                        <a:solidFill>
                          <a:srgbClr val="FF0000"/>
                        </a:solidFill>
                      </a:endParaRPr>
                    </a:p>
                  </a:txBody>
                  <a:tcPr marL="91450" marR="91450" marT="45725" marB="45725"/>
                </a:tc>
                <a:tc hMerge="1">
                  <a:txBody>
                    <a:bodyPr/>
                    <a:lstStyle/>
                    <a:p>
                      <a:pPr marL="0" marR="0" lvl="0" indent="0" algn="l" rtl="0">
                        <a:spcBef>
                          <a:spcPts val="0"/>
                        </a:spcBef>
                        <a:spcAft>
                          <a:spcPts val="0"/>
                        </a:spcAft>
                        <a:buNone/>
                      </a:pPr>
                      <a:endParaRPr sz="1600" b="1" dirty="0">
                        <a:solidFill>
                          <a:srgbClr val="FF0000"/>
                        </a:solidFill>
                      </a:endParaRPr>
                    </a:p>
                  </a:txBody>
                  <a:tcPr marL="91450" marR="91450" marT="45725" marB="45725"/>
                </a:tc>
              </a:tr>
              <a:tr h="318800">
                <a:tc>
                  <a:txBody>
                    <a:bodyPr/>
                    <a:lstStyle/>
                    <a:p>
                      <a:pPr marL="0" marR="0" lvl="0" indent="0" algn="l" rtl="0">
                        <a:spcBef>
                          <a:spcPts val="0"/>
                        </a:spcBef>
                        <a:spcAft>
                          <a:spcPts val="0"/>
                        </a:spcAft>
                        <a:buNone/>
                      </a:pPr>
                      <a:endParaRPr sz="1600" dirty="0"/>
                    </a:p>
                  </a:txBody>
                  <a:tcPr marL="91450" marR="91450" marT="45725" marB="45725"/>
                </a:tc>
                <a:tc>
                  <a:txBody>
                    <a:bodyPr/>
                    <a:lstStyle/>
                    <a:p>
                      <a:pPr marL="0" marR="0" lvl="0" indent="0" algn="l" rtl="0">
                        <a:spcBef>
                          <a:spcPts val="0"/>
                        </a:spcBef>
                        <a:spcAft>
                          <a:spcPts val="0"/>
                        </a:spcAft>
                        <a:buNone/>
                      </a:pPr>
                      <a:r>
                        <a:rPr lang="en-US" sz="1600" dirty="0"/>
                        <a:t> </a:t>
                      </a:r>
                      <a:r>
                        <a:rPr lang="en-US" sz="1600" dirty="0" smtClean="0"/>
                        <a:t>cost</a:t>
                      </a:r>
                      <a:r>
                        <a:rPr lang="en-US" sz="1600" baseline="0" dirty="0" smtClean="0"/>
                        <a:t> (MCHF)</a:t>
                      </a:r>
                      <a:endParaRPr sz="1600" dirty="0"/>
                    </a:p>
                  </a:txBody>
                  <a:tcPr marL="91450" marR="91450" marT="45725" marB="45725"/>
                </a:tc>
                <a:tc>
                  <a:txBody>
                    <a:bodyPr/>
                    <a:lstStyle/>
                    <a:p>
                      <a:pPr marL="0" marR="0" lvl="0" indent="0" algn="l" rtl="0">
                        <a:spcBef>
                          <a:spcPts val="0"/>
                        </a:spcBef>
                        <a:spcAft>
                          <a:spcPts val="0"/>
                        </a:spcAft>
                        <a:buNone/>
                      </a:pPr>
                      <a:r>
                        <a:rPr lang="x-none" sz="1600" dirty="0" smtClean="0"/>
                        <a:t>Ton</a:t>
                      </a:r>
                      <a:endParaRPr sz="1600" dirty="0"/>
                    </a:p>
                  </a:txBody>
                  <a:tcPr marL="91450" marR="91450" marT="45725" marB="45725"/>
                </a:tc>
                <a:tc>
                  <a:txBody>
                    <a:bodyPr/>
                    <a:lstStyle/>
                    <a:p>
                      <a:pPr marL="0" marR="0" lvl="0" indent="0" algn="l" rtl="0">
                        <a:spcBef>
                          <a:spcPts val="0"/>
                        </a:spcBef>
                        <a:spcAft>
                          <a:spcPts val="0"/>
                        </a:spcAft>
                        <a:buNone/>
                      </a:pPr>
                      <a:r>
                        <a:rPr lang="en-US" sz="1600" dirty="0"/>
                        <a:t> </a:t>
                      </a:r>
                      <a:r>
                        <a:rPr lang="en-US" sz="1600" dirty="0" smtClean="0"/>
                        <a:t>cost</a:t>
                      </a:r>
                      <a:r>
                        <a:rPr lang="en-US" sz="1600" baseline="0" dirty="0" smtClean="0"/>
                        <a:t> (MCHF)</a:t>
                      </a:r>
                      <a:endParaRPr sz="1600" dirty="0"/>
                    </a:p>
                  </a:txBody>
                  <a:tcPr marL="91450" marR="91450" marT="45725" marB="45725"/>
                </a:tc>
                <a:tc>
                  <a:txBody>
                    <a:bodyPr/>
                    <a:lstStyle/>
                    <a:p>
                      <a:pPr marL="0" marR="0" lvl="0" indent="0" algn="l" rtl="0">
                        <a:spcBef>
                          <a:spcPts val="0"/>
                        </a:spcBef>
                        <a:spcAft>
                          <a:spcPts val="0"/>
                        </a:spcAft>
                        <a:buNone/>
                      </a:pPr>
                      <a:r>
                        <a:rPr lang="x-none" sz="1600" dirty="0" smtClean="0"/>
                        <a:t>Ton</a:t>
                      </a:r>
                      <a:endParaRPr sz="1600" dirty="0"/>
                    </a:p>
                  </a:txBody>
                  <a:tcPr marL="91450" marR="91450" marT="45725" marB="45725"/>
                </a:tc>
                <a:tc>
                  <a:txBody>
                    <a:bodyPr/>
                    <a:lstStyle/>
                    <a:p>
                      <a:pPr marL="0" marR="0" lvl="0" indent="0" algn="l" rtl="0">
                        <a:spcBef>
                          <a:spcPts val="0"/>
                        </a:spcBef>
                        <a:spcAft>
                          <a:spcPts val="0"/>
                        </a:spcAft>
                        <a:buNone/>
                      </a:pPr>
                      <a:r>
                        <a:rPr lang="en-US" sz="1600" dirty="0"/>
                        <a:t> </a:t>
                      </a:r>
                      <a:r>
                        <a:rPr lang="en-US" sz="1600" dirty="0" smtClean="0"/>
                        <a:t>cost</a:t>
                      </a:r>
                      <a:r>
                        <a:rPr lang="en-US" sz="1600" baseline="0" dirty="0" smtClean="0"/>
                        <a:t> (MCHF)</a:t>
                      </a:r>
                      <a:endParaRPr sz="1600" dirty="0"/>
                    </a:p>
                  </a:txBody>
                  <a:tcPr marL="91450" marR="91450" marT="45725" marB="45725"/>
                </a:tc>
                <a:tc>
                  <a:txBody>
                    <a:bodyPr/>
                    <a:lstStyle/>
                    <a:p>
                      <a:pPr marL="0" marR="0" lvl="0" indent="0" algn="l" rtl="0">
                        <a:spcBef>
                          <a:spcPts val="0"/>
                        </a:spcBef>
                        <a:spcAft>
                          <a:spcPts val="0"/>
                        </a:spcAft>
                        <a:buNone/>
                      </a:pPr>
                      <a:r>
                        <a:rPr lang="x-none" sz="1600" dirty="0" smtClean="0"/>
                        <a:t>Ton</a:t>
                      </a:r>
                      <a:endParaRPr sz="1600" dirty="0"/>
                    </a:p>
                  </a:txBody>
                  <a:tcPr marL="91450" marR="91450" marT="45725" marB="45725"/>
                </a:tc>
              </a:tr>
              <a:tr h="318800">
                <a:tc>
                  <a:txBody>
                    <a:bodyPr/>
                    <a:lstStyle/>
                    <a:p>
                      <a:pPr marL="0" marR="0" lvl="0" indent="0" algn="l" rtl="0">
                        <a:spcBef>
                          <a:spcPts val="0"/>
                        </a:spcBef>
                        <a:spcAft>
                          <a:spcPts val="0"/>
                        </a:spcAft>
                        <a:buNone/>
                      </a:pPr>
                      <a:r>
                        <a:rPr lang="en-US" sz="1600" dirty="0" smtClean="0"/>
                        <a:t>1 (all leaky on) </a:t>
                      </a:r>
                      <a:r>
                        <a:rPr lang="en-US" sz="1600" dirty="0" smtClean="0">
                          <a:sym typeface="Wingdings"/>
                        </a:rPr>
                        <a:t> 23% </a:t>
                      </a:r>
                      <a:r>
                        <a:rPr lang="en-US" sz="1600" baseline="0" dirty="0" smtClean="0">
                          <a:sym typeface="Wingdings"/>
                        </a:rPr>
                        <a:t>remission reduction </a:t>
                      </a:r>
                      <a:endParaRPr sz="1600" dirty="0"/>
                    </a:p>
                  </a:txBody>
                  <a:tcPr marL="91450" marR="91450" marT="45725" marB="45725"/>
                </a:tc>
                <a:tc>
                  <a:txBody>
                    <a:bodyPr/>
                    <a:lstStyle/>
                    <a:p>
                      <a:pPr marL="0" marR="0" lvl="0" indent="0" algn="l" rtl="0">
                        <a:spcBef>
                          <a:spcPts val="0"/>
                        </a:spcBef>
                        <a:spcAft>
                          <a:spcPts val="0"/>
                        </a:spcAft>
                        <a:buNone/>
                      </a:pPr>
                      <a:r>
                        <a:rPr lang="en-US" sz="1600" dirty="0"/>
                        <a:t> </a:t>
                      </a:r>
                      <a:r>
                        <a:rPr lang="en-US" sz="1600" dirty="0" smtClean="0"/>
                        <a:t>0.6 </a:t>
                      </a:r>
                      <a:endParaRPr sz="1600" dirty="0"/>
                    </a:p>
                  </a:txBody>
                  <a:tcPr marL="91450" marR="91450" marT="45725" marB="45725"/>
                </a:tc>
                <a:tc>
                  <a:txBody>
                    <a:bodyPr/>
                    <a:lstStyle/>
                    <a:p>
                      <a:pPr marL="0" marR="0" lvl="0" indent="0" algn="l" rtl="0">
                        <a:spcBef>
                          <a:spcPts val="0"/>
                        </a:spcBef>
                        <a:spcAft>
                          <a:spcPts val="0"/>
                        </a:spcAft>
                        <a:buNone/>
                      </a:pPr>
                      <a:r>
                        <a:rPr lang="x-none" sz="1600" dirty="0" smtClean="0"/>
                        <a:t>88</a:t>
                      </a:r>
                      <a:endParaRPr sz="1600" dirty="0"/>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Calibri"/>
                        <a:buNone/>
                      </a:pPr>
                      <a:r>
                        <a:rPr lang="en-US" sz="1600" dirty="0" smtClean="0"/>
                        <a:t>0.8 </a:t>
                      </a:r>
                      <a:r>
                        <a:rPr lang="en-US" sz="1600" dirty="0" err="1"/>
                        <a:t>kCHF</a:t>
                      </a:r>
                      <a:endParaRPr sz="1600" dirty="0"/>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Calibri"/>
                        <a:buNone/>
                      </a:pPr>
                      <a:r>
                        <a:rPr lang="x-none" sz="1600" dirty="0" smtClean="0"/>
                        <a:t>112 </a:t>
                      </a:r>
                      <a:endParaRPr sz="1600" dirty="0"/>
                    </a:p>
                  </a:txBody>
                  <a:tcPr marL="91450" marR="91450" marT="45725" marB="45725"/>
                </a:tc>
                <a:tc>
                  <a:txBody>
                    <a:bodyPr/>
                    <a:lstStyle/>
                    <a:p>
                      <a:pPr marL="0" marR="0" lvl="0" indent="0" algn="l" rtl="0">
                        <a:spcBef>
                          <a:spcPts val="0"/>
                        </a:spcBef>
                        <a:spcAft>
                          <a:spcPts val="0"/>
                        </a:spcAft>
                        <a:buNone/>
                      </a:pPr>
                      <a:r>
                        <a:rPr lang="en-US" sz="1600" b="1" dirty="0" smtClean="0">
                          <a:solidFill>
                            <a:srgbClr val="FF0000"/>
                          </a:solidFill>
                        </a:rPr>
                        <a:t>1.7 </a:t>
                      </a:r>
                      <a:r>
                        <a:rPr lang="en-US" sz="1600" b="1" dirty="0">
                          <a:solidFill>
                            <a:srgbClr val="FF0000"/>
                          </a:solidFill>
                        </a:rPr>
                        <a:t>M </a:t>
                      </a:r>
                      <a:endParaRPr sz="1600" b="1" dirty="0">
                        <a:solidFill>
                          <a:srgbClr val="FF0000"/>
                        </a:solidFill>
                      </a:endParaRPr>
                    </a:p>
                  </a:txBody>
                  <a:tcPr marL="91450" marR="91450" marT="45725" marB="45725"/>
                </a:tc>
                <a:tc>
                  <a:txBody>
                    <a:bodyPr/>
                    <a:lstStyle/>
                    <a:p>
                      <a:pPr marL="0" marR="0" lvl="0" indent="0" algn="l" rtl="0">
                        <a:spcBef>
                          <a:spcPts val="0"/>
                        </a:spcBef>
                        <a:spcAft>
                          <a:spcPts val="0"/>
                        </a:spcAft>
                        <a:buNone/>
                      </a:pPr>
                      <a:r>
                        <a:rPr lang="x-none" sz="1600" b="1" dirty="0" smtClean="0">
                          <a:solidFill>
                            <a:srgbClr val="FF0000"/>
                          </a:solidFill>
                        </a:rPr>
                        <a:t>230</a:t>
                      </a:r>
                      <a:endParaRPr sz="1600" b="1" dirty="0">
                        <a:solidFill>
                          <a:srgbClr val="FF0000"/>
                        </a:solidFill>
                      </a:endParaRPr>
                    </a:p>
                  </a:txBody>
                  <a:tcPr marL="91450" marR="91450" marT="45725" marB="45725"/>
                </a:tc>
              </a:tr>
              <a:tr h="318800">
                <a:tc>
                  <a:txBody>
                    <a:bodyPr/>
                    <a:lstStyle/>
                    <a:p>
                      <a:pPr marL="0" marR="0" lvl="0" indent="0" algn="l" rtl="0">
                        <a:spcBef>
                          <a:spcPts val="0"/>
                        </a:spcBef>
                        <a:spcAft>
                          <a:spcPts val="0"/>
                        </a:spcAft>
                        <a:buNone/>
                      </a:pPr>
                      <a:r>
                        <a:rPr lang="en-US" sz="1600" dirty="0" smtClean="0"/>
                        <a:t>2 (50%</a:t>
                      </a:r>
                      <a:r>
                        <a:rPr lang="en-US" sz="1600" baseline="0" dirty="0" smtClean="0"/>
                        <a:t> of leaks off</a:t>
                      </a:r>
                      <a:r>
                        <a:rPr lang="en-US" sz="1600" dirty="0" smtClean="0"/>
                        <a:t>) </a:t>
                      </a:r>
                      <a:r>
                        <a:rPr lang="en-US" sz="1600" dirty="0" smtClean="0">
                          <a:sym typeface="Wingdings"/>
                        </a:rPr>
                        <a:t> 45% </a:t>
                      </a:r>
                      <a:r>
                        <a:rPr lang="en-US" sz="1600" baseline="0" dirty="0" smtClean="0">
                          <a:sym typeface="Wingdings"/>
                        </a:rPr>
                        <a:t>remission reduction </a:t>
                      </a:r>
                      <a:endParaRPr sz="1600" dirty="0"/>
                    </a:p>
                  </a:txBody>
                  <a:tcPr marL="91450" marR="91450" marT="45725" marB="45725"/>
                </a:tc>
                <a:tc>
                  <a:txBody>
                    <a:bodyPr/>
                    <a:lstStyle/>
                    <a:p>
                      <a:pPr marL="0" marR="0" lvl="0" indent="0" algn="l" rtl="0">
                        <a:spcBef>
                          <a:spcPts val="0"/>
                        </a:spcBef>
                        <a:spcAft>
                          <a:spcPts val="0"/>
                        </a:spcAft>
                        <a:buNone/>
                      </a:pPr>
                      <a:r>
                        <a:rPr lang="en-US" sz="1600" dirty="0"/>
                        <a:t> </a:t>
                      </a:r>
                      <a:r>
                        <a:rPr lang="en-US" sz="1600" dirty="0" smtClean="0"/>
                        <a:t>0.5 </a:t>
                      </a:r>
                      <a:endParaRPr sz="1600" dirty="0"/>
                    </a:p>
                  </a:txBody>
                  <a:tcPr marL="91450" marR="91450" marT="45725" marB="45725"/>
                </a:tc>
                <a:tc>
                  <a:txBody>
                    <a:bodyPr/>
                    <a:lstStyle/>
                    <a:p>
                      <a:pPr marL="0" marR="0" lvl="0" indent="0" algn="l" rtl="0">
                        <a:spcBef>
                          <a:spcPts val="0"/>
                        </a:spcBef>
                        <a:spcAft>
                          <a:spcPts val="0"/>
                        </a:spcAft>
                        <a:buNone/>
                      </a:pPr>
                      <a:r>
                        <a:rPr lang="x-none" sz="1600" dirty="0" smtClean="0"/>
                        <a:t>63</a:t>
                      </a:r>
                      <a:endParaRPr sz="1600" dirty="0"/>
                    </a:p>
                  </a:txBody>
                  <a:tcPr marL="91450" marR="91450" marT="45725" marB="45725"/>
                </a:tc>
                <a:tc>
                  <a:txBody>
                    <a:bodyPr/>
                    <a:lstStyle/>
                    <a:p>
                      <a:pPr marL="0" marR="0" lvl="0" indent="0" algn="l" rtl="0">
                        <a:spcBef>
                          <a:spcPts val="0"/>
                        </a:spcBef>
                        <a:spcAft>
                          <a:spcPts val="0"/>
                        </a:spcAft>
                        <a:buNone/>
                      </a:pPr>
                      <a:r>
                        <a:rPr lang="en-US" sz="1600" dirty="0" smtClean="0"/>
                        <a:t>0.6 </a:t>
                      </a:r>
                      <a:r>
                        <a:rPr lang="en-US" sz="1600" dirty="0" err="1"/>
                        <a:t>kCHF</a:t>
                      </a:r>
                      <a:endParaRPr sz="1600" dirty="0"/>
                    </a:p>
                  </a:txBody>
                  <a:tcPr marL="91450" marR="91450" marT="45725" marB="45725"/>
                </a:tc>
                <a:tc>
                  <a:txBody>
                    <a:bodyPr/>
                    <a:lstStyle/>
                    <a:p>
                      <a:pPr marL="0" marR="0" lvl="0" indent="0" algn="l" rtl="0">
                        <a:spcBef>
                          <a:spcPts val="0"/>
                        </a:spcBef>
                        <a:spcAft>
                          <a:spcPts val="0"/>
                        </a:spcAft>
                        <a:buNone/>
                      </a:pPr>
                      <a:r>
                        <a:rPr lang="x-none" sz="1600" dirty="0" smtClean="0"/>
                        <a:t>88</a:t>
                      </a:r>
                      <a:endParaRPr sz="1600" dirty="0"/>
                    </a:p>
                  </a:txBody>
                  <a:tcPr marL="91450" marR="91450" marT="45725" marB="45725"/>
                </a:tc>
                <a:tc>
                  <a:txBody>
                    <a:bodyPr/>
                    <a:lstStyle/>
                    <a:p>
                      <a:pPr marL="0" marR="0" lvl="0" indent="0" algn="l" rtl="0">
                        <a:spcBef>
                          <a:spcPts val="0"/>
                        </a:spcBef>
                        <a:spcAft>
                          <a:spcPts val="0"/>
                        </a:spcAft>
                        <a:buNone/>
                      </a:pPr>
                      <a:r>
                        <a:rPr lang="en-US" sz="1600" b="1" dirty="0" smtClean="0">
                          <a:solidFill>
                            <a:srgbClr val="FF0000"/>
                          </a:solidFill>
                        </a:rPr>
                        <a:t>1.3 </a:t>
                      </a:r>
                      <a:r>
                        <a:rPr lang="en-US" sz="1600" b="1" dirty="0">
                          <a:solidFill>
                            <a:srgbClr val="FF0000"/>
                          </a:solidFill>
                        </a:rPr>
                        <a:t>M </a:t>
                      </a:r>
                      <a:endParaRPr sz="1600" b="1" dirty="0">
                        <a:solidFill>
                          <a:srgbClr val="FF0000"/>
                        </a:solidFill>
                      </a:endParaRPr>
                    </a:p>
                  </a:txBody>
                  <a:tcPr marL="91450" marR="91450" marT="45725" marB="45725"/>
                </a:tc>
                <a:tc>
                  <a:txBody>
                    <a:bodyPr/>
                    <a:lstStyle/>
                    <a:p>
                      <a:pPr marL="0" marR="0" lvl="0" indent="0" algn="l" rtl="0">
                        <a:spcBef>
                          <a:spcPts val="0"/>
                        </a:spcBef>
                        <a:spcAft>
                          <a:spcPts val="0"/>
                        </a:spcAft>
                        <a:buNone/>
                      </a:pPr>
                      <a:r>
                        <a:rPr lang="x-none" sz="1600" b="1" dirty="0" smtClean="0">
                          <a:solidFill>
                            <a:srgbClr val="FF0000"/>
                          </a:solidFill>
                        </a:rPr>
                        <a:t>170</a:t>
                      </a:r>
                      <a:endParaRPr sz="1600" b="1" dirty="0">
                        <a:solidFill>
                          <a:srgbClr val="FF0000"/>
                        </a:solidFill>
                      </a:endParaRPr>
                    </a:p>
                  </a:txBody>
                  <a:tcPr marL="91450" marR="91450" marT="45725" marB="45725"/>
                </a:tc>
              </a:tr>
              <a:tr h="318800">
                <a:tc>
                  <a:txBody>
                    <a:bodyPr/>
                    <a:lstStyle/>
                    <a:p>
                      <a:pPr marL="0" marR="0" lvl="0" indent="0" algn="l" rtl="0">
                        <a:spcBef>
                          <a:spcPts val="0"/>
                        </a:spcBef>
                        <a:spcAft>
                          <a:spcPts val="0"/>
                        </a:spcAft>
                        <a:buNone/>
                      </a:pPr>
                      <a:r>
                        <a:rPr lang="en-US" sz="1600" dirty="0" smtClean="0"/>
                        <a:t>3 (all leaks</a:t>
                      </a:r>
                      <a:r>
                        <a:rPr lang="en-US" sz="1600" baseline="0" dirty="0" smtClean="0"/>
                        <a:t> off</a:t>
                      </a:r>
                      <a:r>
                        <a:rPr lang="en-US" sz="1600" dirty="0" smtClean="0"/>
                        <a:t>) </a:t>
                      </a:r>
                      <a:r>
                        <a:rPr lang="en-US" sz="1600" dirty="0" smtClean="0">
                          <a:sym typeface="Wingdings"/>
                        </a:rPr>
                        <a:t></a:t>
                      </a:r>
                      <a:r>
                        <a:rPr lang="en-US" sz="1600" baseline="0" dirty="0" smtClean="0">
                          <a:sym typeface="Wingdings"/>
                        </a:rPr>
                        <a:t> 73% remission reduction </a:t>
                      </a:r>
                      <a:endParaRPr sz="1600" dirty="0"/>
                    </a:p>
                  </a:txBody>
                  <a:tcPr marL="91450" marR="91450" marT="45725" marB="45725"/>
                </a:tc>
                <a:tc>
                  <a:txBody>
                    <a:bodyPr/>
                    <a:lstStyle/>
                    <a:p>
                      <a:pPr marL="0" marR="0" lvl="0" indent="0" algn="l" rtl="0">
                        <a:spcBef>
                          <a:spcPts val="0"/>
                        </a:spcBef>
                        <a:spcAft>
                          <a:spcPts val="0"/>
                        </a:spcAft>
                        <a:buNone/>
                      </a:pPr>
                      <a:r>
                        <a:rPr lang="en-US" sz="1600" dirty="0" smtClean="0"/>
                        <a:t>0.2</a:t>
                      </a:r>
                      <a:r>
                        <a:rPr lang="en-US" sz="1600" baseline="0" dirty="0" smtClean="0"/>
                        <a:t> </a:t>
                      </a:r>
                      <a:r>
                        <a:rPr lang="en-US" sz="1600" dirty="0" smtClean="0"/>
                        <a:t> </a:t>
                      </a:r>
                      <a:endParaRPr sz="1600" dirty="0"/>
                    </a:p>
                  </a:txBody>
                  <a:tcPr marL="91450" marR="91450" marT="45725" marB="45725"/>
                </a:tc>
                <a:tc>
                  <a:txBody>
                    <a:bodyPr/>
                    <a:lstStyle/>
                    <a:p>
                      <a:pPr marL="0" marR="0" lvl="0" indent="0" algn="l" rtl="0">
                        <a:spcBef>
                          <a:spcPts val="0"/>
                        </a:spcBef>
                        <a:spcAft>
                          <a:spcPts val="0"/>
                        </a:spcAft>
                        <a:buNone/>
                      </a:pPr>
                      <a:r>
                        <a:rPr lang="x-none" sz="1600" dirty="0" smtClean="0"/>
                        <a:t>30 </a:t>
                      </a:r>
                      <a:endParaRPr sz="1600" dirty="0"/>
                    </a:p>
                  </a:txBody>
                  <a:tcPr marL="91450" marR="91450" marT="45725" marB="45725"/>
                </a:tc>
                <a:tc>
                  <a:txBody>
                    <a:bodyPr/>
                    <a:lstStyle/>
                    <a:p>
                      <a:pPr marL="0" marR="0" lvl="0" indent="0" algn="l" rtl="0">
                        <a:spcBef>
                          <a:spcPts val="0"/>
                        </a:spcBef>
                        <a:spcAft>
                          <a:spcPts val="0"/>
                        </a:spcAft>
                        <a:buNone/>
                      </a:pPr>
                      <a:r>
                        <a:rPr lang="en-US" sz="1600" dirty="0" smtClean="0"/>
                        <a:t>0.3 </a:t>
                      </a:r>
                      <a:r>
                        <a:rPr lang="en-US" sz="1600" dirty="0" err="1"/>
                        <a:t>kCHF</a:t>
                      </a:r>
                      <a:endParaRPr sz="1600" dirty="0"/>
                    </a:p>
                  </a:txBody>
                  <a:tcPr marL="91450" marR="91450" marT="45725" marB="45725"/>
                </a:tc>
                <a:tc>
                  <a:txBody>
                    <a:bodyPr/>
                    <a:lstStyle/>
                    <a:p>
                      <a:pPr marL="0" marR="0" lvl="0" indent="0" algn="l" rtl="0">
                        <a:spcBef>
                          <a:spcPts val="0"/>
                        </a:spcBef>
                        <a:spcAft>
                          <a:spcPts val="0"/>
                        </a:spcAft>
                        <a:buNone/>
                      </a:pPr>
                      <a:r>
                        <a:rPr lang="x-none" sz="1600" dirty="0" smtClean="0"/>
                        <a:t>41</a:t>
                      </a:r>
                      <a:endParaRPr sz="1600" dirty="0"/>
                    </a:p>
                  </a:txBody>
                  <a:tcPr marL="91450" marR="91450" marT="45725" marB="45725"/>
                </a:tc>
                <a:tc>
                  <a:txBody>
                    <a:bodyPr/>
                    <a:lstStyle/>
                    <a:p>
                      <a:pPr marL="0" marR="0" lvl="0" indent="0" algn="l" rtl="0">
                        <a:spcBef>
                          <a:spcPts val="0"/>
                        </a:spcBef>
                        <a:spcAft>
                          <a:spcPts val="0"/>
                        </a:spcAft>
                        <a:buNone/>
                      </a:pPr>
                      <a:r>
                        <a:rPr lang="en-US" sz="1600" b="1" dirty="0">
                          <a:solidFill>
                            <a:srgbClr val="FF0000"/>
                          </a:solidFill>
                        </a:rPr>
                        <a:t>0.6 M </a:t>
                      </a:r>
                      <a:endParaRPr sz="1600" b="1" dirty="0">
                        <a:solidFill>
                          <a:srgbClr val="FF0000"/>
                        </a:solidFill>
                      </a:endParaRPr>
                    </a:p>
                  </a:txBody>
                  <a:tcPr marL="91450" marR="91450" marT="45725" marB="45725"/>
                </a:tc>
                <a:tc>
                  <a:txBody>
                    <a:bodyPr/>
                    <a:lstStyle/>
                    <a:p>
                      <a:pPr marL="0" marR="0" lvl="0" indent="0" algn="l" rtl="0">
                        <a:spcBef>
                          <a:spcPts val="0"/>
                        </a:spcBef>
                        <a:spcAft>
                          <a:spcPts val="0"/>
                        </a:spcAft>
                        <a:buNone/>
                      </a:pPr>
                      <a:r>
                        <a:rPr lang="x-none" sz="1600" b="1" dirty="0" smtClean="0">
                          <a:solidFill>
                            <a:srgbClr val="FF0000"/>
                          </a:solidFill>
                        </a:rPr>
                        <a:t>85</a:t>
                      </a:r>
                      <a:endParaRPr sz="1600" b="1" dirty="0">
                        <a:solidFill>
                          <a:srgbClr val="FF0000"/>
                        </a:solidFill>
                      </a:endParaRPr>
                    </a:p>
                  </a:txBody>
                  <a:tcPr marL="91450" marR="91450" marT="45725" marB="45725"/>
                </a:tc>
              </a:tr>
              <a:tr h="318800">
                <a:tc>
                  <a:txBody>
                    <a:bodyPr/>
                    <a:lstStyle/>
                    <a:p>
                      <a:pPr marL="0" marR="0" lvl="0" indent="0" algn="l" rtl="0">
                        <a:spcBef>
                          <a:spcPts val="0"/>
                        </a:spcBef>
                        <a:spcAft>
                          <a:spcPts val="0"/>
                        </a:spcAft>
                        <a:buNone/>
                      </a:pPr>
                      <a:r>
                        <a:rPr lang="en-US" sz="1600"/>
                        <a:t>No rec. </a:t>
                      </a:r>
                      <a:endParaRPr sz="1600"/>
                    </a:p>
                  </a:txBody>
                  <a:tcPr marL="91450" marR="91450" marT="45725" marB="45725"/>
                </a:tc>
                <a:tc>
                  <a:txBody>
                    <a:bodyPr/>
                    <a:lstStyle/>
                    <a:p>
                      <a:pPr marL="0" marR="0" lvl="0" indent="0" algn="l" rtl="0">
                        <a:spcBef>
                          <a:spcPts val="0"/>
                        </a:spcBef>
                        <a:spcAft>
                          <a:spcPts val="0"/>
                        </a:spcAft>
                        <a:buNone/>
                      </a:pPr>
                      <a:r>
                        <a:rPr lang="en-US" sz="1600" dirty="0" smtClean="0"/>
                        <a:t>0.7 </a:t>
                      </a:r>
                      <a:endParaRPr sz="1600" dirty="0"/>
                    </a:p>
                  </a:txBody>
                  <a:tcPr marL="91450" marR="91450" marT="45725" marB="45725"/>
                </a:tc>
                <a:tc>
                  <a:txBody>
                    <a:bodyPr/>
                    <a:lstStyle/>
                    <a:p>
                      <a:pPr marL="0" marR="0" lvl="0" indent="0" algn="l" rtl="0">
                        <a:spcBef>
                          <a:spcPts val="0"/>
                        </a:spcBef>
                        <a:spcAft>
                          <a:spcPts val="0"/>
                        </a:spcAft>
                        <a:buNone/>
                      </a:pPr>
                      <a:r>
                        <a:rPr lang="x-none" sz="1600" dirty="0" smtClean="0"/>
                        <a:t>102</a:t>
                      </a:r>
                      <a:endParaRPr sz="1600" dirty="0"/>
                    </a:p>
                  </a:txBody>
                  <a:tcPr marL="91450" marR="91450" marT="45725" marB="45725"/>
                </a:tc>
                <a:tc>
                  <a:txBody>
                    <a:bodyPr/>
                    <a:lstStyle/>
                    <a:p>
                      <a:pPr marL="0" marR="0" lvl="0" indent="0" algn="l" rtl="0">
                        <a:spcBef>
                          <a:spcPts val="0"/>
                        </a:spcBef>
                        <a:spcAft>
                          <a:spcPts val="0"/>
                        </a:spcAft>
                        <a:buNone/>
                      </a:pPr>
                      <a:endParaRPr sz="1600" dirty="0"/>
                    </a:p>
                  </a:txBody>
                  <a:tcPr marL="91450" marR="91450" marT="45725" marB="45725"/>
                </a:tc>
                <a:tc>
                  <a:txBody>
                    <a:bodyPr/>
                    <a:lstStyle/>
                    <a:p>
                      <a:pPr marL="0" marR="0" lvl="0" indent="0" algn="l" rtl="0">
                        <a:spcBef>
                          <a:spcPts val="0"/>
                        </a:spcBef>
                        <a:spcAft>
                          <a:spcPts val="0"/>
                        </a:spcAft>
                        <a:buNone/>
                      </a:pPr>
                      <a:endParaRPr sz="1600" dirty="0"/>
                    </a:p>
                  </a:txBody>
                  <a:tcPr marL="91450" marR="91450" marT="45725" marB="45725"/>
                </a:tc>
                <a:tc>
                  <a:txBody>
                    <a:bodyPr/>
                    <a:lstStyle/>
                    <a:p>
                      <a:pPr marL="0" marR="0" lvl="0" indent="0" algn="l" rtl="0">
                        <a:spcBef>
                          <a:spcPts val="0"/>
                        </a:spcBef>
                        <a:spcAft>
                          <a:spcPts val="0"/>
                        </a:spcAft>
                        <a:buNone/>
                      </a:pPr>
                      <a:endParaRPr sz="1600" b="1" dirty="0">
                        <a:solidFill>
                          <a:srgbClr val="FF0000"/>
                        </a:solidFill>
                      </a:endParaRPr>
                    </a:p>
                  </a:txBody>
                  <a:tcPr marL="91450" marR="91450" marT="45725" marB="45725"/>
                </a:tc>
                <a:tc>
                  <a:txBody>
                    <a:bodyPr/>
                    <a:lstStyle/>
                    <a:p>
                      <a:pPr marL="0" marR="0" lvl="0" indent="0" algn="l" rtl="0">
                        <a:spcBef>
                          <a:spcPts val="0"/>
                        </a:spcBef>
                        <a:spcAft>
                          <a:spcPts val="0"/>
                        </a:spcAft>
                        <a:buNone/>
                      </a:pPr>
                      <a:endParaRPr sz="1600" b="1" dirty="0">
                        <a:solidFill>
                          <a:srgbClr val="FF0000"/>
                        </a:solidFill>
                      </a:endParaRPr>
                    </a:p>
                  </a:txBody>
                  <a:tcPr marL="91450" marR="91450" marT="45725" marB="45725"/>
                </a:tc>
              </a:tr>
            </a:tbl>
          </a:graphicData>
        </a:graphic>
      </p:graphicFrame>
      <p:sp>
        <p:nvSpPr>
          <p:cNvPr id="391" name="Google Shape;391;p22"/>
          <p:cNvSpPr/>
          <p:nvPr/>
        </p:nvSpPr>
        <p:spPr>
          <a:xfrm>
            <a:off x="0" y="6119377"/>
            <a:ext cx="11033385" cy="738623"/>
          </a:xfrm>
          <a:prstGeom prst="rect">
            <a:avLst/>
          </a:prstGeom>
          <a:noFill/>
          <a:ln>
            <a:noFill/>
          </a:ln>
        </p:spPr>
        <p:txBody>
          <a:bodyPr spcFirstLastPara="1" wrap="square" lIns="91425" tIns="45700" rIns="91425" bIns="45700" anchor="t" anchorCtr="0">
            <a:spAutoFit/>
          </a:bodyPr>
          <a:lstStyle/>
          <a:p>
            <a:pPr marL="457200" marR="0" lvl="1" indent="0" algn="just" rtl="0">
              <a:spcBef>
                <a:spcPts val="0"/>
              </a:spcBef>
              <a:spcAft>
                <a:spcPts val="0"/>
              </a:spcAft>
              <a:buNone/>
            </a:pPr>
            <a:r>
              <a:rPr lang="en-US" b="0" i="0" u="none" strike="noStrike" cap="none" dirty="0">
                <a:solidFill>
                  <a:schemeClr val="dk1"/>
                </a:solidFill>
                <a:latin typeface="Calibri"/>
                <a:ea typeface="Calibri"/>
                <a:cs typeface="Calibri"/>
                <a:sym typeface="Calibri"/>
              </a:rPr>
              <a:t>Note: </a:t>
            </a:r>
            <a:endParaRPr dirty="0"/>
          </a:p>
          <a:p>
            <a:pPr marL="742950" marR="0" lvl="1" indent="-285750" algn="just" rtl="0">
              <a:spcBef>
                <a:spcPts val="0"/>
              </a:spcBef>
              <a:spcAft>
                <a:spcPts val="0"/>
              </a:spcAft>
              <a:buClr>
                <a:schemeClr val="dk1"/>
              </a:buClr>
              <a:buSzPts val="1600"/>
              <a:buFont typeface="Wingdings" charset="2"/>
              <a:buChar char="Ø"/>
            </a:pPr>
            <a:r>
              <a:rPr lang="en-US" b="1" i="0" u="none" strike="noStrike" cap="none" dirty="0" smtClean="0">
                <a:solidFill>
                  <a:schemeClr val="dk1"/>
                </a:solidFill>
                <a:latin typeface="Calibri"/>
                <a:ea typeface="Calibri"/>
                <a:cs typeface="Calibri"/>
                <a:sym typeface="Calibri"/>
              </a:rPr>
              <a:t>RUN3 </a:t>
            </a:r>
            <a:r>
              <a:rPr lang="en-US" b="0" i="0" u="none" strike="noStrike" cap="none" dirty="0">
                <a:solidFill>
                  <a:schemeClr val="dk1"/>
                </a:solidFill>
                <a:latin typeface="Calibri"/>
                <a:ea typeface="Calibri"/>
                <a:cs typeface="Calibri"/>
                <a:sym typeface="Calibri"/>
              </a:rPr>
              <a:t>increase of 10% the total flow and recuperation  with 80% of efficiency  </a:t>
            </a:r>
            <a:endParaRPr dirty="0"/>
          </a:p>
          <a:p>
            <a:pPr marL="742950" marR="0" lvl="1" indent="-285750" algn="just" rtl="0">
              <a:spcBef>
                <a:spcPts val="0"/>
              </a:spcBef>
              <a:spcAft>
                <a:spcPts val="0"/>
              </a:spcAft>
              <a:buClr>
                <a:schemeClr val="dk1"/>
              </a:buClr>
              <a:buSzPts val="1600"/>
              <a:buFont typeface="Wingdings" charset="2"/>
              <a:buChar char="Ø"/>
            </a:pPr>
            <a:r>
              <a:rPr lang="en-US" b="1" i="0" u="none" strike="noStrike" cap="none" dirty="0">
                <a:solidFill>
                  <a:schemeClr val="dk1"/>
                </a:solidFill>
                <a:latin typeface="Calibri"/>
                <a:ea typeface="Calibri"/>
                <a:cs typeface="Calibri"/>
                <a:sym typeface="Calibri"/>
              </a:rPr>
              <a:t>RUN4: </a:t>
            </a:r>
            <a:r>
              <a:rPr lang="en-US" b="0" i="0" u="none" strike="noStrike" cap="none" dirty="0">
                <a:solidFill>
                  <a:schemeClr val="dk1"/>
                </a:solidFill>
                <a:latin typeface="Calibri"/>
                <a:ea typeface="Calibri"/>
                <a:cs typeface="Calibri"/>
                <a:sym typeface="Calibri"/>
              </a:rPr>
              <a:t>increase of total flow of 30% and recuperation with 80% of efficiency </a:t>
            </a:r>
            <a:endParaRPr dirty="0"/>
          </a:p>
        </p:txBody>
      </p:sp>
      <p:sp>
        <p:nvSpPr>
          <p:cNvPr id="392" name="Google Shape;392;p22"/>
          <p:cNvSpPr txBox="1"/>
          <p:nvPr/>
        </p:nvSpPr>
        <p:spPr>
          <a:xfrm>
            <a:off x="140342" y="1020508"/>
            <a:ext cx="11861158" cy="2585283"/>
          </a:xfrm>
          <a:prstGeom prst="rect">
            <a:avLst/>
          </a:prstGeom>
          <a:noFill/>
          <a:ln>
            <a:noFill/>
          </a:ln>
        </p:spPr>
        <p:txBody>
          <a:bodyPr spcFirstLastPara="1" wrap="square" lIns="91425" tIns="45700" rIns="91425" bIns="45700" anchor="t" anchorCtr="0">
            <a:spAutoFit/>
          </a:bodyPr>
          <a:lstStyle/>
          <a:p>
            <a:pPr marR="0" lvl="0" algn="just" rtl="0">
              <a:spcBef>
                <a:spcPts val="0"/>
              </a:spcBef>
              <a:spcAft>
                <a:spcPts val="0"/>
              </a:spcAft>
              <a:buClr>
                <a:schemeClr val="dk1"/>
              </a:buClr>
              <a:buSzPts val="2000"/>
            </a:pPr>
            <a:r>
              <a:rPr lang="en-GB" sz="1800" dirty="0" smtClean="0">
                <a:solidFill>
                  <a:schemeClr val="dk1"/>
                </a:solidFill>
                <a:latin typeface="Calibri"/>
                <a:ea typeface="Calibri"/>
                <a:cs typeface="Calibri"/>
                <a:sym typeface="Calibri"/>
              </a:rPr>
              <a:t>The RPC group considers:</a:t>
            </a:r>
          </a:p>
          <a:p>
            <a:pPr marL="342900" lvl="0" indent="-342900" algn="just">
              <a:buClr>
                <a:schemeClr val="dk1"/>
              </a:buClr>
              <a:buSzPts val="2000"/>
              <a:buFont typeface="Wingdings" charset="2"/>
              <a:buChar char="Ø"/>
            </a:pPr>
            <a:r>
              <a:rPr lang="en-GB" sz="1800" dirty="0" smtClean="0">
                <a:solidFill>
                  <a:schemeClr val="dk1"/>
                </a:solidFill>
                <a:latin typeface="Calibri"/>
                <a:ea typeface="Calibri"/>
                <a:cs typeface="Calibri"/>
                <a:sym typeface="Calibri"/>
              </a:rPr>
              <a:t>R</a:t>
            </a:r>
            <a:r>
              <a:rPr lang="en-GB" sz="1800" dirty="0" smtClean="0">
                <a:solidFill>
                  <a:schemeClr val="dk1"/>
                </a:solidFill>
                <a:latin typeface="Calibri"/>
                <a:ea typeface="Calibri"/>
                <a:cs typeface="Calibri"/>
                <a:sym typeface="Calibri"/>
              </a:rPr>
              <a:t>easonable to pre-purchase C2H2F4 for </a:t>
            </a:r>
            <a:r>
              <a:rPr lang="en-GB" sz="1800" b="1" dirty="0" smtClean="0">
                <a:solidFill>
                  <a:srgbClr val="FF0000"/>
                </a:solidFill>
                <a:latin typeface="Calibri"/>
                <a:ea typeface="Calibri"/>
                <a:cs typeface="Calibri"/>
                <a:sym typeface="Calibri"/>
              </a:rPr>
              <a:t>next 7 years </a:t>
            </a:r>
            <a:r>
              <a:rPr lang="en-GB" sz="1800" dirty="0" smtClean="0">
                <a:solidFill>
                  <a:schemeClr val="dk1"/>
                </a:solidFill>
                <a:latin typeface="Calibri"/>
                <a:ea typeface="Calibri"/>
                <a:cs typeface="Calibri"/>
                <a:sym typeface="Calibri"/>
              </a:rPr>
              <a:t>(results </a:t>
            </a:r>
            <a:r>
              <a:rPr lang="en-GB" sz="1800" dirty="0">
                <a:solidFill>
                  <a:schemeClr val="dk1"/>
                </a:solidFill>
                <a:latin typeface="Calibri"/>
                <a:ea typeface="Calibri"/>
                <a:cs typeface="Calibri"/>
                <a:sym typeface="Calibri"/>
              </a:rPr>
              <a:t>from eco-gas R</a:t>
            </a:r>
            <a:r>
              <a:rPr lang="en-GB" sz="1800" dirty="0" smtClean="0">
                <a:solidFill>
                  <a:schemeClr val="dk1"/>
                </a:solidFill>
                <a:latin typeface="Calibri"/>
                <a:ea typeface="Calibri"/>
                <a:cs typeface="Calibri"/>
                <a:sym typeface="Calibri"/>
              </a:rPr>
              <a:t>&amp;D on are not expected before) </a:t>
            </a:r>
          </a:p>
          <a:p>
            <a:pPr marL="342900" marR="0" lvl="0" indent="-342900" algn="just" rtl="0">
              <a:spcBef>
                <a:spcPts val="0"/>
              </a:spcBef>
              <a:spcAft>
                <a:spcPts val="0"/>
              </a:spcAft>
              <a:buClr>
                <a:schemeClr val="dk1"/>
              </a:buClr>
              <a:buSzPts val="2000"/>
              <a:buFont typeface="Wingdings" charset="2"/>
              <a:buChar char="Ø"/>
            </a:pPr>
            <a:r>
              <a:rPr lang="en-GB" sz="1800" b="1" dirty="0" smtClean="0">
                <a:solidFill>
                  <a:srgbClr val="FF0000"/>
                </a:solidFill>
                <a:latin typeface="Calibri"/>
                <a:ea typeface="Calibri"/>
                <a:cs typeface="Calibri"/>
                <a:sym typeface="Calibri"/>
              </a:rPr>
              <a:t>Mandatory to have the recuperation system </a:t>
            </a:r>
            <a:r>
              <a:rPr lang="en-GB" sz="1800" dirty="0" smtClean="0">
                <a:solidFill>
                  <a:schemeClr val="dk1"/>
                </a:solidFill>
                <a:latin typeface="Calibri"/>
                <a:ea typeface="Calibri"/>
                <a:cs typeface="Calibri"/>
                <a:sym typeface="Calibri"/>
              </a:rPr>
              <a:t>to reduce gas cost and the quantity of stocked gas. Already in RUN3, without recuperation system will be critical to run the RPC system without effecting the detector stability (</a:t>
            </a:r>
            <a:r>
              <a:rPr lang="en-GB" sz="1800" dirty="0" err="1" smtClean="0">
                <a:solidFill>
                  <a:schemeClr val="dk1"/>
                </a:solidFill>
                <a:latin typeface="Calibri"/>
                <a:ea typeface="Calibri"/>
                <a:cs typeface="Calibri"/>
                <a:sym typeface="Calibri"/>
              </a:rPr>
              <a:t>i.e</a:t>
            </a:r>
            <a:r>
              <a:rPr lang="en-GB" sz="1800" dirty="0" smtClean="0">
                <a:solidFill>
                  <a:schemeClr val="dk1"/>
                </a:solidFill>
                <a:latin typeface="Calibri"/>
                <a:ea typeface="Calibri"/>
                <a:cs typeface="Calibri"/>
                <a:sym typeface="Calibri"/>
              </a:rPr>
              <a:t> the increase of current due to not enough gas flow).  No way for RUN4 </a:t>
            </a:r>
          </a:p>
          <a:p>
            <a:pPr marL="342900" marR="0" lvl="0" indent="-342900" algn="just" rtl="0">
              <a:spcBef>
                <a:spcPts val="0"/>
              </a:spcBef>
              <a:spcAft>
                <a:spcPts val="0"/>
              </a:spcAft>
              <a:buClr>
                <a:schemeClr val="dk1"/>
              </a:buClr>
              <a:buSzPts val="2000"/>
              <a:buFont typeface="Wingdings" charset="2"/>
              <a:buChar char="Ø"/>
            </a:pPr>
            <a:r>
              <a:rPr lang="en-GB" sz="1800" b="1" dirty="0">
                <a:solidFill>
                  <a:srgbClr val="FF0000"/>
                </a:solidFill>
                <a:latin typeface="Calibri"/>
                <a:ea typeface="Calibri"/>
                <a:cs typeface="Calibri"/>
                <a:sym typeface="Calibri"/>
              </a:rPr>
              <a:t>U</a:t>
            </a:r>
            <a:r>
              <a:rPr lang="en-GB" sz="1800" b="1" dirty="0" smtClean="0">
                <a:solidFill>
                  <a:srgbClr val="FF0000"/>
                </a:solidFill>
                <a:latin typeface="Calibri"/>
                <a:ea typeface="Calibri"/>
                <a:cs typeface="Calibri"/>
                <a:sym typeface="Calibri"/>
              </a:rPr>
              <a:t>navailable to disconnect all/part </a:t>
            </a:r>
            <a:r>
              <a:rPr lang="en-GB" sz="1800" dirty="0" smtClean="0">
                <a:solidFill>
                  <a:schemeClr val="dk1"/>
                </a:solidFill>
                <a:latin typeface="Calibri"/>
                <a:ea typeface="Calibri"/>
                <a:cs typeface="Calibri"/>
                <a:sym typeface="Calibri"/>
              </a:rPr>
              <a:t>of leaky chambers for cost/emission reduction.   </a:t>
            </a:r>
          </a:p>
          <a:p>
            <a:pPr marR="0" lvl="0" algn="just" rtl="0">
              <a:spcBef>
                <a:spcPts val="0"/>
              </a:spcBef>
              <a:spcAft>
                <a:spcPts val="0"/>
              </a:spcAft>
              <a:buClr>
                <a:schemeClr val="dk1"/>
              </a:buClr>
              <a:buSzPts val="2000"/>
            </a:pPr>
            <a:r>
              <a:rPr lang="en-GB" sz="1800" dirty="0">
                <a:solidFill>
                  <a:schemeClr val="dk1"/>
                </a:solidFill>
                <a:latin typeface="Calibri"/>
                <a:ea typeface="Calibri"/>
                <a:cs typeface="Calibri"/>
                <a:sym typeface="Calibri"/>
              </a:rPr>
              <a:t>Q</a:t>
            </a:r>
            <a:r>
              <a:rPr lang="en-GB" sz="1800" dirty="0" smtClean="0">
                <a:solidFill>
                  <a:schemeClr val="dk1"/>
                </a:solidFill>
                <a:latin typeface="Calibri"/>
                <a:ea typeface="Calibri"/>
                <a:cs typeface="Calibri"/>
                <a:sym typeface="Calibri"/>
              </a:rPr>
              <a:t>uantity and cost for next 7 years have been estimated: </a:t>
            </a:r>
          </a:p>
          <a:p>
            <a:pPr marL="285750" marR="0" lvl="0" indent="-285750" algn="just" rtl="0">
              <a:spcBef>
                <a:spcPts val="0"/>
              </a:spcBef>
              <a:spcAft>
                <a:spcPts val="0"/>
              </a:spcAft>
              <a:buClr>
                <a:schemeClr val="dk1"/>
              </a:buClr>
              <a:buSzPts val="2000"/>
              <a:buFont typeface="Wingdings" charset="2"/>
              <a:buChar char="Ø"/>
            </a:pPr>
            <a:r>
              <a:rPr lang="en-GB" sz="1800" b="1" dirty="0">
                <a:solidFill>
                  <a:schemeClr val="dk1"/>
                </a:solidFill>
                <a:latin typeface="Calibri"/>
                <a:ea typeface="Calibri"/>
                <a:cs typeface="Calibri"/>
                <a:sym typeface="Calibri"/>
              </a:rPr>
              <a:t>d</a:t>
            </a:r>
            <a:r>
              <a:rPr lang="en-GB" sz="1800" b="1" dirty="0" smtClean="0">
                <a:solidFill>
                  <a:schemeClr val="dk1"/>
                </a:solidFill>
                <a:latin typeface="Calibri"/>
                <a:ea typeface="Calibri"/>
                <a:cs typeface="Calibri"/>
                <a:sym typeface="Calibri"/>
              </a:rPr>
              <a:t>ue to an imminent increase of gas cost we consider urgent to pre-purchase a quantity of gas for ≈1MCHF (option </a:t>
            </a:r>
            <a:r>
              <a:rPr lang="en-GB" sz="1800" b="1" dirty="0">
                <a:solidFill>
                  <a:schemeClr val="dk1"/>
                </a:solidFill>
                <a:latin typeface="Calibri"/>
                <a:ea typeface="Calibri"/>
                <a:cs typeface="Calibri"/>
                <a:sym typeface="Calibri"/>
              </a:rPr>
              <a:t>3</a:t>
            </a:r>
            <a:r>
              <a:rPr lang="en-GB" sz="1800" b="1" dirty="0" smtClean="0">
                <a:solidFill>
                  <a:schemeClr val="dk1"/>
                </a:solidFill>
                <a:latin typeface="Calibri"/>
                <a:ea typeface="Calibri"/>
                <a:cs typeface="Calibri"/>
                <a:sym typeface="Calibri"/>
              </a:rPr>
              <a:t> with some margin). Next year could be already too late. </a:t>
            </a:r>
            <a:endParaRPr lang="en-GB" sz="1800" b="1" dirty="0">
              <a:solidFill>
                <a:schemeClr val="dk1"/>
              </a:solidFill>
              <a:latin typeface="Calibri"/>
              <a:ea typeface="Calibri"/>
              <a:cs typeface="Calibri"/>
              <a:sym typeface="Calibri"/>
            </a:endParaRPr>
          </a:p>
        </p:txBody>
      </p:sp>
      <p:sp>
        <p:nvSpPr>
          <p:cNvPr id="2" name="Oval 1"/>
          <p:cNvSpPr/>
          <p:nvPr/>
        </p:nvSpPr>
        <p:spPr>
          <a:xfrm>
            <a:off x="2133600" y="5308600"/>
            <a:ext cx="2501900" cy="3683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t>Conclusions</a:t>
            </a:r>
            <a:endParaRPr/>
          </a:p>
        </p:txBody>
      </p:sp>
      <p:sp>
        <p:nvSpPr>
          <p:cNvPr id="433" name="Google Shape;433;p26"/>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
        <p:nvSpPr>
          <p:cNvPr id="434" name="Google Shape;434;p26"/>
          <p:cNvSpPr/>
          <p:nvPr/>
        </p:nvSpPr>
        <p:spPr>
          <a:xfrm>
            <a:off x="127001" y="1156554"/>
            <a:ext cx="11722099" cy="563227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dirty="0" smtClean="0">
                <a:solidFill>
                  <a:schemeClr val="dk1"/>
                </a:solidFill>
                <a:latin typeface="Calibri"/>
                <a:ea typeface="Calibri"/>
                <a:cs typeface="Calibri"/>
                <a:sym typeface="Calibri"/>
              </a:rPr>
              <a:t>Status </a:t>
            </a:r>
            <a:r>
              <a:rPr lang="en-US" sz="2000" dirty="0" smtClean="0">
                <a:solidFill>
                  <a:schemeClr val="dk1"/>
                </a:solidFill>
                <a:latin typeface="Calibri"/>
                <a:ea typeface="Calibri"/>
                <a:cs typeface="Calibri"/>
                <a:sym typeface="Calibri"/>
              </a:rPr>
              <a:t>of the </a:t>
            </a:r>
            <a:r>
              <a:rPr lang="en-US" sz="2000" dirty="0" smtClean="0">
                <a:solidFill>
                  <a:schemeClr val="dk1"/>
                </a:solidFill>
                <a:latin typeface="Calibri"/>
                <a:ea typeface="Calibri"/>
                <a:cs typeface="Calibri"/>
                <a:sym typeface="Calibri"/>
              </a:rPr>
              <a:t>CMS </a:t>
            </a:r>
            <a:r>
              <a:rPr lang="en-US" sz="2000" dirty="0">
                <a:solidFill>
                  <a:schemeClr val="dk1"/>
                </a:solidFill>
                <a:latin typeface="Calibri"/>
                <a:ea typeface="Calibri"/>
                <a:cs typeface="Calibri"/>
                <a:sym typeface="Calibri"/>
              </a:rPr>
              <a:t>strategy for reducing GHGs cost </a:t>
            </a:r>
            <a:r>
              <a:rPr lang="en-US" sz="2000" dirty="0">
                <a:solidFill>
                  <a:schemeClr val="tx1"/>
                </a:solidFill>
                <a:latin typeface="Calibri"/>
                <a:ea typeface="Calibri"/>
                <a:cs typeface="Calibri"/>
                <a:sym typeface="Calibri"/>
              </a:rPr>
              <a:t>and </a:t>
            </a:r>
            <a:r>
              <a:rPr lang="en-US" sz="2000" dirty="0" smtClean="0">
                <a:solidFill>
                  <a:schemeClr val="tx1"/>
                </a:solidFill>
                <a:latin typeface="Calibri"/>
                <a:ea typeface="Calibri"/>
                <a:cs typeface="Calibri"/>
                <a:sym typeface="Calibri"/>
              </a:rPr>
              <a:t>emissions:  </a:t>
            </a:r>
            <a:endParaRPr sz="2000" dirty="0">
              <a:solidFill>
                <a:schemeClr val="tx1"/>
              </a:solidFill>
              <a:latin typeface="Calibri"/>
              <a:ea typeface="Calibri"/>
              <a:cs typeface="Calibri"/>
              <a:sym typeface="Calibri"/>
            </a:endParaRPr>
          </a:p>
          <a:p>
            <a:pPr marL="800100" lvl="1" indent="-342900" algn="just">
              <a:buClr>
                <a:srgbClr val="FF0000"/>
              </a:buClr>
              <a:buSzPts val="2200"/>
              <a:buFont typeface="Calibri"/>
              <a:buAutoNum type="arabicPeriod"/>
            </a:pPr>
            <a:r>
              <a:rPr lang="en-US" sz="2000" dirty="0" smtClean="0">
                <a:solidFill>
                  <a:srgbClr val="FF0000"/>
                </a:solidFill>
                <a:latin typeface="Calibri"/>
                <a:ea typeface="Calibri"/>
                <a:cs typeface="Calibri"/>
                <a:sym typeface="Calibri"/>
              </a:rPr>
              <a:t>Repairs: repaired </a:t>
            </a:r>
            <a:r>
              <a:rPr lang="en-US" sz="2000" dirty="0">
                <a:solidFill>
                  <a:srgbClr val="FF0000"/>
                </a:solidFill>
                <a:latin typeface="Calibri"/>
                <a:ea typeface="Calibri"/>
                <a:cs typeface="Calibri"/>
                <a:sym typeface="Calibri"/>
              </a:rPr>
              <a:t>49% of leaky </a:t>
            </a:r>
            <a:r>
              <a:rPr lang="en-US" sz="2000" dirty="0" smtClean="0">
                <a:solidFill>
                  <a:srgbClr val="FF0000"/>
                </a:solidFill>
                <a:latin typeface="Calibri"/>
                <a:ea typeface="Calibri"/>
                <a:cs typeface="Calibri"/>
                <a:sym typeface="Calibri"/>
              </a:rPr>
              <a:t>chambers. </a:t>
            </a:r>
            <a:r>
              <a:rPr lang="en-US" sz="2000" dirty="0" smtClean="0">
                <a:latin typeface="Calibri"/>
                <a:ea typeface="Calibri"/>
                <a:cs typeface="Calibri"/>
                <a:sym typeface="Calibri"/>
              </a:rPr>
              <a:t>We </a:t>
            </a:r>
            <a:r>
              <a:rPr lang="en-US" sz="2000" dirty="0" smtClean="0">
                <a:latin typeface="Calibri"/>
                <a:ea typeface="Calibri"/>
                <a:cs typeface="Calibri"/>
                <a:sym typeface="Calibri"/>
              </a:rPr>
              <a:t>should </a:t>
            </a:r>
            <a:r>
              <a:rPr lang="en-US" sz="2000" dirty="0" smtClean="0">
                <a:latin typeface="Calibri"/>
                <a:ea typeface="Calibri"/>
                <a:cs typeface="Calibri"/>
                <a:sym typeface="Calibri"/>
              </a:rPr>
              <a:t>be </a:t>
            </a:r>
            <a:r>
              <a:rPr lang="en-US" sz="2000" dirty="0" smtClean="0">
                <a:latin typeface="Calibri"/>
                <a:ea typeface="Calibri"/>
                <a:cs typeface="Calibri"/>
                <a:sym typeface="Calibri"/>
              </a:rPr>
              <a:t>able to re-establish the flow rate to the </a:t>
            </a:r>
            <a:r>
              <a:rPr lang="en-US" sz="2000" dirty="0" smtClean="0">
                <a:latin typeface="Calibri"/>
                <a:ea typeface="Calibri"/>
                <a:cs typeface="Calibri"/>
                <a:sym typeface="Calibri"/>
              </a:rPr>
              <a:t>exhaust in RUN3. </a:t>
            </a:r>
            <a:r>
              <a:rPr lang="en-US" sz="2000" b="1" dirty="0" smtClean="0">
                <a:solidFill>
                  <a:schemeClr val="dk1"/>
                </a:solidFill>
                <a:latin typeface="Calibri"/>
                <a:ea typeface="Calibri"/>
                <a:cs typeface="Calibri"/>
                <a:sym typeface="Calibri"/>
              </a:rPr>
              <a:t>However,</a:t>
            </a:r>
            <a:r>
              <a:rPr lang="en-US" sz="2000" dirty="0" smtClean="0">
                <a:solidFill>
                  <a:schemeClr val="dk1"/>
                </a:solidFill>
                <a:latin typeface="Calibri"/>
                <a:ea typeface="Calibri"/>
                <a:cs typeface="Calibri"/>
                <a:sym typeface="Calibri"/>
              </a:rPr>
              <a:t> RPC </a:t>
            </a:r>
            <a:r>
              <a:rPr lang="en-US" sz="2000" dirty="0">
                <a:solidFill>
                  <a:schemeClr val="dk1"/>
                </a:solidFill>
                <a:latin typeface="Calibri"/>
                <a:ea typeface="Calibri"/>
                <a:cs typeface="Calibri"/>
                <a:sym typeface="Calibri"/>
              </a:rPr>
              <a:t>community is proposing a </a:t>
            </a:r>
            <a:r>
              <a:rPr lang="en-US" sz="2000" dirty="0" smtClean="0">
                <a:solidFill>
                  <a:schemeClr val="dk1"/>
                </a:solidFill>
                <a:latin typeface="Calibri"/>
                <a:ea typeface="Calibri"/>
                <a:cs typeface="Calibri"/>
                <a:sym typeface="Calibri"/>
              </a:rPr>
              <a:t>new </a:t>
            </a:r>
            <a:r>
              <a:rPr lang="en-US" sz="2000" dirty="0" smtClean="0">
                <a:solidFill>
                  <a:srgbClr val="FF0000"/>
                </a:solidFill>
                <a:latin typeface="Calibri"/>
                <a:ea typeface="Calibri"/>
                <a:cs typeface="Calibri"/>
                <a:sym typeface="Calibri"/>
              </a:rPr>
              <a:t>prevention </a:t>
            </a:r>
            <a:r>
              <a:rPr lang="en-US" sz="2000" dirty="0">
                <a:solidFill>
                  <a:srgbClr val="FF0000"/>
                </a:solidFill>
                <a:latin typeface="Calibri"/>
                <a:ea typeface="Calibri"/>
                <a:cs typeface="Calibri"/>
                <a:sym typeface="Calibri"/>
              </a:rPr>
              <a:t>campaign </a:t>
            </a:r>
            <a:r>
              <a:rPr lang="en-US" sz="2000" dirty="0" smtClean="0">
                <a:solidFill>
                  <a:schemeClr val="dk1"/>
                </a:solidFill>
                <a:latin typeface="Calibri"/>
                <a:ea typeface="Calibri"/>
                <a:cs typeface="Calibri"/>
                <a:sym typeface="Calibri"/>
              </a:rPr>
              <a:t>on </a:t>
            </a:r>
            <a:r>
              <a:rPr lang="en-US" sz="2000" dirty="0">
                <a:solidFill>
                  <a:schemeClr val="dk1"/>
                </a:solidFill>
                <a:latin typeface="Calibri"/>
                <a:ea typeface="Calibri"/>
                <a:cs typeface="Calibri"/>
                <a:sym typeface="Calibri"/>
              </a:rPr>
              <a:t>not-leaky </a:t>
            </a:r>
            <a:r>
              <a:rPr lang="en-US" sz="2000" dirty="0" smtClean="0">
                <a:solidFill>
                  <a:schemeClr val="dk1"/>
                </a:solidFill>
                <a:latin typeface="Calibri"/>
                <a:ea typeface="Calibri"/>
                <a:cs typeface="Calibri"/>
                <a:sym typeface="Calibri"/>
              </a:rPr>
              <a:t>chambers (to slow down the increase of leak rate) </a:t>
            </a:r>
            <a:r>
              <a:rPr lang="en-US" sz="2000" dirty="0">
                <a:solidFill>
                  <a:schemeClr val="dk1"/>
                </a:solidFill>
                <a:latin typeface="Calibri"/>
                <a:ea typeface="Calibri"/>
                <a:cs typeface="Calibri"/>
                <a:sym typeface="Calibri"/>
              </a:rPr>
              <a:t>and </a:t>
            </a:r>
            <a:r>
              <a:rPr lang="en-US" sz="2000" dirty="0" smtClean="0">
                <a:solidFill>
                  <a:schemeClr val="dk1"/>
                </a:solidFill>
                <a:latin typeface="Calibri"/>
                <a:ea typeface="Calibri"/>
                <a:cs typeface="Calibri"/>
                <a:sym typeface="Calibri"/>
              </a:rPr>
              <a:t>an improvement </a:t>
            </a:r>
            <a:r>
              <a:rPr lang="en-US" sz="2000" dirty="0">
                <a:solidFill>
                  <a:schemeClr val="dk1"/>
                </a:solidFill>
                <a:latin typeface="Calibri"/>
                <a:ea typeface="Calibri"/>
                <a:cs typeface="Calibri"/>
                <a:sym typeface="Calibri"/>
              </a:rPr>
              <a:t>of the gas </a:t>
            </a:r>
            <a:r>
              <a:rPr lang="en-US" sz="2000" dirty="0" smtClean="0">
                <a:solidFill>
                  <a:schemeClr val="dk1"/>
                </a:solidFill>
                <a:latin typeface="Calibri"/>
                <a:ea typeface="Calibri"/>
                <a:cs typeface="Calibri"/>
                <a:sym typeface="Calibri"/>
              </a:rPr>
              <a:t>distribution (to </a:t>
            </a:r>
            <a:r>
              <a:rPr lang="en-US" sz="2000" dirty="0">
                <a:solidFill>
                  <a:schemeClr val="dk1"/>
                </a:solidFill>
                <a:latin typeface="Calibri"/>
                <a:ea typeface="Calibri"/>
                <a:cs typeface="Calibri"/>
                <a:sym typeface="Calibri"/>
              </a:rPr>
              <a:t>reduce the impact of the disconnection of leaky chambers on the detector/physics </a:t>
            </a:r>
            <a:r>
              <a:rPr lang="en-US" sz="2000" dirty="0" smtClean="0">
                <a:solidFill>
                  <a:schemeClr val="dk1"/>
                </a:solidFill>
                <a:latin typeface="Calibri"/>
                <a:ea typeface="Calibri"/>
                <a:cs typeface="Calibri"/>
                <a:sym typeface="Calibri"/>
              </a:rPr>
              <a:t>performance). </a:t>
            </a:r>
            <a:r>
              <a:rPr lang="en-US" sz="2000" b="1" dirty="0" smtClean="0">
                <a:solidFill>
                  <a:schemeClr val="dk1"/>
                </a:solidFill>
                <a:latin typeface="Calibri"/>
                <a:ea typeface="Calibri"/>
                <a:cs typeface="Calibri"/>
                <a:sym typeface="Calibri"/>
              </a:rPr>
              <a:t>Up to Muon Community and CMS to approve or not it. </a:t>
            </a:r>
          </a:p>
          <a:p>
            <a:pPr marL="457200" lvl="1" algn="just">
              <a:buClr>
                <a:srgbClr val="FF0000"/>
              </a:buClr>
              <a:buSzPts val="2200"/>
            </a:pPr>
            <a:endParaRPr lang="en-US" sz="2000" b="1" dirty="0">
              <a:solidFill>
                <a:schemeClr val="dk1"/>
              </a:solidFill>
              <a:latin typeface="Calibri"/>
              <a:ea typeface="Calibri"/>
              <a:cs typeface="Calibri"/>
              <a:sym typeface="Calibri"/>
            </a:endParaRPr>
          </a:p>
          <a:p>
            <a:pPr marL="800100" lvl="1" indent="-342900" algn="just">
              <a:buClr>
                <a:srgbClr val="FF0000"/>
              </a:buClr>
              <a:buSzPts val="2200"/>
              <a:buFont typeface="Calibri"/>
              <a:buAutoNum type="arabicPeriod"/>
            </a:pPr>
            <a:r>
              <a:rPr lang="en-US" sz="2000" b="0" i="0" u="none" strike="noStrike" cap="none" dirty="0" smtClean="0">
                <a:solidFill>
                  <a:srgbClr val="FF0000"/>
                </a:solidFill>
                <a:latin typeface="Calibri"/>
                <a:ea typeface="Calibri"/>
                <a:cs typeface="Calibri"/>
                <a:sym typeface="Calibri"/>
              </a:rPr>
              <a:t>Gas </a:t>
            </a:r>
            <a:r>
              <a:rPr lang="en-US" sz="2000" b="0" i="0" u="none" strike="noStrike" cap="none" dirty="0">
                <a:solidFill>
                  <a:srgbClr val="FF0000"/>
                </a:solidFill>
                <a:latin typeface="Calibri"/>
                <a:ea typeface="Calibri"/>
                <a:cs typeface="Calibri"/>
                <a:sym typeface="Calibri"/>
              </a:rPr>
              <a:t>recuperation system R&amp;</a:t>
            </a:r>
            <a:r>
              <a:rPr lang="en-US" sz="2000" b="0" i="0" u="none" strike="noStrike" cap="none" dirty="0" smtClean="0">
                <a:solidFill>
                  <a:srgbClr val="FF0000"/>
                </a:solidFill>
                <a:latin typeface="Calibri"/>
                <a:ea typeface="Calibri"/>
                <a:cs typeface="Calibri"/>
                <a:sym typeface="Calibri"/>
              </a:rPr>
              <a:t>D </a:t>
            </a:r>
            <a:r>
              <a:rPr lang="en-US" sz="2000" b="0" i="0" u="none" strike="noStrike" cap="none" dirty="0">
                <a:solidFill>
                  <a:srgbClr val="FF0000"/>
                </a:solidFill>
                <a:latin typeface="Calibri"/>
                <a:ea typeface="Calibri"/>
                <a:cs typeface="Calibri"/>
                <a:sym typeface="Calibri"/>
              </a:rPr>
              <a:t>is </a:t>
            </a:r>
            <a:r>
              <a:rPr lang="en-US" sz="2000" b="0" i="0" u="none" strike="noStrike" cap="none" dirty="0" smtClean="0">
                <a:solidFill>
                  <a:srgbClr val="FF0000"/>
                </a:solidFill>
                <a:latin typeface="Calibri"/>
                <a:ea typeface="Calibri"/>
                <a:cs typeface="Calibri"/>
                <a:sym typeface="Calibri"/>
              </a:rPr>
              <a:t>progressing, but still in R&amp;D phase. </a:t>
            </a:r>
            <a:r>
              <a:rPr lang="en-US" sz="2000" dirty="0">
                <a:latin typeface="Calibri"/>
                <a:ea typeface="Calibri"/>
                <a:cs typeface="Calibri"/>
                <a:sym typeface="Calibri"/>
              </a:rPr>
              <a:t>If not </a:t>
            </a:r>
            <a:r>
              <a:rPr lang="en-US" sz="2000" dirty="0" smtClean="0">
                <a:latin typeface="Calibri"/>
                <a:ea typeface="Calibri"/>
                <a:cs typeface="Calibri"/>
                <a:sym typeface="Calibri"/>
              </a:rPr>
              <a:t>recuperation available, </a:t>
            </a:r>
            <a:r>
              <a:rPr lang="en-US" sz="2000" dirty="0">
                <a:latin typeface="Calibri"/>
                <a:ea typeface="Calibri"/>
                <a:cs typeface="Calibri"/>
                <a:sym typeface="Calibri"/>
              </a:rPr>
              <a:t>emission and cost will increase of 10</a:t>
            </a:r>
            <a:r>
              <a:rPr lang="en-US" sz="2000" dirty="0" smtClean="0">
                <a:latin typeface="Calibri"/>
                <a:ea typeface="Calibri"/>
                <a:cs typeface="Calibri"/>
                <a:sym typeface="Calibri"/>
              </a:rPr>
              <a:t>%</a:t>
            </a:r>
            <a:r>
              <a:rPr lang="en-US" sz="2000" dirty="0">
                <a:latin typeface="Calibri"/>
                <a:ea typeface="Calibri"/>
                <a:cs typeface="Calibri"/>
                <a:sym typeface="Calibri"/>
              </a:rPr>
              <a:t> </a:t>
            </a:r>
            <a:r>
              <a:rPr lang="en-US" sz="2000" dirty="0" smtClean="0">
                <a:latin typeface="Calibri"/>
                <a:ea typeface="Calibri"/>
                <a:cs typeface="Calibri"/>
                <a:sym typeface="Calibri"/>
              </a:rPr>
              <a:t>in RUN3 putting </a:t>
            </a:r>
            <a:r>
              <a:rPr lang="en-US" sz="2000" b="1" dirty="0" smtClean="0">
                <a:latin typeface="Calibri"/>
                <a:ea typeface="Calibri"/>
                <a:cs typeface="Calibri"/>
                <a:sym typeface="Calibri"/>
              </a:rPr>
              <a:t>in serious risks </a:t>
            </a:r>
            <a:r>
              <a:rPr lang="en-US" sz="2000" dirty="0" smtClean="0">
                <a:latin typeface="Calibri"/>
                <a:ea typeface="Calibri"/>
                <a:cs typeface="Calibri"/>
                <a:sym typeface="Calibri"/>
              </a:rPr>
              <a:t>the RPC operation.  </a:t>
            </a:r>
            <a:r>
              <a:rPr lang="en-US" sz="2000" b="0" i="0" u="none" strike="noStrike" cap="none" dirty="0" smtClean="0">
                <a:latin typeface="Calibri"/>
                <a:ea typeface="Calibri"/>
                <a:cs typeface="Calibri"/>
                <a:sym typeface="Calibri"/>
              </a:rPr>
              <a:t>If recuperation will be installed, depending by number of disconnected chambers a </a:t>
            </a:r>
            <a:r>
              <a:rPr lang="en-US" sz="2000" b="1" i="0" u="none" strike="noStrike" cap="none" dirty="0" smtClean="0">
                <a:latin typeface="Calibri"/>
                <a:ea typeface="Calibri"/>
                <a:cs typeface="Calibri"/>
                <a:sym typeface="Calibri"/>
              </a:rPr>
              <a:t>reduction in emission and cost between 20 and 70% is expected. </a:t>
            </a:r>
            <a:endParaRPr sz="2000" b="1" i="0" u="none" strike="noStrike" cap="none" dirty="0" smtClean="0">
              <a:solidFill>
                <a:srgbClr val="FF0000"/>
              </a:solidFill>
              <a:latin typeface="Calibri"/>
              <a:ea typeface="Calibri"/>
              <a:cs typeface="Calibri"/>
              <a:sym typeface="Calibri"/>
            </a:endParaRPr>
          </a:p>
          <a:p>
            <a:pPr marL="800100" marR="0" lvl="1" indent="-342900" algn="just" rtl="0">
              <a:spcBef>
                <a:spcPts val="0"/>
              </a:spcBef>
              <a:spcAft>
                <a:spcPts val="0"/>
              </a:spcAft>
              <a:buClr>
                <a:schemeClr val="dk1"/>
              </a:buClr>
              <a:buSzPts val="2200"/>
              <a:buFont typeface="Calibri"/>
              <a:buAutoNum type="arabicPeriod"/>
            </a:pPr>
            <a:r>
              <a:rPr lang="en-US" sz="2000" dirty="0" smtClean="0">
                <a:solidFill>
                  <a:srgbClr val="FF0000"/>
                </a:solidFill>
                <a:latin typeface="Calibri"/>
                <a:ea typeface="Calibri"/>
                <a:cs typeface="Calibri"/>
                <a:sym typeface="Calibri"/>
              </a:rPr>
              <a:t>Abatements </a:t>
            </a:r>
            <a:r>
              <a:rPr lang="en-US" sz="2000" dirty="0" smtClean="0">
                <a:solidFill>
                  <a:srgbClr val="FF0000"/>
                </a:solidFill>
                <a:latin typeface="Calibri"/>
                <a:ea typeface="Calibri"/>
                <a:cs typeface="Calibri"/>
                <a:sym typeface="Calibri"/>
              </a:rPr>
              <a:t>and water treatment systems </a:t>
            </a:r>
            <a:r>
              <a:rPr lang="en-US" sz="2000" dirty="0" smtClean="0">
                <a:solidFill>
                  <a:schemeClr val="dk1"/>
                </a:solidFill>
                <a:latin typeface="Calibri"/>
                <a:ea typeface="Calibri"/>
                <a:cs typeface="Calibri"/>
                <a:sym typeface="Calibri"/>
              </a:rPr>
              <a:t>technical document produced. Muon group </a:t>
            </a:r>
            <a:r>
              <a:rPr lang="en-US" sz="2000" b="1" dirty="0" smtClean="0">
                <a:solidFill>
                  <a:schemeClr val="dk1"/>
                </a:solidFill>
                <a:latin typeface="Calibri"/>
                <a:ea typeface="Calibri"/>
                <a:cs typeface="Calibri"/>
                <a:sym typeface="Calibri"/>
              </a:rPr>
              <a:t>should push CMS to continue to support it. </a:t>
            </a:r>
            <a:endParaRPr lang="en-US" sz="2000" b="1" dirty="0" smtClean="0">
              <a:solidFill>
                <a:schemeClr val="dk1"/>
              </a:solidFill>
              <a:latin typeface="Calibri"/>
              <a:ea typeface="Calibri"/>
              <a:cs typeface="Calibri"/>
              <a:sym typeface="Calibri"/>
            </a:endParaRPr>
          </a:p>
          <a:p>
            <a:pPr marL="800100" marR="0" lvl="1" indent="-342900" algn="just" rtl="0">
              <a:spcBef>
                <a:spcPts val="0"/>
              </a:spcBef>
              <a:spcAft>
                <a:spcPts val="0"/>
              </a:spcAft>
              <a:buClr>
                <a:schemeClr val="dk1"/>
              </a:buClr>
              <a:buSzPts val="2200"/>
              <a:buFont typeface="Calibri"/>
              <a:buAutoNum type="arabicPeriod"/>
            </a:pPr>
            <a:endParaRPr sz="2000" b="0" i="0" u="none" strike="noStrike" cap="none" dirty="0">
              <a:solidFill>
                <a:srgbClr val="FF0000"/>
              </a:solidFill>
              <a:latin typeface="Calibri"/>
              <a:ea typeface="Calibri"/>
              <a:cs typeface="Calibri"/>
              <a:sym typeface="Calibri"/>
            </a:endParaRPr>
          </a:p>
          <a:p>
            <a:pPr marL="800100" marR="0" lvl="1" indent="-342900" algn="just" rtl="0">
              <a:spcBef>
                <a:spcPts val="0"/>
              </a:spcBef>
              <a:spcAft>
                <a:spcPts val="0"/>
              </a:spcAft>
              <a:buClr>
                <a:srgbClr val="FF0000"/>
              </a:buClr>
              <a:buSzPts val="2200"/>
              <a:buFont typeface="Calibri"/>
              <a:buAutoNum type="arabicPeriod"/>
            </a:pPr>
            <a:r>
              <a:rPr lang="en-US" sz="2000" b="0" i="0" u="none" strike="noStrike" cap="none" dirty="0" smtClean="0">
                <a:solidFill>
                  <a:srgbClr val="FF0000"/>
                </a:solidFill>
                <a:latin typeface="Calibri"/>
                <a:ea typeface="Calibri"/>
                <a:cs typeface="Calibri"/>
                <a:sym typeface="Calibri"/>
              </a:rPr>
              <a:t>R&amp;D on eco-gas </a:t>
            </a:r>
            <a:r>
              <a:rPr lang="en-US" sz="2000" b="0" i="0" u="none" strike="noStrike" cap="none" dirty="0" smtClean="0">
                <a:solidFill>
                  <a:schemeClr val="dk1"/>
                </a:solidFill>
                <a:latin typeface="Calibri"/>
                <a:ea typeface="Calibri"/>
                <a:cs typeface="Calibri"/>
                <a:sym typeface="Calibri"/>
              </a:rPr>
              <a:t>is ongoing in order to validate detector operation, qualify performance and establish  longevity. </a:t>
            </a:r>
            <a:endParaRPr lang="en-US" sz="2000" b="0" i="0" u="none" strike="noStrike" cap="none" dirty="0" smtClean="0">
              <a:solidFill>
                <a:srgbClr val="FF0000"/>
              </a:solidFill>
              <a:latin typeface="Calibri"/>
              <a:ea typeface="Calibri"/>
              <a:cs typeface="Calibri"/>
              <a:sym typeface="Calibri"/>
            </a:endParaRPr>
          </a:p>
          <a:p>
            <a:pPr marL="800100" marR="0" lvl="1" indent="-342900" algn="just" rtl="0">
              <a:spcBef>
                <a:spcPts val="0"/>
              </a:spcBef>
              <a:spcAft>
                <a:spcPts val="0"/>
              </a:spcAft>
              <a:buClr>
                <a:schemeClr val="dk1"/>
              </a:buClr>
              <a:buSzPts val="2200"/>
              <a:buFont typeface="Calibri"/>
              <a:buAutoNum type="arabicPeriod"/>
            </a:pPr>
            <a:r>
              <a:rPr lang="en-US" sz="2000" b="0" i="0" u="none" strike="noStrike" cap="none" dirty="0" smtClean="0">
                <a:solidFill>
                  <a:srgbClr val="FF0000"/>
                </a:solidFill>
                <a:latin typeface="Calibri"/>
                <a:ea typeface="Calibri"/>
                <a:cs typeface="Calibri"/>
                <a:sym typeface="Calibri"/>
              </a:rPr>
              <a:t>Cost </a:t>
            </a:r>
            <a:r>
              <a:rPr lang="en-US" sz="2000" b="0" i="0" u="none" strike="noStrike" cap="none" dirty="0">
                <a:solidFill>
                  <a:srgbClr val="FF0000"/>
                </a:solidFill>
                <a:latin typeface="Calibri"/>
                <a:ea typeface="Calibri"/>
                <a:cs typeface="Calibri"/>
                <a:sym typeface="Calibri"/>
              </a:rPr>
              <a:t>of C2H2F4 pre-purchase &amp; stockpile</a:t>
            </a:r>
            <a:r>
              <a:rPr lang="en-US" sz="2000" b="0" i="0" u="none" strike="noStrike" cap="none" dirty="0">
                <a:solidFill>
                  <a:srgbClr val="000000"/>
                </a:solidFill>
                <a:latin typeface="Calibri"/>
                <a:ea typeface="Calibri"/>
                <a:cs typeface="Calibri"/>
                <a:sym typeface="Calibri"/>
              </a:rPr>
              <a:t> for next 7 years </a:t>
            </a:r>
            <a:r>
              <a:rPr lang="en-US" sz="2000" dirty="0" smtClean="0">
                <a:latin typeface="Calibri"/>
                <a:ea typeface="Calibri"/>
                <a:cs typeface="Calibri"/>
                <a:sym typeface="Calibri"/>
              </a:rPr>
              <a:t>is</a:t>
            </a:r>
            <a:r>
              <a:rPr lang="en-US" sz="2000" dirty="0">
                <a:latin typeface="Calibri"/>
                <a:ea typeface="Calibri"/>
                <a:cs typeface="Calibri"/>
                <a:sym typeface="Calibri"/>
              </a:rPr>
              <a:t> </a:t>
            </a:r>
            <a:r>
              <a:rPr lang="en-US" sz="2000" b="0" i="0" u="none" strike="noStrike" cap="none" dirty="0" smtClean="0">
                <a:solidFill>
                  <a:srgbClr val="000000"/>
                </a:solidFill>
                <a:latin typeface="Calibri"/>
                <a:ea typeface="Calibri"/>
                <a:cs typeface="Calibri"/>
                <a:sym typeface="Calibri"/>
              </a:rPr>
              <a:t>evaluated. </a:t>
            </a:r>
            <a:r>
              <a:rPr lang="en-US" sz="2000" b="1" i="0" u="none" strike="noStrike" cap="none" dirty="0" smtClean="0">
                <a:solidFill>
                  <a:srgbClr val="000000"/>
                </a:solidFill>
                <a:latin typeface="Calibri"/>
                <a:ea typeface="Calibri"/>
                <a:cs typeface="Calibri"/>
                <a:sym typeface="Calibri"/>
              </a:rPr>
              <a:t>Muon strategy </a:t>
            </a:r>
            <a:r>
              <a:rPr lang="en-US" sz="2000" b="1" dirty="0" smtClean="0">
                <a:latin typeface="Calibri"/>
                <a:ea typeface="Calibri"/>
                <a:cs typeface="Calibri"/>
                <a:sym typeface="Calibri"/>
              </a:rPr>
              <a:t>to be </a:t>
            </a:r>
            <a:r>
              <a:rPr lang="en-US" sz="2000" b="1" i="0" u="none" strike="noStrike" cap="none" dirty="0" smtClean="0">
                <a:solidFill>
                  <a:srgbClr val="000000"/>
                </a:solidFill>
                <a:latin typeface="Calibri"/>
                <a:ea typeface="Calibri"/>
                <a:cs typeface="Calibri"/>
                <a:sym typeface="Calibri"/>
              </a:rPr>
              <a:t>be approved urgently</a:t>
            </a:r>
            <a:r>
              <a:rPr lang="en-US" sz="2000" b="1" dirty="0">
                <a:latin typeface="Calibri"/>
                <a:ea typeface="Calibri"/>
                <a:cs typeface="Calibri"/>
                <a:sym typeface="Calibri"/>
              </a:rPr>
              <a:t> </a:t>
            </a:r>
            <a:r>
              <a:rPr lang="en-US" sz="2000" b="1" dirty="0" smtClean="0">
                <a:latin typeface="Calibri"/>
                <a:ea typeface="Calibri"/>
                <a:cs typeface="Calibri"/>
                <a:sym typeface="Calibri"/>
              </a:rPr>
              <a:t>and propagated to CMS. </a:t>
            </a:r>
            <a:endParaRPr sz="2000" b="1" i="0" u="none" strike="noStrike" cap="none" dirty="0">
              <a:solidFill>
                <a:srgbClr val="000000"/>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27"/>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dirty="0" smtClean="0"/>
              <a:t>G</a:t>
            </a:r>
            <a:r>
              <a:rPr lang="x-none" dirty="0" smtClean="0"/>
              <a:t>reat muon team!</a:t>
            </a:r>
            <a:endParaRPr dirty="0"/>
          </a:p>
        </p:txBody>
      </p:sp>
      <p:sp>
        <p:nvSpPr>
          <p:cNvPr id="440" name="Google Shape;440;p2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pic>
        <p:nvPicPr>
          <p:cNvPr id="441" name="Google Shape;441;p27" descr="18062bf4-e1fb-4fd0-8997-099556570557.jpg"/>
          <p:cNvPicPr preferRelativeResize="0"/>
          <p:nvPr/>
        </p:nvPicPr>
        <p:blipFill rotWithShape="1">
          <a:blip r:embed="rId3">
            <a:alphaModFix/>
          </a:blip>
          <a:srcRect/>
          <a:stretch/>
        </p:blipFill>
        <p:spPr>
          <a:xfrm>
            <a:off x="228600" y="1208893"/>
            <a:ext cx="4053844" cy="5405125"/>
          </a:xfrm>
          <a:prstGeom prst="rect">
            <a:avLst/>
          </a:prstGeom>
          <a:noFill/>
          <a:ln>
            <a:noFill/>
          </a:ln>
        </p:spPr>
      </p:pic>
      <p:sp>
        <p:nvSpPr>
          <p:cNvPr id="442" name="Google Shape;442;p27"/>
          <p:cNvSpPr txBox="1"/>
          <p:nvPr/>
        </p:nvSpPr>
        <p:spPr>
          <a:xfrm>
            <a:off x="5478721" y="1188346"/>
            <a:ext cx="6003794" cy="304694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i="1" dirty="0">
                <a:solidFill>
                  <a:schemeClr val="dk1"/>
                </a:solidFill>
                <a:latin typeface="Calibri"/>
                <a:ea typeface="Calibri"/>
                <a:cs typeface="Calibri"/>
                <a:sym typeface="Calibri"/>
              </a:rPr>
              <a:t>Thanks to the teams involved in the RPC leak repairs from DT and RPC </a:t>
            </a:r>
            <a:r>
              <a:rPr lang="en-US" sz="2400" i="1" dirty="0" smtClean="0">
                <a:solidFill>
                  <a:schemeClr val="dk1"/>
                </a:solidFill>
                <a:latin typeface="Calibri"/>
                <a:ea typeface="Calibri"/>
                <a:cs typeface="Calibri"/>
                <a:sym typeface="Calibri"/>
              </a:rPr>
              <a:t>community!</a:t>
            </a:r>
          </a:p>
          <a:p>
            <a:pPr marL="0" marR="0" lvl="0" indent="0" algn="just" rtl="0">
              <a:spcBef>
                <a:spcPts val="0"/>
              </a:spcBef>
              <a:spcAft>
                <a:spcPts val="0"/>
              </a:spcAft>
              <a:buNone/>
            </a:pPr>
            <a:r>
              <a:rPr lang="en-US" sz="2400" i="1" dirty="0" smtClean="0">
                <a:solidFill>
                  <a:schemeClr val="dk1"/>
                </a:solidFill>
                <a:latin typeface="Calibri"/>
                <a:ea typeface="Calibri"/>
                <a:cs typeface="Calibri"/>
                <a:sym typeface="Calibri"/>
              </a:rPr>
              <a:t>A particular </a:t>
            </a:r>
            <a:r>
              <a:rPr lang="en-US" sz="2400" i="1" dirty="0">
                <a:solidFill>
                  <a:schemeClr val="dk1"/>
                </a:solidFill>
                <a:latin typeface="Calibri"/>
                <a:ea typeface="Calibri"/>
                <a:cs typeface="Calibri"/>
                <a:sym typeface="Calibri"/>
              </a:rPr>
              <a:t>thanks to: </a:t>
            </a:r>
            <a:endParaRPr lang="en-US" sz="2400" i="1" dirty="0" smtClean="0">
              <a:solidFill>
                <a:schemeClr val="dk1"/>
              </a:solidFill>
              <a:latin typeface="Calibri"/>
              <a:ea typeface="Calibri"/>
              <a:cs typeface="Calibri"/>
              <a:sym typeface="Calibri"/>
            </a:endParaRPr>
          </a:p>
          <a:p>
            <a:pPr marL="0" marR="0" lvl="0" indent="0" algn="just" rtl="0">
              <a:spcBef>
                <a:spcPts val="0"/>
              </a:spcBef>
              <a:spcAft>
                <a:spcPts val="0"/>
              </a:spcAft>
              <a:buNone/>
            </a:pPr>
            <a:endParaRPr sz="2400" dirty="0"/>
          </a:p>
          <a:p>
            <a:pPr marL="0" marR="0" lvl="0" indent="0" algn="just" rtl="0">
              <a:spcBef>
                <a:spcPts val="0"/>
              </a:spcBef>
              <a:spcAft>
                <a:spcPts val="0"/>
              </a:spcAft>
              <a:buNone/>
            </a:pPr>
            <a:r>
              <a:rPr lang="en-US" sz="2400" i="1" dirty="0">
                <a:solidFill>
                  <a:schemeClr val="dk1"/>
                </a:solidFill>
                <a:latin typeface="Calibri"/>
                <a:ea typeface="Calibri"/>
                <a:cs typeface="Calibri"/>
                <a:sym typeface="Calibri"/>
              </a:rPr>
              <a:t>Daniele </a:t>
            </a:r>
            <a:r>
              <a:rPr lang="en-US" sz="2400" i="1" dirty="0" err="1">
                <a:solidFill>
                  <a:schemeClr val="dk1"/>
                </a:solidFill>
                <a:latin typeface="Calibri"/>
                <a:ea typeface="Calibri"/>
                <a:cs typeface="Calibri"/>
                <a:sym typeface="Calibri"/>
              </a:rPr>
              <a:t>Fasanella</a:t>
            </a:r>
            <a:r>
              <a:rPr lang="en-US" sz="2400" i="1" dirty="0">
                <a:solidFill>
                  <a:schemeClr val="dk1"/>
                </a:solidFill>
                <a:latin typeface="Calibri"/>
                <a:ea typeface="Calibri"/>
                <a:cs typeface="Calibri"/>
                <a:sym typeface="Calibri"/>
              </a:rPr>
              <a:t>, </a:t>
            </a:r>
            <a:r>
              <a:rPr lang="en-US" sz="2400" i="1" dirty="0" err="1">
                <a:solidFill>
                  <a:schemeClr val="dk1"/>
                </a:solidFill>
                <a:latin typeface="Calibri"/>
                <a:ea typeface="Calibri"/>
                <a:cs typeface="Calibri"/>
                <a:sym typeface="Calibri"/>
              </a:rPr>
              <a:t>Mimmo</a:t>
            </a:r>
            <a:r>
              <a:rPr lang="en-US" sz="2400" i="1" dirty="0">
                <a:solidFill>
                  <a:schemeClr val="dk1"/>
                </a:solidFill>
                <a:latin typeface="Calibri"/>
                <a:ea typeface="Calibri"/>
                <a:cs typeface="Calibri"/>
                <a:sym typeface="Calibri"/>
              </a:rPr>
              <a:t> </a:t>
            </a:r>
            <a:r>
              <a:rPr lang="en-US" sz="2400" i="1" dirty="0" err="1">
                <a:solidFill>
                  <a:schemeClr val="dk1"/>
                </a:solidFill>
                <a:latin typeface="Calibri"/>
                <a:ea typeface="Calibri"/>
                <a:cs typeface="Calibri"/>
                <a:sym typeface="Calibri"/>
              </a:rPr>
              <a:t>Dattola</a:t>
            </a:r>
            <a:r>
              <a:rPr lang="en-US" sz="2400" i="1" dirty="0">
                <a:solidFill>
                  <a:schemeClr val="dk1"/>
                </a:solidFill>
                <a:latin typeface="Calibri"/>
                <a:ea typeface="Calibri"/>
                <a:cs typeface="Calibri"/>
                <a:sym typeface="Calibri"/>
              </a:rPr>
              <a:t>, Massimo </a:t>
            </a:r>
            <a:r>
              <a:rPr lang="en-US" sz="2400" i="1" dirty="0" err="1">
                <a:solidFill>
                  <a:schemeClr val="dk1"/>
                </a:solidFill>
                <a:latin typeface="Calibri"/>
                <a:ea typeface="Calibri"/>
                <a:cs typeface="Calibri"/>
                <a:sym typeface="Calibri"/>
              </a:rPr>
              <a:t>Benettoni</a:t>
            </a:r>
            <a:r>
              <a:rPr lang="en-US" sz="2400" i="1" dirty="0">
                <a:solidFill>
                  <a:schemeClr val="dk1"/>
                </a:solidFill>
                <a:latin typeface="Calibri"/>
                <a:ea typeface="Calibri"/>
                <a:cs typeface="Calibri"/>
                <a:sym typeface="Calibri"/>
              </a:rPr>
              <a:t>, Vittorio </a:t>
            </a:r>
            <a:r>
              <a:rPr lang="en-US" sz="2400" i="1" dirty="0" err="1">
                <a:solidFill>
                  <a:schemeClr val="dk1"/>
                </a:solidFill>
                <a:latin typeface="Calibri"/>
                <a:ea typeface="Calibri"/>
                <a:cs typeface="Calibri"/>
                <a:sym typeface="Calibri"/>
              </a:rPr>
              <a:t>Cafaro</a:t>
            </a:r>
            <a:r>
              <a:rPr lang="en-US" sz="2400" i="1" dirty="0">
                <a:solidFill>
                  <a:schemeClr val="dk1"/>
                </a:solidFill>
                <a:latin typeface="Calibri"/>
                <a:ea typeface="Calibri"/>
                <a:cs typeface="Calibri"/>
                <a:sym typeface="Calibri"/>
              </a:rPr>
              <a:t>, Vincenzo Giordano, </a:t>
            </a:r>
            <a:r>
              <a:rPr lang="en-US" sz="2400" i="1" dirty="0" err="1">
                <a:solidFill>
                  <a:schemeClr val="dk1"/>
                </a:solidFill>
                <a:latin typeface="Calibri"/>
                <a:ea typeface="Calibri"/>
                <a:cs typeface="Calibri"/>
                <a:sym typeface="Calibri"/>
              </a:rPr>
              <a:t>Aleksandar</a:t>
            </a:r>
            <a:r>
              <a:rPr lang="en-US" sz="2400" i="1" dirty="0">
                <a:solidFill>
                  <a:schemeClr val="dk1"/>
                </a:solidFill>
                <a:latin typeface="Calibri"/>
                <a:ea typeface="Calibri"/>
                <a:cs typeface="Calibri"/>
                <a:sym typeface="Calibri"/>
              </a:rPr>
              <a:t> </a:t>
            </a:r>
            <a:r>
              <a:rPr lang="en-US" sz="2400" i="1" dirty="0" err="1">
                <a:solidFill>
                  <a:schemeClr val="dk1"/>
                </a:solidFill>
                <a:latin typeface="Calibri"/>
                <a:ea typeface="Calibri"/>
                <a:cs typeface="Calibri"/>
                <a:sym typeface="Calibri"/>
              </a:rPr>
              <a:t>Aleksandrov</a:t>
            </a:r>
            <a:r>
              <a:rPr lang="en-US" sz="2400" i="1" dirty="0">
                <a:solidFill>
                  <a:schemeClr val="dk1"/>
                </a:solidFill>
                <a:latin typeface="Calibri"/>
                <a:ea typeface="Calibri"/>
                <a:cs typeface="Calibri"/>
                <a:sym typeface="Calibri"/>
              </a:rPr>
              <a:t>, J</a:t>
            </a:r>
            <a:r>
              <a:rPr lang="en-US" sz="2400" i="1" dirty="0" smtClean="0">
                <a:solidFill>
                  <a:schemeClr val="dk1"/>
                </a:solidFill>
                <a:latin typeface="Calibri"/>
                <a:ea typeface="Calibri"/>
                <a:cs typeface="Calibri"/>
                <a:sym typeface="Calibri"/>
              </a:rPr>
              <a:t>an </a:t>
            </a:r>
            <a:r>
              <a:rPr lang="en-US" sz="2400" i="1" dirty="0" err="1" smtClean="0">
                <a:solidFill>
                  <a:schemeClr val="dk1"/>
                </a:solidFill>
                <a:latin typeface="Calibri"/>
                <a:ea typeface="Calibri"/>
                <a:cs typeface="Calibri"/>
                <a:sym typeface="Calibri"/>
              </a:rPr>
              <a:t>Eysermans</a:t>
            </a:r>
            <a:r>
              <a:rPr lang="en-US" sz="2400" i="1" dirty="0" smtClean="0">
                <a:solidFill>
                  <a:schemeClr val="dk1"/>
                </a:solidFill>
                <a:latin typeface="Calibri"/>
                <a:ea typeface="Calibri"/>
                <a:cs typeface="Calibri"/>
                <a:sym typeface="Calibri"/>
              </a:rPr>
              <a:t>. </a:t>
            </a:r>
            <a:r>
              <a:rPr lang="en-US" sz="2400" i="1" dirty="0" err="1" smtClean="0">
                <a:solidFill>
                  <a:schemeClr val="dk1"/>
                </a:solidFill>
                <a:latin typeface="Calibri"/>
                <a:ea typeface="Calibri"/>
                <a:cs typeface="Calibri"/>
                <a:sym typeface="Calibri"/>
              </a:rPr>
              <a:t>Filippo</a:t>
            </a:r>
            <a:r>
              <a:rPr lang="en-US" sz="2400" i="1" dirty="0" smtClean="0">
                <a:solidFill>
                  <a:schemeClr val="dk1"/>
                </a:solidFill>
                <a:latin typeface="Calibri"/>
                <a:ea typeface="Calibri"/>
                <a:cs typeface="Calibri"/>
                <a:sym typeface="Calibri"/>
              </a:rPr>
              <a:t> </a:t>
            </a:r>
            <a:r>
              <a:rPr lang="en-US" sz="2400" i="1" dirty="0" err="1" smtClean="0">
                <a:solidFill>
                  <a:schemeClr val="dk1"/>
                </a:solidFill>
                <a:latin typeface="Calibri"/>
                <a:ea typeface="Calibri"/>
                <a:cs typeface="Calibri"/>
                <a:sym typeface="Calibri"/>
              </a:rPr>
              <a:t>Vercellati</a:t>
            </a:r>
            <a:r>
              <a:rPr lang="en-US" sz="2400" i="1" dirty="0" smtClean="0">
                <a:solidFill>
                  <a:schemeClr val="dk1"/>
                </a:solidFill>
                <a:latin typeface="Calibri"/>
                <a:ea typeface="Calibri"/>
                <a:cs typeface="Calibri"/>
                <a:sym typeface="Calibri"/>
              </a:rPr>
              <a:t>, Samuel </a:t>
            </a:r>
            <a:r>
              <a:rPr lang="en-US" sz="2400" i="1" dirty="0" err="1" smtClean="0">
                <a:solidFill>
                  <a:schemeClr val="dk1"/>
                </a:solidFill>
                <a:latin typeface="Calibri"/>
                <a:ea typeface="Calibri"/>
                <a:cs typeface="Calibri"/>
                <a:sym typeface="Calibri"/>
              </a:rPr>
              <a:t>Gigli</a:t>
            </a:r>
            <a:r>
              <a:rPr lang="en-US" sz="2400" i="1" dirty="0" smtClean="0">
                <a:solidFill>
                  <a:schemeClr val="dk1"/>
                </a:solidFill>
                <a:latin typeface="Calibri"/>
                <a:ea typeface="Calibri"/>
                <a:cs typeface="Calibri"/>
                <a:sym typeface="Calibri"/>
              </a:rPr>
              <a:t>, Jorge Flores </a:t>
            </a:r>
            <a:endParaRPr sz="2400" i="1" dirty="0">
              <a:solidFill>
                <a:schemeClr val="dk1"/>
              </a:solidFill>
              <a:latin typeface="Calibri"/>
              <a:ea typeface="Calibri"/>
              <a:cs typeface="Calibri"/>
              <a:sym typeface="Calibri"/>
            </a:endParaRPr>
          </a:p>
        </p:txBody>
      </p:sp>
      <p:sp>
        <p:nvSpPr>
          <p:cNvPr id="2" name="TextBox 1"/>
          <p:cNvSpPr txBox="1"/>
          <p:nvPr/>
        </p:nvSpPr>
        <p:spPr>
          <a:xfrm>
            <a:off x="4686300" y="4559300"/>
            <a:ext cx="6972300" cy="1631216"/>
          </a:xfrm>
          <a:prstGeom prst="rect">
            <a:avLst/>
          </a:prstGeom>
          <a:noFill/>
        </p:spPr>
        <p:txBody>
          <a:bodyPr wrap="square" rtlCol="0">
            <a:spAutoFit/>
          </a:bodyPr>
          <a:lstStyle/>
          <a:p>
            <a:pPr algn="just"/>
            <a:r>
              <a:rPr lang="en-US" sz="2500" i="1" dirty="0" smtClean="0">
                <a:solidFill>
                  <a:srgbClr val="FF0000"/>
                </a:solidFill>
              </a:rPr>
              <a:t>Muon system is investing a lot of manpower, time and money in the project of GHG emission reduction but we must continue to do our part</a:t>
            </a:r>
            <a:r>
              <a:rPr lang="is-IS" sz="2500" i="1" dirty="0">
                <a:solidFill>
                  <a:srgbClr val="FF0000"/>
                </a:solidFill>
              </a:rPr>
              <a:t> </a:t>
            </a:r>
            <a:r>
              <a:rPr lang="is-IS" sz="2500" i="1" dirty="0" smtClean="0">
                <a:solidFill>
                  <a:srgbClr val="FF0000"/>
                </a:solidFill>
              </a:rPr>
              <a:t>to complete us. </a:t>
            </a:r>
            <a:r>
              <a:rPr lang="en-US" sz="2500" i="1" dirty="0" smtClean="0">
                <a:solidFill>
                  <a:srgbClr val="FF0000"/>
                </a:solidFill>
              </a:rPr>
              <a:t>  </a:t>
            </a:r>
            <a:endParaRPr lang="en-US" sz="2500" i="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txBox="1">
            <a:spLocks noGrp="1"/>
          </p:cNvSpPr>
          <p:nvPr>
            <p:ph type="title"/>
          </p:nvPr>
        </p:nvSpPr>
        <p:spPr>
          <a:xfrm>
            <a:off x="990600" y="3"/>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t>RPC Gas System in 2018 </a:t>
            </a:r>
            <a:endParaRPr/>
          </a:p>
        </p:txBody>
      </p:sp>
      <p:grpSp>
        <p:nvGrpSpPr>
          <p:cNvPr id="112" name="Google Shape;112;p3"/>
          <p:cNvGrpSpPr/>
          <p:nvPr/>
        </p:nvGrpSpPr>
        <p:grpSpPr>
          <a:xfrm>
            <a:off x="6315370" y="275301"/>
            <a:ext cx="5790779" cy="3777576"/>
            <a:chOff x="-126431" y="1459921"/>
            <a:chExt cx="6056028" cy="4175409"/>
          </a:xfrm>
        </p:grpSpPr>
        <p:sp>
          <p:nvSpPr>
            <p:cNvPr id="113" name="Google Shape;113;p3"/>
            <p:cNvSpPr/>
            <p:nvPr/>
          </p:nvSpPr>
          <p:spPr>
            <a:xfrm>
              <a:off x="4016226" y="3369626"/>
              <a:ext cx="1913371" cy="905385"/>
            </a:xfrm>
            <a:prstGeom prst="rect">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Calibri"/>
                  <a:ea typeface="Calibri"/>
                  <a:cs typeface="Calibri"/>
                  <a:sym typeface="Calibri"/>
                </a:rPr>
                <a:t>Closed loop Replenishing rate ~10% (900 l/h)</a:t>
              </a:r>
              <a:endParaRPr sz="1400" b="0" i="0" u="none" strike="noStrike" cap="none">
                <a:solidFill>
                  <a:schemeClr val="lt1"/>
                </a:solidFill>
                <a:latin typeface="Calibri"/>
                <a:ea typeface="Calibri"/>
                <a:cs typeface="Calibri"/>
                <a:sym typeface="Calibri"/>
              </a:endParaRPr>
            </a:p>
          </p:txBody>
        </p:sp>
        <p:sp>
          <p:nvSpPr>
            <p:cNvPr id="114" name="Google Shape;114;p3"/>
            <p:cNvSpPr/>
            <p:nvPr/>
          </p:nvSpPr>
          <p:spPr>
            <a:xfrm rot="10800000">
              <a:off x="230983" y="3572990"/>
              <a:ext cx="1109131" cy="909504"/>
            </a:xfrm>
            <a:prstGeom prst="bentUpArrow">
              <a:avLst>
                <a:gd name="adj1" fmla="val 16339"/>
                <a:gd name="adj2" fmla="val 20914"/>
                <a:gd name="adj3" fmla="val 25000"/>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5" name="Google Shape;115;p3"/>
            <p:cNvSpPr/>
            <p:nvPr/>
          </p:nvSpPr>
          <p:spPr>
            <a:xfrm>
              <a:off x="-126431" y="4541597"/>
              <a:ext cx="1284467" cy="575104"/>
            </a:xfrm>
            <a:prstGeom prst="rect">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Calibri"/>
                  <a:ea typeface="Calibri"/>
                  <a:cs typeface="Calibri"/>
                  <a:sym typeface="Calibri"/>
                </a:rPr>
                <a:t>Leak rate ~900 l/h</a:t>
              </a:r>
              <a:endParaRPr sz="1400" b="0" i="0" u="none" strike="noStrike" cap="none">
                <a:solidFill>
                  <a:schemeClr val="lt1"/>
                </a:solidFill>
                <a:latin typeface="Calibri"/>
                <a:ea typeface="Calibri"/>
                <a:cs typeface="Calibri"/>
                <a:sym typeface="Calibri"/>
              </a:endParaRPr>
            </a:p>
          </p:txBody>
        </p:sp>
        <p:sp>
          <p:nvSpPr>
            <p:cNvPr id="116" name="Google Shape;116;p3"/>
            <p:cNvSpPr/>
            <p:nvPr/>
          </p:nvSpPr>
          <p:spPr>
            <a:xfrm>
              <a:off x="2227147" y="4482494"/>
              <a:ext cx="359230" cy="589453"/>
            </a:xfrm>
            <a:prstGeom prst="downArrow">
              <a:avLst>
                <a:gd name="adj1" fmla="val 50000"/>
                <a:gd name="adj2" fmla="val 50000"/>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7" name="Google Shape;117;p3"/>
            <p:cNvSpPr/>
            <p:nvPr/>
          </p:nvSpPr>
          <p:spPr>
            <a:xfrm>
              <a:off x="1405384" y="5112818"/>
              <a:ext cx="2257427" cy="522512"/>
            </a:xfrm>
            <a:prstGeom prst="rect">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Calibri"/>
                  <a:ea typeface="Calibri"/>
                  <a:cs typeface="Calibri"/>
                  <a:sym typeface="Calibri"/>
                </a:rPr>
                <a:t>Exhaust ~0 l/h</a:t>
              </a:r>
              <a:endParaRPr sz="1400" b="0" i="0" u="none" strike="noStrike" cap="none">
                <a:solidFill>
                  <a:schemeClr val="lt1"/>
                </a:solidFill>
                <a:latin typeface="Calibri"/>
                <a:ea typeface="Calibri"/>
                <a:cs typeface="Calibri"/>
                <a:sym typeface="Calibri"/>
              </a:endParaRPr>
            </a:p>
          </p:txBody>
        </p:sp>
        <p:sp>
          <p:nvSpPr>
            <p:cNvPr id="118" name="Google Shape;118;p3"/>
            <p:cNvSpPr/>
            <p:nvPr/>
          </p:nvSpPr>
          <p:spPr>
            <a:xfrm>
              <a:off x="434183" y="1459921"/>
              <a:ext cx="3450773" cy="886870"/>
            </a:xfrm>
            <a:prstGeom prst="rect">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0" i="0" u="none" strike="noStrike" cap="none">
                  <a:solidFill>
                    <a:srgbClr val="FF0000"/>
                  </a:solidFill>
                  <a:latin typeface="Calibri"/>
                  <a:ea typeface="Calibri"/>
                  <a:cs typeface="Calibri"/>
                  <a:sym typeface="Calibri"/>
                </a:rPr>
                <a:t>2018</a:t>
              </a:r>
              <a:endParaRPr sz="3000" b="0" i="0" u="none" strike="noStrike" cap="none">
                <a:solidFill>
                  <a:srgbClr val="FF0000"/>
                </a:solidFill>
                <a:latin typeface="Calibri"/>
                <a:ea typeface="Calibri"/>
                <a:cs typeface="Calibri"/>
                <a:sym typeface="Calibri"/>
              </a:endParaRPr>
            </a:p>
            <a:p>
              <a:pPr marL="0" marR="0" lvl="0" indent="0" algn="ctr" rtl="0">
                <a:spcBef>
                  <a:spcPts val="0"/>
                </a:spcBef>
                <a:spcAft>
                  <a:spcPts val="0"/>
                </a:spcAft>
                <a:buNone/>
              </a:pPr>
              <a:r>
                <a:rPr lang="en-US" sz="1400" b="1" i="0" u="none" strike="noStrike" cap="none">
                  <a:solidFill>
                    <a:schemeClr val="lt1"/>
                  </a:solidFill>
                  <a:latin typeface="Calibri"/>
                  <a:ea typeface="Calibri"/>
                  <a:cs typeface="Calibri"/>
                  <a:sym typeface="Calibri"/>
                </a:rPr>
                <a:t>C</a:t>
              </a:r>
              <a:r>
                <a:rPr lang="en-US" sz="1400" b="1" i="0" u="none" strike="noStrike" cap="none" baseline="-25000">
                  <a:solidFill>
                    <a:schemeClr val="lt1"/>
                  </a:solidFill>
                  <a:latin typeface="Calibri"/>
                  <a:ea typeface="Calibri"/>
                  <a:cs typeface="Calibri"/>
                  <a:sym typeface="Calibri"/>
                </a:rPr>
                <a:t>2</a:t>
              </a:r>
              <a:r>
                <a:rPr lang="en-US" sz="1400" b="1" i="0" u="none" strike="noStrike" cap="none">
                  <a:solidFill>
                    <a:schemeClr val="lt1"/>
                  </a:solidFill>
                  <a:latin typeface="Calibri"/>
                  <a:ea typeface="Calibri"/>
                  <a:cs typeface="Calibri"/>
                  <a:sym typeface="Calibri"/>
                </a:rPr>
                <a:t>H</a:t>
              </a:r>
              <a:r>
                <a:rPr lang="en-US" sz="1400" b="1" i="0" u="none" strike="noStrike" cap="none" baseline="-25000">
                  <a:solidFill>
                    <a:schemeClr val="lt1"/>
                  </a:solidFill>
                  <a:latin typeface="Calibri"/>
                  <a:ea typeface="Calibri"/>
                  <a:cs typeface="Calibri"/>
                  <a:sym typeface="Calibri"/>
                </a:rPr>
                <a:t>2</a:t>
              </a:r>
              <a:r>
                <a:rPr lang="en-US" sz="1400" b="1" i="0" u="none" strike="noStrike" cap="none">
                  <a:solidFill>
                    <a:schemeClr val="lt1"/>
                  </a:solidFill>
                  <a:latin typeface="Calibri"/>
                  <a:ea typeface="Calibri"/>
                  <a:cs typeface="Calibri"/>
                  <a:sym typeface="Calibri"/>
                </a:rPr>
                <a:t>F</a:t>
              </a:r>
              <a:r>
                <a:rPr lang="en-US" sz="1400" b="1" i="0" u="none" strike="noStrike" cap="none" baseline="-25000">
                  <a:solidFill>
                    <a:schemeClr val="lt1"/>
                  </a:solidFill>
                  <a:latin typeface="Calibri"/>
                  <a:ea typeface="Calibri"/>
                  <a:cs typeface="Calibri"/>
                  <a:sym typeface="Calibri"/>
                </a:rPr>
                <a:t>4</a:t>
              </a:r>
              <a:r>
                <a:rPr lang="en-US" sz="1400" b="1" i="0" u="none" strike="noStrike" cap="none">
                  <a:solidFill>
                    <a:schemeClr val="lt1"/>
                  </a:solidFill>
                  <a:latin typeface="Calibri"/>
                  <a:ea typeface="Calibri"/>
                  <a:cs typeface="Calibri"/>
                  <a:sym typeface="Calibri"/>
                </a:rPr>
                <a:t>+iC</a:t>
              </a:r>
              <a:r>
                <a:rPr lang="en-US" sz="1400" b="1" i="0" u="none" strike="noStrike" cap="none" baseline="-25000">
                  <a:solidFill>
                    <a:schemeClr val="lt1"/>
                  </a:solidFill>
                  <a:latin typeface="Calibri"/>
                  <a:ea typeface="Calibri"/>
                  <a:cs typeface="Calibri"/>
                  <a:sym typeface="Calibri"/>
                </a:rPr>
                <a:t>4</a:t>
              </a:r>
              <a:r>
                <a:rPr lang="en-US" sz="1400" b="1" i="0" u="none" strike="noStrike" cap="none">
                  <a:solidFill>
                    <a:schemeClr val="lt1"/>
                  </a:solidFill>
                  <a:latin typeface="Calibri"/>
                  <a:ea typeface="Calibri"/>
                  <a:cs typeface="Calibri"/>
                  <a:sym typeface="Calibri"/>
                </a:rPr>
                <a:t>H</a:t>
              </a:r>
              <a:r>
                <a:rPr lang="en-US" sz="1400" b="1" i="0" u="none" strike="noStrike" cap="none" baseline="-25000">
                  <a:solidFill>
                    <a:schemeClr val="lt1"/>
                  </a:solidFill>
                  <a:latin typeface="Calibri"/>
                  <a:ea typeface="Calibri"/>
                  <a:cs typeface="Calibri"/>
                  <a:sym typeface="Calibri"/>
                </a:rPr>
                <a:t>10</a:t>
              </a:r>
              <a:r>
                <a:rPr lang="en-US" sz="1400" b="1" i="0" u="none" strike="noStrike" cap="none">
                  <a:solidFill>
                    <a:schemeClr val="lt1"/>
                  </a:solidFill>
                  <a:latin typeface="Calibri"/>
                  <a:ea typeface="Calibri"/>
                  <a:cs typeface="Calibri"/>
                  <a:sym typeface="Calibri"/>
                </a:rPr>
                <a:t>+SF</a:t>
              </a:r>
              <a:r>
                <a:rPr lang="en-US" sz="1400" b="1" i="0" u="none" strike="noStrike" cap="none" baseline="-25000">
                  <a:solidFill>
                    <a:schemeClr val="lt1"/>
                  </a:solidFill>
                  <a:latin typeface="Calibri"/>
                  <a:ea typeface="Calibri"/>
                  <a:cs typeface="Calibri"/>
                  <a:sym typeface="Calibri"/>
                </a:rPr>
                <a:t>6</a:t>
              </a:r>
              <a:r>
                <a:rPr lang="en-US" sz="1400" b="1" i="0" u="none" strike="noStrike" cap="none">
                  <a:solidFill>
                    <a:schemeClr val="lt1"/>
                  </a:solidFill>
                  <a:latin typeface="Calibri"/>
                  <a:ea typeface="Calibri"/>
                  <a:cs typeface="Calibri"/>
                  <a:sym typeface="Calibri"/>
                </a:rPr>
                <a:t>   95.2+4.5+0.3%</a:t>
              </a:r>
              <a:endParaRPr sz="1400" b="1" i="0" u="none" strike="noStrike" cap="none">
                <a:solidFill>
                  <a:schemeClr val="lt1"/>
                </a:solidFill>
                <a:latin typeface="Calibri"/>
                <a:ea typeface="Calibri"/>
                <a:cs typeface="Calibri"/>
                <a:sym typeface="Calibri"/>
              </a:endParaRPr>
            </a:p>
          </p:txBody>
        </p:sp>
        <p:pic>
          <p:nvPicPr>
            <p:cNvPr id="119" name="Google Shape;119;p3"/>
            <p:cNvPicPr preferRelativeResize="0"/>
            <p:nvPr/>
          </p:nvPicPr>
          <p:blipFill rotWithShape="1">
            <a:blip r:embed="rId3">
              <a:alphaModFix/>
            </a:blip>
            <a:srcRect/>
            <a:stretch/>
          </p:blipFill>
          <p:spPr>
            <a:xfrm>
              <a:off x="1421537" y="3236924"/>
              <a:ext cx="1828433" cy="1228913"/>
            </a:xfrm>
            <a:prstGeom prst="rect">
              <a:avLst/>
            </a:prstGeom>
            <a:noFill/>
            <a:ln>
              <a:noFill/>
            </a:ln>
          </p:spPr>
        </p:pic>
        <p:sp>
          <p:nvSpPr>
            <p:cNvPr id="120" name="Google Shape;120;p3"/>
            <p:cNvSpPr/>
            <p:nvPr/>
          </p:nvSpPr>
          <p:spPr>
            <a:xfrm>
              <a:off x="2174867" y="2346792"/>
              <a:ext cx="359230" cy="946649"/>
            </a:xfrm>
            <a:prstGeom prst="downArrow">
              <a:avLst>
                <a:gd name="adj1" fmla="val 50000"/>
                <a:gd name="adj2" fmla="val 50000"/>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b="0" i="0" u="none" strike="noStrike" cap="none">
                <a:solidFill>
                  <a:schemeClr val="lt1"/>
                </a:solidFill>
                <a:latin typeface="Calibri"/>
                <a:ea typeface="Calibri"/>
                <a:cs typeface="Calibri"/>
                <a:sym typeface="Calibri"/>
              </a:endParaRPr>
            </a:p>
          </p:txBody>
        </p:sp>
        <p:sp>
          <p:nvSpPr>
            <p:cNvPr id="121" name="Google Shape;121;p3"/>
            <p:cNvSpPr/>
            <p:nvPr/>
          </p:nvSpPr>
          <p:spPr>
            <a:xfrm>
              <a:off x="1391646" y="2424988"/>
              <a:ext cx="2109776" cy="492038"/>
            </a:xfrm>
            <a:prstGeom prst="rect">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Calibri"/>
                  <a:ea typeface="Calibri"/>
                  <a:cs typeface="Calibri"/>
                  <a:sym typeface="Calibri"/>
                </a:rPr>
                <a:t>total flow ~9000 l/h</a:t>
              </a:r>
              <a:endParaRPr sz="1400" b="0" i="0" u="none" strike="noStrike" cap="none">
                <a:solidFill>
                  <a:schemeClr val="lt1"/>
                </a:solidFill>
                <a:latin typeface="Calibri"/>
                <a:ea typeface="Calibri"/>
                <a:cs typeface="Calibri"/>
                <a:sym typeface="Calibri"/>
              </a:endParaRPr>
            </a:p>
          </p:txBody>
        </p:sp>
        <p:sp>
          <p:nvSpPr>
            <p:cNvPr id="122" name="Google Shape;122;p3"/>
            <p:cNvSpPr/>
            <p:nvPr/>
          </p:nvSpPr>
          <p:spPr>
            <a:xfrm rot="-5400000">
              <a:off x="3315263" y="3330595"/>
              <a:ext cx="632289" cy="710352"/>
            </a:xfrm>
            <a:prstGeom prst="downArrow">
              <a:avLst>
                <a:gd name="adj1" fmla="val 23814"/>
                <a:gd name="adj2" fmla="val 50000"/>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b="0" i="0" u="none" strike="noStrike" cap="none">
                <a:solidFill>
                  <a:schemeClr val="lt1"/>
                </a:solidFill>
                <a:latin typeface="Calibri"/>
                <a:ea typeface="Calibri"/>
                <a:cs typeface="Calibri"/>
                <a:sym typeface="Calibri"/>
              </a:endParaRPr>
            </a:p>
          </p:txBody>
        </p:sp>
        <p:sp>
          <p:nvSpPr>
            <p:cNvPr id="123" name="Google Shape;123;p3"/>
            <p:cNvSpPr/>
            <p:nvPr/>
          </p:nvSpPr>
          <p:spPr>
            <a:xfrm rot="-5400000">
              <a:off x="3825860" y="2167548"/>
              <a:ext cx="927577" cy="1498955"/>
            </a:xfrm>
            <a:prstGeom prst="bentUpArrow">
              <a:avLst>
                <a:gd name="adj1" fmla="val 16339"/>
                <a:gd name="adj2" fmla="val 20276"/>
                <a:gd name="adj3" fmla="val 25000"/>
              </a:avLst>
            </a:prstGeom>
            <a:solidFill>
              <a:schemeClr val="accent1"/>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24" name="Google Shape;124;p3"/>
          <p:cNvSpPr txBox="1"/>
          <p:nvPr/>
        </p:nvSpPr>
        <p:spPr>
          <a:xfrm>
            <a:off x="184125" y="1245149"/>
            <a:ext cx="5721376" cy="1779975"/>
          </a:xfrm>
          <a:prstGeom prst="rect">
            <a:avLst/>
          </a:prstGeom>
          <a:noFill/>
          <a:ln w="9525" cap="flat" cmpd="sng">
            <a:solidFill>
              <a:srgbClr val="0F6FC6"/>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10000"/>
              </a:lnSpc>
              <a:spcBef>
                <a:spcPts val="0"/>
              </a:spcBef>
              <a:spcAft>
                <a:spcPts val="0"/>
              </a:spcAft>
              <a:buNone/>
            </a:pPr>
            <a:r>
              <a:rPr lang="en-US" sz="2000" b="0" i="0" u="none" strike="noStrike" cap="none">
                <a:solidFill>
                  <a:schemeClr val="dk1"/>
                </a:solidFill>
                <a:latin typeface="Calibri"/>
                <a:ea typeface="Calibri"/>
                <a:cs typeface="Calibri"/>
                <a:sym typeface="Calibri"/>
              </a:rPr>
              <a:t>In 2018, RPC gas system was operated with:</a:t>
            </a:r>
            <a:endParaRPr sz="2000" b="0" i="0" u="none" strike="noStrike" cap="none">
              <a:solidFill>
                <a:schemeClr val="dk1"/>
              </a:solidFill>
              <a:latin typeface="Calibri"/>
              <a:ea typeface="Calibri"/>
              <a:cs typeface="Calibri"/>
              <a:sym typeface="Calibri"/>
            </a:endParaRPr>
          </a:p>
          <a:p>
            <a:pPr marL="898525" marR="0" lvl="0" indent="-360363" algn="just" rtl="0">
              <a:lnSpc>
                <a:spcPct val="110000"/>
              </a:lnSpc>
              <a:spcBef>
                <a:spcPts val="0"/>
              </a:spcBef>
              <a:spcAft>
                <a:spcPts val="0"/>
              </a:spcAft>
              <a:buClr>
                <a:schemeClr val="dk1"/>
              </a:buClr>
              <a:buSzPts val="2000"/>
              <a:buFont typeface="Noto Sans Symbols"/>
              <a:buChar char="❖"/>
            </a:pPr>
            <a:r>
              <a:rPr lang="en-US" sz="2000" b="1" i="0" u="none" strike="noStrike" cap="none">
                <a:solidFill>
                  <a:schemeClr val="dk1"/>
                </a:solidFill>
                <a:latin typeface="Calibri"/>
                <a:ea typeface="Calibri"/>
                <a:cs typeface="Calibri"/>
                <a:sym typeface="Calibri"/>
              </a:rPr>
              <a:t>Total flow </a:t>
            </a:r>
            <a:r>
              <a:rPr lang="en-US" sz="2000" b="0" i="0" u="none" strike="noStrike" cap="none">
                <a:solidFill>
                  <a:schemeClr val="dk1"/>
                </a:solidFill>
                <a:latin typeface="Calibri"/>
                <a:ea typeface="Calibri"/>
                <a:cs typeface="Calibri"/>
                <a:sym typeface="Calibri"/>
              </a:rPr>
              <a:t>~9000 l/h </a:t>
            </a:r>
            <a:endParaRPr sz="2000" b="1" i="0" u="none" strike="noStrike" cap="none">
              <a:solidFill>
                <a:schemeClr val="dk1"/>
              </a:solidFill>
              <a:latin typeface="Calibri"/>
              <a:ea typeface="Calibri"/>
              <a:cs typeface="Calibri"/>
              <a:sym typeface="Calibri"/>
            </a:endParaRPr>
          </a:p>
          <a:p>
            <a:pPr marL="898525" marR="0" lvl="0" indent="-360363" algn="just" rtl="0">
              <a:lnSpc>
                <a:spcPct val="110000"/>
              </a:lnSpc>
              <a:spcBef>
                <a:spcPts val="0"/>
              </a:spcBef>
              <a:spcAft>
                <a:spcPts val="0"/>
              </a:spcAft>
              <a:buClr>
                <a:schemeClr val="dk1"/>
              </a:buClr>
              <a:buSzPts val="2000"/>
              <a:buFont typeface="Noto Sans Symbols"/>
              <a:buChar char="❖"/>
            </a:pPr>
            <a:r>
              <a:rPr lang="en-US" sz="2000" b="1" i="0" u="none" strike="noStrike" cap="none">
                <a:solidFill>
                  <a:schemeClr val="dk1"/>
                </a:solidFill>
                <a:latin typeface="Calibri"/>
                <a:ea typeface="Calibri"/>
                <a:cs typeface="Calibri"/>
                <a:sym typeface="Calibri"/>
              </a:rPr>
              <a:t>Leak rate: </a:t>
            </a:r>
            <a:r>
              <a:rPr lang="en-US" sz="2000" b="0" i="0" u="none" strike="noStrike" cap="none">
                <a:solidFill>
                  <a:schemeClr val="dk1"/>
                </a:solidFill>
                <a:latin typeface="Calibri"/>
                <a:ea typeface="Calibri"/>
                <a:cs typeface="Calibri"/>
                <a:sym typeface="Calibri"/>
              </a:rPr>
              <a:t>~900 l/h (constant) </a:t>
            </a:r>
            <a:endParaRPr/>
          </a:p>
          <a:p>
            <a:pPr marL="898525" marR="0" lvl="0" indent="-360363" algn="just" rtl="0">
              <a:lnSpc>
                <a:spcPct val="110000"/>
              </a:lnSpc>
              <a:spcBef>
                <a:spcPts val="0"/>
              </a:spcBef>
              <a:spcAft>
                <a:spcPts val="0"/>
              </a:spcAft>
              <a:buClr>
                <a:schemeClr val="dk1"/>
              </a:buClr>
              <a:buSzPts val="2000"/>
              <a:buFont typeface="Noto Sans Symbols"/>
              <a:buChar char="❖"/>
            </a:pPr>
            <a:r>
              <a:rPr lang="en-US" sz="2000" b="1" i="0" u="none" strike="noStrike" cap="none">
                <a:solidFill>
                  <a:schemeClr val="dk1"/>
                </a:solidFill>
                <a:latin typeface="Calibri"/>
                <a:ea typeface="Calibri"/>
                <a:cs typeface="Calibri"/>
                <a:sym typeface="Calibri"/>
              </a:rPr>
              <a:t>Replenishing rate 10% </a:t>
            </a:r>
            <a:endParaRPr/>
          </a:p>
          <a:p>
            <a:pPr marL="898525" marR="0" lvl="0" indent="-360363" algn="just" rtl="0">
              <a:lnSpc>
                <a:spcPct val="11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Calibri"/>
                <a:ea typeface="Calibri"/>
                <a:cs typeface="Calibri"/>
                <a:sym typeface="Calibri"/>
              </a:rPr>
              <a:t>Flow gas from the exhaust ~0 l/h</a:t>
            </a:r>
            <a:endParaRPr sz="2000" b="0" i="0" u="none" strike="noStrike" cap="none">
              <a:solidFill>
                <a:schemeClr val="dk1"/>
              </a:solidFill>
              <a:latin typeface="Calibri"/>
              <a:ea typeface="Calibri"/>
              <a:cs typeface="Calibri"/>
              <a:sym typeface="Calibri"/>
            </a:endParaRPr>
          </a:p>
        </p:txBody>
      </p:sp>
      <p:sp>
        <p:nvSpPr>
          <p:cNvPr id="125" name="Google Shape;125;p3"/>
          <p:cNvSpPr txBox="1"/>
          <p:nvPr/>
        </p:nvSpPr>
        <p:spPr>
          <a:xfrm>
            <a:off x="2349500" y="7302500"/>
            <a:ext cx="184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3"/>
          <p:cNvSpPr/>
          <p:nvPr/>
        </p:nvSpPr>
        <p:spPr>
          <a:xfrm>
            <a:off x="184124" y="3500246"/>
            <a:ext cx="7064045"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FF0000"/>
                </a:solidFill>
                <a:latin typeface="Calibri"/>
                <a:ea typeface="Calibri"/>
                <a:cs typeface="Calibri"/>
                <a:sym typeface="Calibri"/>
              </a:rPr>
              <a:t>The leaky chambers were:    </a:t>
            </a:r>
            <a:endParaRPr sz="2000" dirty="0">
              <a:solidFill>
                <a:srgbClr val="FF0000"/>
              </a:solidFill>
              <a:latin typeface="Calibri"/>
              <a:ea typeface="Calibri"/>
              <a:cs typeface="Calibri"/>
              <a:sym typeface="Calibri"/>
            </a:endParaRPr>
          </a:p>
          <a:p>
            <a:pPr marL="342900" marR="0" lvl="0" indent="-342900" algn="l" rtl="0">
              <a:spcBef>
                <a:spcPts val="0"/>
              </a:spcBef>
              <a:spcAft>
                <a:spcPts val="0"/>
              </a:spcAft>
              <a:buClr>
                <a:srgbClr val="FF0000"/>
              </a:buClr>
              <a:buSzPts val="2000"/>
              <a:buFont typeface="Wingdings" charset="2"/>
              <a:buChar char="Ø"/>
            </a:pPr>
            <a:r>
              <a:rPr lang="en-US" sz="2000" dirty="0">
                <a:solidFill>
                  <a:srgbClr val="FF0000"/>
                </a:solidFill>
                <a:latin typeface="Calibri"/>
                <a:ea typeface="Calibri"/>
                <a:cs typeface="Calibri"/>
                <a:sym typeface="Calibri"/>
              </a:rPr>
              <a:t>43 leaky chambers in the Barrel </a:t>
            </a:r>
            <a:r>
              <a:rPr lang="en-US" sz="2000" dirty="0" smtClean="0">
                <a:solidFill>
                  <a:srgbClr val="FF0000"/>
                </a:solidFill>
                <a:latin typeface="Calibri"/>
                <a:ea typeface="Calibri"/>
                <a:cs typeface="Calibri"/>
                <a:sym typeface="Wingdings"/>
              </a:rPr>
              <a:t> </a:t>
            </a:r>
            <a:r>
              <a:rPr lang="en-US" sz="2000" dirty="0" smtClean="0">
                <a:solidFill>
                  <a:srgbClr val="FF0000"/>
                </a:solidFill>
                <a:latin typeface="Calibri"/>
                <a:ea typeface="Calibri"/>
                <a:cs typeface="Calibri"/>
                <a:sym typeface="Calibri"/>
              </a:rPr>
              <a:t>800</a:t>
            </a:r>
            <a:r>
              <a:rPr lang="en-US" sz="2000" dirty="0">
                <a:solidFill>
                  <a:srgbClr val="FF0000"/>
                </a:solidFill>
                <a:latin typeface="Calibri"/>
                <a:ea typeface="Calibri"/>
                <a:cs typeface="Calibri"/>
                <a:sym typeface="Calibri"/>
              </a:rPr>
              <a:t>-850 l/h </a:t>
            </a:r>
          </a:p>
          <a:p>
            <a:pPr marL="342900" marR="0" lvl="0" indent="-342900" algn="l" rtl="0">
              <a:spcBef>
                <a:spcPts val="0"/>
              </a:spcBef>
              <a:spcAft>
                <a:spcPts val="0"/>
              </a:spcAft>
              <a:buClr>
                <a:srgbClr val="FF0000"/>
              </a:buClr>
              <a:buSzPts val="2000"/>
              <a:buFont typeface="Wingdings" charset="2"/>
              <a:buChar char="Ø"/>
            </a:pPr>
            <a:r>
              <a:rPr lang="en-US" sz="2000" dirty="0" smtClean="0">
                <a:solidFill>
                  <a:srgbClr val="000000"/>
                </a:solidFill>
                <a:latin typeface="Calibri"/>
                <a:ea typeface="Calibri"/>
                <a:cs typeface="Calibri"/>
                <a:sym typeface="Calibri"/>
              </a:rPr>
              <a:t>20 </a:t>
            </a:r>
            <a:r>
              <a:rPr lang="en-US" sz="2000" dirty="0">
                <a:solidFill>
                  <a:srgbClr val="000000"/>
                </a:solidFill>
                <a:latin typeface="Calibri"/>
                <a:ea typeface="Calibri"/>
                <a:cs typeface="Calibri"/>
                <a:sym typeface="Calibri"/>
              </a:rPr>
              <a:t>leaky chambers in the Barrel </a:t>
            </a:r>
            <a:r>
              <a:rPr lang="en-US" sz="2000" dirty="0" smtClean="0">
                <a:solidFill>
                  <a:srgbClr val="000000"/>
                </a:solidFill>
                <a:latin typeface="Calibri"/>
                <a:ea typeface="Calibri"/>
                <a:cs typeface="Calibri"/>
                <a:sym typeface="Wingdings"/>
              </a:rPr>
              <a:t> </a:t>
            </a:r>
            <a:r>
              <a:rPr lang="en-US" sz="2000" dirty="0" smtClean="0">
                <a:solidFill>
                  <a:srgbClr val="000000"/>
                </a:solidFill>
                <a:latin typeface="Calibri"/>
                <a:ea typeface="Calibri"/>
                <a:cs typeface="Calibri"/>
                <a:sym typeface="Calibri"/>
              </a:rPr>
              <a:t>disconnected </a:t>
            </a:r>
            <a:endParaRPr sz="2000" dirty="0">
              <a:solidFill>
                <a:srgbClr val="000000"/>
              </a:solidFill>
              <a:latin typeface="Calibri"/>
              <a:ea typeface="Calibri"/>
              <a:cs typeface="Calibri"/>
              <a:sym typeface="Calibri"/>
            </a:endParaRPr>
          </a:p>
          <a:p>
            <a:pPr marL="0" marR="0" lvl="0" indent="0" algn="l" rtl="0">
              <a:spcBef>
                <a:spcPts val="0"/>
              </a:spcBef>
              <a:spcAft>
                <a:spcPts val="0"/>
              </a:spcAft>
              <a:buNone/>
            </a:pPr>
            <a:r>
              <a:rPr lang="en-US" sz="2000" dirty="0">
                <a:solidFill>
                  <a:srgbClr val="000000"/>
                </a:solidFill>
                <a:latin typeface="Calibri"/>
                <a:ea typeface="Calibri"/>
                <a:cs typeface="Calibri"/>
                <a:sym typeface="Calibri"/>
              </a:rPr>
              <a:t>	</a:t>
            </a:r>
            <a:endParaRPr sz="2000" dirty="0">
              <a:solidFill>
                <a:srgbClr val="FF0000"/>
              </a:solidFill>
              <a:latin typeface="Calibri"/>
              <a:ea typeface="Calibri"/>
              <a:cs typeface="Calibri"/>
              <a:sym typeface="Calibri"/>
            </a:endParaRPr>
          </a:p>
          <a:p>
            <a:pPr marL="342900" marR="0" lvl="0" indent="-342900" algn="l" rtl="0">
              <a:spcBef>
                <a:spcPts val="0"/>
              </a:spcBef>
              <a:spcAft>
                <a:spcPts val="0"/>
              </a:spcAft>
              <a:buClr>
                <a:srgbClr val="FF0000"/>
              </a:buClr>
              <a:buSzPts val="2000"/>
              <a:buFont typeface="Wingdings" charset="2"/>
              <a:buChar char="Ø"/>
            </a:pPr>
            <a:r>
              <a:rPr lang="en-US" sz="2000" dirty="0">
                <a:solidFill>
                  <a:srgbClr val="FF0000"/>
                </a:solidFill>
                <a:latin typeface="Calibri"/>
                <a:ea typeface="Calibri"/>
                <a:cs typeface="Calibri"/>
                <a:sym typeface="Calibri"/>
              </a:rPr>
              <a:t>8  leaky chambers in the Endcap </a:t>
            </a:r>
            <a:r>
              <a:rPr lang="en-US" sz="2000" dirty="0" smtClean="0">
                <a:solidFill>
                  <a:srgbClr val="FF0000"/>
                </a:solidFill>
                <a:latin typeface="Calibri"/>
                <a:ea typeface="Calibri"/>
                <a:cs typeface="Calibri"/>
                <a:sym typeface="Wingdings"/>
              </a:rPr>
              <a:t></a:t>
            </a:r>
            <a:r>
              <a:rPr lang="en-US" sz="2000" dirty="0" smtClean="0">
                <a:solidFill>
                  <a:srgbClr val="FF0000"/>
                </a:solidFill>
                <a:latin typeface="Calibri"/>
                <a:ea typeface="Calibri"/>
                <a:cs typeface="Calibri"/>
                <a:sym typeface="Calibri"/>
              </a:rPr>
              <a:t> </a:t>
            </a:r>
            <a:r>
              <a:rPr lang="en-US" sz="2000" dirty="0">
                <a:solidFill>
                  <a:srgbClr val="FF0000"/>
                </a:solidFill>
                <a:latin typeface="Calibri"/>
                <a:ea typeface="Calibri"/>
                <a:cs typeface="Calibri"/>
                <a:sym typeface="Calibri"/>
              </a:rPr>
              <a:t>50-100 l/h </a:t>
            </a:r>
            <a:endParaRPr dirty="0"/>
          </a:p>
        </p:txBody>
      </p:sp>
      <p:pic>
        <p:nvPicPr>
          <p:cNvPr id="127" name="Google Shape;127;p3" descr="Schermata 2017-10-27 alle 09.42.33.png"/>
          <p:cNvPicPr preferRelativeResize="0"/>
          <p:nvPr/>
        </p:nvPicPr>
        <p:blipFill rotWithShape="1">
          <a:blip r:embed="rId4">
            <a:alphaModFix/>
          </a:blip>
          <a:srcRect/>
          <a:stretch/>
        </p:blipFill>
        <p:spPr>
          <a:xfrm>
            <a:off x="8541628" y="4606969"/>
            <a:ext cx="2634314" cy="2251031"/>
          </a:xfrm>
          <a:prstGeom prst="rect">
            <a:avLst/>
          </a:prstGeom>
          <a:noFill/>
          <a:ln>
            <a:noFill/>
          </a:ln>
        </p:spPr>
      </p:pic>
      <p:sp>
        <p:nvSpPr>
          <p:cNvPr id="128" name="Google Shape;128;p3"/>
          <p:cNvSpPr txBox="1"/>
          <p:nvPr/>
        </p:nvSpPr>
        <p:spPr>
          <a:xfrm>
            <a:off x="9210760" y="6090349"/>
            <a:ext cx="1283669" cy="43088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chemeClr val="dk1"/>
                </a:solidFill>
                <a:latin typeface="Calibri"/>
                <a:ea typeface="Calibri"/>
                <a:cs typeface="Calibri"/>
                <a:sym typeface="Calibri"/>
              </a:rPr>
              <a:t>RPC leaky OFF</a:t>
            </a:r>
            <a:endParaRPr/>
          </a:p>
          <a:p>
            <a:pPr marL="0" marR="0" lvl="0" indent="0" algn="l" rtl="0">
              <a:spcBef>
                <a:spcPts val="0"/>
              </a:spcBef>
              <a:spcAft>
                <a:spcPts val="0"/>
              </a:spcAft>
              <a:buNone/>
            </a:pPr>
            <a:r>
              <a:rPr lang="en-US" sz="1100" b="1">
                <a:solidFill>
                  <a:schemeClr val="dk1"/>
                </a:solidFill>
                <a:latin typeface="Calibri"/>
                <a:ea typeface="Calibri"/>
                <a:cs typeface="Calibri"/>
                <a:sym typeface="Calibri"/>
              </a:rPr>
              <a:t>RPC leaky ON</a:t>
            </a:r>
            <a:endParaRPr sz="1100" b="1">
              <a:solidFill>
                <a:schemeClr val="dk1"/>
              </a:solidFill>
              <a:latin typeface="Calibri"/>
              <a:ea typeface="Calibri"/>
              <a:cs typeface="Calibri"/>
              <a:sym typeface="Calibri"/>
            </a:endParaRPr>
          </a:p>
        </p:txBody>
      </p:sp>
      <p:sp>
        <p:nvSpPr>
          <p:cNvPr id="129" name="Google Shape;129;p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130" name="Google Shape;130;p3"/>
          <p:cNvSpPr/>
          <p:nvPr/>
        </p:nvSpPr>
        <p:spPr>
          <a:xfrm>
            <a:off x="5753873" y="3989409"/>
            <a:ext cx="303256" cy="487452"/>
          </a:xfrm>
          <a:prstGeom prst="rightBrace">
            <a:avLst>
              <a:gd name="adj1" fmla="val 8333"/>
              <a:gd name="adj2" fmla="val 50000"/>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3"/>
          <p:cNvSpPr txBox="1"/>
          <p:nvPr/>
        </p:nvSpPr>
        <p:spPr>
          <a:xfrm>
            <a:off x="6196522" y="4040048"/>
            <a:ext cx="12841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63 leaky  </a:t>
            </a:r>
            <a:endParaRPr sz="1800">
              <a:solidFill>
                <a:schemeClr val="dk1"/>
              </a:solidFill>
              <a:latin typeface="Calibri"/>
              <a:ea typeface="Calibri"/>
              <a:cs typeface="Calibri"/>
              <a:sym typeface="Calibri"/>
            </a:endParaRPr>
          </a:p>
        </p:txBody>
      </p:sp>
      <p:sp>
        <p:nvSpPr>
          <p:cNvPr id="132" name="Google Shape;132;p3"/>
          <p:cNvSpPr/>
          <p:nvPr/>
        </p:nvSpPr>
        <p:spPr>
          <a:xfrm>
            <a:off x="6196522" y="4052877"/>
            <a:ext cx="923362" cy="554092"/>
          </a:xfrm>
          <a:prstGeom prst="ellipse">
            <a:avLst/>
          </a:prstGeom>
          <a:noFill/>
          <a:ln w="9525" cap="flat" cmpd="sng">
            <a:solidFill>
              <a:srgbClr val="0F6FC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3"/>
          <p:cNvSpPr/>
          <p:nvPr/>
        </p:nvSpPr>
        <p:spPr>
          <a:xfrm>
            <a:off x="693216" y="5297108"/>
            <a:ext cx="7551324" cy="1569660"/>
          </a:xfrm>
          <a:prstGeom prst="rect">
            <a:avLst/>
          </a:prstGeom>
          <a:noFill/>
          <a:ln>
            <a:noFill/>
          </a:ln>
        </p:spPr>
        <p:txBody>
          <a:bodyPr spcFirstLastPara="1" wrap="square" lIns="91425" tIns="45700" rIns="91425" bIns="45700" anchor="t" anchorCtr="0">
            <a:spAutoFit/>
          </a:bodyPr>
          <a:lstStyle/>
          <a:p>
            <a:pPr marL="0" marR="0" lvl="2" indent="0" algn="just" rtl="0">
              <a:spcBef>
                <a:spcPts val="0"/>
              </a:spcBef>
              <a:spcAft>
                <a:spcPts val="0"/>
              </a:spcAft>
              <a:buNone/>
            </a:pPr>
            <a:r>
              <a:rPr lang="en-US" sz="1600" b="0" i="1" u="none" strike="noStrike" cap="none">
                <a:solidFill>
                  <a:schemeClr val="dk1"/>
                </a:solidFill>
                <a:latin typeface="Calibri"/>
                <a:ea typeface="Calibri"/>
                <a:cs typeface="Calibri"/>
                <a:sym typeface="Calibri"/>
              </a:rPr>
              <a:t>Note</a:t>
            </a:r>
            <a:endParaRPr sz="1600" b="0" i="1" u="none" strike="noStrike" cap="none">
              <a:solidFill>
                <a:schemeClr val="dk1"/>
              </a:solidFill>
              <a:latin typeface="Calibri"/>
              <a:ea typeface="Calibri"/>
              <a:cs typeface="Calibri"/>
              <a:sym typeface="Calibri"/>
            </a:endParaRPr>
          </a:p>
          <a:p>
            <a:pPr marL="285750" marR="0" lvl="2" indent="-285750" algn="just" rtl="0">
              <a:spcBef>
                <a:spcPts val="0"/>
              </a:spcBef>
              <a:spcAft>
                <a:spcPts val="0"/>
              </a:spcAft>
              <a:buClr>
                <a:schemeClr val="dk1"/>
              </a:buClr>
              <a:buSzPts val="1600"/>
              <a:buFont typeface="Arial"/>
              <a:buChar char="•"/>
            </a:pPr>
            <a:r>
              <a:rPr lang="en-US" sz="1600" b="0" i="1" u="none" strike="noStrike" cap="none">
                <a:solidFill>
                  <a:schemeClr val="dk1"/>
                </a:solidFill>
                <a:latin typeface="Calibri"/>
                <a:ea typeface="Calibri"/>
                <a:cs typeface="Calibri"/>
                <a:sym typeface="Calibri"/>
              </a:rPr>
              <a:t>In Run 2, 20/480 Barrel RPC, not repairable (no access), have been disabled. They are located in the outermost Barrel stations (RB3 and RB4) </a:t>
            </a:r>
            <a:endParaRPr sz="1600" b="0" i="1" u="none" strike="noStrike" cap="none">
              <a:solidFill>
                <a:schemeClr val="dk1"/>
              </a:solidFill>
              <a:latin typeface="Calibri"/>
              <a:ea typeface="Calibri"/>
              <a:cs typeface="Calibri"/>
              <a:sym typeface="Calibri"/>
            </a:endParaRPr>
          </a:p>
          <a:p>
            <a:pPr marL="742950" marR="0" lvl="3" indent="-285750" algn="just" rtl="0">
              <a:spcBef>
                <a:spcPts val="0"/>
              </a:spcBef>
              <a:spcAft>
                <a:spcPts val="0"/>
              </a:spcAft>
              <a:buClr>
                <a:schemeClr val="dk1"/>
              </a:buClr>
              <a:buSzPts val="1600"/>
              <a:buFont typeface="Arial"/>
              <a:buChar char="•"/>
            </a:pPr>
            <a:r>
              <a:rPr lang="en-US" sz="1600" b="0" i="1" u="none" strike="noStrike" cap="none">
                <a:solidFill>
                  <a:schemeClr val="dk1"/>
                </a:solidFill>
                <a:latin typeface="Calibri"/>
                <a:ea typeface="Calibri"/>
                <a:cs typeface="Calibri"/>
                <a:sym typeface="Calibri"/>
              </a:rPr>
              <a:t>Degradation of L1 Trigger performance at a few percent level    </a:t>
            </a:r>
            <a:endParaRPr sz="1600" b="0" i="1" u="none" strike="noStrike" cap="none">
              <a:solidFill>
                <a:schemeClr val="dk1"/>
              </a:solidFill>
              <a:latin typeface="Calibri"/>
              <a:ea typeface="Calibri"/>
              <a:cs typeface="Calibri"/>
              <a:sym typeface="Calibri"/>
            </a:endParaRPr>
          </a:p>
          <a:p>
            <a:pPr marL="285750" marR="0" lvl="2" indent="-285750" algn="just" rtl="0">
              <a:spcBef>
                <a:spcPts val="0"/>
              </a:spcBef>
              <a:spcAft>
                <a:spcPts val="0"/>
              </a:spcAft>
              <a:buClr>
                <a:schemeClr val="dk1"/>
              </a:buClr>
              <a:buSzPts val="1600"/>
              <a:buFont typeface="Arial"/>
              <a:buChar char="•"/>
            </a:pPr>
            <a:r>
              <a:rPr lang="en-US" sz="1600" b="0" i="1" u="none" strike="noStrike" cap="none">
                <a:solidFill>
                  <a:schemeClr val="dk1"/>
                </a:solidFill>
                <a:latin typeface="Calibri"/>
                <a:ea typeface="Calibri"/>
                <a:cs typeface="Calibri"/>
                <a:sym typeface="Calibri"/>
              </a:rPr>
              <a:t>This has reduced the leak rate</a:t>
            </a:r>
            <a:r>
              <a:rPr lang="en-US" sz="1600" b="0" i="1" u="none" strike="noStrike" cap="none">
                <a:solidFill>
                  <a:srgbClr val="FF0000"/>
                </a:solidFill>
                <a:latin typeface="Calibri"/>
                <a:ea typeface="Calibri"/>
                <a:cs typeface="Calibri"/>
                <a:sym typeface="Calibri"/>
              </a:rPr>
              <a:t> </a:t>
            </a:r>
            <a:r>
              <a:rPr lang="en-US" sz="1600" b="0" i="1" u="none" strike="noStrike" cap="none">
                <a:solidFill>
                  <a:schemeClr val="dk1"/>
                </a:solidFill>
                <a:latin typeface="Calibri"/>
                <a:ea typeface="Calibri"/>
                <a:cs typeface="Calibri"/>
                <a:sym typeface="Calibri"/>
              </a:rPr>
              <a:t>from 1200 l/h to 900 l/h and brought the replenishing gas rate from 12% to 10%</a:t>
            </a:r>
            <a:endParaRPr/>
          </a:p>
        </p:txBody>
      </p:sp>
      <p:cxnSp>
        <p:nvCxnSpPr>
          <p:cNvPr id="134" name="Google Shape;134;p3"/>
          <p:cNvCxnSpPr/>
          <p:nvPr/>
        </p:nvCxnSpPr>
        <p:spPr>
          <a:xfrm>
            <a:off x="7119884" y="5977186"/>
            <a:ext cx="1457233" cy="0"/>
          </a:xfrm>
          <a:prstGeom prst="straightConnector1">
            <a:avLst/>
          </a:prstGeom>
          <a:noFill/>
          <a:ln w="57150" cap="flat" cmpd="sng">
            <a:solidFill>
              <a:srgbClr val="FF0000"/>
            </a:solidFill>
            <a:prstDash val="solid"/>
            <a:miter lim="800000"/>
            <a:headEnd type="none" w="sm" len="sm"/>
            <a:tailEnd type="triangle" w="med" len="med"/>
          </a:ln>
        </p:spPr>
      </p:cxn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8"/>
          <p:cNvSpPr txBox="1">
            <a:spLocks noGrp="1"/>
          </p:cNvSpPr>
          <p:nvPr>
            <p:ph type="title"/>
          </p:nvPr>
        </p:nvSpPr>
        <p:spPr>
          <a:xfrm>
            <a:off x="584200" y="294640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4400"/>
              <a:buFont typeface="Calibri"/>
              <a:buNone/>
            </a:pPr>
            <a:r>
              <a:rPr lang="en-US"/>
              <a:t>SPARE</a:t>
            </a:r>
            <a:endParaRPr/>
          </a:p>
        </p:txBody>
      </p:sp>
      <p:sp>
        <p:nvSpPr>
          <p:cNvPr id="448" name="Google Shape;448;p28"/>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29" descr="Schermata 2017-01-27 alle 18.03.56.png"/>
          <p:cNvPicPr preferRelativeResize="0"/>
          <p:nvPr/>
        </p:nvPicPr>
        <p:blipFill rotWithShape="1">
          <a:blip r:embed="rId3">
            <a:alphaModFix/>
          </a:blip>
          <a:srcRect/>
          <a:stretch/>
        </p:blipFill>
        <p:spPr>
          <a:xfrm>
            <a:off x="-24136" y="1087803"/>
            <a:ext cx="6354592" cy="3314834"/>
          </a:xfrm>
          <a:prstGeom prst="rect">
            <a:avLst/>
          </a:prstGeom>
          <a:noFill/>
          <a:ln>
            <a:noFill/>
          </a:ln>
        </p:spPr>
      </p:pic>
      <p:pic>
        <p:nvPicPr>
          <p:cNvPr id="454" name="Google Shape;454;p29" descr="Schermata 2017-01-27 alle 18.04.08.png"/>
          <p:cNvPicPr preferRelativeResize="0"/>
          <p:nvPr/>
        </p:nvPicPr>
        <p:blipFill rotWithShape="1">
          <a:blip r:embed="rId4">
            <a:alphaModFix/>
          </a:blip>
          <a:srcRect/>
          <a:stretch/>
        </p:blipFill>
        <p:spPr>
          <a:xfrm>
            <a:off x="5837408" y="1049366"/>
            <a:ext cx="6354592" cy="3314434"/>
          </a:xfrm>
          <a:prstGeom prst="rect">
            <a:avLst/>
          </a:prstGeom>
          <a:noFill/>
          <a:ln>
            <a:noFill/>
          </a:ln>
        </p:spPr>
      </p:pic>
      <p:sp>
        <p:nvSpPr>
          <p:cNvPr id="455" name="Google Shape;455;p29"/>
          <p:cNvSpPr txBox="1"/>
          <p:nvPr/>
        </p:nvSpPr>
        <p:spPr>
          <a:xfrm>
            <a:off x="1099834" y="90309"/>
            <a:ext cx="913036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rgbClr val="FF0000"/>
                </a:solidFill>
                <a:latin typeface="Times New Roman"/>
                <a:ea typeface="Times New Roman"/>
                <a:cs typeface="Times New Roman"/>
                <a:sym typeface="Times New Roman"/>
              </a:rPr>
              <a:t>RB3 and RB4 gas distribution </a:t>
            </a:r>
            <a:endParaRPr/>
          </a:p>
        </p:txBody>
      </p:sp>
      <p:sp>
        <p:nvSpPr>
          <p:cNvPr id="456" name="Google Shape;456;p29"/>
          <p:cNvSpPr txBox="1"/>
          <p:nvPr/>
        </p:nvSpPr>
        <p:spPr>
          <a:xfrm>
            <a:off x="384068" y="4584429"/>
            <a:ext cx="11539520"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imes New Roman"/>
                <a:ea typeface="Times New Roman"/>
                <a:cs typeface="Times New Roman"/>
                <a:sym typeface="Times New Roman"/>
              </a:rPr>
              <a:t>RB3 and RB4 stations consist of two twin chambers.</a:t>
            </a:r>
            <a:endParaRPr/>
          </a:p>
          <a:p>
            <a:pPr marL="0" marR="0" lvl="0" indent="0" algn="l" rtl="0">
              <a:spcBef>
                <a:spcPts val="0"/>
              </a:spcBef>
              <a:spcAft>
                <a:spcPts val="0"/>
              </a:spcAft>
              <a:buNone/>
            </a:pPr>
            <a:r>
              <a:rPr lang="en-US" sz="2000" b="1">
                <a:solidFill>
                  <a:schemeClr val="dk1"/>
                </a:solidFill>
                <a:latin typeface="Times New Roman"/>
                <a:ea typeface="Times New Roman"/>
                <a:cs typeface="Times New Roman"/>
                <a:sym typeface="Times New Roman"/>
              </a:rPr>
              <a:t>The gas distribution between the </a:t>
            </a:r>
            <a:r>
              <a:rPr lang="en-US" sz="2000">
                <a:solidFill>
                  <a:schemeClr val="dk1"/>
                </a:solidFill>
                <a:latin typeface="Times New Roman"/>
                <a:ea typeface="Times New Roman"/>
                <a:cs typeface="Times New Roman"/>
                <a:sym typeface="Times New Roman"/>
              </a:rPr>
              <a:t>two chambers is connected in series: </a:t>
            </a:r>
            <a:endParaRPr/>
          </a:p>
          <a:p>
            <a:pPr marL="0" marR="0" lvl="0" indent="0" algn="l" rtl="0">
              <a:spcBef>
                <a:spcPts val="0"/>
              </a:spcBef>
              <a:spcAft>
                <a:spcPts val="0"/>
              </a:spcAft>
              <a:buNone/>
            </a:pPr>
            <a:r>
              <a:rPr lang="en-US" sz="2000">
                <a:solidFill>
                  <a:schemeClr val="dk1"/>
                </a:solidFill>
                <a:latin typeface="Times New Roman"/>
                <a:ea typeface="Times New Roman"/>
                <a:cs typeface="Times New Roman"/>
                <a:sym typeface="Times New Roman"/>
              </a:rPr>
              <a:t>From one chamber (the one with the service, fig.left), the polyetilene pipe crosses the chamber inside an aluminum bar (in green in figure). Then the gas pipe goes in the C profile (in blue) and finally it is connected to the other chamber (the one without service, fig. right)</a:t>
            </a:r>
            <a:endParaRPr sz="2000">
              <a:solidFill>
                <a:schemeClr val="dk1"/>
              </a:solidFill>
              <a:latin typeface="Times New Roman"/>
              <a:ea typeface="Times New Roman"/>
              <a:cs typeface="Times New Roman"/>
              <a:sym typeface="Times New Roman"/>
            </a:endParaRPr>
          </a:p>
        </p:txBody>
      </p:sp>
      <p:sp>
        <p:nvSpPr>
          <p:cNvPr id="457" name="Google Shape;457;p29"/>
          <p:cNvSpPr/>
          <p:nvPr/>
        </p:nvSpPr>
        <p:spPr>
          <a:xfrm>
            <a:off x="3380110" y="1473391"/>
            <a:ext cx="558645" cy="301163"/>
          </a:xfrm>
          <a:prstGeom prst="ellipse">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8" name="Google Shape;458;p29"/>
          <p:cNvSpPr/>
          <p:nvPr/>
        </p:nvSpPr>
        <p:spPr>
          <a:xfrm rot="-1530502">
            <a:off x="1110619" y="2049529"/>
            <a:ext cx="2478989" cy="183316"/>
          </a:xfrm>
          <a:prstGeom prst="rect">
            <a:avLst/>
          </a:prstGeom>
          <a:noFill/>
          <a:ln w="12700" cap="flat" cmpd="sng">
            <a:solidFill>
              <a:srgbClr val="008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9" name="Google Shape;459;p29"/>
          <p:cNvSpPr/>
          <p:nvPr/>
        </p:nvSpPr>
        <p:spPr>
          <a:xfrm rot="1769007">
            <a:off x="3401304" y="1926954"/>
            <a:ext cx="2478989" cy="183316"/>
          </a:xfrm>
          <a:prstGeom prst="rect">
            <a:avLst/>
          </a:prstGeom>
          <a:noFill/>
          <a:ln w="127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60" name="Google Shape;460;p29"/>
          <p:cNvCxnSpPr/>
          <p:nvPr/>
        </p:nvCxnSpPr>
        <p:spPr>
          <a:xfrm flipH="1">
            <a:off x="4410113" y="1224604"/>
            <a:ext cx="593561" cy="360153"/>
          </a:xfrm>
          <a:prstGeom prst="straightConnector1">
            <a:avLst/>
          </a:prstGeom>
          <a:noFill/>
          <a:ln w="12700" cap="flat" cmpd="sng">
            <a:solidFill>
              <a:schemeClr val="accent1"/>
            </a:solidFill>
            <a:prstDash val="solid"/>
            <a:miter lim="800000"/>
            <a:headEnd type="none" w="sm" len="sm"/>
            <a:tailEnd type="stealth" w="med" len="med"/>
          </a:ln>
        </p:spPr>
      </p:cxnSp>
      <p:sp>
        <p:nvSpPr>
          <p:cNvPr id="461" name="Google Shape;461;p29"/>
          <p:cNvSpPr txBox="1"/>
          <p:nvPr/>
        </p:nvSpPr>
        <p:spPr>
          <a:xfrm>
            <a:off x="4626283" y="763835"/>
            <a:ext cx="22869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 profile</a:t>
            </a:r>
            <a:endParaRPr/>
          </a:p>
        </p:txBody>
      </p:sp>
      <p:cxnSp>
        <p:nvCxnSpPr>
          <p:cNvPr id="462" name="Google Shape;462;p29"/>
          <p:cNvCxnSpPr/>
          <p:nvPr/>
        </p:nvCxnSpPr>
        <p:spPr>
          <a:xfrm>
            <a:off x="2123158" y="1216907"/>
            <a:ext cx="203201" cy="624332"/>
          </a:xfrm>
          <a:prstGeom prst="straightConnector1">
            <a:avLst/>
          </a:prstGeom>
          <a:noFill/>
          <a:ln w="12700" cap="flat" cmpd="sng">
            <a:solidFill>
              <a:schemeClr val="accent1"/>
            </a:solidFill>
            <a:prstDash val="solid"/>
            <a:miter lim="800000"/>
            <a:headEnd type="none" w="sm" len="sm"/>
            <a:tailEnd type="stealth" w="med" len="med"/>
          </a:ln>
        </p:spPr>
      </p:cxnSp>
      <p:sp>
        <p:nvSpPr>
          <p:cNvPr id="463" name="Google Shape;463;p29"/>
          <p:cNvSpPr txBox="1"/>
          <p:nvPr/>
        </p:nvSpPr>
        <p:spPr>
          <a:xfrm>
            <a:off x="632964" y="847575"/>
            <a:ext cx="22869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Aluminum bar</a:t>
            </a:r>
            <a:endParaRPr/>
          </a:p>
        </p:txBody>
      </p:sp>
      <p:sp>
        <p:nvSpPr>
          <p:cNvPr id="464" name="Google Shape;464;p29"/>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30"/>
          <p:cNvSpPr txBox="1">
            <a:spLocks noGrp="1"/>
          </p:cNvSpPr>
          <p:nvPr>
            <p:ph type="title"/>
          </p:nvPr>
        </p:nvSpPr>
        <p:spPr>
          <a:xfrm>
            <a:off x="1027893" y="0"/>
            <a:ext cx="10515600" cy="1221012"/>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solidFill>
                  <a:srgbClr val="FF0000"/>
                </a:solidFill>
              </a:rPr>
              <a:t>CERN long term objectives</a:t>
            </a:r>
            <a:endParaRPr>
              <a:solidFill>
                <a:srgbClr val="FF0000"/>
              </a:solidFill>
            </a:endParaRPr>
          </a:p>
        </p:txBody>
      </p:sp>
      <p:sp>
        <p:nvSpPr>
          <p:cNvPr id="471" name="Google Shape;471;p30"/>
          <p:cNvSpPr txBox="1">
            <a:spLocks noGrp="1"/>
          </p:cNvSpPr>
          <p:nvPr>
            <p:ph type="body" idx="1"/>
          </p:nvPr>
        </p:nvSpPr>
        <p:spPr>
          <a:xfrm>
            <a:off x="635018" y="1586139"/>
            <a:ext cx="10718786" cy="4763548"/>
          </a:xfrm>
          <a:prstGeom prst="rect">
            <a:avLst/>
          </a:prstGeom>
          <a:noFill/>
          <a:ln>
            <a:noFill/>
          </a:ln>
        </p:spPr>
        <p:txBody>
          <a:bodyPr spcFirstLastPara="1" wrap="square" lIns="91425" tIns="45700" rIns="91425" bIns="45700" anchor="t" anchorCtr="0">
            <a:normAutofit/>
          </a:bodyPr>
          <a:lstStyle/>
          <a:p>
            <a:pPr marL="228600" lvl="0" indent="-228600" algn="just" rtl="0">
              <a:lnSpc>
                <a:spcPct val="80000"/>
              </a:lnSpc>
              <a:spcBef>
                <a:spcPts val="0"/>
              </a:spcBef>
              <a:spcAft>
                <a:spcPts val="0"/>
              </a:spcAft>
              <a:buClr>
                <a:schemeClr val="dk1"/>
              </a:buClr>
              <a:buSzPts val="2590"/>
              <a:buChar char="•"/>
            </a:pPr>
            <a:r>
              <a:rPr lang="en-US" sz="2590"/>
              <a:t>CERN HSE is concerned with negative environmental impact of GreenHouse Gases (GHG) used in several LHC Muon gaseous systems. In Run 2, </a:t>
            </a:r>
            <a:r>
              <a:rPr lang="en-US" sz="2590">
                <a:solidFill>
                  <a:srgbClr val="FF0000"/>
                </a:solidFill>
              </a:rPr>
              <a:t>CMS is responsible for ~40% GHG </a:t>
            </a:r>
            <a:r>
              <a:rPr lang="en-US" sz="2590"/>
              <a:t>emissions of all LHC experiments</a:t>
            </a:r>
            <a:r>
              <a:rPr lang="en-US" sz="2590" i="1">
                <a:solidFill>
                  <a:srgbClr val="0000FF"/>
                </a:solidFill>
              </a:rPr>
              <a:t> </a:t>
            </a:r>
            <a:endParaRPr/>
          </a:p>
          <a:p>
            <a:pPr marL="228600" lvl="0" indent="-64135" algn="just" rtl="0">
              <a:lnSpc>
                <a:spcPct val="80000"/>
              </a:lnSpc>
              <a:spcBef>
                <a:spcPts val="1000"/>
              </a:spcBef>
              <a:spcAft>
                <a:spcPts val="0"/>
              </a:spcAft>
              <a:buClr>
                <a:schemeClr val="dk1"/>
              </a:buClr>
              <a:buSzPts val="2590"/>
              <a:buNone/>
            </a:pPr>
            <a:endParaRPr sz="2590" i="1">
              <a:solidFill>
                <a:srgbClr val="0000FF"/>
              </a:solidFill>
            </a:endParaRPr>
          </a:p>
          <a:p>
            <a:pPr marL="228600" lvl="0" indent="-228600" algn="just" rtl="0">
              <a:lnSpc>
                <a:spcPct val="80000"/>
              </a:lnSpc>
              <a:spcBef>
                <a:spcPts val="1000"/>
              </a:spcBef>
              <a:spcAft>
                <a:spcPts val="0"/>
              </a:spcAft>
              <a:buClr>
                <a:schemeClr val="dk1"/>
              </a:buClr>
              <a:buSzPts val="2590"/>
              <a:buChar char="•"/>
            </a:pPr>
            <a:r>
              <a:rPr lang="en-US" sz="2590"/>
              <a:t>CERN should become a model for an environment-aware scientific research laboratory. </a:t>
            </a:r>
            <a:endParaRPr/>
          </a:p>
          <a:p>
            <a:pPr marL="685800" lvl="1" indent="-228600" algn="just" rtl="0">
              <a:lnSpc>
                <a:spcPct val="80000"/>
              </a:lnSpc>
              <a:spcBef>
                <a:spcPts val="500"/>
              </a:spcBef>
              <a:spcAft>
                <a:spcPts val="0"/>
              </a:spcAft>
              <a:buClr>
                <a:schemeClr val="dk1"/>
              </a:buClr>
              <a:buSzPts val="2220"/>
              <a:buChar char="•"/>
            </a:pPr>
            <a:r>
              <a:rPr lang="en-US" sz="2220"/>
              <a:t>Annual limits established for the use of fluorinated gases in the LHC detectors: </a:t>
            </a:r>
            <a:r>
              <a:rPr lang="en-US" sz="2220">
                <a:solidFill>
                  <a:srgbClr val="FF0000"/>
                </a:solidFill>
              </a:rPr>
              <a:t>reduce emissions to 70% of the 2016 levels in Run 3 and 30% in Run 5 </a:t>
            </a:r>
            <a:r>
              <a:rPr lang="en-US" sz="2220" i="1"/>
              <a:t>(DG report 16 January 2018)</a:t>
            </a:r>
            <a:r>
              <a:rPr lang="en-US" sz="2220" i="1">
                <a:solidFill>
                  <a:srgbClr val="FF0000"/>
                </a:solidFill>
              </a:rPr>
              <a:t>   </a:t>
            </a:r>
            <a:endParaRPr/>
          </a:p>
          <a:p>
            <a:pPr marL="685800" lvl="1" indent="-87630" algn="just" rtl="0">
              <a:lnSpc>
                <a:spcPct val="80000"/>
              </a:lnSpc>
              <a:spcBef>
                <a:spcPts val="500"/>
              </a:spcBef>
              <a:spcAft>
                <a:spcPts val="0"/>
              </a:spcAft>
              <a:buClr>
                <a:schemeClr val="dk1"/>
              </a:buClr>
              <a:buSzPts val="2220"/>
              <a:buNone/>
            </a:pPr>
            <a:endParaRPr sz="2220" i="1">
              <a:solidFill>
                <a:srgbClr val="FF0000"/>
              </a:solidFill>
            </a:endParaRPr>
          </a:p>
          <a:p>
            <a:pPr marL="228600" lvl="0" indent="-228600" algn="just" rtl="0">
              <a:lnSpc>
                <a:spcPct val="80000"/>
              </a:lnSpc>
              <a:spcBef>
                <a:spcPts val="1000"/>
              </a:spcBef>
              <a:spcAft>
                <a:spcPts val="0"/>
              </a:spcAft>
              <a:buClr>
                <a:schemeClr val="dk1"/>
              </a:buClr>
              <a:buSzPts val="2590"/>
              <a:buChar char="•"/>
            </a:pPr>
            <a:r>
              <a:rPr lang="en-US" sz="2590"/>
              <a:t>EU regulation in environmental safety policy may lead to further restrictions or banning on the use of GHGs. As a consequence, procurement may become problematic and </a:t>
            </a:r>
            <a:r>
              <a:rPr lang="en-US" sz="2590">
                <a:solidFill>
                  <a:srgbClr val="FF0000"/>
                </a:solidFill>
              </a:rPr>
              <a:t>costs could increase substantially</a:t>
            </a:r>
            <a:endParaRPr/>
          </a:p>
          <a:p>
            <a:pPr marL="228600" lvl="0" indent="-64135" algn="just" rtl="0">
              <a:lnSpc>
                <a:spcPct val="80000"/>
              </a:lnSpc>
              <a:spcBef>
                <a:spcPts val="1000"/>
              </a:spcBef>
              <a:spcAft>
                <a:spcPts val="0"/>
              </a:spcAft>
              <a:buClr>
                <a:schemeClr val="dk1"/>
              </a:buClr>
              <a:buSzPts val="2590"/>
              <a:buNone/>
            </a:pPr>
            <a:endParaRPr sz="2590"/>
          </a:p>
        </p:txBody>
      </p:sp>
      <p:sp>
        <p:nvSpPr>
          <p:cNvPr id="472" name="Google Shape;472;p30"/>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1"/>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t>Prevention intervention </a:t>
            </a:r>
            <a:endParaRPr/>
          </a:p>
        </p:txBody>
      </p:sp>
      <p:sp>
        <p:nvSpPr>
          <p:cNvPr id="478" name="Google Shape;478;p3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pic>
        <p:nvPicPr>
          <p:cNvPr id="479" name="Google Shape;479;p31" descr="Schermata 2019-09-23 alle 11.34.44.png"/>
          <p:cNvPicPr preferRelativeResize="0"/>
          <p:nvPr/>
        </p:nvPicPr>
        <p:blipFill rotWithShape="1">
          <a:blip r:embed="rId3">
            <a:alphaModFix/>
          </a:blip>
          <a:srcRect b="9571"/>
          <a:stretch/>
        </p:blipFill>
        <p:spPr>
          <a:xfrm>
            <a:off x="2898477" y="990600"/>
            <a:ext cx="3014098" cy="3618610"/>
          </a:xfrm>
          <a:prstGeom prst="rect">
            <a:avLst/>
          </a:prstGeom>
          <a:noFill/>
          <a:ln>
            <a:noFill/>
          </a:ln>
        </p:spPr>
      </p:pic>
      <p:pic>
        <p:nvPicPr>
          <p:cNvPr id="480" name="Google Shape;480;p31" descr="Schermata 2019-09-23 alle 11.34.34.png"/>
          <p:cNvPicPr preferRelativeResize="0"/>
          <p:nvPr/>
        </p:nvPicPr>
        <p:blipFill rotWithShape="1">
          <a:blip r:embed="rId4">
            <a:alphaModFix/>
          </a:blip>
          <a:srcRect b="10104"/>
          <a:stretch/>
        </p:blipFill>
        <p:spPr>
          <a:xfrm>
            <a:off x="0" y="1193800"/>
            <a:ext cx="2898477" cy="3471994"/>
          </a:xfrm>
          <a:prstGeom prst="rect">
            <a:avLst/>
          </a:prstGeom>
          <a:noFill/>
          <a:ln>
            <a:noFill/>
          </a:ln>
        </p:spPr>
      </p:pic>
      <p:pic>
        <p:nvPicPr>
          <p:cNvPr id="481" name="Google Shape;481;p31" descr="Schermata 2019-09-23 alle 11.34.12.png"/>
          <p:cNvPicPr preferRelativeResize="0"/>
          <p:nvPr/>
        </p:nvPicPr>
        <p:blipFill rotWithShape="1">
          <a:blip r:embed="rId5">
            <a:alphaModFix/>
          </a:blip>
          <a:srcRect b="9091"/>
          <a:stretch/>
        </p:blipFill>
        <p:spPr>
          <a:xfrm>
            <a:off x="8947970" y="973640"/>
            <a:ext cx="3111500" cy="3776160"/>
          </a:xfrm>
          <a:prstGeom prst="rect">
            <a:avLst/>
          </a:prstGeom>
          <a:noFill/>
          <a:ln>
            <a:noFill/>
          </a:ln>
        </p:spPr>
      </p:pic>
      <p:pic>
        <p:nvPicPr>
          <p:cNvPr id="482" name="Google Shape;482;p31" descr="Schermata 2019-09-23 alle 15.35.04.png"/>
          <p:cNvPicPr preferRelativeResize="0"/>
          <p:nvPr/>
        </p:nvPicPr>
        <p:blipFill rotWithShape="1">
          <a:blip r:embed="rId6">
            <a:alphaModFix/>
          </a:blip>
          <a:srcRect/>
          <a:stretch/>
        </p:blipFill>
        <p:spPr>
          <a:xfrm>
            <a:off x="3657599" y="5461000"/>
            <a:ext cx="6416973" cy="1031875"/>
          </a:xfrm>
          <a:prstGeom prst="rect">
            <a:avLst/>
          </a:prstGeom>
          <a:noFill/>
          <a:ln>
            <a:noFill/>
          </a:ln>
        </p:spPr>
      </p:pic>
      <p:pic>
        <p:nvPicPr>
          <p:cNvPr id="483" name="Google Shape;483;p31" descr="Schermata 2019-09-23 alle 22.47.46.png"/>
          <p:cNvPicPr preferRelativeResize="0"/>
          <p:nvPr/>
        </p:nvPicPr>
        <p:blipFill rotWithShape="1">
          <a:blip r:embed="rId7">
            <a:alphaModFix/>
          </a:blip>
          <a:srcRect/>
          <a:stretch/>
        </p:blipFill>
        <p:spPr>
          <a:xfrm>
            <a:off x="5912575" y="990600"/>
            <a:ext cx="3035395" cy="367994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32"/>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4400"/>
              <a:buFont typeface="Calibri"/>
              <a:buNone/>
            </a:pPr>
            <a:r>
              <a:rPr lang="en-US"/>
              <a:t>Concern : Greenhouse gases</a:t>
            </a:r>
            <a:endParaRPr/>
          </a:p>
        </p:txBody>
      </p:sp>
      <p:sp>
        <p:nvSpPr>
          <p:cNvPr id="489" name="Google Shape;489;p32"/>
          <p:cNvSpPr txBox="1"/>
          <p:nvPr/>
        </p:nvSpPr>
        <p:spPr>
          <a:xfrm>
            <a:off x="613872" y="1184536"/>
            <a:ext cx="10341293" cy="47089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CMS committed to CERN target of 30% reduction in GHG emissions by end LS3.</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Long term effectiveness of RPC repair programme to be seen (leak reduction by up to ~ 50% likely)</a:t>
            </a:r>
            <a:endParaRPr/>
          </a:p>
          <a:p>
            <a:pPr marL="0" marR="0" lvl="0" indent="0" algn="l" rtl="0">
              <a:spcBef>
                <a:spcPts val="0"/>
              </a:spcBef>
              <a:spcAft>
                <a:spcPts val="0"/>
              </a:spcAft>
              <a:buNone/>
            </a:pP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Recuperation systems recover &gt;90% of C</a:t>
            </a:r>
            <a:r>
              <a:rPr lang="en-US" sz="1800" baseline="-25000">
                <a:solidFill>
                  <a:schemeClr val="dk1"/>
                </a:solidFill>
                <a:latin typeface="Calibri"/>
                <a:ea typeface="Calibri"/>
                <a:cs typeface="Calibri"/>
                <a:sym typeface="Calibri"/>
              </a:rPr>
              <a:t>2</a:t>
            </a:r>
            <a:r>
              <a:rPr lang="en-US" sz="1800">
                <a:solidFill>
                  <a:schemeClr val="dk1"/>
                </a:solidFill>
                <a:latin typeface="Calibri"/>
                <a:ea typeface="Calibri"/>
                <a:cs typeface="Calibri"/>
                <a:sym typeface="Calibri"/>
              </a:rPr>
              <a:t>H</a:t>
            </a:r>
            <a:r>
              <a:rPr lang="en-US" sz="1800" baseline="-25000">
                <a:solidFill>
                  <a:schemeClr val="dk1"/>
                </a:solidFill>
                <a:latin typeface="Calibri"/>
                <a:ea typeface="Calibri"/>
                <a:cs typeface="Calibri"/>
                <a:sym typeface="Calibri"/>
              </a:rPr>
              <a:t>2</a:t>
            </a:r>
            <a:r>
              <a:rPr lang="en-US" sz="1800">
                <a:solidFill>
                  <a:schemeClr val="dk1"/>
                </a:solidFill>
                <a:latin typeface="Calibri"/>
                <a:ea typeface="Calibri"/>
                <a:cs typeface="Calibri"/>
                <a:sym typeface="Calibri"/>
              </a:rPr>
              <a:t>F</a:t>
            </a:r>
            <a:r>
              <a:rPr lang="en-US" sz="1800" baseline="-25000">
                <a:solidFill>
                  <a:schemeClr val="dk1"/>
                </a:solidFill>
                <a:latin typeface="Calibri"/>
                <a:ea typeface="Calibri"/>
                <a:cs typeface="Calibri"/>
                <a:sym typeface="Calibri"/>
              </a:rPr>
              <a:t>4. </a:t>
            </a:r>
            <a:r>
              <a:rPr lang="en-US" sz="1800">
                <a:solidFill>
                  <a:schemeClr val="dk1"/>
                </a:solidFill>
                <a:latin typeface="Calibri"/>
                <a:ea typeface="Calibri"/>
                <a:cs typeface="Calibri"/>
                <a:sym typeface="Calibri"/>
              </a:rPr>
              <a:t>from exhaust gas, providing there is some.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(First tests at CMS in Nov 19)</a:t>
            </a:r>
            <a:endParaRPr/>
          </a:p>
          <a:p>
            <a:pPr marL="0" marR="0" lvl="0" indent="0" algn="l" rtl="0">
              <a:spcBef>
                <a:spcPts val="0"/>
              </a:spcBef>
              <a:spcAft>
                <a:spcPts val="0"/>
              </a:spcAft>
              <a:buNone/>
            </a:pPr>
            <a:endParaRPr sz="10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Need gas supply for ~ 7 years:</a:t>
            </a:r>
            <a:endParaRPr/>
          </a:p>
          <a:p>
            <a:pPr marL="0" marR="0" lvl="0" indent="0" algn="l" rtl="0">
              <a:spcBef>
                <a:spcPts val="0"/>
              </a:spcBef>
              <a:spcAft>
                <a:spcPts val="0"/>
              </a:spcAft>
              <a:buNone/>
            </a:pP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Propose making provision to secure this now (2020 M &amp; O A budget)</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The budget and the use made of it depend on the strategy chosen &amp; the leak-repair-success.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repair programme only     1-2  M CHF. (including 6 storage dewars)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(amortise over 22-30 M&amp;O A budget?)</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 isolating leaky chambers (preparations </a:t>
            </a:r>
            <a:r>
              <a:rPr lang="en-US" sz="1800">
                <a:solidFill>
                  <a:srgbClr val="FF0000"/>
                </a:solidFill>
                <a:latin typeface="Calibri"/>
                <a:ea typeface="Calibri"/>
                <a:cs typeface="Calibri"/>
                <a:sym typeface="Calibri"/>
              </a:rPr>
              <a:t>in LS2 </a:t>
            </a:r>
            <a:r>
              <a:rPr lang="en-US" sz="1800">
                <a:solidFill>
                  <a:schemeClr val="dk1"/>
                </a:solidFill>
                <a:latin typeface="Calibri"/>
                <a:ea typeface="Calibri"/>
                <a:cs typeface="Calibri"/>
                <a:sym typeface="Calibri"/>
              </a:rPr>
              <a:t>to separate parallel chambers externally)</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Aim: 80% return + express deployment of recuperation: 0.6 M CHF (incl 1 storage dewar)</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obviously intermediate solutions exist</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Proposing any large M &amp; O over-cost may well kill the prospects for funding the new control room.</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Nevertheless, RRB Scrutiny group agreed to recommend additional expenditure of  0.6M CHF in 2020.	</a:t>
            </a:r>
            <a:endParaRPr/>
          </a:p>
        </p:txBody>
      </p:sp>
      <p:sp>
        <p:nvSpPr>
          <p:cNvPr id="490" name="Google Shape;490;p32"/>
          <p:cNvSpPr txBox="1">
            <a:spLocks noGrp="1"/>
          </p:cNvSpPr>
          <p:nvPr>
            <p:ph type="sldNum" idx="12"/>
          </p:nvPr>
        </p:nvSpPr>
        <p:spPr>
          <a:xfrm>
            <a:off x="10609235" y="6356385"/>
            <a:ext cx="973168" cy="365125"/>
          </a:xfrm>
          <a:prstGeom prst="rect">
            <a:avLst/>
          </a:prstGeom>
          <a:noFill/>
          <a:ln>
            <a:noFill/>
          </a:ln>
        </p:spPr>
        <p:txBody>
          <a:bodyPr spcFirstLastPara="1" wrap="square" lIns="91350" tIns="45675" rIns="91350" bIns="45675" anchor="ctr" anchorCtr="0">
            <a:noAutofit/>
          </a:bodyPr>
          <a:lstStyle/>
          <a:p>
            <a:pPr marL="0" lvl="0" indent="0" algn="r" rtl="0">
              <a:spcBef>
                <a:spcPts val="0"/>
              </a:spcBef>
              <a:spcAft>
                <a:spcPts val="0"/>
              </a:spcAft>
              <a:buNone/>
            </a:pPr>
            <a:fld id="{00000000-1234-1234-1234-123412341234}" type="slidenum">
              <a:rPr lang="en-US" sz="2000">
                <a:solidFill>
                  <a:srgbClr val="000000"/>
                </a:solidFill>
                <a:latin typeface="Times New Roman"/>
                <a:ea typeface="Times New Roman"/>
                <a:cs typeface="Times New Roman"/>
                <a:sym typeface="Times New Roman"/>
              </a:rPr>
              <a:t>34</a:t>
            </a:fld>
            <a:endParaRPr sz="2000">
              <a:solidFill>
                <a:srgbClr val="000000"/>
              </a:solidFill>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3"/>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t>GHG cost increase </a:t>
            </a:r>
            <a:endParaRPr/>
          </a:p>
        </p:txBody>
      </p:sp>
      <p:sp>
        <p:nvSpPr>
          <p:cNvPr id="496" name="Google Shape;496;p33"/>
          <p:cNvSpPr txBox="1"/>
          <p:nvPr/>
        </p:nvSpPr>
        <p:spPr>
          <a:xfrm>
            <a:off x="401782" y="1056123"/>
            <a:ext cx="11283039" cy="2795637"/>
          </a:xfrm>
          <a:prstGeom prst="rect">
            <a:avLst/>
          </a:prstGeom>
          <a:noFill/>
          <a:ln>
            <a:noFill/>
          </a:ln>
        </p:spPr>
        <p:txBody>
          <a:bodyPr spcFirstLastPara="1" wrap="square" lIns="91425" tIns="45700" rIns="91425" bIns="45700" anchor="t" anchorCtr="0">
            <a:spAutoFit/>
          </a:bodyPr>
          <a:lstStyle/>
          <a:p>
            <a:pPr marL="0" marR="0" lvl="0" indent="0" algn="just" rtl="0">
              <a:lnSpc>
                <a:spcPct val="110000"/>
              </a:lnSpc>
              <a:spcBef>
                <a:spcPts val="0"/>
              </a:spcBef>
              <a:spcAft>
                <a:spcPts val="0"/>
              </a:spcAft>
              <a:buNone/>
            </a:pPr>
            <a:r>
              <a:rPr lang="en-US" sz="2000">
                <a:solidFill>
                  <a:schemeClr val="dk1"/>
                </a:solidFill>
                <a:latin typeface="Calibri"/>
                <a:ea typeface="Calibri"/>
                <a:cs typeface="Calibri"/>
                <a:sym typeface="Calibri"/>
              </a:rPr>
              <a:t>CERN </a:t>
            </a:r>
            <a:r>
              <a:rPr lang="en-US" sz="2000" b="1">
                <a:solidFill>
                  <a:schemeClr val="dk1"/>
                </a:solidFill>
                <a:latin typeface="Calibri"/>
                <a:ea typeface="Calibri"/>
                <a:cs typeface="Calibri"/>
                <a:sym typeface="Calibri"/>
              </a:rPr>
              <a:t>Environment Protection team has made us aware of the following:</a:t>
            </a:r>
            <a:endParaRPr/>
          </a:p>
          <a:p>
            <a:pPr marL="0" marR="0" lvl="0" indent="0" algn="just" rtl="0">
              <a:lnSpc>
                <a:spcPct val="110000"/>
              </a:lnSpc>
              <a:spcBef>
                <a:spcPts val="0"/>
              </a:spcBef>
              <a:spcAft>
                <a:spcPts val="0"/>
              </a:spcAft>
              <a:buNone/>
            </a:pPr>
            <a:endParaRPr sz="2000">
              <a:solidFill>
                <a:schemeClr val="dk1"/>
              </a:solidFill>
              <a:latin typeface="Calibri"/>
              <a:ea typeface="Calibri"/>
              <a:cs typeface="Calibri"/>
              <a:sym typeface="Calibri"/>
            </a:endParaRPr>
          </a:p>
          <a:p>
            <a:pPr marL="342900" marR="0" lvl="0" indent="-342900" algn="just" rtl="0">
              <a:lnSpc>
                <a:spcPct val="110000"/>
              </a:lnSpc>
              <a:spcBef>
                <a:spcPts val="0"/>
              </a:spcBef>
              <a:spcAft>
                <a:spcPts val="0"/>
              </a:spcAft>
              <a:buClr>
                <a:schemeClr val="dk1"/>
              </a:buClr>
              <a:buSzPts val="2000"/>
              <a:buFont typeface="Calibri"/>
              <a:buAutoNum type="alphaLcParenR"/>
            </a:pPr>
            <a:r>
              <a:rPr lang="en-US" sz="2000">
                <a:solidFill>
                  <a:schemeClr val="dk1"/>
                </a:solidFill>
                <a:latin typeface="Calibri"/>
                <a:ea typeface="Calibri"/>
                <a:cs typeface="Calibri"/>
                <a:sym typeface="Calibri"/>
              </a:rPr>
              <a:t>Anticipated 5 fold increase in cost for some GHG is imminent (EU legislation) although at the moment it is left up to companies exactly when to comply.</a:t>
            </a:r>
            <a:endParaRPr sz="2000">
              <a:solidFill>
                <a:schemeClr val="dk1"/>
              </a:solidFill>
              <a:latin typeface="Calibri"/>
              <a:ea typeface="Calibri"/>
              <a:cs typeface="Calibri"/>
              <a:sym typeface="Calibri"/>
            </a:endParaRPr>
          </a:p>
          <a:p>
            <a:pPr marL="342900" marR="0" lvl="0" indent="-342900" algn="just" rtl="0">
              <a:lnSpc>
                <a:spcPct val="110000"/>
              </a:lnSpc>
              <a:spcBef>
                <a:spcPts val="0"/>
              </a:spcBef>
              <a:spcAft>
                <a:spcPts val="0"/>
              </a:spcAft>
              <a:buClr>
                <a:schemeClr val="dk1"/>
              </a:buClr>
              <a:buSzPts val="2000"/>
              <a:buFont typeface="Calibri"/>
              <a:buAutoNum type="alphaLcParenR"/>
            </a:pPr>
            <a:r>
              <a:rPr lang="en-US" sz="2000">
                <a:solidFill>
                  <a:schemeClr val="dk1"/>
                </a:solidFill>
                <a:latin typeface="Calibri"/>
                <a:ea typeface="Calibri"/>
                <a:cs typeface="Calibri"/>
                <a:sym typeface="Calibri"/>
              </a:rPr>
              <a:t>French authorities refused a CEA request for exemption from GHG restrictions</a:t>
            </a:r>
            <a:endParaRPr sz="2000">
              <a:solidFill>
                <a:schemeClr val="dk1"/>
              </a:solidFill>
              <a:latin typeface="Calibri"/>
              <a:ea typeface="Calibri"/>
              <a:cs typeface="Calibri"/>
              <a:sym typeface="Calibri"/>
            </a:endParaRPr>
          </a:p>
          <a:p>
            <a:pPr marL="342900" marR="0" lvl="0" indent="-342900" algn="just" rtl="0">
              <a:lnSpc>
                <a:spcPct val="110000"/>
              </a:lnSpc>
              <a:spcBef>
                <a:spcPts val="0"/>
              </a:spcBef>
              <a:spcAft>
                <a:spcPts val="0"/>
              </a:spcAft>
              <a:buClr>
                <a:schemeClr val="dk1"/>
              </a:buClr>
              <a:buSzPts val="2000"/>
              <a:buFont typeface="Calibri"/>
              <a:buAutoNum type="alphaLcParenR"/>
            </a:pPr>
            <a:r>
              <a:rPr lang="en-US" sz="2000">
                <a:solidFill>
                  <a:schemeClr val="dk1"/>
                </a:solidFill>
                <a:latin typeface="Calibri"/>
                <a:ea typeface="Calibri"/>
                <a:cs typeface="Calibri"/>
                <a:sym typeface="Calibri"/>
              </a:rPr>
              <a:t>Swiss authorities drew attention to CERN acting as a conduit for transfer of GHG from Switzerland to France </a:t>
            </a:r>
            <a:endParaRPr sz="2000">
              <a:solidFill>
                <a:schemeClr val="dk1"/>
              </a:solidFill>
              <a:latin typeface="Calibri"/>
              <a:ea typeface="Calibri"/>
              <a:cs typeface="Calibri"/>
              <a:sym typeface="Calibri"/>
            </a:endParaRPr>
          </a:p>
          <a:p>
            <a:pPr marL="342900" marR="0" lvl="0" indent="-215900" algn="just" rtl="0">
              <a:lnSpc>
                <a:spcPct val="110000"/>
              </a:lnSpc>
              <a:spcBef>
                <a:spcPts val="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p:txBody>
      </p:sp>
      <p:sp>
        <p:nvSpPr>
          <p:cNvPr id="497" name="Google Shape;497;p33"/>
          <p:cNvSpPr txBox="1"/>
          <p:nvPr/>
        </p:nvSpPr>
        <p:spPr>
          <a:xfrm>
            <a:off x="429491" y="3603215"/>
            <a:ext cx="11039296" cy="2457083"/>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10000"/>
              </a:lnSpc>
              <a:spcBef>
                <a:spcPts val="0"/>
              </a:spcBef>
              <a:spcAft>
                <a:spcPts val="0"/>
              </a:spcAft>
              <a:buClr>
                <a:schemeClr val="dk1"/>
              </a:buClr>
              <a:buSzPts val="2000"/>
              <a:buFont typeface="Noto Sans Symbols"/>
              <a:buChar char="⮚"/>
            </a:pPr>
            <a:r>
              <a:rPr lang="en-US" sz="2000">
                <a:solidFill>
                  <a:schemeClr val="dk1"/>
                </a:solidFill>
                <a:latin typeface="Calibri"/>
                <a:ea typeface="Calibri"/>
                <a:cs typeface="Calibri"/>
                <a:sym typeface="Calibri"/>
              </a:rPr>
              <a:t>C</a:t>
            </a:r>
            <a:r>
              <a:rPr lang="en-US" sz="2000" baseline="-25000">
                <a:solidFill>
                  <a:schemeClr val="dk1"/>
                </a:solidFill>
                <a:latin typeface="Calibri"/>
                <a:ea typeface="Calibri"/>
                <a:cs typeface="Calibri"/>
                <a:sym typeface="Calibri"/>
              </a:rPr>
              <a:t>2</a:t>
            </a:r>
            <a:r>
              <a:rPr lang="en-US" sz="2000">
                <a:solidFill>
                  <a:schemeClr val="dk1"/>
                </a:solidFill>
                <a:latin typeface="Calibri"/>
                <a:ea typeface="Calibri"/>
                <a:cs typeface="Calibri"/>
                <a:sym typeface="Calibri"/>
              </a:rPr>
              <a:t>H</a:t>
            </a:r>
            <a:r>
              <a:rPr lang="en-US" sz="2000" baseline="-25000">
                <a:solidFill>
                  <a:schemeClr val="dk1"/>
                </a:solidFill>
                <a:latin typeface="Calibri"/>
                <a:ea typeface="Calibri"/>
                <a:cs typeface="Calibri"/>
                <a:sym typeface="Calibri"/>
              </a:rPr>
              <a:t>2</a:t>
            </a: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4 </a:t>
            </a:r>
            <a:r>
              <a:rPr lang="en-US" sz="2000">
                <a:solidFill>
                  <a:schemeClr val="dk1"/>
                </a:solidFill>
                <a:latin typeface="Calibri"/>
                <a:ea typeface="Calibri"/>
                <a:cs typeface="Calibri"/>
                <a:sym typeface="Calibri"/>
              </a:rPr>
              <a:t>(R134a) is particularly vulnerable to cost increase and supply failure as industry already has an alternative in production (HFO based). CF</a:t>
            </a:r>
            <a:r>
              <a:rPr lang="en-US" sz="2000" baseline="-25000">
                <a:solidFill>
                  <a:schemeClr val="dk1"/>
                </a:solidFill>
                <a:latin typeface="Calibri"/>
                <a:ea typeface="Calibri"/>
                <a:cs typeface="Calibri"/>
                <a:sym typeface="Calibri"/>
              </a:rPr>
              <a:t>4 </a:t>
            </a:r>
            <a:r>
              <a:rPr lang="en-US" sz="2000">
                <a:solidFill>
                  <a:schemeClr val="dk1"/>
                </a:solidFill>
                <a:latin typeface="Calibri"/>
                <a:ea typeface="Calibri"/>
                <a:cs typeface="Calibri"/>
                <a:sym typeface="Calibri"/>
              </a:rPr>
              <a:t>less so, as no alternative currently exists.</a:t>
            </a:r>
            <a:endParaRPr/>
          </a:p>
          <a:p>
            <a:pPr marL="0" marR="0" lvl="0" indent="0" algn="just" rtl="0">
              <a:lnSpc>
                <a:spcPct val="110000"/>
              </a:lnSpc>
              <a:spcBef>
                <a:spcPts val="0"/>
              </a:spcBef>
              <a:spcAft>
                <a:spcPts val="0"/>
              </a:spcAft>
              <a:buNone/>
            </a:pPr>
            <a:endParaRPr sz="2000">
              <a:solidFill>
                <a:schemeClr val="dk1"/>
              </a:solidFill>
              <a:latin typeface="Calibri"/>
              <a:ea typeface="Calibri"/>
              <a:cs typeface="Calibri"/>
              <a:sym typeface="Calibri"/>
            </a:endParaRPr>
          </a:p>
          <a:p>
            <a:pPr marL="285750" marR="0" lvl="0" indent="-285750" algn="just" rtl="0">
              <a:lnSpc>
                <a:spcPct val="110000"/>
              </a:lnSpc>
              <a:spcBef>
                <a:spcPts val="0"/>
              </a:spcBef>
              <a:spcAft>
                <a:spcPts val="0"/>
              </a:spcAft>
              <a:buClr>
                <a:srgbClr val="FF0000"/>
              </a:buClr>
              <a:buSzPts val="2000"/>
              <a:buFont typeface="Noto Sans Symbols"/>
              <a:buChar char="⮚"/>
            </a:pPr>
            <a:r>
              <a:rPr lang="en-US" sz="2000">
                <a:solidFill>
                  <a:srgbClr val="FF0000"/>
                </a:solidFill>
                <a:latin typeface="Calibri"/>
                <a:ea typeface="Calibri"/>
                <a:cs typeface="Calibri"/>
                <a:sym typeface="Calibri"/>
              </a:rPr>
              <a:t>TC has proposed a target objective of maintaining the whole RPC system in a usefully operational state until LS4 (i.e. RUN3 and RUN4). After that, an upgrade of gas mix or detector or both is inevitable.</a:t>
            </a:r>
            <a:endParaRPr/>
          </a:p>
          <a:p>
            <a:pPr marL="285750" marR="0" lvl="0" indent="-158750" algn="just" rtl="0">
              <a:lnSpc>
                <a:spcPct val="110000"/>
              </a:lnSpc>
              <a:spcBef>
                <a:spcPts val="0"/>
              </a:spcBef>
              <a:spcAft>
                <a:spcPts val="0"/>
              </a:spcAft>
              <a:buClr>
                <a:schemeClr val="dk1"/>
              </a:buClr>
              <a:buSzPts val="2000"/>
              <a:buFont typeface="Noto Sans Symbols"/>
              <a:buNone/>
            </a:pPr>
            <a:endParaRPr sz="2000">
              <a:solidFill>
                <a:schemeClr val="dk1"/>
              </a:solidFill>
              <a:latin typeface="Calibri"/>
              <a:ea typeface="Calibri"/>
              <a:cs typeface="Calibri"/>
              <a:sym typeface="Calibri"/>
            </a:endParaRPr>
          </a:p>
        </p:txBody>
      </p:sp>
      <p:sp>
        <p:nvSpPr>
          <p:cNvPr id="498" name="Google Shape;498;p3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
        <p:nvSpPr>
          <p:cNvPr id="499" name="Google Shape;499;p33"/>
          <p:cNvSpPr txBox="1"/>
          <p:nvPr/>
        </p:nvSpPr>
        <p:spPr>
          <a:xfrm>
            <a:off x="9448800" y="956370"/>
            <a:ext cx="212261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From CMSWEEK Austin’s report </a:t>
            </a:r>
            <a:endParaRPr sz="1800" i="1">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p:nvPr/>
        </p:nvSpPr>
        <p:spPr>
          <a:xfrm>
            <a:off x="3911600" y="3162300"/>
            <a:ext cx="5854700" cy="707886"/>
          </a:xfrm>
          <a:prstGeom prst="rect">
            <a:avLst/>
          </a:prstGeom>
          <a:solidFill>
            <a:srgbClr val="FFDAB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Leak repairs in 2019 </a:t>
            </a:r>
            <a:endParaRPr sz="4000" b="1">
              <a:solidFill>
                <a:schemeClr val="dk1"/>
              </a:solidFill>
              <a:latin typeface="Calibri"/>
              <a:ea typeface="Calibri"/>
              <a:cs typeface="Calibri"/>
              <a:sym typeface="Calibri"/>
            </a:endParaRPr>
          </a:p>
        </p:txBody>
      </p:sp>
      <p:sp>
        <p:nvSpPr>
          <p:cNvPr id="140" name="Google Shape;140;p4"/>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t>RPC Leak rate measurements in 2019  </a:t>
            </a:r>
            <a:endParaRPr/>
          </a:p>
        </p:txBody>
      </p:sp>
      <p:sp>
        <p:nvSpPr>
          <p:cNvPr id="146" name="Google Shape;146;p5"/>
          <p:cNvSpPr/>
          <p:nvPr/>
        </p:nvSpPr>
        <p:spPr>
          <a:xfrm>
            <a:off x="68663" y="1154991"/>
            <a:ext cx="6833135" cy="5170605"/>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2000"/>
              <a:buFont typeface="Wingdings" charset="2"/>
              <a:buChar char="Ø"/>
            </a:pPr>
            <a:r>
              <a:rPr lang="en-US" sz="2200" dirty="0">
                <a:solidFill>
                  <a:schemeClr val="dk1"/>
                </a:solidFill>
                <a:latin typeface="Calibri"/>
                <a:ea typeface="Calibri"/>
                <a:cs typeface="Calibri"/>
                <a:sym typeface="Calibri"/>
              </a:rPr>
              <a:t>A significant increase of new leaky chambers detected this year by the leak measurement campaigns: 12 new leaks in the barrel region, bringing the total number </a:t>
            </a:r>
            <a:r>
              <a:rPr lang="en-US" sz="2200" b="1" dirty="0">
                <a:solidFill>
                  <a:srgbClr val="FF0000"/>
                </a:solidFill>
                <a:latin typeface="Calibri"/>
                <a:ea typeface="Calibri"/>
                <a:cs typeface="Calibri"/>
                <a:sym typeface="Calibri"/>
              </a:rPr>
              <a:t>from 63 to 75 (15% of barrel chambers</a:t>
            </a:r>
            <a:r>
              <a:rPr lang="en-US" sz="2200" b="1" dirty="0" smtClean="0">
                <a:solidFill>
                  <a:srgbClr val="FF0000"/>
                </a:solidFill>
                <a:latin typeface="Calibri"/>
                <a:ea typeface="Calibri"/>
                <a:cs typeface="Calibri"/>
                <a:sym typeface="Calibri"/>
              </a:rPr>
              <a:t>).</a:t>
            </a:r>
            <a:endParaRPr lang="en-US" sz="2200" b="1" dirty="0" smtClean="0">
              <a:solidFill>
                <a:srgbClr val="FF0000"/>
              </a:solidFill>
              <a:latin typeface="Calibri"/>
              <a:ea typeface="Calibri"/>
              <a:cs typeface="Calibri"/>
              <a:sym typeface="Calibri"/>
            </a:endParaRPr>
          </a:p>
          <a:p>
            <a:pPr marR="0" lvl="0" algn="just" rtl="0">
              <a:spcBef>
                <a:spcPts val="0"/>
              </a:spcBef>
              <a:spcAft>
                <a:spcPts val="0"/>
              </a:spcAft>
              <a:buClr>
                <a:schemeClr val="dk1"/>
              </a:buClr>
              <a:buSzPts val="2000"/>
            </a:pPr>
            <a:endParaRPr sz="2200" dirty="0">
              <a:solidFill>
                <a:srgbClr val="FF0000"/>
              </a:solidFill>
              <a:latin typeface="Calibri"/>
              <a:ea typeface="Calibri"/>
              <a:cs typeface="Calibri"/>
              <a:sym typeface="Calibri"/>
            </a:endParaRPr>
          </a:p>
          <a:p>
            <a:pPr marL="342900" marR="0" lvl="0" indent="-342900" algn="just" rtl="0">
              <a:spcBef>
                <a:spcPts val="0"/>
              </a:spcBef>
              <a:spcAft>
                <a:spcPts val="0"/>
              </a:spcAft>
              <a:buClr>
                <a:schemeClr val="dk1"/>
              </a:buClr>
              <a:buSzPts val="2000"/>
              <a:buFont typeface="Wingdings" charset="2"/>
              <a:buChar char="Ø"/>
            </a:pPr>
            <a:r>
              <a:rPr lang="en-US" sz="2200" dirty="0">
                <a:solidFill>
                  <a:schemeClr val="dk1"/>
                </a:solidFill>
                <a:latin typeface="Calibri"/>
                <a:ea typeface="Calibri"/>
                <a:cs typeface="Calibri"/>
                <a:sym typeface="Calibri"/>
              </a:rPr>
              <a:t>An increase of the leak rate in 6 chambers with medium </a:t>
            </a:r>
            <a:r>
              <a:rPr lang="en-US" sz="2200" dirty="0" smtClean="0">
                <a:solidFill>
                  <a:schemeClr val="dk1"/>
                </a:solidFill>
                <a:latin typeface="Calibri"/>
                <a:ea typeface="Calibri"/>
                <a:cs typeface="Calibri"/>
                <a:sym typeface="Calibri"/>
              </a:rPr>
              <a:t>leaks (1-10 l/h) </a:t>
            </a:r>
            <a:r>
              <a:rPr lang="en-US" sz="2200" dirty="0">
                <a:solidFill>
                  <a:schemeClr val="dk1"/>
                </a:solidFill>
                <a:latin typeface="Calibri"/>
                <a:ea typeface="Calibri"/>
                <a:cs typeface="Calibri"/>
                <a:sym typeface="Calibri"/>
              </a:rPr>
              <a:t>also </a:t>
            </a:r>
            <a:r>
              <a:rPr lang="en-US" sz="2200" dirty="0" smtClean="0">
                <a:solidFill>
                  <a:schemeClr val="dk1"/>
                </a:solidFill>
                <a:latin typeface="Calibri"/>
                <a:ea typeface="Calibri"/>
                <a:cs typeface="Calibri"/>
                <a:sym typeface="Calibri"/>
              </a:rPr>
              <a:t>detected.</a:t>
            </a:r>
            <a:endParaRPr sz="2200" dirty="0"/>
          </a:p>
          <a:p>
            <a:pPr marL="457200" marR="0" lvl="1" indent="0" algn="just" rtl="0">
              <a:spcBef>
                <a:spcPts val="0"/>
              </a:spcBef>
              <a:spcAft>
                <a:spcPts val="0"/>
              </a:spcAft>
              <a:buNone/>
            </a:pPr>
            <a:r>
              <a:rPr lang="en-US" sz="2200" b="0" i="0" u="none" strike="noStrike" cap="none" dirty="0">
                <a:solidFill>
                  <a:schemeClr val="dk1"/>
                </a:solidFill>
                <a:latin typeface="Calibri"/>
                <a:ea typeface="Calibri"/>
                <a:cs typeface="Calibri"/>
                <a:sym typeface="Calibri"/>
              </a:rPr>
              <a:t>	</a:t>
            </a:r>
            <a:endParaRPr lang="en-US" sz="2200" b="0" i="0" u="none" strike="noStrike" cap="none" dirty="0" smtClean="0">
              <a:solidFill>
                <a:schemeClr val="dk1"/>
              </a:solidFill>
              <a:latin typeface="Calibri"/>
              <a:ea typeface="Calibri"/>
              <a:cs typeface="Calibri"/>
              <a:sym typeface="Calibri"/>
            </a:endParaRPr>
          </a:p>
          <a:p>
            <a:pPr marL="457200" marR="0" lvl="1" indent="0" algn="just" rtl="0">
              <a:spcBef>
                <a:spcPts val="0"/>
              </a:spcBef>
              <a:spcAft>
                <a:spcPts val="0"/>
              </a:spcAft>
              <a:buNone/>
            </a:pPr>
            <a:endParaRPr sz="2200" b="1" i="0" u="none" strike="noStrike" cap="none" dirty="0">
              <a:solidFill>
                <a:srgbClr val="FF0000"/>
              </a:solidFill>
              <a:latin typeface="Calibri"/>
              <a:ea typeface="Calibri"/>
              <a:cs typeface="Calibri"/>
              <a:sym typeface="Calibri"/>
            </a:endParaRPr>
          </a:p>
          <a:p>
            <a:pPr marL="342900" marR="0" lvl="0" indent="-342900" algn="just" rtl="0">
              <a:spcBef>
                <a:spcPts val="0"/>
              </a:spcBef>
              <a:spcAft>
                <a:spcPts val="0"/>
              </a:spcAft>
              <a:buClr>
                <a:schemeClr val="dk1"/>
              </a:buClr>
              <a:buSzPts val="2000"/>
              <a:buFont typeface="Wingdings" charset="2"/>
              <a:buChar char="Ø"/>
            </a:pPr>
            <a:r>
              <a:rPr lang="en-US" sz="2200" dirty="0">
                <a:solidFill>
                  <a:schemeClr val="dk1"/>
                </a:solidFill>
                <a:latin typeface="Calibri"/>
                <a:ea typeface="Calibri"/>
                <a:cs typeface="Calibri"/>
                <a:sym typeface="Calibri"/>
              </a:rPr>
              <a:t>The main causes for these new leaks are to believe to come from </a:t>
            </a:r>
            <a:r>
              <a:rPr lang="en-US" sz="2200" dirty="0" smtClean="0">
                <a:solidFill>
                  <a:srgbClr val="FF0000"/>
                </a:solidFill>
                <a:latin typeface="Calibri"/>
                <a:ea typeface="Calibri"/>
                <a:cs typeface="Calibri"/>
                <a:sym typeface="Calibri"/>
              </a:rPr>
              <a:t>not </a:t>
            </a:r>
            <a:r>
              <a:rPr lang="en-US" sz="2200" dirty="0">
                <a:solidFill>
                  <a:srgbClr val="FF0000"/>
                </a:solidFill>
                <a:latin typeface="Calibri"/>
                <a:ea typeface="Calibri"/>
                <a:cs typeface="Calibri"/>
                <a:sym typeface="Calibri"/>
              </a:rPr>
              <a:t>stable CMS cavern conditions </a:t>
            </a:r>
            <a:r>
              <a:rPr lang="en-US" sz="2200" dirty="0">
                <a:solidFill>
                  <a:schemeClr val="dk1"/>
                </a:solidFill>
                <a:latin typeface="Calibri"/>
                <a:ea typeface="Calibri"/>
                <a:cs typeface="Calibri"/>
                <a:sym typeface="Calibri"/>
              </a:rPr>
              <a:t>(mainly RH and pressure for several openings and closings) and </a:t>
            </a:r>
            <a:r>
              <a:rPr lang="en-US" sz="2200" dirty="0">
                <a:solidFill>
                  <a:srgbClr val="FF0000"/>
                </a:solidFill>
                <a:latin typeface="Calibri"/>
                <a:ea typeface="Calibri"/>
                <a:cs typeface="Calibri"/>
                <a:sym typeface="Calibri"/>
              </a:rPr>
              <a:t>several actions on the gas system </a:t>
            </a:r>
            <a:r>
              <a:rPr lang="en-US" sz="2200" dirty="0">
                <a:solidFill>
                  <a:schemeClr val="dk1"/>
                </a:solidFill>
                <a:latin typeface="Calibri"/>
                <a:ea typeface="Calibri"/>
                <a:cs typeface="Calibri"/>
                <a:sym typeface="Calibri"/>
              </a:rPr>
              <a:t>(N2, air and gas mixture, open and close mode, </a:t>
            </a:r>
            <a:r>
              <a:rPr lang="en-US" sz="2200" dirty="0" err="1">
                <a:solidFill>
                  <a:schemeClr val="dk1"/>
                </a:solidFill>
                <a:latin typeface="Calibri"/>
                <a:ea typeface="Calibri"/>
                <a:cs typeface="Calibri"/>
                <a:sym typeface="Calibri"/>
              </a:rPr>
              <a:t>etc</a:t>
            </a:r>
            <a:r>
              <a:rPr lang="en-US" sz="2200" dirty="0" smtClean="0">
                <a:solidFill>
                  <a:schemeClr val="dk1"/>
                </a:solidFill>
                <a:latin typeface="Calibri"/>
                <a:ea typeface="Calibri"/>
                <a:cs typeface="Calibri"/>
                <a:sym typeface="Calibri"/>
              </a:rPr>
              <a:t>) </a:t>
            </a:r>
            <a:r>
              <a:rPr lang="en-US" sz="2200" dirty="0" smtClean="0">
                <a:solidFill>
                  <a:schemeClr val="dk1"/>
                </a:solidFill>
                <a:latin typeface="Calibri"/>
                <a:ea typeface="Calibri"/>
                <a:cs typeface="Calibri"/>
                <a:sym typeface="Calibri"/>
              </a:rPr>
              <a:t>and </a:t>
            </a:r>
            <a:r>
              <a:rPr lang="en-US" sz="2200" dirty="0" smtClean="0">
                <a:solidFill>
                  <a:srgbClr val="FF0000"/>
                </a:solidFill>
                <a:latin typeface="Calibri"/>
                <a:ea typeface="Calibri"/>
                <a:cs typeface="Calibri"/>
                <a:sym typeface="Calibri"/>
              </a:rPr>
              <a:t>fragile gas components.</a:t>
            </a:r>
            <a:endParaRPr sz="2200" dirty="0">
              <a:solidFill>
                <a:srgbClr val="FF0000"/>
              </a:solidFill>
              <a:latin typeface="Calibri"/>
              <a:ea typeface="Calibri"/>
              <a:cs typeface="Calibri"/>
              <a:sym typeface="Calibri"/>
            </a:endParaRPr>
          </a:p>
        </p:txBody>
      </p:sp>
      <p:pic>
        <p:nvPicPr>
          <p:cNvPr id="147" name="Google Shape;147;p5" descr="leaky_channel_timestamps_distribution_sep_2019_leak_and_repaired.png"/>
          <p:cNvPicPr preferRelativeResize="0"/>
          <p:nvPr/>
        </p:nvPicPr>
        <p:blipFill rotWithShape="1">
          <a:blip r:embed="rId3">
            <a:alphaModFix/>
          </a:blip>
          <a:srcRect/>
          <a:stretch/>
        </p:blipFill>
        <p:spPr>
          <a:xfrm>
            <a:off x="7094225" y="885112"/>
            <a:ext cx="5083744" cy="3447598"/>
          </a:xfrm>
          <a:prstGeom prst="rect">
            <a:avLst/>
          </a:prstGeom>
          <a:noFill/>
          <a:ln>
            <a:noFill/>
          </a:ln>
        </p:spPr>
      </p:pic>
      <p:pic>
        <p:nvPicPr>
          <p:cNvPr id="148" name="Google Shape;148;p5" descr="Schermata 2019-09-18 alle 10.08.47.png"/>
          <p:cNvPicPr preferRelativeResize="0"/>
          <p:nvPr/>
        </p:nvPicPr>
        <p:blipFill rotWithShape="1">
          <a:blip r:embed="rId4">
            <a:alphaModFix/>
          </a:blip>
          <a:srcRect/>
          <a:stretch/>
        </p:blipFill>
        <p:spPr>
          <a:xfrm>
            <a:off x="7540486" y="4491829"/>
            <a:ext cx="4346714" cy="2294684"/>
          </a:xfrm>
          <a:prstGeom prst="rect">
            <a:avLst/>
          </a:prstGeom>
          <a:noFill/>
          <a:ln>
            <a:noFill/>
          </a:ln>
        </p:spPr>
      </p:pic>
      <p:cxnSp>
        <p:nvCxnSpPr>
          <p:cNvPr id="149" name="Google Shape;149;p5"/>
          <p:cNvCxnSpPr/>
          <p:nvPr/>
        </p:nvCxnSpPr>
        <p:spPr>
          <a:xfrm>
            <a:off x="10223500" y="5101460"/>
            <a:ext cx="584200" cy="0"/>
          </a:xfrm>
          <a:prstGeom prst="straightConnector1">
            <a:avLst/>
          </a:prstGeom>
          <a:noFill/>
          <a:ln w="12700" cap="flat" cmpd="sng">
            <a:solidFill>
              <a:srgbClr val="FF0000"/>
            </a:solidFill>
            <a:prstDash val="solid"/>
            <a:miter lim="800000"/>
            <a:headEnd type="none" w="sm" len="sm"/>
            <a:tailEnd type="stealth" w="med" len="med"/>
          </a:ln>
        </p:spPr>
      </p:cxnSp>
      <p:cxnSp>
        <p:nvCxnSpPr>
          <p:cNvPr id="150" name="Google Shape;150;p5"/>
          <p:cNvCxnSpPr/>
          <p:nvPr/>
        </p:nvCxnSpPr>
        <p:spPr>
          <a:xfrm>
            <a:off x="10223500" y="4859995"/>
            <a:ext cx="584200" cy="0"/>
          </a:xfrm>
          <a:prstGeom prst="straightConnector1">
            <a:avLst/>
          </a:prstGeom>
          <a:noFill/>
          <a:ln w="12700" cap="flat" cmpd="sng">
            <a:solidFill>
              <a:srgbClr val="FF0000"/>
            </a:solidFill>
            <a:prstDash val="solid"/>
            <a:miter lim="800000"/>
            <a:headEnd type="none" w="sm" len="sm"/>
            <a:tailEnd type="stealth" w="med" len="med"/>
          </a:ln>
        </p:spPr>
      </p:cxnSp>
      <p:sp>
        <p:nvSpPr>
          <p:cNvPr id="151" name="Google Shape;151;p5"/>
          <p:cNvSpPr txBox="1"/>
          <p:nvPr/>
        </p:nvSpPr>
        <p:spPr>
          <a:xfrm>
            <a:off x="11049990" y="4911307"/>
            <a:ext cx="6858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20%</a:t>
            </a:r>
            <a:endParaRPr sz="1600">
              <a:solidFill>
                <a:schemeClr val="dk1"/>
              </a:solidFill>
              <a:latin typeface="Calibri"/>
              <a:ea typeface="Calibri"/>
              <a:cs typeface="Calibri"/>
              <a:sym typeface="Calibri"/>
            </a:endParaRPr>
          </a:p>
        </p:txBody>
      </p:sp>
      <p:sp>
        <p:nvSpPr>
          <p:cNvPr id="152" name="Google Shape;152;p5"/>
          <p:cNvSpPr txBox="1"/>
          <p:nvPr/>
        </p:nvSpPr>
        <p:spPr>
          <a:xfrm>
            <a:off x="11062861" y="4587807"/>
            <a:ext cx="6858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70%</a:t>
            </a:r>
            <a:endParaRPr sz="1600">
              <a:solidFill>
                <a:schemeClr val="dk1"/>
              </a:solidFill>
              <a:latin typeface="Calibri"/>
              <a:ea typeface="Calibri"/>
              <a:cs typeface="Calibri"/>
              <a:sym typeface="Calibri"/>
            </a:endParaRPr>
          </a:p>
        </p:txBody>
      </p:sp>
      <p:sp>
        <p:nvSpPr>
          <p:cNvPr id="153" name="Google Shape;153;p5"/>
          <p:cNvSpPr/>
          <p:nvPr/>
        </p:nvSpPr>
        <p:spPr>
          <a:xfrm>
            <a:off x="11075690" y="2543712"/>
            <a:ext cx="736600" cy="1473200"/>
          </a:xfrm>
          <a:prstGeom prst="ellipse">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5"/>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55" name="Google Shape;155;p5"/>
          <p:cNvSpPr/>
          <p:nvPr/>
        </p:nvSpPr>
        <p:spPr>
          <a:xfrm>
            <a:off x="8224567" y="1784050"/>
            <a:ext cx="225905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chemeClr val="dk1"/>
                </a:solidFill>
                <a:latin typeface="Calibri"/>
                <a:ea typeface="Calibri"/>
                <a:cs typeface="Calibri"/>
                <a:sym typeface="Calibri"/>
              </a:rPr>
              <a:t>Barrel leaks History </a:t>
            </a:r>
            <a:endParaRPr sz="2000" i="1">
              <a:solidFill>
                <a:schemeClr val="dk1"/>
              </a:solidFill>
              <a:latin typeface="Calibri"/>
              <a:ea typeface="Calibri"/>
              <a:cs typeface="Calibri"/>
              <a:sym typeface="Calibri"/>
            </a:endParaRPr>
          </a:p>
        </p:txBody>
      </p:sp>
      <p:sp>
        <p:nvSpPr>
          <p:cNvPr id="156" name="Google Shape;156;p5"/>
          <p:cNvSpPr txBox="1"/>
          <p:nvPr/>
        </p:nvSpPr>
        <p:spPr>
          <a:xfrm>
            <a:off x="7627547" y="6492875"/>
            <a:ext cx="1027711" cy="307777"/>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Dec 18</a:t>
            </a:r>
            <a:endParaRPr sz="1400">
              <a:solidFill>
                <a:schemeClr val="dk1"/>
              </a:solidFill>
              <a:latin typeface="Calibri"/>
              <a:ea typeface="Calibri"/>
              <a:cs typeface="Calibri"/>
              <a:sym typeface="Calibri"/>
            </a:endParaRPr>
          </a:p>
        </p:txBody>
      </p:sp>
      <p:sp>
        <p:nvSpPr>
          <p:cNvPr id="157" name="Google Shape;157;p5"/>
          <p:cNvSpPr txBox="1"/>
          <p:nvPr/>
        </p:nvSpPr>
        <p:spPr>
          <a:xfrm>
            <a:off x="10310671" y="6494942"/>
            <a:ext cx="1027711" cy="307777"/>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Jul 19</a:t>
            </a:r>
            <a:endParaRPr sz="1400">
              <a:solidFill>
                <a:schemeClr val="dk1"/>
              </a:solidFill>
              <a:latin typeface="Calibri"/>
              <a:ea typeface="Calibri"/>
              <a:cs typeface="Calibri"/>
              <a:sym typeface="Calibri"/>
            </a:endParaRPr>
          </a:p>
        </p:txBody>
      </p:sp>
      <p:sp>
        <p:nvSpPr>
          <p:cNvPr id="158" name="Google Shape;158;p5"/>
          <p:cNvSpPr txBox="1"/>
          <p:nvPr/>
        </p:nvSpPr>
        <p:spPr>
          <a:xfrm>
            <a:off x="8924667" y="6492875"/>
            <a:ext cx="1027711" cy="307777"/>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Mar 19</a:t>
            </a:r>
            <a:endParaRPr sz="1400">
              <a:solidFill>
                <a:schemeClr val="dk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6"/>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t>2019 Barrel Leak repair campaign (1)</a:t>
            </a:r>
            <a:endParaRPr/>
          </a:p>
        </p:txBody>
      </p:sp>
      <p:sp>
        <p:nvSpPr>
          <p:cNvPr id="164" name="Google Shape;164;p6"/>
          <p:cNvSpPr txBox="1"/>
          <p:nvPr/>
        </p:nvSpPr>
        <p:spPr>
          <a:xfrm>
            <a:off x="76586" y="980051"/>
            <a:ext cx="9041443" cy="191843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700" dirty="0">
                <a:solidFill>
                  <a:schemeClr val="dk1"/>
                </a:solidFill>
                <a:latin typeface="Calibri"/>
                <a:ea typeface="Calibri"/>
                <a:cs typeface="Calibri"/>
                <a:sym typeface="Calibri"/>
              </a:rPr>
              <a:t>Extensive leak search campaign performed with a non-invasive technique by using an endoscope. </a:t>
            </a:r>
            <a:r>
              <a:rPr lang="en-US" sz="1700" dirty="0" smtClean="0">
                <a:solidFill>
                  <a:schemeClr val="dk1"/>
                </a:solidFill>
                <a:latin typeface="Calibri"/>
                <a:ea typeface="Calibri"/>
                <a:cs typeface="Calibri"/>
                <a:sym typeface="Calibri"/>
              </a:rPr>
              <a:t>This procedure</a:t>
            </a:r>
            <a:r>
              <a:rPr lang="en-US" sz="1700" dirty="0" smtClean="0">
                <a:solidFill>
                  <a:schemeClr val="dk1"/>
                </a:solidFill>
                <a:latin typeface="Calibri"/>
                <a:ea typeface="Calibri"/>
                <a:cs typeface="Calibri"/>
                <a:sym typeface="Calibri"/>
              </a:rPr>
              <a:t> </a:t>
            </a:r>
            <a:r>
              <a:rPr lang="en-US" sz="1700" dirty="0">
                <a:solidFill>
                  <a:schemeClr val="dk1"/>
                </a:solidFill>
                <a:latin typeface="Calibri"/>
                <a:ea typeface="Calibri"/>
                <a:cs typeface="Calibri"/>
                <a:sym typeface="Calibri"/>
              </a:rPr>
              <a:t>allows </a:t>
            </a:r>
            <a:r>
              <a:rPr lang="en-US" sz="1700" dirty="0" smtClean="0">
                <a:solidFill>
                  <a:schemeClr val="dk1"/>
                </a:solidFill>
                <a:latin typeface="Calibri"/>
                <a:ea typeface="Calibri"/>
                <a:cs typeface="Calibri"/>
                <a:sym typeface="Calibri"/>
              </a:rPr>
              <a:t>to </a:t>
            </a:r>
            <a:r>
              <a:rPr lang="en-US" sz="1700" dirty="0">
                <a:solidFill>
                  <a:schemeClr val="dk1"/>
                </a:solidFill>
                <a:latin typeface="Calibri"/>
                <a:ea typeface="Calibri"/>
                <a:cs typeface="Calibri"/>
                <a:sym typeface="Calibri"/>
              </a:rPr>
              <a:t>check most of gas pipes and connections located inside the chambers:      </a:t>
            </a:r>
            <a:endParaRPr sz="1700" dirty="0">
              <a:solidFill>
                <a:schemeClr val="dk1"/>
              </a:solidFill>
              <a:latin typeface="Calibri"/>
              <a:ea typeface="Calibri"/>
              <a:cs typeface="Calibri"/>
              <a:sym typeface="Calibri"/>
            </a:endParaRPr>
          </a:p>
          <a:p>
            <a:pPr marL="342900" marR="0" lvl="0" indent="-342900" algn="just" rtl="0">
              <a:spcBef>
                <a:spcPts val="1000"/>
              </a:spcBef>
              <a:spcAft>
                <a:spcPts val="0"/>
              </a:spcAft>
              <a:buClr>
                <a:srgbClr val="0000FF"/>
              </a:buClr>
              <a:buSzPts val="1900"/>
              <a:buFont typeface="Wingdings" charset="2"/>
              <a:buChar char="Ø"/>
            </a:pPr>
            <a:r>
              <a:rPr lang="en-US" sz="1700" dirty="0">
                <a:solidFill>
                  <a:srgbClr val="0000FF"/>
                </a:solidFill>
                <a:latin typeface="Calibri"/>
                <a:ea typeface="Calibri"/>
                <a:cs typeface="Calibri"/>
                <a:sym typeface="Calibri"/>
              </a:rPr>
              <a:t>All leaky chambers have been inspected and source of leak has been identified in 63 chambers (84%</a:t>
            </a:r>
            <a:r>
              <a:rPr lang="en-US" sz="1700" dirty="0" smtClean="0">
                <a:solidFill>
                  <a:srgbClr val="0000FF"/>
                </a:solidFill>
                <a:latin typeface="Calibri"/>
                <a:ea typeface="Calibri"/>
                <a:cs typeface="Calibri"/>
                <a:sym typeface="Calibri"/>
              </a:rPr>
              <a:t>)</a:t>
            </a:r>
            <a:endParaRPr lang="en-US" sz="1700" dirty="0"/>
          </a:p>
          <a:p>
            <a:pPr marL="342900" lvl="0" indent="-342900" algn="just">
              <a:spcBef>
                <a:spcPts val="1000"/>
              </a:spcBef>
              <a:buClr>
                <a:srgbClr val="0000FF"/>
              </a:buClr>
              <a:buSzPts val="1900"/>
              <a:buFont typeface="Wingdings" charset="2"/>
              <a:buChar char="Ø"/>
            </a:pPr>
            <a:r>
              <a:rPr lang="en-US" sz="1700" dirty="0" smtClean="0">
                <a:solidFill>
                  <a:srgbClr val="0000FF"/>
                </a:solidFill>
                <a:latin typeface="Calibri"/>
                <a:ea typeface="Calibri"/>
                <a:cs typeface="Calibri"/>
                <a:sym typeface="Calibri"/>
              </a:rPr>
              <a:t>Main </a:t>
            </a:r>
            <a:r>
              <a:rPr lang="en-US" sz="1700" dirty="0">
                <a:solidFill>
                  <a:srgbClr val="0000FF"/>
                </a:solidFill>
                <a:latin typeface="Calibri"/>
                <a:ea typeface="Calibri"/>
                <a:cs typeface="Calibri"/>
                <a:sym typeface="Calibri"/>
              </a:rPr>
              <a:t>sources of leak identified: T-L gas connectors and </a:t>
            </a:r>
            <a:r>
              <a:rPr lang="en-US" sz="1700" dirty="0" smtClean="0">
                <a:solidFill>
                  <a:srgbClr val="0000FF"/>
                </a:solidFill>
                <a:latin typeface="Calibri"/>
                <a:ea typeface="Calibri"/>
                <a:cs typeface="Calibri"/>
                <a:sym typeface="Calibri"/>
              </a:rPr>
              <a:t>cut pipes (</a:t>
            </a:r>
            <a:r>
              <a:rPr lang="en-US" sz="1700" dirty="0">
                <a:solidFill>
                  <a:srgbClr val="0000FF"/>
                </a:solidFill>
                <a:latin typeface="Calibri"/>
                <a:ea typeface="Calibri"/>
                <a:cs typeface="Calibri"/>
                <a:sym typeface="Calibri"/>
              </a:rPr>
              <a:t>only in RB3-4 where two chambers are internally connected in parallel) and brittle pipes</a:t>
            </a:r>
            <a:endParaRPr sz="1700" dirty="0">
              <a:solidFill>
                <a:srgbClr val="0000FF"/>
              </a:solidFill>
              <a:latin typeface="Calibri"/>
              <a:ea typeface="Calibri"/>
              <a:cs typeface="Calibri"/>
              <a:sym typeface="Calibri"/>
            </a:endParaRPr>
          </a:p>
        </p:txBody>
      </p:sp>
      <p:sp>
        <p:nvSpPr>
          <p:cNvPr id="165" name="Google Shape;165;p6"/>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166" name="Google Shape;166;p6" descr="Schermata 2017-01-27 alle 18.03.56.png"/>
          <p:cNvPicPr preferRelativeResize="0"/>
          <p:nvPr/>
        </p:nvPicPr>
        <p:blipFill rotWithShape="1">
          <a:blip r:embed="rId3">
            <a:alphaModFix/>
          </a:blip>
          <a:srcRect/>
          <a:stretch/>
        </p:blipFill>
        <p:spPr>
          <a:xfrm>
            <a:off x="1845751" y="3021059"/>
            <a:ext cx="7629696" cy="3979984"/>
          </a:xfrm>
          <a:prstGeom prst="rect">
            <a:avLst/>
          </a:prstGeom>
          <a:noFill/>
          <a:ln>
            <a:noFill/>
          </a:ln>
        </p:spPr>
      </p:pic>
      <p:pic>
        <p:nvPicPr>
          <p:cNvPr id="167" name="Google Shape;167;p6" descr="Schermata 2019-09-30 alle 16.55.58.png"/>
          <p:cNvPicPr preferRelativeResize="0"/>
          <p:nvPr/>
        </p:nvPicPr>
        <p:blipFill rotWithShape="1">
          <a:blip r:embed="rId4">
            <a:alphaModFix/>
          </a:blip>
          <a:srcRect t="10967" r="67827" b="40915"/>
          <a:stretch/>
        </p:blipFill>
        <p:spPr>
          <a:xfrm>
            <a:off x="9448800" y="3620040"/>
            <a:ext cx="2743200" cy="2790915"/>
          </a:xfrm>
          <a:prstGeom prst="rect">
            <a:avLst/>
          </a:prstGeom>
          <a:noFill/>
          <a:ln>
            <a:noFill/>
          </a:ln>
        </p:spPr>
      </p:pic>
      <p:sp>
        <p:nvSpPr>
          <p:cNvPr id="168" name="Google Shape;168;p6"/>
          <p:cNvSpPr/>
          <p:nvPr/>
        </p:nvSpPr>
        <p:spPr>
          <a:xfrm>
            <a:off x="5824193" y="5833498"/>
            <a:ext cx="705574" cy="464918"/>
          </a:xfrm>
          <a:prstGeom prst="ellipse">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69" name="Google Shape;169;p6"/>
          <p:cNvCxnSpPr/>
          <p:nvPr/>
        </p:nvCxnSpPr>
        <p:spPr>
          <a:xfrm flipH="1">
            <a:off x="6529767" y="5002810"/>
            <a:ext cx="2919034" cy="1077516"/>
          </a:xfrm>
          <a:prstGeom prst="straightConnector1">
            <a:avLst/>
          </a:prstGeom>
          <a:noFill/>
          <a:ln w="12700" cap="flat" cmpd="sng">
            <a:solidFill>
              <a:srgbClr val="FF0000"/>
            </a:solidFill>
            <a:prstDash val="solid"/>
            <a:miter lim="800000"/>
            <a:headEnd type="none" w="sm" len="sm"/>
            <a:tailEnd type="stealth" w="med" len="med"/>
          </a:ln>
        </p:spPr>
      </p:cxnSp>
      <p:sp>
        <p:nvSpPr>
          <p:cNvPr id="170" name="Google Shape;170;p6"/>
          <p:cNvSpPr/>
          <p:nvPr/>
        </p:nvSpPr>
        <p:spPr>
          <a:xfrm>
            <a:off x="5824193" y="3360372"/>
            <a:ext cx="705574" cy="464918"/>
          </a:xfrm>
          <a:prstGeom prst="ellipse">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71" name="Google Shape;171;p6"/>
          <p:cNvCxnSpPr>
            <a:endCxn id="170" idx="7"/>
          </p:cNvCxnSpPr>
          <p:nvPr/>
        </p:nvCxnSpPr>
        <p:spPr>
          <a:xfrm flipH="1">
            <a:off x="6426438" y="2936158"/>
            <a:ext cx="2918100" cy="492300"/>
          </a:xfrm>
          <a:prstGeom prst="straightConnector1">
            <a:avLst/>
          </a:prstGeom>
          <a:noFill/>
          <a:ln w="12700" cap="flat" cmpd="sng">
            <a:solidFill>
              <a:srgbClr val="FF0000"/>
            </a:solidFill>
            <a:prstDash val="solid"/>
            <a:miter lim="800000"/>
            <a:headEnd type="none" w="sm" len="sm"/>
            <a:tailEnd type="stealth" w="med" len="med"/>
          </a:ln>
        </p:spPr>
      </p:cxnSp>
      <p:pic>
        <p:nvPicPr>
          <p:cNvPr id="172" name="Google Shape;172;p6" descr="Schermata 2019-09-30 alle 16.55.58.png"/>
          <p:cNvPicPr preferRelativeResize="0"/>
          <p:nvPr/>
        </p:nvPicPr>
        <p:blipFill rotWithShape="1">
          <a:blip r:embed="rId4">
            <a:alphaModFix/>
          </a:blip>
          <a:srcRect l="35124" t="13196" r="31914" b="42301"/>
          <a:stretch/>
        </p:blipFill>
        <p:spPr>
          <a:xfrm>
            <a:off x="0" y="4329561"/>
            <a:ext cx="3066040" cy="2528439"/>
          </a:xfrm>
          <a:prstGeom prst="rect">
            <a:avLst/>
          </a:prstGeom>
          <a:noFill/>
          <a:ln>
            <a:noFill/>
          </a:ln>
        </p:spPr>
      </p:pic>
      <p:sp>
        <p:nvSpPr>
          <p:cNvPr id="173" name="Google Shape;173;p6"/>
          <p:cNvSpPr/>
          <p:nvPr/>
        </p:nvSpPr>
        <p:spPr>
          <a:xfrm>
            <a:off x="1978503" y="4057154"/>
            <a:ext cx="705574" cy="464918"/>
          </a:xfrm>
          <a:prstGeom prst="ellipse">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74" name="Google Shape;174;p6"/>
          <p:cNvCxnSpPr>
            <a:endCxn id="173" idx="3"/>
          </p:cNvCxnSpPr>
          <p:nvPr/>
        </p:nvCxnSpPr>
        <p:spPr>
          <a:xfrm rot="10800000" flipH="1">
            <a:off x="166632" y="4453986"/>
            <a:ext cx="1915200" cy="677100"/>
          </a:xfrm>
          <a:prstGeom prst="straightConnector1">
            <a:avLst/>
          </a:prstGeom>
          <a:noFill/>
          <a:ln w="12700" cap="flat" cmpd="sng">
            <a:solidFill>
              <a:srgbClr val="FF0000"/>
            </a:solidFill>
            <a:prstDash val="solid"/>
            <a:miter lim="800000"/>
            <a:headEnd type="none" w="sm" len="sm"/>
            <a:tailEnd type="stealth" w="med" len="med"/>
          </a:ln>
        </p:spPr>
      </p:cxnSp>
      <p:pic>
        <p:nvPicPr>
          <p:cNvPr id="175" name="Google Shape;175;p6" descr="Schermata 2019-09-30 alle 16.55.58.png"/>
          <p:cNvPicPr preferRelativeResize="0"/>
          <p:nvPr/>
        </p:nvPicPr>
        <p:blipFill rotWithShape="1">
          <a:blip r:embed="rId4">
            <a:alphaModFix/>
          </a:blip>
          <a:srcRect t="56815" r="66415"/>
          <a:stretch/>
        </p:blipFill>
        <p:spPr>
          <a:xfrm>
            <a:off x="9118030" y="944037"/>
            <a:ext cx="3073969" cy="268883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7"/>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t>2019 Barrel Leak repair campaign (2)</a:t>
            </a:r>
            <a:endParaRPr/>
          </a:p>
        </p:txBody>
      </p:sp>
      <p:pic>
        <p:nvPicPr>
          <p:cNvPr id="181" name="Google Shape;181;p7" descr="Schermata 2019-06-14 alle 12.58.31.png"/>
          <p:cNvPicPr preferRelativeResize="0"/>
          <p:nvPr/>
        </p:nvPicPr>
        <p:blipFill rotWithShape="1">
          <a:blip r:embed="rId3">
            <a:alphaModFix/>
          </a:blip>
          <a:srcRect/>
          <a:stretch/>
        </p:blipFill>
        <p:spPr>
          <a:xfrm>
            <a:off x="141115" y="2525495"/>
            <a:ext cx="3106685" cy="4112537"/>
          </a:xfrm>
          <a:prstGeom prst="rect">
            <a:avLst/>
          </a:prstGeom>
          <a:noFill/>
          <a:ln>
            <a:noFill/>
          </a:ln>
        </p:spPr>
      </p:pic>
      <p:sp>
        <p:nvSpPr>
          <p:cNvPr id="182" name="Google Shape;182;p7"/>
          <p:cNvSpPr txBox="1"/>
          <p:nvPr/>
        </p:nvSpPr>
        <p:spPr>
          <a:xfrm>
            <a:off x="141115" y="990600"/>
            <a:ext cx="11904959" cy="1015663"/>
          </a:xfrm>
          <a:prstGeom prst="rect">
            <a:avLst/>
          </a:prstGeom>
          <a:noFill/>
          <a:ln>
            <a:noFill/>
          </a:ln>
        </p:spPr>
        <p:txBody>
          <a:bodyPr spcFirstLastPara="1" wrap="square" lIns="91425" tIns="45700" rIns="91425" bIns="45700" anchor="t" anchorCtr="0">
            <a:spAutoFit/>
          </a:bodyPr>
          <a:lstStyle/>
          <a:p>
            <a:pPr marL="133350" marR="0" lvl="0" indent="0" algn="just" rtl="0">
              <a:spcBef>
                <a:spcPts val="0"/>
              </a:spcBef>
              <a:spcAft>
                <a:spcPts val="0"/>
              </a:spcAft>
              <a:buNone/>
            </a:pPr>
            <a:r>
              <a:rPr lang="en-US" sz="2000">
                <a:solidFill>
                  <a:srgbClr val="000000"/>
                </a:solidFill>
                <a:latin typeface="Calibri"/>
                <a:ea typeface="Calibri"/>
                <a:cs typeface="Calibri"/>
                <a:sym typeface="Calibri"/>
              </a:rPr>
              <a:t>New repair procedure developed consisting of partial extraction of the muon station (RPC and DT) for 80 cm from </a:t>
            </a:r>
            <a:r>
              <a:rPr lang="en-US" sz="2000" b="1">
                <a:solidFill>
                  <a:srgbClr val="FF0000"/>
                </a:solidFill>
                <a:latin typeface="Calibri"/>
                <a:ea typeface="Calibri"/>
                <a:cs typeface="Calibri"/>
                <a:sym typeface="Calibri"/>
              </a:rPr>
              <a:t>back</a:t>
            </a:r>
            <a:r>
              <a:rPr lang="en-US" sz="2000">
                <a:solidFill>
                  <a:srgbClr val="000000"/>
                </a:solidFill>
                <a:latin typeface="Calibri"/>
                <a:ea typeface="Calibri"/>
                <a:cs typeface="Calibri"/>
                <a:sym typeface="Calibri"/>
              </a:rPr>
              <a:t> or front side, then cutting the C illumining profile in order to have access to the broken component (gas pipes or T/L connector) and finally repairing/replacing the component. </a:t>
            </a:r>
            <a:endParaRPr/>
          </a:p>
        </p:txBody>
      </p:sp>
      <p:pic>
        <p:nvPicPr>
          <p:cNvPr id="183" name="Google Shape;183;p7" descr="Schermata 2019-06-14 alle 13.31.16.png"/>
          <p:cNvPicPr preferRelativeResize="0"/>
          <p:nvPr/>
        </p:nvPicPr>
        <p:blipFill rotWithShape="1">
          <a:blip r:embed="rId4">
            <a:alphaModFix/>
          </a:blip>
          <a:srcRect/>
          <a:stretch/>
        </p:blipFill>
        <p:spPr>
          <a:xfrm rot="-5400000">
            <a:off x="9628110" y="4746006"/>
            <a:ext cx="1648538" cy="2007158"/>
          </a:xfrm>
          <a:prstGeom prst="rect">
            <a:avLst/>
          </a:prstGeom>
          <a:noFill/>
          <a:ln>
            <a:noFill/>
          </a:ln>
        </p:spPr>
      </p:pic>
      <p:pic>
        <p:nvPicPr>
          <p:cNvPr id="184" name="Google Shape;184;p7" descr="Schermata 2019-06-14 alle 13.30.22.png"/>
          <p:cNvPicPr preferRelativeResize="0"/>
          <p:nvPr/>
        </p:nvPicPr>
        <p:blipFill rotWithShape="1">
          <a:blip r:embed="rId5">
            <a:alphaModFix/>
          </a:blip>
          <a:srcRect/>
          <a:stretch/>
        </p:blipFill>
        <p:spPr>
          <a:xfrm>
            <a:off x="6488185" y="2720585"/>
            <a:ext cx="2171123" cy="1689095"/>
          </a:xfrm>
          <a:prstGeom prst="rect">
            <a:avLst/>
          </a:prstGeom>
          <a:noFill/>
          <a:ln>
            <a:noFill/>
          </a:ln>
        </p:spPr>
      </p:pic>
      <p:pic>
        <p:nvPicPr>
          <p:cNvPr id="185" name="Google Shape;185;p7" descr="Schermata 2019-09-05 alle 21.46.40.png"/>
          <p:cNvPicPr preferRelativeResize="0"/>
          <p:nvPr/>
        </p:nvPicPr>
        <p:blipFill rotWithShape="1">
          <a:blip r:embed="rId6">
            <a:alphaModFix/>
          </a:blip>
          <a:srcRect/>
          <a:stretch/>
        </p:blipFill>
        <p:spPr>
          <a:xfrm>
            <a:off x="6536652" y="4516633"/>
            <a:ext cx="1776278" cy="2132630"/>
          </a:xfrm>
          <a:prstGeom prst="rect">
            <a:avLst/>
          </a:prstGeom>
          <a:noFill/>
          <a:ln>
            <a:noFill/>
          </a:ln>
        </p:spPr>
      </p:pic>
      <p:sp>
        <p:nvSpPr>
          <p:cNvPr id="186" name="Google Shape;186;p7"/>
          <p:cNvSpPr/>
          <p:nvPr/>
        </p:nvSpPr>
        <p:spPr>
          <a:xfrm>
            <a:off x="1667720" y="4213298"/>
            <a:ext cx="756889" cy="628859"/>
          </a:xfrm>
          <a:prstGeom prst="ellipse">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7"/>
          <p:cNvSpPr txBox="1"/>
          <p:nvPr/>
        </p:nvSpPr>
        <p:spPr>
          <a:xfrm>
            <a:off x="2118882" y="3236454"/>
            <a:ext cx="112891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Cut of the C profile </a:t>
            </a:r>
            <a:endParaRPr sz="1800" b="1">
              <a:solidFill>
                <a:srgbClr val="FF0000"/>
              </a:solidFill>
              <a:latin typeface="Calibri"/>
              <a:ea typeface="Calibri"/>
              <a:cs typeface="Calibri"/>
              <a:sym typeface="Calibri"/>
            </a:endParaRPr>
          </a:p>
        </p:txBody>
      </p:sp>
      <p:sp>
        <p:nvSpPr>
          <p:cNvPr id="188" name="Google Shape;188;p7"/>
          <p:cNvSpPr txBox="1"/>
          <p:nvPr/>
        </p:nvSpPr>
        <p:spPr>
          <a:xfrm>
            <a:off x="3376090" y="2548795"/>
            <a:ext cx="370747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00"/>
                </a:solidFill>
                <a:latin typeface="Calibri"/>
                <a:ea typeface="Calibri"/>
                <a:cs typeface="Calibri"/>
                <a:sym typeface="Calibri"/>
              </a:rPr>
              <a:t>Access to broken component </a:t>
            </a:r>
            <a:endParaRPr sz="1600" b="1">
              <a:solidFill>
                <a:srgbClr val="FF0000"/>
              </a:solidFill>
              <a:latin typeface="Calibri"/>
              <a:ea typeface="Calibri"/>
              <a:cs typeface="Calibri"/>
              <a:sym typeface="Calibri"/>
            </a:endParaRPr>
          </a:p>
        </p:txBody>
      </p:sp>
      <p:sp>
        <p:nvSpPr>
          <p:cNvPr id="189" name="Google Shape;189;p7"/>
          <p:cNvSpPr txBox="1"/>
          <p:nvPr/>
        </p:nvSpPr>
        <p:spPr>
          <a:xfrm>
            <a:off x="8659308" y="2720585"/>
            <a:ext cx="3386766" cy="1815882"/>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600"/>
              <a:buFont typeface="Calibri"/>
              <a:buAutoNum type="arabicPeriod"/>
            </a:pPr>
            <a:r>
              <a:rPr lang="en-US" sz="1600">
                <a:solidFill>
                  <a:schemeClr val="dk1"/>
                </a:solidFill>
                <a:latin typeface="Calibri"/>
                <a:ea typeface="Calibri"/>
                <a:cs typeface="Calibri"/>
                <a:sym typeface="Calibri"/>
              </a:rPr>
              <a:t>Repair done by removing the broken pipe and by-passing the internal circuit and moving externally the parallel connection of two chambers    </a:t>
            </a:r>
            <a:endParaRPr/>
          </a:p>
          <a:p>
            <a:pPr marL="342900" marR="0" lvl="0" indent="-342900" algn="just" rtl="0">
              <a:spcBef>
                <a:spcPts val="0"/>
              </a:spcBef>
              <a:spcAft>
                <a:spcPts val="0"/>
              </a:spcAft>
              <a:buClr>
                <a:schemeClr val="dk1"/>
              </a:buClr>
              <a:buSzPts val="1600"/>
              <a:buFont typeface="Calibri"/>
              <a:buAutoNum type="arabicPeriod"/>
            </a:pPr>
            <a:r>
              <a:rPr lang="en-US" sz="1600">
                <a:solidFill>
                  <a:schemeClr val="dk1"/>
                </a:solidFill>
                <a:latin typeface="Calibri"/>
                <a:ea typeface="Calibri"/>
                <a:cs typeface="Calibri"/>
                <a:sym typeface="Calibri"/>
              </a:rPr>
              <a:t>Repair done by gluing the L connector </a:t>
            </a:r>
            <a:endParaRPr sz="1600">
              <a:solidFill>
                <a:schemeClr val="dk1"/>
              </a:solidFill>
              <a:latin typeface="Calibri"/>
              <a:ea typeface="Calibri"/>
              <a:cs typeface="Calibri"/>
              <a:sym typeface="Calibri"/>
            </a:endParaRPr>
          </a:p>
        </p:txBody>
      </p:sp>
      <p:pic>
        <p:nvPicPr>
          <p:cNvPr id="190" name="Google Shape;190;p7" descr="Schermata 2019-09-30 alle 17.12.43.png"/>
          <p:cNvPicPr preferRelativeResize="0"/>
          <p:nvPr/>
        </p:nvPicPr>
        <p:blipFill rotWithShape="1">
          <a:blip r:embed="rId7">
            <a:alphaModFix/>
          </a:blip>
          <a:srcRect/>
          <a:stretch/>
        </p:blipFill>
        <p:spPr>
          <a:xfrm>
            <a:off x="3523107" y="4733415"/>
            <a:ext cx="2827341" cy="1840439"/>
          </a:xfrm>
          <a:prstGeom prst="rect">
            <a:avLst/>
          </a:prstGeom>
          <a:noFill/>
          <a:ln>
            <a:noFill/>
          </a:ln>
        </p:spPr>
      </p:pic>
      <p:sp>
        <p:nvSpPr>
          <p:cNvPr id="191" name="Google Shape;191;p7"/>
          <p:cNvSpPr/>
          <p:nvPr/>
        </p:nvSpPr>
        <p:spPr>
          <a:xfrm>
            <a:off x="2424609" y="4600306"/>
            <a:ext cx="564459" cy="483701"/>
          </a:xfrm>
          <a:prstGeom prst="ellipse">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92" name="Google Shape;192;p7"/>
          <p:cNvCxnSpPr/>
          <p:nvPr/>
        </p:nvCxnSpPr>
        <p:spPr>
          <a:xfrm flipH="1">
            <a:off x="2118882" y="3882785"/>
            <a:ext cx="305727" cy="330513"/>
          </a:xfrm>
          <a:prstGeom prst="straightConnector1">
            <a:avLst/>
          </a:prstGeom>
          <a:noFill/>
          <a:ln w="12700" cap="flat" cmpd="sng">
            <a:solidFill>
              <a:srgbClr val="FF0000"/>
            </a:solidFill>
            <a:prstDash val="solid"/>
            <a:miter lim="800000"/>
            <a:headEnd type="none" w="sm" len="sm"/>
            <a:tailEnd type="stealth" w="med" len="med"/>
          </a:ln>
        </p:spPr>
      </p:cxnSp>
      <p:cxnSp>
        <p:nvCxnSpPr>
          <p:cNvPr id="193" name="Google Shape;193;p7"/>
          <p:cNvCxnSpPr>
            <a:stCxn id="187" idx="2"/>
          </p:cNvCxnSpPr>
          <p:nvPr/>
        </p:nvCxnSpPr>
        <p:spPr>
          <a:xfrm>
            <a:off x="2683341" y="3882785"/>
            <a:ext cx="190200" cy="717600"/>
          </a:xfrm>
          <a:prstGeom prst="straightConnector1">
            <a:avLst/>
          </a:prstGeom>
          <a:noFill/>
          <a:ln w="12700" cap="flat" cmpd="sng">
            <a:solidFill>
              <a:srgbClr val="FF0000"/>
            </a:solidFill>
            <a:prstDash val="solid"/>
            <a:miter lim="800000"/>
            <a:headEnd type="none" w="sm" len="sm"/>
            <a:tailEnd type="stealth" w="med" len="med"/>
          </a:ln>
        </p:spPr>
      </p:cxnSp>
      <p:pic>
        <p:nvPicPr>
          <p:cNvPr id="194" name="Google Shape;194;p7" descr="Schermata 2019-09-30 alle 17.15.20.png"/>
          <p:cNvPicPr preferRelativeResize="0"/>
          <p:nvPr/>
        </p:nvPicPr>
        <p:blipFill rotWithShape="1">
          <a:blip r:embed="rId8">
            <a:alphaModFix/>
          </a:blip>
          <a:srcRect/>
          <a:stretch/>
        </p:blipFill>
        <p:spPr>
          <a:xfrm>
            <a:off x="3433308" y="3026041"/>
            <a:ext cx="2903216" cy="1383639"/>
          </a:xfrm>
          <a:prstGeom prst="rect">
            <a:avLst/>
          </a:prstGeom>
          <a:noFill/>
          <a:ln>
            <a:noFill/>
          </a:ln>
        </p:spPr>
      </p:pic>
      <p:sp>
        <p:nvSpPr>
          <p:cNvPr id="195" name="Google Shape;195;p7"/>
          <p:cNvSpPr txBox="1"/>
          <p:nvPr/>
        </p:nvSpPr>
        <p:spPr>
          <a:xfrm>
            <a:off x="6942443" y="2365154"/>
            <a:ext cx="107545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00"/>
                </a:solidFill>
                <a:latin typeface="Calibri"/>
                <a:ea typeface="Calibri"/>
                <a:cs typeface="Calibri"/>
                <a:sym typeface="Calibri"/>
              </a:rPr>
              <a:t>Repairs</a:t>
            </a:r>
            <a:endParaRPr sz="1600" b="1">
              <a:solidFill>
                <a:srgbClr val="FF0000"/>
              </a:solidFill>
              <a:latin typeface="Calibri"/>
              <a:ea typeface="Calibri"/>
              <a:cs typeface="Calibri"/>
              <a:sym typeface="Calibri"/>
            </a:endParaRPr>
          </a:p>
        </p:txBody>
      </p:sp>
      <p:sp>
        <p:nvSpPr>
          <p:cNvPr id="196" name="Google Shape;196;p7"/>
          <p:cNvSpPr txBox="1"/>
          <p:nvPr/>
        </p:nvSpPr>
        <p:spPr>
          <a:xfrm>
            <a:off x="9275709" y="4564138"/>
            <a:ext cx="370747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00"/>
                </a:solidFill>
                <a:latin typeface="Calibri"/>
                <a:ea typeface="Calibri"/>
                <a:cs typeface="Calibri"/>
                <a:sym typeface="Calibri"/>
              </a:rPr>
              <a:t>Closing and validation </a:t>
            </a:r>
            <a:endParaRPr sz="1600" b="1">
              <a:solidFill>
                <a:srgbClr val="FF0000"/>
              </a:solidFill>
              <a:latin typeface="Calibri"/>
              <a:ea typeface="Calibri"/>
              <a:cs typeface="Calibri"/>
              <a:sym typeface="Calibri"/>
            </a:endParaRPr>
          </a:p>
        </p:txBody>
      </p:sp>
      <p:sp>
        <p:nvSpPr>
          <p:cNvPr id="197" name="Google Shape;197;p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198" name="Google Shape;198;p7"/>
          <p:cNvSpPr txBox="1"/>
          <p:nvPr/>
        </p:nvSpPr>
        <p:spPr>
          <a:xfrm>
            <a:off x="451160" y="2122824"/>
            <a:ext cx="319216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FF0000"/>
                </a:solidFill>
                <a:latin typeface="Calibri"/>
                <a:ea typeface="Calibri"/>
                <a:cs typeface="Calibri"/>
                <a:sym typeface="Calibri"/>
              </a:rPr>
              <a:t>Back extraction example: </a:t>
            </a:r>
            <a:endParaRPr sz="2200" b="1">
              <a:solidFill>
                <a:srgbClr val="FF0000"/>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8"/>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t>2019 Barrel Leak repair campaign (3)</a:t>
            </a:r>
            <a:endParaRPr/>
          </a:p>
        </p:txBody>
      </p:sp>
      <p:sp>
        <p:nvSpPr>
          <p:cNvPr id="204" name="Google Shape;204;p8"/>
          <p:cNvSpPr txBox="1"/>
          <p:nvPr/>
        </p:nvSpPr>
        <p:spPr>
          <a:xfrm>
            <a:off x="6647733" y="2379297"/>
            <a:ext cx="432108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00"/>
                </a:solidFill>
                <a:latin typeface="Calibri"/>
                <a:ea typeface="Calibri"/>
                <a:cs typeface="Calibri"/>
                <a:sym typeface="Calibri"/>
              </a:rPr>
              <a:t>Access and repair of the broken T component </a:t>
            </a:r>
            <a:endParaRPr sz="1600" b="1">
              <a:solidFill>
                <a:srgbClr val="FF0000"/>
              </a:solidFill>
              <a:latin typeface="Calibri"/>
              <a:ea typeface="Calibri"/>
              <a:cs typeface="Calibri"/>
              <a:sym typeface="Calibri"/>
            </a:endParaRPr>
          </a:p>
        </p:txBody>
      </p:sp>
      <p:sp>
        <p:nvSpPr>
          <p:cNvPr id="205" name="Google Shape;205;p8"/>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206" name="Google Shape;206;p8"/>
          <p:cNvSpPr txBox="1"/>
          <p:nvPr/>
        </p:nvSpPr>
        <p:spPr>
          <a:xfrm>
            <a:off x="310045" y="2117687"/>
            <a:ext cx="319216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i="1">
                <a:solidFill>
                  <a:srgbClr val="FF0000"/>
                </a:solidFill>
                <a:latin typeface="Calibri"/>
                <a:ea typeface="Calibri"/>
                <a:cs typeface="Calibri"/>
                <a:sym typeface="Calibri"/>
              </a:rPr>
              <a:t>Front extraction example: </a:t>
            </a:r>
            <a:endParaRPr sz="2200" b="1" i="1">
              <a:solidFill>
                <a:srgbClr val="FF0000"/>
              </a:solidFill>
              <a:latin typeface="Calibri"/>
              <a:ea typeface="Calibri"/>
              <a:cs typeface="Calibri"/>
              <a:sym typeface="Calibri"/>
            </a:endParaRPr>
          </a:p>
        </p:txBody>
      </p:sp>
      <p:pic>
        <p:nvPicPr>
          <p:cNvPr id="207" name="Google Shape;207;p8"/>
          <p:cNvPicPr preferRelativeResize="0"/>
          <p:nvPr/>
        </p:nvPicPr>
        <p:blipFill rotWithShape="1">
          <a:blip r:embed="rId3">
            <a:alphaModFix/>
          </a:blip>
          <a:srcRect/>
          <a:stretch/>
        </p:blipFill>
        <p:spPr>
          <a:xfrm>
            <a:off x="6337338" y="2976022"/>
            <a:ext cx="4631481" cy="3473610"/>
          </a:xfrm>
          <a:prstGeom prst="rect">
            <a:avLst/>
          </a:prstGeom>
          <a:noFill/>
          <a:ln>
            <a:noFill/>
          </a:ln>
        </p:spPr>
      </p:pic>
      <p:pic>
        <p:nvPicPr>
          <p:cNvPr id="208" name="Google Shape;208;p8"/>
          <p:cNvPicPr preferRelativeResize="0"/>
          <p:nvPr/>
        </p:nvPicPr>
        <p:blipFill rotWithShape="1">
          <a:blip r:embed="rId4">
            <a:alphaModFix/>
          </a:blip>
          <a:srcRect/>
          <a:stretch/>
        </p:blipFill>
        <p:spPr>
          <a:xfrm>
            <a:off x="141115" y="2482876"/>
            <a:ext cx="4951847" cy="3713886"/>
          </a:xfrm>
          <a:prstGeom prst="rect">
            <a:avLst/>
          </a:prstGeom>
          <a:noFill/>
          <a:ln>
            <a:noFill/>
          </a:ln>
        </p:spPr>
      </p:pic>
      <p:sp>
        <p:nvSpPr>
          <p:cNvPr id="209" name="Google Shape;209;p8"/>
          <p:cNvSpPr txBox="1"/>
          <p:nvPr/>
        </p:nvSpPr>
        <p:spPr>
          <a:xfrm>
            <a:off x="141115" y="6308209"/>
            <a:ext cx="53495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W-1/Sect8/RB1 out leaking since Feb 2015</a:t>
            </a:r>
            <a:endParaRPr sz="1800" i="1">
              <a:solidFill>
                <a:schemeClr val="dk1"/>
              </a:solidFill>
              <a:latin typeface="Calibri"/>
              <a:ea typeface="Calibri"/>
              <a:cs typeface="Calibri"/>
              <a:sym typeface="Calibri"/>
            </a:endParaRPr>
          </a:p>
        </p:txBody>
      </p:sp>
      <p:sp>
        <p:nvSpPr>
          <p:cNvPr id="210" name="Google Shape;210;p8"/>
          <p:cNvSpPr txBox="1"/>
          <p:nvPr/>
        </p:nvSpPr>
        <p:spPr>
          <a:xfrm>
            <a:off x="141115" y="990600"/>
            <a:ext cx="11904959" cy="1015663"/>
          </a:xfrm>
          <a:prstGeom prst="rect">
            <a:avLst/>
          </a:prstGeom>
          <a:noFill/>
          <a:ln>
            <a:noFill/>
          </a:ln>
        </p:spPr>
        <p:txBody>
          <a:bodyPr spcFirstLastPara="1" wrap="square" lIns="91425" tIns="45700" rIns="91425" bIns="45700" anchor="t" anchorCtr="0">
            <a:spAutoFit/>
          </a:bodyPr>
          <a:lstStyle/>
          <a:p>
            <a:pPr marL="133350" marR="0" lvl="0" indent="0" algn="just" rtl="0">
              <a:spcBef>
                <a:spcPts val="0"/>
              </a:spcBef>
              <a:spcAft>
                <a:spcPts val="0"/>
              </a:spcAft>
              <a:buNone/>
            </a:pPr>
            <a:r>
              <a:rPr lang="en-US" sz="2000">
                <a:solidFill>
                  <a:srgbClr val="000000"/>
                </a:solidFill>
                <a:latin typeface="Calibri"/>
                <a:ea typeface="Calibri"/>
                <a:cs typeface="Calibri"/>
                <a:sym typeface="Calibri"/>
              </a:rPr>
              <a:t>New repair procedure developed consisting of partial extraction of the muon station (RPC and DT) for 80 cm from back or </a:t>
            </a:r>
            <a:r>
              <a:rPr lang="en-US" sz="2000" b="1">
                <a:solidFill>
                  <a:srgbClr val="FF0000"/>
                </a:solidFill>
                <a:latin typeface="Calibri"/>
                <a:ea typeface="Calibri"/>
                <a:cs typeface="Calibri"/>
                <a:sym typeface="Calibri"/>
              </a:rPr>
              <a:t>front side</a:t>
            </a:r>
            <a:r>
              <a:rPr lang="en-US" sz="2000">
                <a:solidFill>
                  <a:srgbClr val="000000"/>
                </a:solidFill>
                <a:latin typeface="Calibri"/>
                <a:ea typeface="Calibri"/>
                <a:cs typeface="Calibri"/>
                <a:sym typeface="Calibri"/>
              </a:rPr>
              <a:t>, then cutting the C illumining profile in order to have access to the broken component (gas pipes or T/L connector) and finally repairing/replacing the component. </a:t>
            </a:r>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9"/>
          <p:cNvSpPr txBox="1">
            <a:spLocks noGrp="1"/>
          </p:cNvSpPr>
          <p:nvPr>
            <p:ph type="title"/>
          </p:nvPr>
        </p:nvSpPr>
        <p:spPr>
          <a:xfrm>
            <a:off x="990600" y="0"/>
            <a:ext cx="11201400" cy="990600"/>
          </a:xfrm>
          <a:prstGeom prst="rect">
            <a:avLst/>
          </a:prstGeom>
          <a:gradFill>
            <a:gsLst>
              <a:gs pos="0">
                <a:srgbClr val="89AAED"/>
              </a:gs>
              <a:gs pos="50000">
                <a:srgbClr val="B7C9F3"/>
              </a:gs>
              <a:gs pos="100000">
                <a:srgbClr val="DCE4F8"/>
              </a:gs>
            </a:gsLst>
            <a:lin ang="0" scaled="0"/>
          </a:gra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3959"/>
              <a:buFont typeface="Calibri"/>
              <a:buNone/>
            </a:pPr>
            <a:r>
              <a:rPr lang="en-US" sz="3959"/>
              <a:t>2019 Barrel Leak repair campaign: status and plan </a:t>
            </a:r>
            <a:endParaRPr sz="3959"/>
          </a:p>
        </p:txBody>
      </p:sp>
      <p:graphicFrame>
        <p:nvGraphicFramePr>
          <p:cNvPr id="216" name="Google Shape;216;p9"/>
          <p:cNvGraphicFramePr/>
          <p:nvPr>
            <p:extLst>
              <p:ext uri="{D42A27DB-BD31-4B8C-83A1-F6EECF244321}">
                <p14:modId xmlns:p14="http://schemas.microsoft.com/office/powerpoint/2010/main" val="1350856300"/>
              </p:ext>
            </p:extLst>
          </p:nvPr>
        </p:nvGraphicFramePr>
        <p:xfrm>
          <a:off x="391962" y="4472411"/>
          <a:ext cx="7593146" cy="1402100"/>
        </p:xfrm>
        <a:graphic>
          <a:graphicData uri="http://schemas.openxmlformats.org/drawingml/2006/table">
            <a:tbl>
              <a:tblPr firstRow="1" bandRow="1">
                <a:noFill/>
                <a:tableStyleId>{D6F61521-92B1-4A2C-BEF0-B2DF5A2F22C1}</a:tableStyleId>
              </a:tblPr>
              <a:tblGrid>
                <a:gridCol w="1268181"/>
                <a:gridCol w="1949456"/>
                <a:gridCol w="1444872"/>
                <a:gridCol w="2930637"/>
              </a:tblGrid>
              <a:tr h="605225">
                <a:tc>
                  <a:txBody>
                    <a:bodyPr/>
                    <a:lstStyle/>
                    <a:p>
                      <a:pPr marL="0" marR="0" lvl="0" indent="0" algn="l" rtl="0">
                        <a:spcBef>
                          <a:spcPts val="0"/>
                        </a:spcBef>
                        <a:spcAft>
                          <a:spcPts val="0"/>
                        </a:spcAft>
                        <a:buNone/>
                      </a:pPr>
                      <a:r>
                        <a:rPr lang="en-US" sz="2000" u="none" strike="noStrike" cap="none"/>
                        <a:t>REPAIRED </a:t>
                      </a:r>
                      <a:endParaRPr sz="2000"/>
                    </a:p>
                  </a:txBody>
                  <a:tcPr marL="91450" marR="91450" marT="45725" marB="45725"/>
                </a:tc>
                <a:tc>
                  <a:txBody>
                    <a:bodyPr/>
                    <a:lstStyle/>
                    <a:p>
                      <a:pPr marL="0" marR="0" lvl="0" indent="0" algn="l" rtl="0">
                        <a:spcBef>
                          <a:spcPts val="0"/>
                        </a:spcBef>
                        <a:spcAft>
                          <a:spcPts val="0"/>
                        </a:spcAft>
                        <a:buNone/>
                      </a:pPr>
                      <a:r>
                        <a:rPr lang="en-US" sz="2000" dirty="0"/>
                        <a:t>INSPECTED AND potentially</a:t>
                      </a:r>
                      <a:endParaRPr sz="2000" dirty="0"/>
                    </a:p>
                    <a:p>
                      <a:pPr marL="0" marR="0" lvl="0" indent="0" algn="l" rtl="0">
                        <a:spcBef>
                          <a:spcPts val="0"/>
                        </a:spcBef>
                        <a:spcAft>
                          <a:spcPts val="0"/>
                        </a:spcAft>
                        <a:buNone/>
                      </a:pPr>
                      <a:r>
                        <a:rPr lang="en-US" sz="2000" dirty="0"/>
                        <a:t>REPAIRABLE</a:t>
                      </a:r>
                      <a:endParaRPr sz="2000" dirty="0"/>
                    </a:p>
                  </a:txBody>
                  <a:tcPr marL="91450" marR="91450" marT="45725" marB="45725"/>
                </a:tc>
                <a:tc>
                  <a:txBody>
                    <a:bodyPr/>
                    <a:lstStyle/>
                    <a:p>
                      <a:pPr marL="0" marR="0" lvl="0" indent="0" algn="l" rtl="0">
                        <a:spcBef>
                          <a:spcPts val="0"/>
                        </a:spcBef>
                        <a:spcAft>
                          <a:spcPts val="0"/>
                        </a:spcAft>
                        <a:buNone/>
                      </a:pPr>
                      <a:r>
                        <a:rPr lang="en-US" sz="2000"/>
                        <a:t>Leak not identified </a:t>
                      </a:r>
                      <a:endParaRPr sz="2000"/>
                    </a:p>
                  </a:txBody>
                  <a:tcPr marL="91450" marR="91450" marT="45725" marB="45725"/>
                </a:tc>
                <a:tc>
                  <a:txBody>
                    <a:bodyPr/>
                    <a:lstStyle/>
                    <a:p>
                      <a:pPr marL="0" marR="0" lvl="0" indent="0" algn="l" rtl="0">
                        <a:spcBef>
                          <a:spcPts val="0"/>
                        </a:spcBef>
                        <a:spcAft>
                          <a:spcPts val="0"/>
                        </a:spcAft>
                        <a:buNone/>
                      </a:pPr>
                      <a:r>
                        <a:rPr lang="en-US" sz="2000" dirty="0"/>
                        <a:t>NO reparation possible with partially extraction</a:t>
                      </a:r>
                      <a:endParaRPr sz="2000" dirty="0"/>
                    </a:p>
                  </a:txBody>
                  <a:tcPr marL="91450" marR="91450" marT="45725" marB="45725"/>
                </a:tc>
              </a:tr>
              <a:tr h="370850">
                <a:tc>
                  <a:txBody>
                    <a:bodyPr/>
                    <a:lstStyle/>
                    <a:p>
                      <a:pPr marL="0" marR="0" lvl="0" indent="0" algn="ctr" rtl="0">
                        <a:spcBef>
                          <a:spcPts val="0"/>
                        </a:spcBef>
                        <a:spcAft>
                          <a:spcPts val="0"/>
                        </a:spcAft>
                        <a:buNone/>
                      </a:pPr>
                      <a:r>
                        <a:rPr lang="en-US" sz="2000" b="1">
                          <a:solidFill>
                            <a:srgbClr val="FF0000"/>
                          </a:solidFill>
                        </a:rPr>
                        <a:t>49.3%</a:t>
                      </a:r>
                      <a:endParaRPr sz="2000" b="1">
                        <a:solidFill>
                          <a:srgbClr val="FF0000"/>
                        </a:solidFill>
                      </a:endParaRPr>
                    </a:p>
                  </a:txBody>
                  <a:tcPr marL="91450" marR="91450" marT="45725" marB="45725"/>
                </a:tc>
                <a:tc>
                  <a:txBody>
                    <a:bodyPr/>
                    <a:lstStyle/>
                    <a:p>
                      <a:pPr marL="0" marR="0" lvl="0" indent="0" algn="ctr" rtl="0">
                        <a:spcBef>
                          <a:spcPts val="0"/>
                        </a:spcBef>
                        <a:spcAft>
                          <a:spcPts val="0"/>
                        </a:spcAft>
                        <a:buNone/>
                      </a:pPr>
                      <a:r>
                        <a:rPr lang="en-US" sz="2000" b="1">
                          <a:solidFill>
                            <a:srgbClr val="FF0000"/>
                          </a:solidFill>
                        </a:rPr>
                        <a:t>13.3%</a:t>
                      </a:r>
                      <a:endParaRPr sz="2000" b="1">
                        <a:solidFill>
                          <a:srgbClr val="FF0000"/>
                        </a:solidFill>
                      </a:endParaRPr>
                    </a:p>
                  </a:txBody>
                  <a:tcPr marL="91450" marR="91450" marT="45725" marB="45725"/>
                </a:tc>
                <a:tc>
                  <a:txBody>
                    <a:bodyPr/>
                    <a:lstStyle/>
                    <a:p>
                      <a:pPr marL="0" marR="0" lvl="0" indent="0" algn="ctr" rtl="0">
                        <a:spcBef>
                          <a:spcPts val="0"/>
                        </a:spcBef>
                        <a:spcAft>
                          <a:spcPts val="0"/>
                        </a:spcAft>
                        <a:buNone/>
                      </a:pPr>
                      <a:r>
                        <a:rPr lang="en-US" sz="2000" b="1">
                          <a:solidFill>
                            <a:srgbClr val="000000"/>
                          </a:solidFill>
                        </a:rPr>
                        <a:t>16%</a:t>
                      </a:r>
                      <a:endParaRPr sz="2000" b="1">
                        <a:solidFill>
                          <a:srgbClr val="000000"/>
                        </a:solidFill>
                      </a:endParaRPr>
                    </a:p>
                  </a:txBody>
                  <a:tcPr marL="91450" marR="91450" marT="45725" marB="45725"/>
                </a:tc>
                <a:tc>
                  <a:txBody>
                    <a:bodyPr/>
                    <a:lstStyle/>
                    <a:p>
                      <a:pPr marL="0" marR="0" lvl="0" indent="0" algn="ctr" rtl="0">
                        <a:spcBef>
                          <a:spcPts val="0"/>
                        </a:spcBef>
                        <a:spcAft>
                          <a:spcPts val="0"/>
                        </a:spcAft>
                        <a:buNone/>
                      </a:pPr>
                      <a:r>
                        <a:rPr lang="en-US" sz="2000" b="1" dirty="0">
                          <a:solidFill>
                            <a:srgbClr val="000000"/>
                          </a:solidFill>
                        </a:rPr>
                        <a:t>21.3%</a:t>
                      </a:r>
                      <a:endParaRPr sz="2000" b="1" dirty="0">
                        <a:solidFill>
                          <a:srgbClr val="000000"/>
                        </a:solidFill>
                      </a:endParaRPr>
                    </a:p>
                  </a:txBody>
                  <a:tcPr marL="91450" marR="91450" marT="45725" marB="45725"/>
                </a:tc>
              </a:tr>
            </a:tbl>
          </a:graphicData>
        </a:graphic>
      </p:graphicFrame>
      <p:sp>
        <p:nvSpPr>
          <p:cNvPr id="217" name="Google Shape;217;p9"/>
          <p:cNvSpPr txBox="1"/>
          <p:nvPr/>
        </p:nvSpPr>
        <p:spPr>
          <a:xfrm>
            <a:off x="317583" y="3894712"/>
            <a:ext cx="601980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rgbClr val="FF0000"/>
                </a:solidFill>
                <a:latin typeface="Calibri"/>
                <a:ea typeface="Calibri"/>
                <a:cs typeface="Calibri"/>
                <a:sym typeface="Calibri"/>
              </a:rPr>
              <a:t>Summary of leak repairs: </a:t>
            </a:r>
            <a:endParaRPr sz="2200" b="1" dirty="0">
              <a:solidFill>
                <a:srgbClr val="FF0000"/>
              </a:solidFill>
              <a:latin typeface="Calibri"/>
              <a:ea typeface="Calibri"/>
              <a:cs typeface="Calibri"/>
              <a:sym typeface="Calibri"/>
            </a:endParaRPr>
          </a:p>
        </p:txBody>
      </p:sp>
      <p:sp>
        <p:nvSpPr>
          <p:cNvPr id="218" name="Google Shape;218;p9"/>
          <p:cNvSpPr txBox="1"/>
          <p:nvPr/>
        </p:nvSpPr>
        <p:spPr>
          <a:xfrm>
            <a:off x="1993900" y="5993314"/>
            <a:ext cx="10033000" cy="707846"/>
          </a:xfrm>
          <a:prstGeom prst="rect">
            <a:avLst/>
          </a:prstGeom>
          <a:solidFill>
            <a:srgbClr val="F2FFF7"/>
          </a:solidFill>
          <a:ln w="9525" cap="flat" cmpd="sng">
            <a:solidFill>
              <a:srgbClr val="FF0000"/>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pPr algn="ctr">
              <a:buClr>
                <a:schemeClr val="dk1"/>
              </a:buClr>
              <a:buSzPts val="2000"/>
            </a:pPr>
            <a:r>
              <a:rPr lang="en-US" sz="2000" dirty="0" smtClean="0">
                <a:solidFill>
                  <a:schemeClr val="dk1"/>
                </a:solidFill>
                <a:latin typeface="Calibri"/>
                <a:ea typeface="Calibri"/>
                <a:cs typeface="Calibri"/>
                <a:sym typeface="Calibri"/>
              </a:rPr>
              <a:t>Six</a:t>
            </a:r>
            <a:r>
              <a:rPr lang="en-US" sz="2000" dirty="0" smtClean="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medium leaks are not </a:t>
            </a:r>
            <a:r>
              <a:rPr lang="en-US" sz="2000" dirty="0" smtClean="0">
                <a:solidFill>
                  <a:schemeClr val="dk1"/>
                </a:solidFill>
                <a:latin typeface="Calibri"/>
                <a:ea typeface="Calibri"/>
                <a:cs typeface="Calibri"/>
                <a:sym typeface="Calibri"/>
              </a:rPr>
              <a:t>included </a:t>
            </a:r>
            <a:r>
              <a:rPr lang="en-US" sz="2000" dirty="0">
                <a:solidFill>
                  <a:schemeClr val="dk1"/>
                </a:solidFill>
                <a:latin typeface="Calibri"/>
                <a:ea typeface="Calibri"/>
                <a:cs typeface="Calibri"/>
                <a:sym typeface="Calibri"/>
              </a:rPr>
              <a:t>in the </a:t>
            </a:r>
            <a:r>
              <a:rPr lang="en-US" sz="2000" dirty="0" smtClean="0">
                <a:solidFill>
                  <a:schemeClr val="dk1"/>
                </a:solidFill>
                <a:latin typeface="Calibri"/>
                <a:ea typeface="Calibri"/>
                <a:cs typeface="Calibri"/>
                <a:sym typeface="Calibri"/>
              </a:rPr>
              <a:t>agreed list </a:t>
            </a:r>
            <a:r>
              <a:rPr lang="en-US" sz="2000" dirty="0">
                <a:solidFill>
                  <a:schemeClr val="dk1"/>
                </a:solidFill>
                <a:latin typeface="Calibri"/>
                <a:ea typeface="Calibri"/>
                <a:cs typeface="Calibri"/>
                <a:sym typeface="Calibri"/>
              </a:rPr>
              <a:t>of repairs. </a:t>
            </a:r>
            <a:r>
              <a:rPr lang="en-US" sz="2000" dirty="0" smtClean="0">
                <a:solidFill>
                  <a:schemeClr val="dk1"/>
                </a:solidFill>
                <a:latin typeface="Calibri"/>
                <a:ea typeface="Calibri"/>
                <a:cs typeface="Calibri"/>
                <a:sym typeface="Calibri"/>
              </a:rPr>
              <a:t>These </a:t>
            </a:r>
            <a:r>
              <a:rPr lang="en-US" sz="2000" dirty="0" smtClean="0">
                <a:solidFill>
                  <a:schemeClr val="dk1"/>
                </a:solidFill>
                <a:latin typeface="Calibri"/>
                <a:ea typeface="Calibri"/>
                <a:cs typeface="Calibri"/>
                <a:sym typeface="Calibri"/>
              </a:rPr>
              <a:t>leaks will </a:t>
            </a:r>
            <a:r>
              <a:rPr lang="en-US" sz="2000" dirty="0">
                <a:solidFill>
                  <a:schemeClr val="dk1"/>
                </a:solidFill>
                <a:latin typeface="Calibri"/>
                <a:ea typeface="Calibri"/>
                <a:cs typeface="Calibri"/>
                <a:sym typeface="Calibri"/>
              </a:rPr>
              <a:t>evolve soon in big </a:t>
            </a:r>
            <a:r>
              <a:rPr lang="en-US" sz="2000" dirty="0" smtClean="0">
                <a:solidFill>
                  <a:schemeClr val="dk1"/>
                </a:solidFill>
                <a:latin typeface="Calibri"/>
                <a:ea typeface="Calibri"/>
                <a:cs typeface="Calibri"/>
                <a:sym typeface="Calibri"/>
              </a:rPr>
              <a:t>leak, </a:t>
            </a:r>
            <a:r>
              <a:rPr lang="en-US" sz="2000" dirty="0" smtClean="0">
                <a:solidFill>
                  <a:schemeClr val="dk1"/>
                </a:solidFill>
                <a:latin typeface="Calibri"/>
                <a:ea typeface="Calibri"/>
                <a:cs typeface="Calibri"/>
                <a:sym typeface="Calibri"/>
              </a:rPr>
              <a:t>we request</a:t>
            </a:r>
            <a:r>
              <a:rPr lang="en-US" sz="2000" dirty="0" smtClean="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to </a:t>
            </a:r>
            <a:r>
              <a:rPr lang="en-US" sz="2000" dirty="0" smtClean="0">
                <a:solidFill>
                  <a:schemeClr val="dk1"/>
                </a:solidFill>
                <a:latin typeface="Calibri"/>
                <a:ea typeface="Calibri"/>
                <a:cs typeface="Calibri"/>
                <a:sym typeface="Calibri"/>
              </a:rPr>
              <a:t>include </a:t>
            </a:r>
            <a:r>
              <a:rPr lang="en-US" sz="2000" dirty="0" smtClean="0">
                <a:solidFill>
                  <a:schemeClr val="dk1"/>
                </a:solidFill>
                <a:latin typeface="Calibri"/>
                <a:ea typeface="Calibri"/>
                <a:cs typeface="Calibri"/>
                <a:sym typeface="Calibri"/>
              </a:rPr>
              <a:t>them. Going to be discussed with DT  and at next TCO </a:t>
            </a:r>
            <a:endParaRPr sz="2000" dirty="0">
              <a:solidFill>
                <a:schemeClr val="dk1"/>
              </a:solidFill>
              <a:latin typeface="Calibri"/>
              <a:ea typeface="Calibri"/>
              <a:cs typeface="Calibri"/>
              <a:sym typeface="Calibri"/>
            </a:endParaRPr>
          </a:p>
        </p:txBody>
      </p:sp>
      <p:sp>
        <p:nvSpPr>
          <p:cNvPr id="219" name="Google Shape;219;p9"/>
          <p:cNvSpPr/>
          <p:nvPr/>
        </p:nvSpPr>
        <p:spPr>
          <a:xfrm>
            <a:off x="-29777" y="1067868"/>
            <a:ext cx="7035666" cy="2923837"/>
          </a:xfrm>
          <a:prstGeom prst="rect">
            <a:avLst/>
          </a:prstGeom>
          <a:noFill/>
          <a:ln>
            <a:noFill/>
          </a:ln>
        </p:spPr>
        <p:txBody>
          <a:bodyPr spcFirstLastPara="1" wrap="square" lIns="91425" tIns="45700" rIns="91425" bIns="45700" anchor="t" anchorCtr="0">
            <a:spAutoFit/>
          </a:bodyPr>
          <a:lstStyle/>
          <a:p>
            <a:pPr marL="808038" marR="0" lvl="2" indent="-358775" algn="just" rtl="0">
              <a:spcBef>
                <a:spcPts val="0"/>
              </a:spcBef>
              <a:spcAft>
                <a:spcPts val="0"/>
              </a:spcAft>
              <a:buClr>
                <a:schemeClr val="dk1"/>
              </a:buClr>
              <a:buSzPts val="2000"/>
              <a:buFont typeface="Wingdings" charset="2"/>
              <a:buChar char="Ø"/>
            </a:pPr>
            <a:r>
              <a:rPr lang="en-US" sz="2000" b="0" i="0" u="none" strike="noStrike" cap="none" dirty="0">
                <a:solidFill>
                  <a:srgbClr val="FF0000"/>
                </a:solidFill>
                <a:latin typeface="Calibri"/>
                <a:ea typeface="Calibri"/>
                <a:cs typeface="Calibri"/>
                <a:sym typeface="Calibri"/>
              </a:rPr>
              <a:t>37 repaired chambers (49.3%</a:t>
            </a:r>
            <a:r>
              <a:rPr lang="en-US" sz="2000" b="0" i="0" u="none" strike="noStrike" cap="none" dirty="0" smtClean="0">
                <a:solidFill>
                  <a:srgbClr val="FF0000"/>
                </a:solidFill>
                <a:latin typeface="Calibri"/>
                <a:ea typeface="Calibri"/>
                <a:cs typeface="Calibri"/>
                <a:sym typeface="Calibri"/>
              </a:rPr>
              <a:t>)</a:t>
            </a:r>
            <a:endParaRPr lang="en-US" sz="2000" dirty="0">
              <a:solidFill>
                <a:srgbClr val="FF0000"/>
              </a:solidFill>
              <a:latin typeface="Calibri"/>
              <a:ea typeface="Calibri"/>
              <a:cs typeface="Calibri"/>
              <a:sym typeface="Calibri"/>
            </a:endParaRPr>
          </a:p>
          <a:p>
            <a:pPr marL="808038" marR="0" lvl="2" indent="-358775" algn="just" rtl="0">
              <a:spcBef>
                <a:spcPts val="0"/>
              </a:spcBef>
              <a:spcAft>
                <a:spcPts val="0"/>
              </a:spcAft>
              <a:buClr>
                <a:schemeClr val="dk1"/>
              </a:buClr>
              <a:buSzPts val="2000"/>
              <a:buFont typeface="Wingdings" charset="2"/>
              <a:buChar char="Ø"/>
            </a:pPr>
            <a:r>
              <a:rPr lang="en-US" sz="2000" b="0" i="0" u="none" strike="noStrike" cap="none" dirty="0" smtClean="0">
                <a:solidFill>
                  <a:srgbClr val="000090"/>
                </a:solidFill>
                <a:latin typeface="Calibri"/>
                <a:ea typeface="Calibri"/>
                <a:cs typeface="Calibri"/>
                <a:sym typeface="Calibri"/>
              </a:rPr>
              <a:t>6 chambers </a:t>
            </a:r>
            <a:r>
              <a:rPr lang="en-US" sz="2000" dirty="0" smtClean="0">
                <a:solidFill>
                  <a:srgbClr val="000090"/>
                </a:solidFill>
                <a:latin typeface="Calibri"/>
                <a:ea typeface="Calibri"/>
                <a:cs typeface="Calibri"/>
                <a:sym typeface="Calibri"/>
              </a:rPr>
              <a:t>could </a:t>
            </a:r>
            <a:r>
              <a:rPr lang="en-US" sz="2000" b="0" i="0" u="none" strike="noStrike" cap="none" dirty="0" smtClean="0">
                <a:solidFill>
                  <a:srgbClr val="000090"/>
                </a:solidFill>
                <a:latin typeface="Calibri"/>
                <a:ea typeface="Calibri"/>
                <a:cs typeface="Calibri"/>
                <a:sym typeface="Calibri"/>
              </a:rPr>
              <a:t>be repaired in Oct</a:t>
            </a:r>
            <a:endParaRPr lang="en-US" sz="2000" dirty="0" smtClean="0">
              <a:solidFill>
                <a:srgbClr val="000090"/>
              </a:solidFill>
              <a:latin typeface="Calibri"/>
              <a:ea typeface="Calibri"/>
              <a:cs typeface="Calibri"/>
              <a:sym typeface="Calibri"/>
            </a:endParaRPr>
          </a:p>
          <a:p>
            <a:pPr marL="808038" marR="0" lvl="2" indent="-358775" algn="just" rtl="0">
              <a:spcBef>
                <a:spcPts val="0"/>
              </a:spcBef>
              <a:spcAft>
                <a:spcPts val="0"/>
              </a:spcAft>
              <a:buClr>
                <a:schemeClr val="dk1"/>
              </a:buClr>
              <a:buSzPts val="2000"/>
              <a:buFont typeface="Wingdings" charset="2"/>
              <a:buChar char="Ø"/>
            </a:pPr>
            <a:r>
              <a:rPr lang="en-US" sz="2000" dirty="0" smtClean="0">
                <a:solidFill>
                  <a:srgbClr val="000090"/>
                </a:solidFill>
                <a:latin typeface="Calibri"/>
                <a:ea typeface="Calibri"/>
                <a:cs typeface="Calibri"/>
                <a:sym typeface="Calibri"/>
              </a:rPr>
              <a:t>4 shorter chambers could be repaired by modifying</a:t>
            </a:r>
            <a:r>
              <a:rPr lang="en-US" sz="2000" dirty="0" smtClean="0">
                <a:solidFill>
                  <a:srgbClr val="FF0000"/>
                </a:solidFill>
                <a:latin typeface="Calibri"/>
                <a:ea typeface="Calibri"/>
                <a:cs typeface="Calibri"/>
                <a:sym typeface="Calibri"/>
              </a:rPr>
              <a:t> </a:t>
            </a:r>
            <a:r>
              <a:rPr lang="en-US" sz="2000" dirty="0" smtClean="0">
                <a:solidFill>
                  <a:srgbClr val="000090"/>
                </a:solidFill>
                <a:latin typeface="Calibri"/>
                <a:ea typeface="Calibri"/>
                <a:cs typeface="Calibri"/>
                <a:sym typeface="Calibri"/>
              </a:rPr>
              <a:t>the extractor (Chimney sectors)</a:t>
            </a:r>
            <a:endParaRPr lang="en-US" dirty="0" smtClean="0"/>
          </a:p>
          <a:p>
            <a:pPr marL="808038" marR="0" lvl="2" indent="-358775" algn="just" rtl="0">
              <a:spcBef>
                <a:spcPts val="0"/>
              </a:spcBef>
              <a:spcAft>
                <a:spcPts val="0"/>
              </a:spcAft>
              <a:buClr>
                <a:schemeClr val="dk1"/>
              </a:buClr>
              <a:buSzPts val="2000"/>
              <a:buFont typeface="Wingdings" charset="2"/>
              <a:buChar char="Ø"/>
            </a:pPr>
            <a:r>
              <a:rPr lang="en-US" sz="2000" b="0" i="0" u="none" strike="noStrike" cap="none" dirty="0" smtClean="0">
                <a:solidFill>
                  <a:srgbClr val="000090"/>
                </a:solidFill>
                <a:latin typeface="Calibri"/>
                <a:ea typeface="Calibri"/>
                <a:cs typeface="Calibri"/>
                <a:sym typeface="Calibri"/>
              </a:rPr>
              <a:t>16 </a:t>
            </a:r>
            <a:r>
              <a:rPr lang="en-US" sz="2000" b="0" i="0" u="none" strike="noStrike" cap="none" dirty="0">
                <a:solidFill>
                  <a:srgbClr val="000090"/>
                </a:solidFill>
                <a:latin typeface="Calibri"/>
                <a:ea typeface="Calibri"/>
                <a:cs typeface="Calibri"/>
                <a:sym typeface="Calibri"/>
              </a:rPr>
              <a:t>chambers can not be repaired with partial extraction because of:  </a:t>
            </a:r>
            <a:endParaRPr lang="en-US" dirty="0"/>
          </a:p>
          <a:p>
            <a:pPr marL="1330325" lvl="5" indent="-342900" algn="just">
              <a:buClr>
                <a:schemeClr val="dk1"/>
              </a:buClr>
              <a:buSzPts val="2000"/>
              <a:buFont typeface="Wingdings" charset="2"/>
              <a:buChar char="v"/>
            </a:pPr>
            <a:r>
              <a:rPr lang="en-US" sz="1600" b="0" i="0" u="none" strike="noStrike" cap="none" dirty="0" smtClean="0">
                <a:solidFill>
                  <a:srgbClr val="000090"/>
                </a:solidFill>
                <a:latin typeface="Calibri"/>
                <a:ea typeface="Calibri"/>
                <a:cs typeface="Calibri"/>
                <a:sym typeface="Calibri"/>
              </a:rPr>
              <a:t>Located </a:t>
            </a:r>
            <a:r>
              <a:rPr lang="en-US" sz="1600" b="0" i="0" u="none" strike="noStrike" cap="none" dirty="0">
                <a:solidFill>
                  <a:srgbClr val="000090"/>
                </a:solidFill>
                <a:latin typeface="Calibri"/>
                <a:ea typeface="Calibri"/>
                <a:cs typeface="Calibri"/>
                <a:sym typeface="Calibri"/>
              </a:rPr>
              <a:t>in W0 where no extraction from back is possible, 12 chambers  </a:t>
            </a:r>
            <a:endParaRPr lang="en-US" sz="1600" dirty="0">
              <a:solidFill>
                <a:srgbClr val="000090"/>
              </a:solidFill>
              <a:latin typeface="Calibri"/>
              <a:ea typeface="Calibri"/>
              <a:cs typeface="Calibri"/>
              <a:sym typeface="Calibri"/>
            </a:endParaRPr>
          </a:p>
          <a:p>
            <a:pPr marL="1330325" lvl="5" indent="-342900" algn="just">
              <a:buClr>
                <a:schemeClr val="dk1"/>
              </a:buClr>
              <a:buSzPts val="2000"/>
              <a:buFont typeface="Wingdings" charset="2"/>
              <a:buChar char="v"/>
            </a:pPr>
            <a:r>
              <a:rPr lang="en-US" sz="1600" b="0" i="0" u="none" strike="noStrike" cap="none" dirty="0" smtClean="0">
                <a:solidFill>
                  <a:srgbClr val="000090"/>
                </a:solidFill>
                <a:latin typeface="Calibri"/>
                <a:ea typeface="Calibri"/>
                <a:cs typeface="Calibri"/>
                <a:sym typeface="Calibri"/>
              </a:rPr>
              <a:t>The </a:t>
            </a:r>
            <a:r>
              <a:rPr lang="en-US" sz="1600" b="0" i="0" u="none" strike="noStrike" cap="none" dirty="0">
                <a:solidFill>
                  <a:srgbClr val="000090"/>
                </a:solidFill>
                <a:latin typeface="Calibri"/>
                <a:ea typeface="Calibri"/>
                <a:cs typeface="Calibri"/>
                <a:sym typeface="Calibri"/>
              </a:rPr>
              <a:t>broken element is not reachable with partial extraction, 4 chambers</a:t>
            </a:r>
            <a:endParaRPr sz="1600" b="0" i="0" u="none" strike="noStrike" cap="none" dirty="0">
              <a:solidFill>
                <a:srgbClr val="000090"/>
              </a:solidFill>
              <a:latin typeface="Calibri"/>
              <a:ea typeface="Calibri"/>
              <a:cs typeface="Calibri"/>
              <a:sym typeface="Calibri"/>
            </a:endParaRPr>
          </a:p>
        </p:txBody>
      </p:sp>
      <p:sp>
        <p:nvSpPr>
          <p:cNvPr id="220" name="Google Shape;220;p9"/>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dirty="0"/>
          </a:p>
        </p:txBody>
      </p:sp>
      <p:sp>
        <p:nvSpPr>
          <p:cNvPr id="221" name="Google Shape;221;p9"/>
          <p:cNvSpPr/>
          <p:nvPr/>
        </p:nvSpPr>
        <p:spPr>
          <a:xfrm>
            <a:off x="395975" y="5418954"/>
            <a:ext cx="928222" cy="513107"/>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2" name="Google Shape;222;p9" descr="leaky_channels_vs_wheel_repaired_oct2019_v1.png"/>
          <p:cNvPicPr preferRelativeResize="0"/>
          <p:nvPr/>
        </p:nvPicPr>
        <p:blipFill>
          <a:blip r:embed="rId3">
            <a:alphaModFix/>
          </a:blip>
          <a:stretch>
            <a:fillRect/>
          </a:stretch>
        </p:blipFill>
        <p:spPr>
          <a:xfrm>
            <a:off x="7125830" y="991278"/>
            <a:ext cx="5066170" cy="3435675"/>
          </a:xfrm>
          <a:prstGeom prst="rect">
            <a:avLst/>
          </a:prstGeom>
          <a:noFill/>
          <a:ln>
            <a:noFill/>
          </a:ln>
        </p:spPr>
      </p:pic>
      <p:sp>
        <p:nvSpPr>
          <p:cNvPr id="10" name="Google Shape;221;p9"/>
          <p:cNvSpPr/>
          <p:nvPr/>
        </p:nvSpPr>
        <p:spPr>
          <a:xfrm>
            <a:off x="3184605" y="1004479"/>
            <a:ext cx="928222" cy="513107"/>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1349</TotalTime>
  <Words>3796</Words>
  <Application>Microsoft Macintosh PowerPoint</Application>
  <PresentationFormat>Custom</PresentationFormat>
  <Paragraphs>368</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Status  of GHG emission reduction strategy  (from RPC side)</vt:lpstr>
      <vt:lpstr>Outline: Update of muon strategy (AR2018) </vt:lpstr>
      <vt:lpstr>RPC Gas System in 2018 </vt:lpstr>
      <vt:lpstr>PowerPoint Presentation</vt:lpstr>
      <vt:lpstr>RPC Leak rate measurements in 2019  </vt:lpstr>
      <vt:lpstr>2019 Barrel Leak repair campaign (1)</vt:lpstr>
      <vt:lpstr>2019 Barrel Leak repair campaign (2)</vt:lpstr>
      <vt:lpstr>2019 Barrel Leak repair campaign (3)</vt:lpstr>
      <vt:lpstr>2019 Barrel Leak repair campaign: status and plan </vt:lpstr>
      <vt:lpstr>Preventing intervention (NEW)  </vt:lpstr>
      <vt:lpstr>2019 Leak reduction campaign: Endcap </vt:lpstr>
      <vt:lpstr>PowerPoint Presentation</vt:lpstr>
      <vt:lpstr>Gas system consolidation: stabilize leak rate </vt:lpstr>
      <vt:lpstr>Gas system consolidation: improve chamber accessibility (NEW)   </vt:lpstr>
      <vt:lpstr>PowerPoint Presentation</vt:lpstr>
      <vt:lpstr>Expected emission in RUN3 </vt:lpstr>
      <vt:lpstr>PowerPoint Presentation</vt:lpstr>
      <vt:lpstr>C2H2F4 recuperation system: Status &amp; Plan  </vt:lpstr>
      <vt:lpstr>PowerPoint Presentation</vt:lpstr>
      <vt:lpstr>Abatement system.. </vt:lpstr>
      <vt:lpstr>..and water treatment plant</vt:lpstr>
      <vt:lpstr>PowerPoint Presentation</vt:lpstr>
      <vt:lpstr>RPC Eco-gas mixture test @ GIF++ </vt:lpstr>
      <vt:lpstr>RPC Eco-gas mixture test @ GIF++ (2) </vt:lpstr>
      <vt:lpstr>PowerPoint Presentation</vt:lpstr>
      <vt:lpstr>Warning on GHG from Austin </vt:lpstr>
      <vt:lpstr>C2H2F4 pre-purchase for cost containment   </vt:lpstr>
      <vt:lpstr>Conclusions</vt:lpstr>
      <vt:lpstr>Great muon team!</vt:lpstr>
      <vt:lpstr>SPARE</vt:lpstr>
      <vt:lpstr>PowerPoint Presentation</vt:lpstr>
      <vt:lpstr>CERN long term objectives</vt:lpstr>
      <vt:lpstr>Prevention intervention </vt:lpstr>
      <vt:lpstr>Concern : Greenhouse gases</vt:lpstr>
      <vt:lpstr>GHG cost increase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RPC GHG emission reduction strategy </dc:title>
  <dc:creator>Colin P Jessop</dc:creator>
  <cp:lastModifiedBy>Gabriella Pugliese</cp:lastModifiedBy>
  <cp:revision>247</cp:revision>
  <dcterms:created xsi:type="dcterms:W3CDTF">2018-01-10T20:41:33Z</dcterms:created>
  <dcterms:modified xsi:type="dcterms:W3CDTF">2019-10-08T09:36:29Z</dcterms:modified>
</cp:coreProperties>
</file>