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16"/>
  </p:notesMasterIdLst>
  <p:sldIdLst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C4D48-2A07-42EB-A256-A3334D5BF267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BFE3F-E19B-4B87-ACDF-B00C3590D1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11 </a:t>
            </a:r>
            <a:r>
              <a:rPr lang="en-US" dirty="0" err="1" smtClean="0"/>
              <a:t>feb</a:t>
            </a:r>
            <a:r>
              <a:rPr lang="en-US" dirty="0" smtClean="0"/>
              <a:t>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Ian </a:t>
            </a:r>
            <a:r>
              <a:rPr lang="en-US" dirty="0" err="1" smtClean="0"/>
              <a:t>Crotty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6290D-2286-4448-9D3E-22D27A39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86A10-D4BC-419F-A9FA-C229F7EE8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16-Nov-2010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71945-C306-43A4-B4B3-C0DB39C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Alvaro.Villa.Recio@cern.ch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Chamber cooling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Previous specification required all electrical generated heat was to be removed and assumed the UXC55 would be at 18deg C</a:t>
            </a:r>
          </a:p>
          <a:p>
            <a:r>
              <a:rPr lang="en-US" sz="2000" dirty="0" smtClean="0"/>
              <a:t>We see that the temperatures are close to our limit of 24degC </a:t>
            </a:r>
            <a:r>
              <a:rPr lang="en-US" sz="2000" dirty="0" err="1" smtClean="0"/>
              <a:t>eg</a:t>
            </a:r>
            <a:r>
              <a:rPr lang="en-US" sz="2000" dirty="0" smtClean="0"/>
              <a:t>;  RE-3 was at23degC</a:t>
            </a:r>
          </a:p>
          <a:p>
            <a:r>
              <a:rPr lang="en-US" sz="2000" dirty="0" smtClean="0"/>
              <a:t>There is a positive gradient as we move away from RB</a:t>
            </a:r>
          </a:p>
          <a:p>
            <a:r>
              <a:rPr lang="en-US" sz="2000" dirty="0" smtClean="0"/>
              <a:t>Despite changes made over the year the improvements are not sufficient that we be assured RE4 will be cool enough.</a:t>
            </a:r>
          </a:p>
          <a:p>
            <a:r>
              <a:rPr lang="en-US" sz="2000" dirty="0" smtClean="0"/>
              <a:t>As luminosity increases the situation will surely degrade</a:t>
            </a:r>
          </a:p>
          <a:p>
            <a:pPr>
              <a:buNone/>
            </a:pPr>
            <a:r>
              <a:rPr lang="en-US" sz="2000" dirty="0" smtClean="0"/>
              <a:t>	We are now in a position where we can take the situation into our own hands and decide at what temperature we want the RPCs to operate at.</a:t>
            </a:r>
          </a:p>
          <a:p>
            <a:r>
              <a:rPr lang="en-US" sz="2000" dirty="0" smtClean="0"/>
              <a:t>The options are  depend on how much money and time we can allocate to a study  to engineer into the present structure some form of cooling.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Chamber Cooling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Concluding so far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We can remove some hundreds of watts of each  10deg RPC sector. </a:t>
            </a:r>
          </a:p>
          <a:p>
            <a:r>
              <a:rPr lang="en-US" sz="2200" dirty="0" smtClean="0"/>
              <a:t>Rolling of Cu pipe to reduce height increases contact patch using tool in 904.</a:t>
            </a:r>
          </a:p>
          <a:p>
            <a:r>
              <a:rPr lang="en-US" sz="2200" dirty="0" smtClean="0"/>
              <a:t>We can maintain a ∆T  &lt; 2°C between piping with a spacing of almost 300mm.</a:t>
            </a:r>
          </a:p>
          <a:p>
            <a:r>
              <a:rPr lang="en-US" sz="2200" dirty="0" smtClean="0"/>
              <a:t>All the above assumes that thermal resistances between cooling circuits and the RPC structure can be kept low.</a:t>
            </a:r>
          </a:p>
          <a:p>
            <a:r>
              <a:rPr lang="en-US" sz="2200" dirty="0" smtClean="0"/>
              <a:t>Can </a:t>
            </a:r>
            <a:r>
              <a:rPr lang="en-US" sz="2200" dirty="0" smtClean="0"/>
              <a:t>the above be incorporated into the RPC honeycomb (HC) structure </a:t>
            </a:r>
            <a:r>
              <a:rPr lang="en-US" sz="2200" dirty="0" smtClean="0"/>
              <a:t>?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We must build a real model.</a:t>
            </a:r>
            <a:endParaRPr lang="en-US" sz="2200" dirty="0" smtClean="0">
              <a:solidFill>
                <a:srgbClr val="FF0000"/>
              </a:solidFill>
            </a:endParaRPr>
          </a:p>
          <a:p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 2011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Cooling connection between chambers </a:t>
            </a:r>
            <a:br>
              <a:rPr lang="en-US" sz="2800" dirty="0" smtClean="0"/>
            </a:br>
            <a:r>
              <a:rPr lang="en-US" sz="2800" dirty="0" smtClean="0"/>
              <a:t>in a 10deg sector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 2011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6019800" y="2209800"/>
            <a:ext cx="1524000" cy="3532909"/>
            <a:chOff x="3512127" y="2514600"/>
            <a:chExt cx="1524000" cy="3532909"/>
          </a:xfrm>
          <a:scene3d>
            <a:camera prst="orthographicFront">
              <a:rot lat="20155766" lon="17643359" rev="3484286"/>
            </a:camera>
            <a:lightRig rig="threePt" dir="t"/>
          </a:scene3d>
        </p:grpSpPr>
        <p:sp>
          <p:nvSpPr>
            <p:cNvPr id="7" name="Trapezoid 6"/>
            <p:cNvSpPr/>
            <p:nvPr/>
          </p:nvSpPr>
          <p:spPr>
            <a:xfrm>
              <a:off x="3733800" y="2514600"/>
              <a:ext cx="1066800" cy="1524000"/>
            </a:xfrm>
            <a:prstGeom prst="trapezoid">
              <a:avLst/>
            </a:prstGeom>
            <a:ln>
              <a:solidFill>
                <a:srgbClr val="00B0F0"/>
              </a:solidFill>
            </a:ln>
            <a:sp3d extrusionH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rapezoid 7"/>
            <p:cNvSpPr/>
            <p:nvPr/>
          </p:nvSpPr>
          <p:spPr>
            <a:xfrm>
              <a:off x="3512127" y="4142509"/>
              <a:ext cx="1524000" cy="1905000"/>
            </a:xfrm>
            <a:prstGeom prst="trapezoid">
              <a:avLst>
                <a:gd name="adj" fmla="val 15909"/>
              </a:avLst>
            </a:prstGeom>
            <a:ln>
              <a:solidFill>
                <a:srgbClr val="00B0F0"/>
              </a:solidFill>
            </a:ln>
            <a:sp3d extrusionH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Oval 9"/>
          <p:cNvSpPr/>
          <p:nvPr/>
        </p:nvSpPr>
        <p:spPr>
          <a:xfrm>
            <a:off x="6019800" y="3810000"/>
            <a:ext cx="5334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86400" y="4191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Zoom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09800" y="4724400"/>
            <a:ext cx="22098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715000"/>
            <a:ext cx="22098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9800" y="5105400"/>
            <a:ext cx="609600" cy="609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524000" y="4724400"/>
            <a:ext cx="381000" cy="381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524000" y="5715000"/>
            <a:ext cx="381000" cy="381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95600" y="5181600"/>
            <a:ext cx="3048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895600" y="5486400"/>
            <a:ext cx="3048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791200" y="5181600"/>
            <a:ext cx="9144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Gaps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00400" y="47244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200400" y="57150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55626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Cooling Pipes</a:t>
            </a:r>
            <a:endParaRPr lang="en-US" dirty="0"/>
          </a:p>
        </p:txBody>
      </p:sp>
      <p:cxnSp>
        <p:nvCxnSpPr>
          <p:cNvPr id="26" name="Straight Arrow Connector 25"/>
          <p:cNvCxnSpPr>
            <a:endCxn id="16" idx="3"/>
          </p:cNvCxnSpPr>
          <p:nvPr/>
        </p:nvCxnSpPr>
        <p:spPr>
          <a:xfrm rot="5400000" flipH="1" flipV="1">
            <a:off x="990600" y="5125804"/>
            <a:ext cx="665396" cy="5129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8" idx="2"/>
          </p:cNvCxnSpPr>
          <p:nvPr/>
        </p:nvCxnSpPr>
        <p:spPr>
          <a:xfrm>
            <a:off x="1066800" y="5867400"/>
            <a:ext cx="457200" cy="38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819400" y="43434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X-Section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rot="5400000">
            <a:off x="838200" y="2133600"/>
            <a:ext cx="1219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1447800" y="2971800"/>
            <a:ext cx="2667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1447800" y="2743200"/>
            <a:ext cx="2667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914400" y="35052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52600" y="1981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RE*2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057400" y="3352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RE*3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200400" y="2209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Union linking HCs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862013" y="2300287"/>
            <a:ext cx="295275" cy="102870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Block Arc 43"/>
          <p:cNvSpPr/>
          <p:nvPr/>
        </p:nvSpPr>
        <p:spPr>
          <a:xfrm rot="10800000">
            <a:off x="990600" y="2895600"/>
            <a:ext cx="914400" cy="914400"/>
          </a:xfrm>
          <a:prstGeom prst="blockArc">
            <a:avLst>
              <a:gd name="adj1" fmla="val 15945817"/>
              <a:gd name="adj2" fmla="val 122729"/>
              <a:gd name="adj3" fmla="val 622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Block Arc 44"/>
          <p:cNvSpPr/>
          <p:nvPr/>
        </p:nvSpPr>
        <p:spPr>
          <a:xfrm rot="16200000">
            <a:off x="990600" y="1828800"/>
            <a:ext cx="914400" cy="914400"/>
          </a:xfrm>
          <a:prstGeom prst="blockArc">
            <a:avLst>
              <a:gd name="adj1" fmla="val 15945817"/>
              <a:gd name="adj2" fmla="val 122729"/>
              <a:gd name="adj3" fmla="val 622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81200" y="14478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Top View</a:t>
            </a:r>
            <a:endParaRPr lang="en-US" sz="2000" dirty="0"/>
          </a:p>
        </p:txBody>
      </p:sp>
      <p:cxnSp>
        <p:nvCxnSpPr>
          <p:cNvPr id="49" name="Straight Arrow Connector 48"/>
          <p:cNvCxnSpPr>
            <a:endCxn id="43" idx="3"/>
          </p:cNvCxnSpPr>
          <p:nvPr/>
        </p:nvCxnSpPr>
        <p:spPr>
          <a:xfrm rot="10800000" flipV="1">
            <a:off x="1157288" y="2438400"/>
            <a:ext cx="1966912" cy="376238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Steps to validate the principle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Measure the ∆P for a pipe fitting inside the present HC = 5mm inside.</a:t>
            </a:r>
          </a:p>
          <a:p>
            <a:r>
              <a:rPr lang="en-US" sz="1800" dirty="0" smtClean="0"/>
              <a:t>Calculate for 10m </a:t>
            </a:r>
            <a:r>
              <a:rPr lang="en-US" sz="1800" dirty="0" err="1" smtClean="0"/>
              <a:t>dia</a:t>
            </a:r>
            <a:r>
              <a:rPr lang="en-US" sz="1800" dirty="0" smtClean="0"/>
              <a:t> 6mm  = 1.8bar (new) 4 bar (old), already high.</a:t>
            </a:r>
          </a:p>
          <a:p>
            <a:r>
              <a:rPr lang="en-US" sz="1800" dirty="0" smtClean="0"/>
              <a:t>Calculate for 10m dia8mm = 0.2 – 0.5bar</a:t>
            </a:r>
          </a:p>
          <a:p>
            <a:r>
              <a:rPr lang="en-US" sz="1800" dirty="0" smtClean="0"/>
              <a:t>The pipe must be rolled to reduce the height to 5mm. Tests to check the spread in ∆P due to error in rolling of the pipe. </a:t>
            </a:r>
          </a:p>
          <a:p>
            <a:r>
              <a:rPr lang="en-US" sz="1800" dirty="0" smtClean="0"/>
              <a:t>Check for availability/cost of rectangular copper pipe !</a:t>
            </a:r>
          </a:p>
          <a:p>
            <a:r>
              <a:rPr lang="en-US" sz="1800" dirty="0" smtClean="0"/>
              <a:t>Fabricate HC panel 1m wide to verify the ∆T in a real construction using IR camera or other instrumentation. Skin thickness increased on one side from </a:t>
            </a:r>
            <a:r>
              <a:rPr lang="en-US" sz="1800" dirty="0" smtClean="0"/>
              <a:t>today’s </a:t>
            </a:r>
            <a:r>
              <a:rPr lang="en-US" sz="1800" dirty="0" smtClean="0"/>
              <a:t>0.5mm to 1mm.</a:t>
            </a:r>
          </a:p>
          <a:p>
            <a:r>
              <a:rPr lang="en-US" sz="1800" dirty="0" smtClean="0"/>
              <a:t>The HC panels can </a:t>
            </a:r>
            <a:r>
              <a:rPr lang="en-US" sz="1800" smtClean="0"/>
              <a:t>be </a:t>
            </a:r>
            <a:r>
              <a:rPr lang="en-US" sz="1800" smtClean="0"/>
              <a:t>vac. </a:t>
            </a:r>
            <a:r>
              <a:rPr lang="en-US" sz="1800" dirty="0" smtClean="0"/>
              <a:t>bagged on the marble in the ISR as </a:t>
            </a:r>
            <a:r>
              <a:rPr lang="en-US" sz="1800" dirty="0" smtClean="0"/>
              <a:t>done for </a:t>
            </a:r>
            <a:r>
              <a:rPr lang="en-US" sz="1800" dirty="0" smtClean="0"/>
              <a:t>TT to PK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Full scale prototype HC panel with cutouts etc for production feasibility, thermal and integration studies.</a:t>
            </a:r>
          </a:p>
          <a:p>
            <a:pPr>
              <a:buNone/>
            </a:pPr>
            <a:r>
              <a:rPr lang="en-US" sz="1800" dirty="0" smtClean="0"/>
              <a:t>The 5mm HC was ordered 25 Jan 2011. The rolling of the Cu pipe can be done in 904.skins will come from CERN stores.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 2011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err="1" smtClean="0"/>
              <a:t>Endcap</a:t>
            </a:r>
            <a:r>
              <a:rPr lang="en-US" sz="3000" dirty="0" smtClean="0"/>
              <a:t> temperatures during 2010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r="1961" b="51515"/>
          <a:stretch>
            <a:fillRect/>
          </a:stretch>
        </p:blipFill>
        <p:spPr bwMode="auto">
          <a:xfrm>
            <a:off x="228600" y="1219200"/>
            <a:ext cx="8153400" cy="521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267200" y="5029200"/>
            <a:ext cx="2286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Approx 0.5 deg C gain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895600" y="4495800"/>
            <a:ext cx="55626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39000" y="4800600"/>
            <a:ext cx="12954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</p:cNvCxnSpPr>
          <p:nvPr/>
        </p:nvCxnSpPr>
        <p:spPr>
          <a:xfrm flipV="1">
            <a:off x="6553200" y="4648200"/>
            <a:ext cx="762000" cy="565666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Luc and Walter proposal for increasing the present FEB cooling to cool the chamber volume.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2689" t="28504" r="8571" b="30641"/>
          <a:stretch>
            <a:fillRect/>
          </a:stretch>
        </p:blipFill>
        <p:spPr bwMode="auto">
          <a:xfrm>
            <a:off x="1142999" y="2438400"/>
            <a:ext cx="5497033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cooling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Can we cool the structure of the chamber ?</a:t>
            </a:r>
          </a:p>
          <a:p>
            <a:r>
              <a:rPr lang="en-US" sz="2000" dirty="0" smtClean="0"/>
              <a:t>Do we need to cool both faces ?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We need thermally conductive materials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5334000" y="2133600"/>
            <a:ext cx="2743200" cy="533400"/>
            <a:chOff x="5181600" y="2286000"/>
            <a:chExt cx="2743200" cy="533400"/>
          </a:xfrm>
        </p:grpSpPr>
        <p:sp>
          <p:nvSpPr>
            <p:cNvPr id="7" name="Rectangle 6"/>
            <p:cNvSpPr/>
            <p:nvPr/>
          </p:nvSpPr>
          <p:spPr>
            <a:xfrm>
              <a:off x="5181600" y="2590800"/>
              <a:ext cx="27432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791200" y="22860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66800" y="5257800"/>
            <a:ext cx="2743200" cy="228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00200" y="32004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600200" y="5105400"/>
            <a:ext cx="304800" cy="304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867400" y="3352800"/>
            <a:ext cx="2895600" cy="914400"/>
            <a:chOff x="3733800" y="3429000"/>
            <a:chExt cx="2895600" cy="914400"/>
          </a:xfrm>
        </p:grpSpPr>
        <p:sp>
          <p:nvSpPr>
            <p:cNvPr id="10" name="Rectangle 9"/>
            <p:cNvSpPr/>
            <p:nvPr/>
          </p:nvSpPr>
          <p:spPr>
            <a:xfrm>
              <a:off x="3733800" y="4114800"/>
              <a:ext cx="27432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33800" y="3429000"/>
              <a:ext cx="27432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638800" y="3657600"/>
              <a:ext cx="838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324600" y="3733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419600" y="4876800"/>
            <a:ext cx="2743200" cy="914400"/>
            <a:chOff x="457200" y="3429000"/>
            <a:chExt cx="2743200" cy="914400"/>
          </a:xfrm>
        </p:grpSpPr>
        <p:sp>
          <p:nvSpPr>
            <p:cNvPr id="17" name="Rectangle 16"/>
            <p:cNvSpPr/>
            <p:nvPr/>
          </p:nvSpPr>
          <p:spPr>
            <a:xfrm>
              <a:off x="457200" y="4114800"/>
              <a:ext cx="27432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" y="3429000"/>
              <a:ext cx="2743200" cy="2286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362200" y="3657600"/>
              <a:ext cx="838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209800" y="3733800"/>
              <a:ext cx="304800" cy="3048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143000" y="3352800"/>
            <a:ext cx="2743200" cy="228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981200" y="32004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362200" y="32004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743200" y="32004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Heat Transfer estimates . </a:t>
            </a:r>
            <a:br>
              <a:rPr lang="en-US" sz="2800" dirty="0" smtClean="0"/>
            </a:br>
            <a:r>
              <a:rPr lang="en-US" sz="2800" dirty="0" smtClean="0"/>
              <a:t> What is the size of the problem 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0" y="2133600"/>
            <a:ext cx="381000" cy="3505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5486399" y="2133600"/>
            <a:ext cx="45719" cy="3505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0" y="1752600"/>
            <a:ext cx="1295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RPC @ 18°C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3124200"/>
            <a:ext cx="1295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CSC @ 23°C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4343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Radiaitive</a:t>
            </a:r>
            <a:r>
              <a:rPr lang="en-US" dirty="0" smtClean="0"/>
              <a:t> heat transfer</a:t>
            </a:r>
          </a:p>
          <a:p>
            <a:r>
              <a:rPr lang="en-US" dirty="0" smtClean="0"/>
              <a:t>= few watts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0" y="2590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Ambient temp.</a:t>
            </a:r>
          </a:p>
          <a:p>
            <a:r>
              <a:rPr lang="en-US" dirty="0" smtClean="0"/>
              <a:t>2 cases; 23°C &amp; 28°C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91200" y="3505200"/>
            <a:ext cx="2895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Internal Heat generation </a:t>
            </a:r>
          </a:p>
          <a:p>
            <a:r>
              <a:rPr lang="en-US" dirty="0" smtClean="0"/>
              <a:t>      &lt; 1W/RPC @ 10</a:t>
            </a:r>
            <a:r>
              <a:rPr lang="en-US" baseline="30000" dirty="0" smtClean="0"/>
              <a:t>34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29200" y="5105400"/>
            <a:ext cx="3810000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Convective heat transfer</a:t>
            </a:r>
          </a:p>
          <a:p>
            <a:r>
              <a:rPr lang="en-US" dirty="0" smtClean="0"/>
              <a:t>=  ~300W/10degRPC @ 23°C </a:t>
            </a:r>
            <a:r>
              <a:rPr lang="en-US" dirty="0" err="1" smtClean="0"/>
              <a:t>amb</a:t>
            </a:r>
            <a:r>
              <a:rPr lang="en-US" dirty="0" smtClean="0"/>
              <a:t>.</a:t>
            </a:r>
          </a:p>
          <a:p>
            <a:r>
              <a:rPr lang="en-US" dirty="0" smtClean="0"/>
              <a:t>= ~</a:t>
            </a:r>
            <a:r>
              <a:rPr lang="en-US" dirty="0" smtClean="0"/>
              <a:t>600W/10deg/RPC </a:t>
            </a:r>
            <a:r>
              <a:rPr lang="en-US" dirty="0" smtClean="0"/>
              <a:t>@ 28°C </a:t>
            </a:r>
            <a:r>
              <a:rPr lang="en-US" dirty="0" err="1" smtClean="0"/>
              <a:t>amb</a:t>
            </a:r>
            <a:r>
              <a:rPr lang="en-US" dirty="0" smtClean="0"/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17526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 = </a:t>
            </a:r>
            <a:r>
              <a:rPr lang="en-US" dirty="0" err="1" smtClean="0"/>
              <a:t>h.A</a:t>
            </a:r>
            <a:r>
              <a:rPr lang="en-US" dirty="0" smtClean="0"/>
              <a:t> (T</a:t>
            </a:r>
            <a:r>
              <a:rPr lang="en-US" baseline="-25000" dirty="0" smtClean="0"/>
              <a:t>RPC</a:t>
            </a:r>
            <a:r>
              <a:rPr lang="en-US" dirty="0" smtClean="0"/>
              <a:t> –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amb</a:t>
            </a:r>
            <a:r>
              <a:rPr lang="en-US" dirty="0" smtClean="0"/>
              <a:t>)</a:t>
            </a:r>
          </a:p>
          <a:p>
            <a:r>
              <a:rPr lang="en-US" dirty="0" smtClean="0"/>
              <a:t>h= 5-15[W/m</a:t>
            </a:r>
            <a:r>
              <a:rPr lang="en-US" baseline="30000" dirty="0" smtClean="0"/>
              <a:t>2</a:t>
            </a:r>
            <a:r>
              <a:rPr lang="en-US" dirty="0" smtClean="0"/>
              <a:t>C]</a:t>
            </a:r>
            <a:r>
              <a:rPr lang="en-US" baseline="-25000" dirty="0" smtClean="0"/>
              <a:t> </a:t>
            </a:r>
            <a:endParaRPr lang="en-US" dirty="0"/>
          </a:p>
        </p:txBody>
      </p:sp>
      <p:sp>
        <p:nvSpPr>
          <p:cNvPr id="19" name="Up Arrow 18"/>
          <p:cNvSpPr/>
          <p:nvPr/>
        </p:nvSpPr>
        <p:spPr>
          <a:xfrm rot="3936561">
            <a:off x="4876800" y="3733800"/>
            <a:ext cx="609600" cy="45720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Cooling capacity per Circuit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Using present flow restrictors (0.5 US gap/min) = 1.9l/min</a:t>
            </a:r>
          </a:p>
          <a:p>
            <a:endParaRPr lang="en-US" sz="2000" dirty="0" smtClean="0"/>
          </a:p>
          <a:p>
            <a:r>
              <a:rPr lang="en-US" sz="2000" dirty="0" smtClean="0"/>
              <a:t>Assume ∆T of 2°C. This is of course too high as we specify a ∆T of 2 deg throughout the chamber, but it gives an upper bound, allowing us to continue the estimates. </a:t>
            </a:r>
          </a:p>
          <a:p>
            <a:r>
              <a:rPr lang="en-US" sz="2000" dirty="0" smtClean="0"/>
              <a:t>	 Q = m. Cp. </a:t>
            </a:r>
            <a:r>
              <a:rPr lang="en-US" sz="1800" dirty="0" smtClean="0"/>
              <a:t>∆T </a:t>
            </a:r>
          </a:p>
          <a:p>
            <a:pPr>
              <a:buNone/>
            </a:pPr>
            <a:r>
              <a:rPr lang="en-US" sz="2000" dirty="0" smtClean="0"/>
              <a:t>	This gives a max thermal power dissipation of 265W. Almost sufficient for 1  10° sector of RPC for ambient = 23°C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Removing 300W/RPC sector gives 300. 36 = 10.8kW almost an order of magnitude above the design value.</a:t>
            </a:r>
          </a:p>
          <a:p>
            <a:r>
              <a:rPr lang="en-US" sz="2000" dirty="0" smtClean="0"/>
              <a:t>The manifold has a design capacity of &gt; 15kW @ ∆T 1.4°C. This doesn’t look so good.</a:t>
            </a:r>
          </a:p>
          <a:p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16-Nov-2010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Manifold Design by CSC Team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 2011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600" y="1600200"/>
          <a:ext cx="8624668" cy="4795838"/>
        </p:xfrm>
        <a:graphic>
          <a:graphicData uri="http://schemas.openxmlformats.org/presentationml/2006/ole">
            <p:oleObj spid="_x0000_s1026" name="Worksheet" r:id="rId3" imgW="6286500" imgH="3495751" progId="Excel.Sheet.8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22860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values are approx 85% of design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much piping do we need on the face of the RPC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Or how far apart do the pipes have to be ?</a:t>
            </a:r>
          </a:p>
          <a:p>
            <a:r>
              <a:rPr lang="en-US" sz="1800" dirty="0" smtClean="0"/>
              <a:t>Assuming a simple “fin calculation” </a:t>
            </a:r>
          </a:p>
          <a:p>
            <a:pPr>
              <a:buNone/>
            </a:pPr>
            <a:r>
              <a:rPr lang="en-US" sz="1800" dirty="0" smtClean="0"/>
              <a:t>		with insulated end</a:t>
            </a:r>
          </a:p>
          <a:p>
            <a:r>
              <a:rPr lang="en-US" sz="1800" dirty="0" smtClean="0"/>
              <a:t>Q = N(</a:t>
            </a:r>
            <a:r>
              <a:rPr lang="en-US" sz="1800" dirty="0" err="1" smtClean="0"/>
              <a:t>K.A.n</a:t>
            </a:r>
            <a:r>
              <a:rPr lang="en-US" sz="1800" dirty="0" smtClean="0"/>
              <a:t> ∆T). </a:t>
            </a:r>
            <a:r>
              <a:rPr lang="en-US" sz="1800" dirty="0" err="1" smtClean="0"/>
              <a:t>Tanh</a:t>
            </a:r>
            <a:r>
              <a:rPr lang="en-US" sz="1800" dirty="0" smtClean="0"/>
              <a:t> (</a:t>
            </a:r>
            <a:r>
              <a:rPr lang="en-US" sz="1800" dirty="0" err="1" smtClean="0"/>
              <a:t>nh</a:t>
            </a:r>
            <a:r>
              <a:rPr lang="en-US" sz="1800" dirty="0" smtClean="0"/>
              <a:t>) </a:t>
            </a:r>
          </a:p>
          <a:p>
            <a:pPr>
              <a:buNone/>
            </a:pPr>
            <a:r>
              <a:rPr lang="en-US" sz="1800" dirty="0" smtClean="0"/>
              <a:t>	for just one side of the fin.</a:t>
            </a:r>
          </a:p>
          <a:p>
            <a:r>
              <a:rPr lang="en-US" sz="1800" dirty="0" smtClean="0"/>
              <a:t>Q = 7.5W/m each side of the pipe.</a:t>
            </a:r>
          </a:p>
          <a:p>
            <a:r>
              <a:rPr lang="en-US" sz="1800" dirty="0" smtClean="0"/>
              <a:t>With 10m (RE*/3) + 5m(RE*2) = 15m </a:t>
            </a:r>
          </a:p>
          <a:p>
            <a:pPr>
              <a:buNone/>
            </a:pPr>
            <a:r>
              <a:rPr lang="en-US" sz="1800" dirty="0" smtClean="0"/>
              <a:t>	on each face per sector gives 225W.</a:t>
            </a:r>
          </a:p>
          <a:p>
            <a:r>
              <a:rPr lang="en-US" sz="1800" dirty="0" smtClean="0"/>
              <a:t>Still in the ball park of 300W/sector.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feb 2011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77836" y="5430982"/>
            <a:ext cx="2057400" cy="4571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14600" y="5334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7982" y="5437909"/>
            <a:ext cx="2057400" cy="4571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05000" y="46482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Copper (?) cooling pipe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7200" y="5867400"/>
            <a:ext cx="44196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09800" y="5867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“L”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52800" y="4876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1mm thick </a:t>
            </a:r>
            <a:r>
              <a:rPr lang="en-US" dirty="0" err="1" smtClean="0"/>
              <a:t>Alu</a:t>
            </a:r>
            <a:r>
              <a:rPr lang="en-US" dirty="0" smtClean="0"/>
              <a:t> fin</a:t>
            </a:r>
            <a:endParaRPr lang="en-US" dirty="0"/>
          </a:p>
        </p:txBody>
      </p:sp>
      <p:sp>
        <p:nvSpPr>
          <p:cNvPr id="15" name="Trapezoid 14"/>
          <p:cNvSpPr/>
          <p:nvPr/>
        </p:nvSpPr>
        <p:spPr>
          <a:xfrm rot="10800000">
            <a:off x="6324600" y="2209800"/>
            <a:ext cx="2057400" cy="35814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629400" y="2514600"/>
            <a:ext cx="1524000" cy="1588"/>
          </a:xfrm>
          <a:prstGeom prst="straightConnector1">
            <a:avLst/>
          </a:prstGeom>
          <a:ln w="254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6629400" y="2895600"/>
            <a:ext cx="1295400" cy="1588"/>
          </a:xfrm>
          <a:prstGeom prst="straightConnector1">
            <a:avLst/>
          </a:prstGeom>
          <a:ln w="254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781800" y="3352800"/>
            <a:ext cx="1066800" cy="1588"/>
          </a:xfrm>
          <a:prstGeom prst="straightConnector1">
            <a:avLst/>
          </a:prstGeom>
          <a:ln w="254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6934200" y="3810000"/>
            <a:ext cx="914400" cy="1588"/>
          </a:xfrm>
          <a:prstGeom prst="straightConnector1">
            <a:avLst/>
          </a:prstGeom>
          <a:ln w="254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010400" y="5105400"/>
            <a:ext cx="609600" cy="1588"/>
          </a:xfrm>
          <a:prstGeom prst="straightConnector1">
            <a:avLst/>
          </a:prstGeom>
          <a:ln w="254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010400" y="4267200"/>
            <a:ext cx="762000" cy="1588"/>
          </a:xfrm>
          <a:prstGeom prst="straightConnector1">
            <a:avLst/>
          </a:prstGeom>
          <a:ln w="254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>
            <a:off x="6934200" y="4648200"/>
            <a:ext cx="685800" cy="1588"/>
          </a:xfrm>
          <a:prstGeom prst="straightConnector1">
            <a:avLst/>
          </a:prstGeom>
          <a:ln w="25400">
            <a:solidFill>
              <a:srgbClr val="FFFF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57800" y="3048000"/>
            <a:ext cx="13716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Pipe spacing ~ 200mm 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Pipe spacing </a:t>
            </a:r>
            <a:r>
              <a:rPr lang="en-US" sz="2800" dirty="0" err="1" smtClean="0"/>
              <a:t>virsus</a:t>
            </a:r>
            <a:r>
              <a:rPr lang="en-US" sz="2800" dirty="0" smtClean="0"/>
              <a:t>  ∆T performed by </a:t>
            </a:r>
            <a:br>
              <a:rPr lang="en-US" sz="2800" dirty="0" smtClean="0"/>
            </a:br>
            <a:r>
              <a:rPr lang="en-US" sz="2800" dirty="0" smtClean="0">
                <a:hlinkClick r:id="rId2"/>
              </a:rPr>
              <a:t>Alvaro.Villa.Recio@cern.ch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11 </a:t>
            </a:r>
            <a:r>
              <a:rPr lang="en-US" dirty="0" err="1" smtClean="0"/>
              <a:t>feb</a:t>
            </a:r>
            <a:r>
              <a:rPr lang="en-US" dirty="0" smtClean="0"/>
              <a:t>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Chamber Cooling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Ian Crotty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 l="11238" t="62708" r="11501" b="26841"/>
          <a:stretch>
            <a:fillRect/>
          </a:stretch>
        </p:blipFill>
        <p:spPr bwMode="auto">
          <a:xfrm>
            <a:off x="2743200" y="4953000"/>
            <a:ext cx="419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11905" t="44586" r="22619" b="31859"/>
          <a:stretch>
            <a:fillRect/>
          </a:stretch>
        </p:blipFill>
        <p:spPr bwMode="auto">
          <a:xfrm>
            <a:off x="457200" y="1981200"/>
            <a:ext cx="5687786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670</Words>
  <Application>Microsoft Office PowerPoint</Application>
  <PresentationFormat>On-screen Show (4:3)</PresentationFormat>
  <Paragraphs>127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Office Theme</vt:lpstr>
      <vt:lpstr>1_Custom Design</vt:lpstr>
      <vt:lpstr>Custom Design</vt:lpstr>
      <vt:lpstr>Worksheet</vt:lpstr>
      <vt:lpstr>Chamber cooling</vt:lpstr>
      <vt:lpstr>Endcap temperatures during 2010</vt:lpstr>
      <vt:lpstr>First approach</vt:lpstr>
      <vt:lpstr>Integrated cooling</vt:lpstr>
      <vt:lpstr>Heat Transfer estimates .   What is the size of the problem ? </vt:lpstr>
      <vt:lpstr>Cooling capacity per Circuit</vt:lpstr>
      <vt:lpstr>Manifold Design by CSC Team </vt:lpstr>
      <vt:lpstr>How much piping do we need on the face of the RPC</vt:lpstr>
      <vt:lpstr>Pipe spacing virsus  ∆T performed by  Alvaro.Villa.Recio@cern.ch</vt:lpstr>
      <vt:lpstr>Concluding so far</vt:lpstr>
      <vt:lpstr>Cooling connection between chambers  in a 10deg sector</vt:lpstr>
      <vt:lpstr>Steps to validate the principle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icrotty2</dc:creator>
  <cp:lastModifiedBy>icrotty2</cp:lastModifiedBy>
  <cp:revision>82</cp:revision>
  <dcterms:created xsi:type="dcterms:W3CDTF">2010-11-15T17:06:44Z</dcterms:created>
  <dcterms:modified xsi:type="dcterms:W3CDTF">2011-02-18T11:29:43Z</dcterms:modified>
</cp:coreProperties>
</file>