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293C-081B-4654-972A-49DBEE6B2E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BF6D29-868C-4BFC-9074-221B2878E7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59EFBD-3D8B-4B41-B6A3-8523403B8947}"/>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5" name="Footer Placeholder 4">
            <a:extLst>
              <a:ext uri="{FF2B5EF4-FFF2-40B4-BE49-F238E27FC236}">
                <a16:creationId xmlns:a16="http://schemas.microsoft.com/office/drawing/2014/main" id="{57396B7F-5B45-43DC-AC42-72F139756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E46690-4517-441D-8498-9E652C083B6D}"/>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130508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5A33-A7CF-4942-B433-E061AFC9A0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90E5C0-32CE-4D9E-9F6E-103CCD37E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7B979-A9A0-4123-A458-434107DD50DB}"/>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5" name="Footer Placeholder 4">
            <a:extLst>
              <a:ext uri="{FF2B5EF4-FFF2-40B4-BE49-F238E27FC236}">
                <a16:creationId xmlns:a16="http://schemas.microsoft.com/office/drawing/2014/main" id="{ECFC1AB9-4FAC-4883-BF2C-A86CAACD5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E254A2-F4A3-4719-BB00-AC690B855287}"/>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405657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D6C4A-6E3D-4D62-839C-C811C1E76B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D3559C-06D8-46BB-9478-916325461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68988-8F27-48E3-A611-CEF074DE2B89}"/>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5" name="Footer Placeholder 4">
            <a:extLst>
              <a:ext uri="{FF2B5EF4-FFF2-40B4-BE49-F238E27FC236}">
                <a16:creationId xmlns:a16="http://schemas.microsoft.com/office/drawing/2014/main" id="{E2E2CC29-7A0A-4F3D-8498-3BD65B945C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4AF83-EE74-4412-B12D-8B58DCA2D4DB}"/>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369616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B2D8-E9DD-41DD-A4D2-86DDC8D83F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4FD816-B4AF-40E3-B0C7-2CE656A7F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38C271-D88C-4D65-870E-62757D30510C}"/>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5" name="Footer Placeholder 4">
            <a:extLst>
              <a:ext uri="{FF2B5EF4-FFF2-40B4-BE49-F238E27FC236}">
                <a16:creationId xmlns:a16="http://schemas.microsoft.com/office/drawing/2014/main" id="{4F33D496-3887-4C64-8743-D19E4B515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E6D644-B316-4CEB-9EDC-5761B3A96309}"/>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232785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805C-219B-4E62-88C5-500778306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67932B-0B9E-4EF2-929E-44475BBBF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FFB43-3E7A-47E8-B183-7D621FE09ECE}"/>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5" name="Footer Placeholder 4">
            <a:extLst>
              <a:ext uri="{FF2B5EF4-FFF2-40B4-BE49-F238E27FC236}">
                <a16:creationId xmlns:a16="http://schemas.microsoft.com/office/drawing/2014/main" id="{19BCB1BE-6004-4792-9D68-3D35CBF7A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2C1A5-4A4E-48E0-B267-9AAB3DC42F57}"/>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394395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67A4-6327-4738-A6E7-F83BA361C9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F453C4-FE3A-4259-B397-B7BE52E7C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23B80-0D99-4965-BD02-8A10C6062C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ECFF02-926D-4097-AED4-B76E83E52828}"/>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6" name="Footer Placeholder 5">
            <a:extLst>
              <a:ext uri="{FF2B5EF4-FFF2-40B4-BE49-F238E27FC236}">
                <a16:creationId xmlns:a16="http://schemas.microsoft.com/office/drawing/2014/main" id="{2C973881-FAE0-4E4A-9672-491D105E4F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1386B0-660F-4C3C-A62C-DB5727A8914A}"/>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8134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5C10-762C-415F-AC83-D1A93084BA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0AFD8E-EC80-4EC9-9C36-A55A27097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A61D35-1B3E-43F1-92DF-D87A6BC4AC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66F0E2-1F0F-4FD4-8626-7B5297DDB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12FCF4-B625-46D1-AA9E-22D67A0DB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F9F04B-E74E-4F24-8366-7D359BB9CD5D}"/>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8" name="Footer Placeholder 7">
            <a:extLst>
              <a:ext uri="{FF2B5EF4-FFF2-40B4-BE49-F238E27FC236}">
                <a16:creationId xmlns:a16="http://schemas.microsoft.com/office/drawing/2014/main" id="{BFF7D197-B64C-4CC5-9E41-CC5F110F88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B82DB9-3806-4CC6-8390-DC0AE56B8268}"/>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265983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9C9C-BA9D-4A75-95AA-880B9CD889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350D12-A9A4-4C70-BD6D-9EB0F4626F72}"/>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4" name="Footer Placeholder 3">
            <a:extLst>
              <a:ext uri="{FF2B5EF4-FFF2-40B4-BE49-F238E27FC236}">
                <a16:creationId xmlns:a16="http://schemas.microsoft.com/office/drawing/2014/main" id="{7EF102FF-B2B0-4498-A7CE-D954C2C798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2578CA-D935-42A5-8ED0-EE4B6F56A0F6}"/>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70811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565BC-DD68-4E60-ABD3-33504A90B55B}"/>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3" name="Footer Placeholder 2">
            <a:extLst>
              <a:ext uri="{FF2B5EF4-FFF2-40B4-BE49-F238E27FC236}">
                <a16:creationId xmlns:a16="http://schemas.microsoft.com/office/drawing/2014/main" id="{D3D8E9DD-8573-4A7D-BB21-41350C2C04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642619-C975-4CF5-9842-B768E7C80B43}"/>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318321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1C84-CA7F-45AB-821C-F7881FC18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7F3678-102A-4FF0-83BE-3EA21E009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96BF03-EEEC-4B10-B092-A6009C283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89465-ECB1-412B-A7FD-F32B7BECFC0F}"/>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6" name="Footer Placeholder 5">
            <a:extLst>
              <a:ext uri="{FF2B5EF4-FFF2-40B4-BE49-F238E27FC236}">
                <a16:creationId xmlns:a16="http://schemas.microsoft.com/office/drawing/2014/main" id="{46177185-F60A-40FB-B8C3-C22D09101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8149D9-FB78-4DEB-AB1F-0810BE819914}"/>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347385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BCD8-2D33-42B2-ADF2-309EA7652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0C3694-A1B1-4EDE-91D4-675BEAFA6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02BD06-5514-4224-9E08-BF0FE08DF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91A34-017C-4B06-8C34-E91D7FBADAEB}"/>
              </a:ext>
            </a:extLst>
          </p:cNvPr>
          <p:cNvSpPr>
            <a:spLocks noGrp="1"/>
          </p:cNvSpPr>
          <p:nvPr>
            <p:ph type="dt" sz="half" idx="10"/>
          </p:nvPr>
        </p:nvSpPr>
        <p:spPr/>
        <p:txBody>
          <a:bodyPr/>
          <a:lstStyle/>
          <a:p>
            <a:fld id="{0CBE6000-1FD6-4164-817F-8221418ACD2D}" type="datetimeFigureOut">
              <a:rPr lang="en-GB" smtClean="0"/>
              <a:t>01/02/2021</a:t>
            </a:fld>
            <a:endParaRPr lang="en-GB"/>
          </a:p>
        </p:txBody>
      </p:sp>
      <p:sp>
        <p:nvSpPr>
          <p:cNvPr id="6" name="Footer Placeholder 5">
            <a:extLst>
              <a:ext uri="{FF2B5EF4-FFF2-40B4-BE49-F238E27FC236}">
                <a16:creationId xmlns:a16="http://schemas.microsoft.com/office/drawing/2014/main" id="{640DC0B6-590A-4602-A763-498FD0ADE7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421A49-2647-4ECD-BD5C-01A9957B2496}"/>
              </a:ext>
            </a:extLst>
          </p:cNvPr>
          <p:cNvSpPr>
            <a:spLocks noGrp="1"/>
          </p:cNvSpPr>
          <p:nvPr>
            <p:ph type="sldNum" sz="quarter" idx="12"/>
          </p:nvPr>
        </p:nvSpPr>
        <p:spPr/>
        <p:txBody>
          <a:bodyPr/>
          <a:lstStyle/>
          <a:p>
            <a:fld id="{C215E94B-4E64-47E9-9618-AB3F12FD94D1}" type="slidenum">
              <a:rPr lang="en-GB" smtClean="0"/>
              <a:t>‹#›</a:t>
            </a:fld>
            <a:endParaRPr lang="en-GB"/>
          </a:p>
        </p:txBody>
      </p:sp>
    </p:spTree>
    <p:extLst>
      <p:ext uri="{BB962C8B-B14F-4D97-AF65-F5344CB8AC3E}">
        <p14:creationId xmlns:p14="http://schemas.microsoft.com/office/powerpoint/2010/main" val="114509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B0E52-DD9C-437C-9A8B-66D6BB4A4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BE907F-71D7-40E6-A69E-39EFBCDB66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1CA8E-8C86-4C76-BB38-3BF7A341F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E6000-1FD6-4164-817F-8221418ACD2D}" type="datetimeFigureOut">
              <a:rPr lang="en-GB" smtClean="0"/>
              <a:t>01/02/2021</a:t>
            </a:fld>
            <a:endParaRPr lang="en-GB"/>
          </a:p>
        </p:txBody>
      </p:sp>
      <p:sp>
        <p:nvSpPr>
          <p:cNvPr id="5" name="Footer Placeholder 4">
            <a:extLst>
              <a:ext uri="{FF2B5EF4-FFF2-40B4-BE49-F238E27FC236}">
                <a16:creationId xmlns:a16="http://schemas.microsoft.com/office/drawing/2014/main" id="{30959394-7575-4FAE-8B27-37822CFA2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AC9C7F-0752-44C7-A165-99C1DA8F7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5E94B-4E64-47E9-9618-AB3F12FD94D1}" type="slidenum">
              <a:rPr lang="en-GB" smtClean="0"/>
              <a:t>‹#›</a:t>
            </a:fld>
            <a:endParaRPr lang="en-GB"/>
          </a:p>
        </p:txBody>
      </p:sp>
    </p:spTree>
    <p:extLst>
      <p:ext uri="{BB962C8B-B14F-4D97-AF65-F5344CB8AC3E}">
        <p14:creationId xmlns:p14="http://schemas.microsoft.com/office/powerpoint/2010/main" val="346028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A890-6E4E-491E-81A4-BB6A52050C10}"/>
              </a:ext>
            </a:extLst>
          </p:cNvPr>
          <p:cNvSpPr>
            <a:spLocks noGrp="1"/>
          </p:cNvSpPr>
          <p:nvPr>
            <p:ph type="ctrTitle"/>
          </p:nvPr>
        </p:nvSpPr>
        <p:spPr/>
        <p:txBody>
          <a:bodyPr>
            <a:normAutofit fontScale="90000"/>
          </a:bodyPr>
          <a:lstStyle/>
          <a:p>
            <a:r>
              <a:rPr lang="en-US" dirty="0"/>
              <a:t>Pitting corrosion of copper pipe with </a:t>
            </a:r>
            <a:r>
              <a:rPr lang="en-US" dirty="0" err="1"/>
              <a:t>demineralsied</a:t>
            </a:r>
            <a:r>
              <a:rPr lang="en-US" dirty="0"/>
              <a:t> water</a:t>
            </a:r>
            <a:endParaRPr lang="en-GB" dirty="0"/>
          </a:p>
        </p:txBody>
      </p:sp>
      <p:sp>
        <p:nvSpPr>
          <p:cNvPr id="3" name="Subtitle 2">
            <a:extLst>
              <a:ext uri="{FF2B5EF4-FFF2-40B4-BE49-F238E27FC236}">
                <a16:creationId xmlns:a16="http://schemas.microsoft.com/office/drawing/2014/main" id="{E92D8189-1ECB-4ABF-ABB7-2EB47FD2FA32}"/>
              </a:ext>
            </a:extLst>
          </p:cNvPr>
          <p:cNvSpPr>
            <a:spLocks noGrp="1"/>
          </p:cNvSpPr>
          <p:nvPr>
            <p:ph type="subTitle" idx="1"/>
          </p:nvPr>
        </p:nvSpPr>
        <p:spPr/>
        <p:txBody>
          <a:bodyPr/>
          <a:lstStyle/>
          <a:p>
            <a:r>
              <a:rPr lang="en-US" dirty="0"/>
              <a:t>Ian</a:t>
            </a:r>
          </a:p>
          <a:p>
            <a:r>
              <a:rPr lang="en-US" dirty="0"/>
              <a:t>1 Feb 2021</a:t>
            </a:r>
            <a:endParaRPr lang="en-GB" dirty="0"/>
          </a:p>
        </p:txBody>
      </p:sp>
    </p:spTree>
    <p:extLst>
      <p:ext uri="{BB962C8B-B14F-4D97-AF65-F5344CB8AC3E}">
        <p14:creationId xmlns:p14="http://schemas.microsoft.com/office/powerpoint/2010/main" val="223833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07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43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0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17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D07188-78C0-49C4-A224-E83FA5F243D7}"/>
              </a:ext>
            </a:extLst>
          </p:cNvPr>
          <p:cNvPicPr>
            <a:picLocks noChangeAspect="1"/>
          </p:cNvPicPr>
          <p:nvPr/>
        </p:nvPicPr>
        <p:blipFill>
          <a:blip r:embed="rId2"/>
          <a:stretch>
            <a:fillRect/>
          </a:stretch>
        </p:blipFill>
        <p:spPr>
          <a:xfrm>
            <a:off x="0" y="0"/>
            <a:ext cx="8677175" cy="6858000"/>
          </a:xfrm>
          <a:prstGeom prst="rect">
            <a:avLst/>
          </a:prstGeom>
        </p:spPr>
      </p:pic>
      <p:pic>
        <p:nvPicPr>
          <p:cNvPr id="5" name="Picture 4">
            <a:extLst>
              <a:ext uri="{FF2B5EF4-FFF2-40B4-BE49-F238E27FC236}">
                <a16:creationId xmlns:a16="http://schemas.microsoft.com/office/drawing/2014/main" id="{394B3D24-4829-468C-8829-B88E311C153E}"/>
              </a:ext>
            </a:extLst>
          </p:cNvPr>
          <p:cNvPicPr>
            <a:picLocks noChangeAspect="1"/>
          </p:cNvPicPr>
          <p:nvPr/>
        </p:nvPicPr>
        <p:blipFill rotWithShape="1">
          <a:blip r:embed="rId2"/>
          <a:srcRect l="18855" t="70963" r="62060" b="12889"/>
          <a:stretch/>
        </p:blipFill>
        <p:spPr>
          <a:xfrm>
            <a:off x="5191760" y="1910080"/>
            <a:ext cx="5606363" cy="3749040"/>
          </a:xfrm>
          <a:prstGeom prst="rect">
            <a:avLst/>
          </a:prstGeom>
        </p:spPr>
      </p:pic>
      <p:sp>
        <p:nvSpPr>
          <p:cNvPr id="6" name="TextBox 5">
            <a:extLst>
              <a:ext uri="{FF2B5EF4-FFF2-40B4-BE49-F238E27FC236}">
                <a16:creationId xmlns:a16="http://schemas.microsoft.com/office/drawing/2014/main" id="{673468D4-70CE-4D43-BE46-E3BDA80FFDB0}"/>
              </a:ext>
            </a:extLst>
          </p:cNvPr>
          <p:cNvSpPr txBox="1"/>
          <p:nvPr/>
        </p:nvSpPr>
        <p:spPr>
          <a:xfrm>
            <a:off x="9540240" y="467360"/>
            <a:ext cx="1869440" cy="923330"/>
          </a:xfrm>
          <a:prstGeom prst="rect">
            <a:avLst/>
          </a:prstGeom>
          <a:noFill/>
        </p:spPr>
        <p:txBody>
          <a:bodyPr wrap="square" rtlCol="0">
            <a:spAutoFit/>
          </a:bodyPr>
          <a:lstStyle/>
          <a:p>
            <a:r>
              <a:rPr lang="en-US" dirty="0"/>
              <a:t>The distinct </a:t>
            </a:r>
            <a:r>
              <a:rPr lang="en-US" dirty="0" err="1"/>
              <a:t>colour</a:t>
            </a:r>
            <a:r>
              <a:rPr lang="en-US" dirty="0"/>
              <a:t> of XX copper</a:t>
            </a:r>
            <a:endParaRPr lang="en-GB" dirty="0"/>
          </a:p>
        </p:txBody>
      </p:sp>
    </p:spTree>
    <p:extLst>
      <p:ext uri="{BB962C8B-B14F-4D97-AF65-F5344CB8AC3E}">
        <p14:creationId xmlns:p14="http://schemas.microsoft.com/office/powerpoint/2010/main" val="327852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9DFD71-7646-4D10-BECC-B8E95EAB0B08}"/>
              </a:ext>
            </a:extLst>
          </p:cNvPr>
          <p:cNvSpPr txBox="1"/>
          <p:nvPr/>
        </p:nvSpPr>
        <p:spPr>
          <a:xfrm>
            <a:off x="4714240" y="508000"/>
            <a:ext cx="4673600" cy="6740307"/>
          </a:xfrm>
          <a:prstGeom prst="rect">
            <a:avLst/>
          </a:prstGeom>
          <a:noFill/>
        </p:spPr>
        <p:txBody>
          <a:bodyPr wrap="square" rtlCol="0">
            <a:spAutoFit/>
          </a:bodyPr>
          <a:lstStyle/>
          <a:p>
            <a:r>
              <a:rPr lang="en-US" dirty="0" err="1"/>
              <a:t>Sulphor</a:t>
            </a:r>
            <a:r>
              <a:rPr lang="en-US" dirty="0"/>
              <a:t> , chlorine or biological attack (MIC)</a:t>
            </a:r>
          </a:p>
          <a:p>
            <a:endParaRPr lang="en-US" dirty="0"/>
          </a:p>
          <a:p>
            <a:r>
              <a:rPr lang="en-US" dirty="0"/>
              <a:t>Stress </a:t>
            </a:r>
            <a:r>
              <a:rPr lang="en-US" dirty="0" err="1"/>
              <a:t>corrsion</a:t>
            </a:r>
            <a:r>
              <a:rPr lang="en-US" dirty="0"/>
              <a:t> at bend with inclusion from bending tool</a:t>
            </a:r>
          </a:p>
          <a:p>
            <a:endParaRPr lang="en-US" dirty="0"/>
          </a:p>
          <a:p>
            <a:r>
              <a:rPr lang="en-US" dirty="0"/>
              <a:t>Internal </a:t>
            </a:r>
            <a:r>
              <a:rPr lang="en-US" dirty="0" err="1"/>
              <a:t>corrsion</a:t>
            </a:r>
            <a:r>
              <a:rPr lang="en-US" dirty="0"/>
              <a:t> dur to granular defect from </a:t>
            </a:r>
            <a:r>
              <a:rPr lang="en-US" dirty="0" err="1"/>
              <a:t>bemding</a:t>
            </a:r>
            <a:r>
              <a:rPr lang="en-US" dirty="0"/>
              <a:t> </a:t>
            </a:r>
          </a:p>
          <a:p>
            <a:endParaRPr lang="en-US" dirty="0"/>
          </a:p>
          <a:p>
            <a:r>
              <a:rPr lang="en-US" dirty="0"/>
              <a:t>Pitting corrosion due to </a:t>
            </a:r>
            <a:r>
              <a:rPr lang="en-US" dirty="0" err="1"/>
              <a:t>demin</a:t>
            </a:r>
            <a:r>
              <a:rPr lang="en-US" dirty="0"/>
              <a:t> </a:t>
            </a:r>
            <a:r>
              <a:rPr lang="en-US" dirty="0" err="1"/>
              <a:t>water.pH</a:t>
            </a:r>
            <a:endParaRPr lang="en-US" dirty="0"/>
          </a:p>
          <a:p>
            <a:endParaRPr lang="en-US" dirty="0"/>
          </a:p>
          <a:p>
            <a:r>
              <a:rPr lang="en-US" dirty="0"/>
              <a:t>Erosion excess velocity</a:t>
            </a:r>
          </a:p>
          <a:p>
            <a:endParaRPr lang="en-US" dirty="0"/>
          </a:p>
          <a:p>
            <a:r>
              <a:rPr lang="en-US" dirty="0"/>
              <a:t>Inert gas cushioning in </a:t>
            </a:r>
            <a:r>
              <a:rPr lang="en-US" dirty="0" err="1"/>
              <a:t>buffr</a:t>
            </a:r>
            <a:r>
              <a:rPr lang="en-US" dirty="0"/>
              <a:t> tanks to stop O2</a:t>
            </a:r>
          </a:p>
          <a:p>
            <a:endParaRPr lang="en-US" dirty="0"/>
          </a:p>
          <a:p>
            <a:r>
              <a:rPr lang="en-US" dirty="0"/>
              <a:t>Differential potential !! Metals or ….</a:t>
            </a:r>
          </a:p>
          <a:p>
            <a:endParaRPr lang="en-US" dirty="0"/>
          </a:p>
          <a:p>
            <a:r>
              <a:rPr lang="en-US" dirty="0"/>
              <a:t>DO NOT STOP the system</a:t>
            </a:r>
          </a:p>
          <a:p>
            <a:endParaRPr lang="en-US" dirty="0"/>
          </a:p>
          <a:p>
            <a:r>
              <a:rPr lang="en-US" dirty="0"/>
              <a:t>cavitation</a:t>
            </a:r>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373023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FCA61-ED6C-4907-9699-CECEB01636C8}"/>
              </a:ext>
            </a:extLst>
          </p:cNvPr>
          <p:cNvSpPr txBox="1"/>
          <p:nvPr/>
        </p:nvSpPr>
        <p:spPr>
          <a:xfrm>
            <a:off x="-1" y="1371602"/>
            <a:ext cx="12125325" cy="3139321"/>
          </a:xfrm>
          <a:prstGeom prst="rect">
            <a:avLst/>
          </a:prstGeom>
          <a:noFill/>
        </p:spPr>
        <p:txBody>
          <a:bodyPr wrap="square">
            <a:spAutoFit/>
          </a:bodyPr>
          <a:lstStyle/>
          <a:p>
            <a:r>
              <a:rPr lang="en-GB" dirty="0"/>
              <a:t>https://www.ncbi.nlm.nih.gov/pmc/articles/PMC5615691/</a:t>
            </a:r>
          </a:p>
          <a:p>
            <a:endParaRPr lang="en-GB" dirty="0"/>
          </a:p>
          <a:p>
            <a:r>
              <a:rPr lang="en-GB" dirty="0"/>
              <a:t>D = diffusedO2</a:t>
            </a:r>
          </a:p>
          <a:p>
            <a:endParaRPr lang="en-GB" dirty="0"/>
          </a:p>
          <a:p>
            <a:r>
              <a:rPr lang="en-GB" dirty="0"/>
              <a:t>Copper has a strong tendency to react with DO. Based on thermodynamic calculations and kinetic studies, Ives and Rawson [50,51,52,53] propose that cuprite (Cu2O) is the first solid corrosion by-product formed on the pipe inner-surface. They proposed that the metallic surface is covered with a two-layer cuprite film. This conceptual model was called “duplex film model”. The first layer on the metal surface is compact and ~2 µm thick. The second layer of cuprite has high porosity. Due to these structural differences, the electrical resistance increases strongly at the interface between the compact and the porous cuprite films. This effect decreases the availability of electrons in the porous film, leading to further oxidation of the porous cuprite film and the subsequent formation of divalent copper scales [2].</a:t>
            </a:r>
          </a:p>
        </p:txBody>
      </p:sp>
    </p:spTree>
    <p:extLst>
      <p:ext uri="{BB962C8B-B14F-4D97-AF65-F5344CB8AC3E}">
        <p14:creationId xmlns:p14="http://schemas.microsoft.com/office/powerpoint/2010/main" val="54553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A022A-6BE3-4356-AC78-72DD858E6E42}"/>
              </a:ext>
            </a:extLst>
          </p:cNvPr>
          <p:cNvPicPr>
            <a:picLocks noChangeAspect="1"/>
          </p:cNvPicPr>
          <p:nvPr/>
        </p:nvPicPr>
        <p:blipFill>
          <a:blip r:embed="rId2"/>
          <a:stretch>
            <a:fillRect/>
          </a:stretch>
        </p:blipFill>
        <p:spPr>
          <a:xfrm>
            <a:off x="0" y="190500"/>
            <a:ext cx="12192000" cy="6477000"/>
          </a:xfrm>
          <a:prstGeom prst="rect">
            <a:avLst/>
          </a:prstGeom>
        </p:spPr>
      </p:pic>
    </p:spTree>
    <p:extLst>
      <p:ext uri="{BB962C8B-B14F-4D97-AF65-F5344CB8AC3E}">
        <p14:creationId xmlns:p14="http://schemas.microsoft.com/office/powerpoint/2010/main" val="368401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47599-D2EC-4D7C-9596-E59CAC286A70}"/>
              </a:ext>
            </a:extLst>
          </p:cNvPr>
          <p:cNvPicPr>
            <a:picLocks noChangeAspect="1"/>
          </p:cNvPicPr>
          <p:nvPr/>
        </p:nvPicPr>
        <p:blipFill>
          <a:blip r:embed="rId2"/>
          <a:stretch>
            <a:fillRect/>
          </a:stretch>
        </p:blipFill>
        <p:spPr>
          <a:xfrm>
            <a:off x="0" y="190500"/>
            <a:ext cx="12192000" cy="6477000"/>
          </a:xfrm>
          <a:prstGeom prst="rect">
            <a:avLst/>
          </a:prstGeom>
        </p:spPr>
      </p:pic>
      <p:sp>
        <p:nvSpPr>
          <p:cNvPr id="5" name="TextBox 4">
            <a:extLst>
              <a:ext uri="{FF2B5EF4-FFF2-40B4-BE49-F238E27FC236}">
                <a16:creationId xmlns:a16="http://schemas.microsoft.com/office/drawing/2014/main" id="{D3F027E1-6473-4881-9EBE-6EF16753A4C4}"/>
              </a:ext>
            </a:extLst>
          </p:cNvPr>
          <p:cNvSpPr txBox="1"/>
          <p:nvPr/>
        </p:nvSpPr>
        <p:spPr>
          <a:xfrm>
            <a:off x="114300" y="1958459"/>
            <a:ext cx="6191250" cy="369332"/>
          </a:xfrm>
          <a:prstGeom prst="rect">
            <a:avLst/>
          </a:prstGeom>
          <a:noFill/>
        </p:spPr>
        <p:txBody>
          <a:bodyPr wrap="square">
            <a:spAutoFit/>
          </a:bodyPr>
          <a:lstStyle/>
          <a:p>
            <a:r>
              <a:rPr lang="en-GB" dirty="0"/>
              <a:t>https://www.hindawi.com/journals/ijc/2012/857823/fig1/</a:t>
            </a:r>
          </a:p>
        </p:txBody>
      </p:sp>
      <p:sp>
        <p:nvSpPr>
          <p:cNvPr id="7" name="TextBox 6">
            <a:extLst>
              <a:ext uri="{FF2B5EF4-FFF2-40B4-BE49-F238E27FC236}">
                <a16:creationId xmlns:a16="http://schemas.microsoft.com/office/drawing/2014/main" id="{9E914AF9-9AEB-4685-A761-B6B0F068D8F7}"/>
              </a:ext>
            </a:extLst>
          </p:cNvPr>
          <p:cNvSpPr txBox="1"/>
          <p:nvPr/>
        </p:nvSpPr>
        <p:spPr>
          <a:xfrm>
            <a:off x="-38100" y="2327791"/>
            <a:ext cx="3276600" cy="4524315"/>
          </a:xfrm>
          <a:prstGeom prst="rect">
            <a:avLst/>
          </a:prstGeom>
          <a:solidFill>
            <a:srgbClr val="FFC000"/>
          </a:solidFill>
        </p:spPr>
        <p:txBody>
          <a:bodyPr wrap="square">
            <a:spAutoFit/>
          </a:bodyPr>
          <a:lstStyle/>
          <a:p>
            <a:r>
              <a:rPr lang="en-GB" dirty="0"/>
              <a:t>However, at low enough dosages of anodic inhibitors, inactivating some of the pit sites could increase the cathodic driving force for corrosion at a few surviving sites, thereby accelerating the rate of pit growth relative to a condition without any inhibitor at all [26]. For this reason, very low doses of anodic inhibitors might actually decrease the time-to-failure; so only at dosages high enough to inactivate all anodic sites are anodic inhibitors considered “safe.” </a:t>
            </a:r>
          </a:p>
        </p:txBody>
      </p:sp>
    </p:spTree>
    <p:extLst>
      <p:ext uri="{BB962C8B-B14F-4D97-AF65-F5344CB8AC3E}">
        <p14:creationId xmlns:p14="http://schemas.microsoft.com/office/powerpoint/2010/main" val="143404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7C415-F16F-4305-AE88-124D4642BA5C}"/>
              </a:ext>
            </a:extLst>
          </p:cNvPr>
          <p:cNvPicPr>
            <a:picLocks noChangeAspect="1"/>
          </p:cNvPicPr>
          <p:nvPr/>
        </p:nvPicPr>
        <p:blipFill>
          <a:blip r:embed="rId2"/>
          <a:stretch>
            <a:fillRect/>
          </a:stretch>
        </p:blipFill>
        <p:spPr>
          <a:xfrm>
            <a:off x="0" y="190500"/>
            <a:ext cx="12192000" cy="6477000"/>
          </a:xfrm>
          <a:prstGeom prst="rect">
            <a:avLst/>
          </a:prstGeom>
        </p:spPr>
      </p:pic>
    </p:spTree>
    <p:extLst>
      <p:ext uri="{BB962C8B-B14F-4D97-AF65-F5344CB8AC3E}">
        <p14:creationId xmlns:p14="http://schemas.microsoft.com/office/powerpoint/2010/main" val="269681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96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46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341</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Pitting corrosion of copper pipe with demineralsied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Pitting corrosion of copper pipe with demineralsied water</dc:title>
  <dc:creator>Ian Crotty</dc:creator>
  <cp:lastModifiedBy>Ian Crotty</cp:lastModifiedBy>
  <cp:revision>23</cp:revision>
  <dcterms:created xsi:type="dcterms:W3CDTF">2021-02-01T16:30:19Z</dcterms:created>
  <dcterms:modified xsi:type="dcterms:W3CDTF">2021-02-01T18:48:17Z</dcterms:modified>
</cp:coreProperties>
</file>