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4" autoAdjust="0"/>
    <p:restoredTop sz="94660"/>
  </p:normalViewPr>
  <p:slideViewPr>
    <p:cSldViewPr snapToGrid="0">
      <p:cViewPr varScale="1">
        <p:scale>
          <a:sx n="83" d="100"/>
          <a:sy n="83" d="100"/>
        </p:scale>
        <p:origin x="114"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607B05-B1F3-472C-8EDA-0674936211E5}"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208423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07B05-B1F3-472C-8EDA-0674936211E5}"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303243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07B05-B1F3-472C-8EDA-0674936211E5}"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153256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07B05-B1F3-472C-8EDA-0674936211E5}"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14960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07B05-B1F3-472C-8EDA-0674936211E5}"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138339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607B05-B1F3-472C-8EDA-0674936211E5}"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57859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607B05-B1F3-472C-8EDA-0674936211E5}" type="datetimeFigureOut">
              <a:rPr lang="en-GB" smtClean="0"/>
              <a:t>15/02/2016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24666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607B05-B1F3-472C-8EDA-0674936211E5}" type="datetimeFigureOut">
              <a:rPr lang="en-GB" smtClean="0"/>
              <a:t>15/02/2016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233169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07B05-B1F3-472C-8EDA-0674936211E5}" type="datetimeFigureOut">
              <a:rPr lang="en-GB" smtClean="0"/>
              <a:t>15/02/2016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396749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07B05-B1F3-472C-8EDA-0674936211E5}"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418046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07B05-B1F3-472C-8EDA-0674936211E5}"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58318-ADEE-449B-BD19-71135EE0BB66}" type="slidenum">
              <a:rPr lang="en-GB" smtClean="0"/>
              <a:t>‹#›</a:t>
            </a:fld>
            <a:endParaRPr lang="en-GB"/>
          </a:p>
        </p:txBody>
      </p:sp>
    </p:spTree>
    <p:extLst>
      <p:ext uri="{BB962C8B-B14F-4D97-AF65-F5344CB8AC3E}">
        <p14:creationId xmlns:p14="http://schemas.microsoft.com/office/powerpoint/2010/main" val="188126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07B05-B1F3-472C-8EDA-0674936211E5}" type="datetimeFigureOut">
              <a:rPr lang="en-GB" smtClean="0"/>
              <a:t>15/02/2016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58318-ADEE-449B-BD19-71135EE0BB66}" type="slidenum">
              <a:rPr lang="en-GB" smtClean="0"/>
              <a:t>‹#›</a:t>
            </a:fld>
            <a:endParaRPr lang="en-GB"/>
          </a:p>
        </p:txBody>
      </p:sp>
    </p:spTree>
    <p:extLst>
      <p:ext uri="{BB962C8B-B14F-4D97-AF65-F5344CB8AC3E}">
        <p14:creationId xmlns:p14="http://schemas.microsoft.com/office/powerpoint/2010/main" val="88232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Leaks </a:t>
            </a:r>
            <a:r>
              <a:rPr lang="en-GB" dirty="0" smtClean="0"/>
              <a:t>in RE+4</a:t>
            </a:r>
            <a:endParaRPr lang="en-GB" dirty="0"/>
          </a:p>
        </p:txBody>
      </p:sp>
      <p:sp>
        <p:nvSpPr>
          <p:cNvPr id="3" name="Subtitle 2"/>
          <p:cNvSpPr>
            <a:spLocks noGrp="1"/>
          </p:cNvSpPr>
          <p:nvPr>
            <p:ph type="subTitle" idx="1"/>
          </p:nvPr>
        </p:nvSpPr>
        <p:spPr/>
        <p:txBody>
          <a:bodyPr/>
          <a:lstStyle/>
          <a:p>
            <a:r>
              <a:rPr lang="en-GB" dirty="0" smtClean="0"/>
              <a:t>Ian Crotty </a:t>
            </a:r>
            <a:endParaRPr lang="en-GB" dirty="0"/>
          </a:p>
        </p:txBody>
      </p:sp>
    </p:spTree>
    <p:extLst>
      <p:ext uri="{BB962C8B-B14F-4D97-AF65-F5344CB8AC3E}">
        <p14:creationId xmlns:p14="http://schemas.microsoft.com/office/powerpoint/2010/main" val="366639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Chronology</a:t>
            </a:r>
            <a:endParaRPr lang="en-GB" dirty="0"/>
          </a:p>
        </p:txBody>
      </p:sp>
      <p:sp>
        <p:nvSpPr>
          <p:cNvPr id="3" name="Content Placeholder 2"/>
          <p:cNvSpPr>
            <a:spLocks noGrp="1"/>
          </p:cNvSpPr>
          <p:nvPr>
            <p:ph idx="1"/>
          </p:nvPr>
        </p:nvSpPr>
        <p:spPr/>
        <p:txBody>
          <a:bodyPr>
            <a:normAutofit fontScale="92500"/>
          </a:bodyPr>
          <a:lstStyle/>
          <a:p>
            <a:r>
              <a:rPr lang="en-GB" dirty="0" smtClean="0"/>
              <a:t>End of 2015 Run water was noticed on the floor and CSC rack under YE+4 far side.</a:t>
            </a:r>
          </a:p>
          <a:p>
            <a:r>
              <a:rPr lang="en-GB" dirty="0" smtClean="0"/>
              <a:t>YE4 was put back on the wall 2 Feb 2016 and the leak identified as “upper most union” of RE+4/3/22. Fixed by ZEC the same week by intervening  with no SM change necessary. An “easy fix” with flexibility in piping system.</a:t>
            </a:r>
          </a:p>
          <a:p>
            <a:r>
              <a:rPr lang="en-GB" dirty="0" smtClean="0"/>
              <a:t>During testing of sectors one Mini-manifold was found to leak, ZEC fix.</a:t>
            </a:r>
          </a:p>
          <a:p>
            <a:r>
              <a:rPr lang="en-GB" dirty="0" smtClean="0"/>
              <a:t>4 Feb 2016 another leak on RE+4/2/06 spotted by the crew measuring dimensions of the unions for tightness control. Fixed on Friday 5 Feb. More difficult fix with shorter union and no flexible length on chamber.</a:t>
            </a:r>
          </a:p>
          <a:p>
            <a:r>
              <a:rPr lang="en-GB" dirty="0" smtClean="0"/>
              <a:t>Monday adjacent union leaks! Fixed in the same way.</a:t>
            </a:r>
            <a:endParaRPr lang="en-GB" dirty="0"/>
          </a:p>
        </p:txBody>
      </p:sp>
    </p:spTree>
    <p:extLst>
      <p:ext uri="{BB962C8B-B14F-4D97-AF65-F5344CB8AC3E}">
        <p14:creationId xmlns:p14="http://schemas.microsoft.com/office/powerpoint/2010/main" val="42458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Fixing of leaks is possible, but why the leaks ?</a:t>
            </a:r>
            <a:endParaRPr lang="en-GB" dirty="0"/>
          </a:p>
        </p:txBody>
      </p:sp>
      <p:sp>
        <p:nvSpPr>
          <p:cNvPr id="3" name="Content Placeholder 2"/>
          <p:cNvSpPr>
            <a:spLocks noGrp="1"/>
          </p:cNvSpPr>
          <p:nvPr>
            <p:ph idx="1"/>
          </p:nvPr>
        </p:nvSpPr>
        <p:spPr/>
        <p:txBody>
          <a:bodyPr/>
          <a:lstStyle/>
          <a:p>
            <a:r>
              <a:rPr lang="en-GB" dirty="0" smtClean="0"/>
              <a:t>Initially </a:t>
            </a:r>
            <a:r>
              <a:rPr lang="en-GB" dirty="0" err="1" smtClean="0"/>
              <a:t>Sagana</a:t>
            </a:r>
            <a:r>
              <a:rPr lang="en-GB" dirty="0" smtClean="0"/>
              <a:t> brass unions were purchased. Later it was understood that the pipe was hard and a harder ferrule was necessary. </a:t>
            </a:r>
            <a:r>
              <a:rPr lang="en-GB" dirty="0" err="1" smtClean="0"/>
              <a:t>Sagana</a:t>
            </a:r>
            <a:r>
              <a:rPr lang="en-GB" dirty="0" smtClean="0"/>
              <a:t> suggest replacing the ferrules by stainless steel. The production of the cooling circuits was started. The copper pipe however was annealed  during the production and it was found difficult to obtain a good leak QA. After 36 circuits had been produced the decision was taken to go back to brass ferrules. Given that there are 3 leaks with </a:t>
            </a:r>
            <a:r>
              <a:rPr lang="en-GB" dirty="0" err="1" smtClean="0"/>
              <a:t>ss</a:t>
            </a:r>
            <a:r>
              <a:rPr lang="en-GB" dirty="0" smtClean="0"/>
              <a:t> ferrules there is a high suspicion that these are the </a:t>
            </a:r>
            <a:r>
              <a:rPr lang="en-GB" dirty="0" err="1" smtClean="0"/>
              <a:t>origine</a:t>
            </a:r>
            <a:r>
              <a:rPr lang="en-GB" dirty="0" smtClean="0"/>
              <a:t> despite &gt; 3 QA levels being passed. This will be investigated further to conclude.</a:t>
            </a:r>
            <a:endParaRPr lang="en-GB" dirty="0"/>
          </a:p>
        </p:txBody>
      </p:sp>
    </p:spTree>
    <p:extLst>
      <p:ext uri="{BB962C8B-B14F-4D97-AF65-F5344CB8AC3E}">
        <p14:creationId xmlns:p14="http://schemas.microsoft.com/office/powerpoint/2010/main" val="307307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719" y="3523004"/>
            <a:ext cx="4032251" cy="302418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428" y="4360293"/>
            <a:ext cx="4216399" cy="23717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962417" y="1643974"/>
            <a:ext cx="2893136" cy="216985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5567" t="36453" r="26348" b="21135"/>
          <a:stretch/>
        </p:blipFill>
        <p:spPr>
          <a:xfrm>
            <a:off x="3755192" y="1266897"/>
            <a:ext cx="3482503" cy="2908571"/>
          </a:xfrm>
          <a:prstGeom prst="rect">
            <a:avLst/>
          </a:prstGeom>
        </p:spPr>
      </p:pic>
      <p:sp>
        <p:nvSpPr>
          <p:cNvPr id="8" name="Rectangle 7"/>
          <p:cNvSpPr/>
          <p:nvPr/>
        </p:nvSpPr>
        <p:spPr>
          <a:xfrm>
            <a:off x="1634791" y="446679"/>
            <a:ext cx="9699322" cy="707886"/>
          </a:xfrm>
          <a:prstGeom prst="rect">
            <a:avLst/>
          </a:prstGeom>
        </p:spPr>
        <p:txBody>
          <a:bodyPr wrap="none">
            <a:spAutoFit/>
          </a:bodyPr>
          <a:lstStyle/>
          <a:p>
            <a:r>
              <a:rPr lang="en-GB" sz="4000" dirty="0" smtClean="0"/>
              <a:t>Excellent access </a:t>
            </a:r>
            <a:r>
              <a:rPr lang="en-GB" sz="4000" dirty="0"/>
              <a:t>when open or “Push backed”</a:t>
            </a:r>
          </a:p>
        </p:txBody>
      </p:sp>
    </p:spTree>
    <p:extLst>
      <p:ext uri="{BB962C8B-B14F-4D97-AF65-F5344CB8AC3E}">
        <p14:creationId xmlns:p14="http://schemas.microsoft.com/office/powerpoint/2010/main" val="261021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Acces</a:t>
            </a:r>
            <a:r>
              <a:rPr lang="en-GB" dirty="0" smtClean="0"/>
              <a:t> to all valves on RE4 when closed</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14293" y="3019030"/>
            <a:ext cx="3222625" cy="2416968"/>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203" y="2898400"/>
            <a:ext cx="4912664" cy="3684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0" y="2175218"/>
            <a:ext cx="3829050" cy="2871788"/>
          </a:xfrm>
          <a:prstGeom prst="rect">
            <a:avLst/>
          </a:prstGeom>
        </p:spPr>
      </p:pic>
      <p:sp>
        <p:nvSpPr>
          <p:cNvPr id="7" name="TextBox 6"/>
          <p:cNvSpPr txBox="1"/>
          <p:nvPr/>
        </p:nvSpPr>
        <p:spPr>
          <a:xfrm>
            <a:off x="1162050" y="5334000"/>
            <a:ext cx="1809750" cy="369332"/>
          </a:xfrm>
          <a:prstGeom prst="rect">
            <a:avLst/>
          </a:prstGeom>
          <a:solidFill>
            <a:srgbClr val="FFC000"/>
          </a:solidFill>
        </p:spPr>
        <p:txBody>
          <a:bodyPr wrap="square" rtlCol="0">
            <a:spAutoFit/>
          </a:bodyPr>
          <a:lstStyle/>
          <a:p>
            <a:r>
              <a:rPr lang="en-GB" dirty="0" smtClean="0"/>
              <a:t>Top sectors</a:t>
            </a:r>
            <a:endParaRPr lang="en-GB" dirty="0"/>
          </a:p>
        </p:txBody>
      </p:sp>
      <p:sp>
        <p:nvSpPr>
          <p:cNvPr id="8" name="TextBox 7"/>
          <p:cNvSpPr txBox="1"/>
          <p:nvPr/>
        </p:nvSpPr>
        <p:spPr>
          <a:xfrm>
            <a:off x="4619625" y="1969870"/>
            <a:ext cx="1611961" cy="646331"/>
          </a:xfrm>
          <a:prstGeom prst="rect">
            <a:avLst/>
          </a:prstGeom>
          <a:solidFill>
            <a:srgbClr val="FFC000"/>
          </a:solidFill>
        </p:spPr>
        <p:txBody>
          <a:bodyPr wrap="square" rtlCol="0">
            <a:spAutoFit/>
          </a:bodyPr>
          <a:lstStyle/>
          <a:p>
            <a:r>
              <a:rPr lang="en-GB" dirty="0" smtClean="0"/>
              <a:t>Intermediate in Racks</a:t>
            </a:r>
            <a:endParaRPr lang="en-GB" dirty="0"/>
          </a:p>
        </p:txBody>
      </p:sp>
      <p:sp>
        <p:nvSpPr>
          <p:cNvPr id="9" name="TextBox 8"/>
          <p:cNvSpPr txBox="1"/>
          <p:nvPr/>
        </p:nvSpPr>
        <p:spPr>
          <a:xfrm>
            <a:off x="10397803" y="3654424"/>
            <a:ext cx="1285875" cy="640318"/>
          </a:xfrm>
          <a:prstGeom prst="rect">
            <a:avLst/>
          </a:prstGeom>
          <a:solidFill>
            <a:srgbClr val="FFC000"/>
          </a:solidFill>
        </p:spPr>
        <p:txBody>
          <a:bodyPr wrap="square" rtlCol="0">
            <a:spAutoFit/>
          </a:bodyPr>
          <a:lstStyle/>
          <a:p>
            <a:r>
              <a:rPr lang="en-GB" dirty="0" smtClean="0"/>
              <a:t>Bottom at floor level</a:t>
            </a:r>
            <a:endParaRPr lang="en-GB"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5070" t="26145" r="14405" b="22303"/>
          <a:stretch/>
        </p:blipFill>
        <p:spPr>
          <a:xfrm>
            <a:off x="6815244" y="1562583"/>
            <a:ext cx="3582559" cy="1964042"/>
          </a:xfrm>
          <a:prstGeom prst="rect">
            <a:avLst/>
          </a:prstGeom>
        </p:spPr>
      </p:pic>
    </p:spTree>
    <p:extLst>
      <p:ext uri="{BB962C8B-B14F-4D97-AF65-F5344CB8AC3E}">
        <p14:creationId xmlns:p14="http://schemas.microsoft.com/office/powerpoint/2010/main" val="279708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Swaging of </a:t>
            </a:r>
            <a:r>
              <a:rPr lang="en-GB" dirty="0" smtClean="0"/>
              <a:t>stainless steel ferrules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775" y="1362867"/>
            <a:ext cx="3415242" cy="256143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41" t="38195" r="21851" b="39860"/>
          <a:stretch/>
        </p:blipFill>
        <p:spPr>
          <a:xfrm>
            <a:off x="5303084" y="1543605"/>
            <a:ext cx="5379686" cy="2786856"/>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22033" t="13543" r="48125" b="44437"/>
          <a:stretch/>
        </p:blipFill>
        <p:spPr>
          <a:xfrm>
            <a:off x="690413" y="2983477"/>
            <a:ext cx="1819275" cy="1921290"/>
          </a:xfrm>
          <a:prstGeom prst="rect">
            <a:avLst/>
          </a:prstGeom>
        </p:spPr>
      </p:pic>
      <p:pic>
        <p:nvPicPr>
          <p:cNvPr id="7"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65908" t="14689" r="2577" b="43663"/>
          <a:stretch/>
        </p:blipFill>
        <p:spPr>
          <a:xfrm>
            <a:off x="3180718" y="3054099"/>
            <a:ext cx="1790700" cy="177485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3823" t="42614" r="32443" b="46285"/>
          <a:stretch/>
        </p:blipFill>
        <p:spPr>
          <a:xfrm>
            <a:off x="6728083" y="4054437"/>
            <a:ext cx="3371850" cy="2803563"/>
          </a:xfrm>
          <a:prstGeom prst="rect">
            <a:avLst/>
          </a:prstGeom>
        </p:spPr>
      </p:pic>
      <p:sp>
        <p:nvSpPr>
          <p:cNvPr id="9" name="TextBox 8"/>
          <p:cNvSpPr txBox="1"/>
          <p:nvPr/>
        </p:nvSpPr>
        <p:spPr>
          <a:xfrm>
            <a:off x="9157061" y="213360"/>
            <a:ext cx="1857375" cy="1477328"/>
          </a:xfrm>
          <a:prstGeom prst="rect">
            <a:avLst/>
          </a:prstGeom>
          <a:solidFill>
            <a:srgbClr val="FFC000"/>
          </a:solidFill>
        </p:spPr>
        <p:txBody>
          <a:bodyPr wrap="square" rtlCol="0">
            <a:spAutoFit/>
          </a:bodyPr>
          <a:lstStyle/>
          <a:p>
            <a:r>
              <a:rPr lang="en-GB" dirty="0" smtClean="0"/>
              <a:t>The pipe diameter is reduced showing swaging of front ferrule</a:t>
            </a:r>
            <a:endParaRPr lang="en-GB" dirty="0"/>
          </a:p>
        </p:txBody>
      </p:sp>
      <p:cxnSp>
        <p:nvCxnSpPr>
          <p:cNvPr id="11" name="Straight Arrow Connector 10"/>
          <p:cNvCxnSpPr/>
          <p:nvPr/>
        </p:nvCxnSpPr>
        <p:spPr>
          <a:xfrm flipH="1">
            <a:off x="1853204" y="1766570"/>
            <a:ext cx="6720991" cy="1948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95929" y="1766570"/>
            <a:ext cx="4871404" cy="201552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p:cNvCxnSpPr>
          <p:nvPr/>
        </p:nvCxnSpPr>
        <p:spPr>
          <a:xfrm flipH="1">
            <a:off x="8926620" y="1690688"/>
            <a:ext cx="1159129" cy="33558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84097" y="5407401"/>
            <a:ext cx="2955580" cy="1477328"/>
          </a:xfrm>
          <a:prstGeom prst="rect">
            <a:avLst/>
          </a:prstGeom>
          <a:solidFill>
            <a:srgbClr val="FFC000"/>
          </a:solidFill>
        </p:spPr>
        <p:txBody>
          <a:bodyPr wrap="square" rtlCol="0">
            <a:spAutoFit/>
          </a:bodyPr>
          <a:lstStyle/>
          <a:p>
            <a:r>
              <a:rPr lang="en-GB" dirty="0" smtClean="0"/>
              <a:t>Distance between front and rear ferrules is less with </a:t>
            </a:r>
            <a:r>
              <a:rPr lang="en-GB" dirty="0" err="1" smtClean="0"/>
              <a:t>ss</a:t>
            </a:r>
            <a:r>
              <a:rPr lang="en-GB" dirty="0" smtClean="0"/>
              <a:t> than brass indicating that swaging is insufficient of rear ferrule.</a:t>
            </a:r>
            <a:endParaRPr lang="en-GB" dirty="0"/>
          </a:p>
        </p:txBody>
      </p:sp>
      <p:cxnSp>
        <p:nvCxnSpPr>
          <p:cNvPr id="22" name="Straight Arrow Connector 21"/>
          <p:cNvCxnSpPr/>
          <p:nvPr/>
        </p:nvCxnSpPr>
        <p:spPr>
          <a:xfrm flipV="1">
            <a:off x="3461887" y="4426933"/>
            <a:ext cx="234042" cy="100737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0"/>
          </p:cNvCxnSpPr>
          <p:nvPr/>
        </p:nvCxnSpPr>
        <p:spPr>
          <a:xfrm flipH="1" flipV="1">
            <a:off x="2059243" y="4406343"/>
            <a:ext cx="1402644" cy="10010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939677" y="5694744"/>
            <a:ext cx="3032154" cy="2773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27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leaks on RE+4 are repaired, as is the mini-manifold.</a:t>
            </a:r>
          </a:p>
          <a:p>
            <a:r>
              <a:rPr lang="en-GB" dirty="0" smtClean="0"/>
              <a:t>It is unlikely that we will have access to the RE-4. However we should do a leak test @ 12Bar.</a:t>
            </a:r>
          </a:p>
          <a:p>
            <a:r>
              <a:rPr lang="en-GB" dirty="0" smtClean="0"/>
              <a:t>Complete the tightness study, 1700 measurements to be transcribed, Unions to be made up by ZEC to check for technique.</a:t>
            </a:r>
            <a:endParaRPr lang="en-GB" dirty="0" smtClean="0"/>
          </a:p>
          <a:p>
            <a:r>
              <a:rPr lang="en-GB" dirty="0" smtClean="0"/>
              <a:t>Study the cooling circuit to find proof of suspected weakness and find </a:t>
            </a:r>
            <a:r>
              <a:rPr lang="en-GB" dirty="0" smtClean="0"/>
              <a:t>solution for both RE+ &amp; -4.</a:t>
            </a:r>
            <a:endParaRPr lang="en-GB" dirty="0"/>
          </a:p>
          <a:p>
            <a:r>
              <a:rPr lang="en-GB" dirty="0" smtClean="0"/>
              <a:t>Plan intervention for the RE+4</a:t>
            </a:r>
            <a:r>
              <a:rPr lang="en-GB" dirty="0" smtClean="0"/>
              <a:t>.</a:t>
            </a:r>
          </a:p>
          <a:p>
            <a:r>
              <a:rPr lang="en-GB" dirty="0" smtClean="0"/>
              <a:t>Correlate pressure drop to drops of water, assuming one leak/20deg.</a:t>
            </a:r>
            <a:endParaRPr lang="en-GB" dirty="0" smtClean="0"/>
          </a:p>
          <a:p>
            <a:r>
              <a:rPr lang="en-GB" dirty="0" smtClean="0"/>
              <a:t>Implement yearly </a:t>
            </a:r>
            <a:r>
              <a:rPr lang="en-GB" dirty="0" smtClean="0"/>
              <a:t>inspection and leak </a:t>
            </a:r>
            <a:r>
              <a:rPr lang="en-GB" dirty="0" smtClean="0"/>
              <a:t>tests.</a:t>
            </a:r>
          </a:p>
          <a:p>
            <a:r>
              <a:rPr lang="en-GB" dirty="0" smtClean="0"/>
              <a:t>Can the operating pressure be </a:t>
            </a:r>
            <a:r>
              <a:rPr lang="en-GB" dirty="0" smtClean="0"/>
              <a:t>reduced ?</a:t>
            </a:r>
          </a:p>
          <a:p>
            <a:r>
              <a:rPr lang="en-GB" dirty="0" smtClean="0"/>
              <a:t>YE+4 “Push back” not operated nor commissioned.</a:t>
            </a:r>
            <a:endParaRPr lang="en-GB" dirty="0" smtClean="0"/>
          </a:p>
          <a:p>
            <a:endParaRPr lang="en-GB" dirty="0"/>
          </a:p>
        </p:txBody>
      </p:sp>
    </p:spTree>
    <p:extLst>
      <p:ext uri="{BB962C8B-B14F-4D97-AF65-F5344CB8AC3E}">
        <p14:creationId xmlns:p14="http://schemas.microsoft.com/office/powerpoint/2010/main" val="1225931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445</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Leaks in RE+4</vt:lpstr>
      <vt:lpstr>Chronology</vt:lpstr>
      <vt:lpstr>Fixing of leaks is possible, but why the leaks ?</vt:lpstr>
      <vt:lpstr>.</vt:lpstr>
      <vt:lpstr>Acces to all valves on RE4 when closed</vt:lpstr>
      <vt:lpstr>Swaging of stainless steel ferrules</vt:lpstr>
      <vt:lpstr>Conclusion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Leaks inRE+4</dc:title>
  <dc:creator>Ian Crotty</dc:creator>
  <cp:lastModifiedBy>Ian Crotty</cp:lastModifiedBy>
  <cp:revision>32</cp:revision>
  <dcterms:created xsi:type="dcterms:W3CDTF">2016-02-09T10:29:28Z</dcterms:created>
  <dcterms:modified xsi:type="dcterms:W3CDTF">2016-02-15T13:25:15Z</dcterms:modified>
</cp:coreProperties>
</file>