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70" r:id="rId7"/>
    <p:sldId id="259" r:id="rId8"/>
    <p:sldId id="268" r:id="rId9"/>
    <p:sldId id="269" r:id="rId10"/>
    <p:sldId id="272" r:id="rId11"/>
    <p:sldId id="260" r:id="rId12"/>
    <p:sldId id="263" r:id="rId13"/>
    <p:sldId id="264" r:id="rId14"/>
    <p:sldId id="265" r:id="rId15"/>
    <p:sldId id="271" r:id="rId16"/>
    <p:sldId id="266" r:id="rId17"/>
    <p:sldId id="26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8985" autoAdjust="0"/>
    <p:restoredTop sz="94660"/>
  </p:normalViewPr>
  <p:slideViewPr>
    <p:cSldViewPr snapToGrid="0">
      <p:cViewPr varScale="1">
        <p:scale>
          <a:sx n="91" d="100"/>
          <a:sy n="91" d="100"/>
        </p:scale>
        <p:origin x="-108" y="-4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RE+4 @ 12 Bar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LeaksFeb2016!$T$24:$T$29</c:f>
              <c:strCache>
                <c:ptCount val="6"/>
                <c:pt idx="0">
                  <c:v>21-26</c:v>
                </c:pt>
                <c:pt idx="1">
                  <c:v>15-20</c:v>
                </c:pt>
                <c:pt idx="2">
                  <c:v>27-32</c:v>
                </c:pt>
                <c:pt idx="3">
                  <c:v>02-33</c:v>
                </c:pt>
                <c:pt idx="4">
                  <c:v>09-14</c:v>
                </c:pt>
                <c:pt idx="5">
                  <c:v>03-08</c:v>
                </c:pt>
              </c:strCache>
            </c:strRef>
          </c:cat>
          <c:val>
            <c:numRef>
              <c:f>LeaksFeb2016!$U$24:$U$29</c:f>
              <c:numCache>
                <c:formatCode>0.000</c:formatCode>
                <c:ptCount val="6"/>
                <c:pt idx="0">
                  <c:v>2.1041666666666209E-2</c:v>
                </c:pt>
                <c:pt idx="1">
                  <c:v>0.22444444444443967</c:v>
                </c:pt>
                <c:pt idx="2">
                  <c:v>4.8095238095237018E-2</c:v>
                </c:pt>
                <c:pt idx="3">
                  <c:v>3.5438596491227291E-2</c:v>
                </c:pt>
                <c:pt idx="4">
                  <c:v>0.17907801418439973</c:v>
                </c:pt>
                <c:pt idx="5">
                  <c:v>3.960784313725757E-2</c:v>
                </c:pt>
              </c:numCache>
            </c:numRef>
          </c:val>
        </c:ser>
        <c:ser>
          <c:idx val="1"/>
          <c:order val="1"/>
          <c:tx>
            <c:v>RE+4 @ 18Bar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LeaksFeb2016!$V$24:$V$29</c:f>
              <c:numCache>
                <c:formatCode>0.000</c:formatCode>
                <c:ptCount val="6"/>
                <c:pt idx="0">
                  <c:v>5.611111111110996E-2</c:v>
                </c:pt>
                <c:pt idx="1">
                  <c:v>1.9803921568630544E-2</c:v>
                </c:pt>
                <c:pt idx="2">
                  <c:v>2.8055555555549956E-2</c:v>
                </c:pt>
                <c:pt idx="3">
                  <c:v>2.5897435897435345E-2</c:v>
                </c:pt>
                <c:pt idx="4">
                  <c:v>0.11222222222222988</c:v>
                </c:pt>
                <c:pt idx="5">
                  <c:v>1.2023809523807119E-2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2806400"/>
        <c:axId val="193290624"/>
      </c:barChart>
      <c:catAx>
        <c:axId val="1828064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/>
                  <a:t>Sector</a:t>
                </a:r>
                <a:r>
                  <a:rPr lang="en-GB" baseline="0" dirty="0"/>
                  <a:t> </a:t>
                </a:r>
                <a:r>
                  <a:rPr lang="en-GB" baseline="0" dirty="0" smtClean="0"/>
                  <a:t>[60deg</a:t>
                </a:r>
                <a:r>
                  <a:rPr lang="en-GB" baseline="0" dirty="0"/>
                  <a:t>]</a:t>
                </a:r>
              </a:p>
            </c:rich>
          </c:tx>
          <c:layout>
            <c:manualLayout>
              <c:xMode val="edge"/>
              <c:yMode val="edge"/>
              <c:x val="0.83740647190421746"/>
              <c:y val="0.86672273115203091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3290624"/>
        <c:crosses val="autoZero"/>
        <c:auto val="1"/>
        <c:lblAlgn val="ctr"/>
        <c:lblOffset val="100"/>
        <c:noMultiLvlLbl val="0"/>
      </c:catAx>
      <c:valAx>
        <c:axId val="193290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Leak Rate [mBar.l/s]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806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Outer Union "Tightness"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2394935990312451E-2"/>
          <c:y val="0.10250076947810824"/>
          <c:w val="0.82352481193426141"/>
          <c:h val="0.78432613850841648"/>
        </c:manualLayout>
      </c:layout>
      <c:barChart>
        <c:barDir val="col"/>
        <c:grouping val="clustered"/>
        <c:varyColors val="0"/>
        <c:ser>
          <c:idx val="1"/>
          <c:order val="0"/>
          <c:tx>
            <c:v>T2OutsmallR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AllOutT2and3!$B$5:$B$28</c:f>
              <c:numCache>
                <c:formatCode>0.00</c:formatCode>
                <c:ptCount val="24"/>
                <c:pt idx="0">
                  <c:v>1.8</c:v>
                </c:pt>
                <c:pt idx="1">
                  <c:v>1.9</c:v>
                </c:pt>
                <c:pt idx="2">
                  <c:v>2</c:v>
                </c:pt>
                <c:pt idx="3">
                  <c:v>2.1</c:v>
                </c:pt>
                <c:pt idx="4">
                  <c:v>2.2000000000000002</c:v>
                </c:pt>
                <c:pt idx="5">
                  <c:v>2.2999999999999998</c:v>
                </c:pt>
                <c:pt idx="6">
                  <c:v>2.4</c:v>
                </c:pt>
                <c:pt idx="7">
                  <c:v>2.5</c:v>
                </c:pt>
                <c:pt idx="8">
                  <c:v>2.6</c:v>
                </c:pt>
                <c:pt idx="9">
                  <c:v>2.7</c:v>
                </c:pt>
                <c:pt idx="10">
                  <c:v>2.8</c:v>
                </c:pt>
                <c:pt idx="11">
                  <c:v>2.9</c:v>
                </c:pt>
                <c:pt idx="12">
                  <c:v>3</c:v>
                </c:pt>
                <c:pt idx="13">
                  <c:v>3.1</c:v>
                </c:pt>
                <c:pt idx="14">
                  <c:v>3.2</c:v>
                </c:pt>
                <c:pt idx="15">
                  <c:v>3.3</c:v>
                </c:pt>
                <c:pt idx="16">
                  <c:v>3.4</c:v>
                </c:pt>
                <c:pt idx="17">
                  <c:v>3.5</c:v>
                </c:pt>
                <c:pt idx="18">
                  <c:v>3.6</c:v>
                </c:pt>
                <c:pt idx="19">
                  <c:v>3.7</c:v>
                </c:pt>
                <c:pt idx="20">
                  <c:v>3.8</c:v>
                </c:pt>
                <c:pt idx="21">
                  <c:v>3.9</c:v>
                </c:pt>
                <c:pt idx="22">
                  <c:v>4</c:v>
                </c:pt>
                <c:pt idx="23">
                  <c:v>4.0999999999999996</c:v>
                </c:pt>
              </c:numCache>
            </c:numRef>
          </c:cat>
          <c:val>
            <c:numRef>
              <c:f>AllOutT2and3!$C$5:$C$28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  <c:pt idx="5">
                  <c:v>2</c:v>
                </c:pt>
                <c:pt idx="6">
                  <c:v>3</c:v>
                </c:pt>
                <c:pt idx="7">
                  <c:v>3</c:v>
                </c:pt>
                <c:pt idx="8">
                  <c:v>2</c:v>
                </c:pt>
                <c:pt idx="9">
                  <c:v>9</c:v>
                </c:pt>
                <c:pt idx="10">
                  <c:v>9</c:v>
                </c:pt>
                <c:pt idx="11">
                  <c:v>4</c:v>
                </c:pt>
                <c:pt idx="12">
                  <c:v>15</c:v>
                </c:pt>
                <c:pt idx="13">
                  <c:v>17</c:v>
                </c:pt>
                <c:pt idx="14">
                  <c:v>11</c:v>
                </c:pt>
                <c:pt idx="15">
                  <c:v>16</c:v>
                </c:pt>
                <c:pt idx="16">
                  <c:v>53</c:v>
                </c:pt>
                <c:pt idx="17">
                  <c:v>34</c:v>
                </c:pt>
                <c:pt idx="18">
                  <c:v>29</c:v>
                </c:pt>
                <c:pt idx="19">
                  <c:v>5</c:v>
                </c:pt>
                <c:pt idx="20">
                  <c:v>1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val>
        </c:ser>
        <c:ser>
          <c:idx val="0"/>
          <c:order val="1"/>
          <c:tx>
            <c:v>T2OutHighR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AllOutT2and3!$D$5:$D$28</c:f>
              <c:numCache>
                <c:formatCode>General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7</c:v>
                </c:pt>
                <c:pt idx="6">
                  <c:v>5</c:v>
                </c:pt>
                <c:pt idx="7">
                  <c:v>8</c:v>
                </c:pt>
                <c:pt idx="8">
                  <c:v>16</c:v>
                </c:pt>
                <c:pt idx="9">
                  <c:v>17</c:v>
                </c:pt>
                <c:pt idx="10">
                  <c:v>19</c:v>
                </c:pt>
                <c:pt idx="11">
                  <c:v>28</c:v>
                </c:pt>
                <c:pt idx="12">
                  <c:v>28</c:v>
                </c:pt>
                <c:pt idx="13">
                  <c:v>29</c:v>
                </c:pt>
                <c:pt idx="14">
                  <c:v>21</c:v>
                </c:pt>
                <c:pt idx="15">
                  <c:v>21</c:v>
                </c:pt>
                <c:pt idx="16">
                  <c:v>6</c:v>
                </c:pt>
                <c:pt idx="17">
                  <c:v>5</c:v>
                </c:pt>
                <c:pt idx="18">
                  <c:v>3</c:v>
                </c:pt>
                <c:pt idx="19">
                  <c:v>0</c:v>
                </c:pt>
                <c:pt idx="20">
                  <c:v>1</c:v>
                </c:pt>
                <c:pt idx="21">
                  <c:v>1</c:v>
                </c:pt>
                <c:pt idx="22">
                  <c:v>0</c:v>
                </c:pt>
                <c:pt idx="23">
                  <c:v>0</c:v>
                </c:pt>
              </c:numCache>
            </c:numRef>
          </c:val>
        </c:ser>
        <c:ser>
          <c:idx val="2"/>
          <c:order val="2"/>
          <c:tx>
            <c:v>T3OutsmallR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AllOutT2and3!$E$5:$E$28</c:f>
              <c:numCache>
                <c:formatCode>General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4</c:v>
                </c:pt>
                <c:pt idx="5">
                  <c:v>5</c:v>
                </c:pt>
                <c:pt idx="6">
                  <c:v>3</c:v>
                </c:pt>
                <c:pt idx="7">
                  <c:v>0</c:v>
                </c:pt>
                <c:pt idx="8">
                  <c:v>9</c:v>
                </c:pt>
                <c:pt idx="9">
                  <c:v>11</c:v>
                </c:pt>
                <c:pt idx="10">
                  <c:v>23</c:v>
                </c:pt>
                <c:pt idx="11">
                  <c:v>25</c:v>
                </c:pt>
                <c:pt idx="12">
                  <c:v>26</c:v>
                </c:pt>
                <c:pt idx="13">
                  <c:v>25</c:v>
                </c:pt>
                <c:pt idx="14">
                  <c:v>32</c:v>
                </c:pt>
                <c:pt idx="15">
                  <c:v>16</c:v>
                </c:pt>
                <c:pt idx="16">
                  <c:v>14</c:v>
                </c:pt>
                <c:pt idx="17">
                  <c:v>17</c:v>
                </c:pt>
                <c:pt idx="18">
                  <c:v>3</c:v>
                </c:pt>
                <c:pt idx="19">
                  <c:v>1</c:v>
                </c:pt>
                <c:pt idx="20">
                  <c:v>0</c:v>
                </c:pt>
                <c:pt idx="21">
                  <c:v>1</c:v>
                </c:pt>
                <c:pt idx="22">
                  <c:v>0</c:v>
                </c:pt>
                <c:pt idx="23">
                  <c:v>0</c:v>
                </c:pt>
              </c:numCache>
            </c:numRef>
          </c:val>
        </c:ser>
        <c:ser>
          <c:idx val="3"/>
          <c:order val="3"/>
          <c:tx>
            <c:v>T3OutHighR</c:v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val>
            <c:numRef>
              <c:f>AllOutT2and3!$F$5:$F$28</c:f>
              <c:numCache>
                <c:formatCode>General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3</c:v>
                </c:pt>
                <c:pt idx="8">
                  <c:v>1</c:v>
                </c:pt>
                <c:pt idx="9">
                  <c:v>3</c:v>
                </c:pt>
                <c:pt idx="10">
                  <c:v>14</c:v>
                </c:pt>
                <c:pt idx="11">
                  <c:v>15</c:v>
                </c:pt>
                <c:pt idx="12">
                  <c:v>15</c:v>
                </c:pt>
                <c:pt idx="13">
                  <c:v>23</c:v>
                </c:pt>
                <c:pt idx="14">
                  <c:v>13</c:v>
                </c:pt>
                <c:pt idx="15">
                  <c:v>23</c:v>
                </c:pt>
                <c:pt idx="16">
                  <c:v>30</c:v>
                </c:pt>
                <c:pt idx="17">
                  <c:v>19</c:v>
                </c:pt>
                <c:pt idx="18">
                  <c:v>30</c:v>
                </c:pt>
                <c:pt idx="19">
                  <c:v>15</c:v>
                </c:pt>
                <c:pt idx="20">
                  <c:v>4</c:v>
                </c:pt>
                <c:pt idx="21">
                  <c:v>4</c:v>
                </c:pt>
                <c:pt idx="22">
                  <c:v>2</c:v>
                </c:pt>
                <c:pt idx="2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0902016"/>
        <c:axId val="60904192"/>
      </c:barChart>
      <c:catAx>
        <c:axId val="609020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Distance Union head to Flange[mm]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904192"/>
        <c:crosses val="autoZero"/>
        <c:auto val="0"/>
        <c:lblAlgn val="ctr"/>
        <c:lblOffset val="100"/>
        <c:noMultiLvlLbl val="0"/>
      </c:catAx>
      <c:valAx>
        <c:axId val="60904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Frequency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902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Type 3 Out High R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v>Brass Ferrules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CompareSSBrass8!$C$4:$C$27</c:f>
              <c:numCache>
                <c:formatCode>0.00</c:formatCode>
                <c:ptCount val="24"/>
                <c:pt idx="0">
                  <c:v>1.8</c:v>
                </c:pt>
                <c:pt idx="1">
                  <c:v>1.9</c:v>
                </c:pt>
                <c:pt idx="2">
                  <c:v>2</c:v>
                </c:pt>
                <c:pt idx="3">
                  <c:v>2.1</c:v>
                </c:pt>
                <c:pt idx="4">
                  <c:v>2.2000000000000002</c:v>
                </c:pt>
                <c:pt idx="5">
                  <c:v>2.2999999999999998</c:v>
                </c:pt>
                <c:pt idx="6">
                  <c:v>2.4</c:v>
                </c:pt>
                <c:pt idx="7">
                  <c:v>2.5</c:v>
                </c:pt>
                <c:pt idx="8">
                  <c:v>2.6</c:v>
                </c:pt>
                <c:pt idx="9">
                  <c:v>2.7</c:v>
                </c:pt>
                <c:pt idx="10">
                  <c:v>2.8</c:v>
                </c:pt>
                <c:pt idx="11">
                  <c:v>2.9</c:v>
                </c:pt>
                <c:pt idx="12">
                  <c:v>3</c:v>
                </c:pt>
                <c:pt idx="13">
                  <c:v>3.1</c:v>
                </c:pt>
                <c:pt idx="14">
                  <c:v>3.2</c:v>
                </c:pt>
                <c:pt idx="15">
                  <c:v>3.3</c:v>
                </c:pt>
                <c:pt idx="16">
                  <c:v>3.4</c:v>
                </c:pt>
                <c:pt idx="17">
                  <c:v>3.5</c:v>
                </c:pt>
                <c:pt idx="18">
                  <c:v>3.6</c:v>
                </c:pt>
                <c:pt idx="19">
                  <c:v>3.7</c:v>
                </c:pt>
                <c:pt idx="20">
                  <c:v>3.8</c:v>
                </c:pt>
                <c:pt idx="21">
                  <c:v>3.9</c:v>
                </c:pt>
                <c:pt idx="22">
                  <c:v>4</c:v>
                </c:pt>
                <c:pt idx="23">
                  <c:v>4.0999999999999996</c:v>
                </c:pt>
              </c:numCache>
            </c:numRef>
          </c:cat>
          <c:val>
            <c:numRef>
              <c:f>CompareSSBrass8!$D$4:$D$27</c:f>
              <c:numCache>
                <c:formatCode>General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2</c:v>
                </c:pt>
                <c:pt idx="10">
                  <c:v>13</c:v>
                </c:pt>
                <c:pt idx="11">
                  <c:v>11</c:v>
                </c:pt>
                <c:pt idx="12">
                  <c:v>13</c:v>
                </c:pt>
                <c:pt idx="13">
                  <c:v>16</c:v>
                </c:pt>
                <c:pt idx="14">
                  <c:v>6</c:v>
                </c:pt>
                <c:pt idx="15">
                  <c:v>13</c:v>
                </c:pt>
                <c:pt idx="16">
                  <c:v>22</c:v>
                </c:pt>
                <c:pt idx="17">
                  <c:v>8</c:v>
                </c:pt>
                <c:pt idx="18">
                  <c:v>22</c:v>
                </c:pt>
                <c:pt idx="19">
                  <c:v>14</c:v>
                </c:pt>
                <c:pt idx="20">
                  <c:v>1</c:v>
                </c:pt>
                <c:pt idx="21">
                  <c:v>2</c:v>
                </c:pt>
                <c:pt idx="22">
                  <c:v>0</c:v>
                </c:pt>
                <c:pt idx="23">
                  <c:v>0</c:v>
                </c:pt>
              </c:numCache>
            </c:numRef>
          </c:val>
        </c:ser>
        <c:ser>
          <c:idx val="0"/>
          <c:order val="1"/>
          <c:tx>
            <c:v>SS Ferrules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CompareSSBrass8!$E$4:$E$27</c:f>
              <c:numCache>
                <c:formatCode>General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3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4</c:v>
                </c:pt>
                <c:pt idx="12">
                  <c:v>2</c:v>
                </c:pt>
                <c:pt idx="13">
                  <c:v>7</c:v>
                </c:pt>
                <c:pt idx="14">
                  <c:v>7</c:v>
                </c:pt>
                <c:pt idx="15">
                  <c:v>10</c:v>
                </c:pt>
                <c:pt idx="16">
                  <c:v>8</c:v>
                </c:pt>
                <c:pt idx="17">
                  <c:v>11</c:v>
                </c:pt>
                <c:pt idx="18">
                  <c:v>8</c:v>
                </c:pt>
                <c:pt idx="19">
                  <c:v>1</c:v>
                </c:pt>
                <c:pt idx="20">
                  <c:v>3</c:v>
                </c:pt>
                <c:pt idx="21">
                  <c:v>2</c:v>
                </c:pt>
                <c:pt idx="22">
                  <c:v>2</c:v>
                </c:pt>
                <c:pt idx="2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592512"/>
        <c:axId val="62481536"/>
      </c:barChart>
      <c:catAx>
        <c:axId val="865925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Nut to Flange  Distance [mm]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481536"/>
        <c:crosses val="autoZero"/>
        <c:auto val="1"/>
        <c:lblAlgn val="ctr"/>
        <c:lblOffset val="100"/>
        <c:noMultiLvlLbl val="0"/>
      </c:catAx>
      <c:valAx>
        <c:axId val="62481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592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Type 3 Out Low R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v>SS ferrules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CompareSSBrass5!$B$4:$B$27</c:f>
              <c:numCache>
                <c:formatCode>0.00</c:formatCode>
                <c:ptCount val="24"/>
                <c:pt idx="0">
                  <c:v>1.8</c:v>
                </c:pt>
                <c:pt idx="1">
                  <c:v>1.9</c:v>
                </c:pt>
                <c:pt idx="2">
                  <c:v>2</c:v>
                </c:pt>
                <c:pt idx="3">
                  <c:v>2.1</c:v>
                </c:pt>
                <c:pt idx="4">
                  <c:v>2.2000000000000002</c:v>
                </c:pt>
                <c:pt idx="5">
                  <c:v>2.2999999999999998</c:v>
                </c:pt>
                <c:pt idx="6">
                  <c:v>2.4</c:v>
                </c:pt>
                <c:pt idx="7">
                  <c:v>2.5</c:v>
                </c:pt>
                <c:pt idx="8">
                  <c:v>2.6</c:v>
                </c:pt>
                <c:pt idx="9">
                  <c:v>2.7</c:v>
                </c:pt>
                <c:pt idx="10">
                  <c:v>2.8</c:v>
                </c:pt>
                <c:pt idx="11">
                  <c:v>2.9</c:v>
                </c:pt>
                <c:pt idx="12">
                  <c:v>3</c:v>
                </c:pt>
                <c:pt idx="13">
                  <c:v>3.1</c:v>
                </c:pt>
                <c:pt idx="14">
                  <c:v>3.2</c:v>
                </c:pt>
                <c:pt idx="15">
                  <c:v>3.3</c:v>
                </c:pt>
                <c:pt idx="16">
                  <c:v>3.4</c:v>
                </c:pt>
                <c:pt idx="17">
                  <c:v>3.5</c:v>
                </c:pt>
                <c:pt idx="18">
                  <c:v>3.6</c:v>
                </c:pt>
                <c:pt idx="19">
                  <c:v>3.7</c:v>
                </c:pt>
                <c:pt idx="20">
                  <c:v>3.8</c:v>
                </c:pt>
                <c:pt idx="21">
                  <c:v>3.9</c:v>
                </c:pt>
                <c:pt idx="22">
                  <c:v>4</c:v>
                </c:pt>
                <c:pt idx="23">
                  <c:v>4.0999999999999996</c:v>
                </c:pt>
              </c:numCache>
            </c:numRef>
          </c:cat>
          <c:val>
            <c:numRef>
              <c:f>CompareSSBrass5!$C$4:$C$27</c:f>
              <c:numCache>
                <c:formatCode>General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2</c:v>
                </c:pt>
                <c:pt idx="6">
                  <c:v>1</c:v>
                </c:pt>
                <c:pt idx="7">
                  <c:v>0</c:v>
                </c:pt>
                <c:pt idx="8">
                  <c:v>1</c:v>
                </c:pt>
                <c:pt idx="9">
                  <c:v>5</c:v>
                </c:pt>
                <c:pt idx="10">
                  <c:v>6</c:v>
                </c:pt>
                <c:pt idx="11">
                  <c:v>11</c:v>
                </c:pt>
                <c:pt idx="12">
                  <c:v>4</c:v>
                </c:pt>
                <c:pt idx="13">
                  <c:v>12</c:v>
                </c:pt>
                <c:pt idx="14">
                  <c:v>12</c:v>
                </c:pt>
                <c:pt idx="15">
                  <c:v>4</c:v>
                </c:pt>
                <c:pt idx="16">
                  <c:v>2</c:v>
                </c:pt>
                <c:pt idx="17">
                  <c:v>9</c:v>
                </c:pt>
                <c:pt idx="18">
                  <c:v>0</c:v>
                </c:pt>
                <c:pt idx="19">
                  <c:v>1</c:v>
                </c:pt>
                <c:pt idx="20">
                  <c:v>0</c:v>
                </c:pt>
                <c:pt idx="21">
                  <c:v>1</c:v>
                </c:pt>
                <c:pt idx="22">
                  <c:v>0</c:v>
                </c:pt>
                <c:pt idx="23">
                  <c:v>0</c:v>
                </c:pt>
              </c:numCache>
            </c:numRef>
          </c:val>
        </c:ser>
        <c:ser>
          <c:idx val="0"/>
          <c:order val="1"/>
          <c:tx>
            <c:v>Brass Ferrules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CompareSSBrass5!$D$4:$D$27</c:f>
              <c:numCache>
                <c:formatCode>General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3</c:v>
                </c:pt>
                <c:pt idx="5">
                  <c:v>3</c:v>
                </c:pt>
                <c:pt idx="6">
                  <c:v>2</c:v>
                </c:pt>
                <c:pt idx="7">
                  <c:v>0</c:v>
                </c:pt>
                <c:pt idx="8">
                  <c:v>8</c:v>
                </c:pt>
                <c:pt idx="9">
                  <c:v>6</c:v>
                </c:pt>
                <c:pt idx="10">
                  <c:v>17</c:v>
                </c:pt>
                <c:pt idx="11">
                  <c:v>14</c:v>
                </c:pt>
                <c:pt idx="12">
                  <c:v>22</c:v>
                </c:pt>
                <c:pt idx="13">
                  <c:v>13</c:v>
                </c:pt>
                <c:pt idx="14">
                  <c:v>20</c:v>
                </c:pt>
                <c:pt idx="15">
                  <c:v>12</c:v>
                </c:pt>
                <c:pt idx="16">
                  <c:v>12</c:v>
                </c:pt>
                <c:pt idx="17">
                  <c:v>8</c:v>
                </c:pt>
                <c:pt idx="18">
                  <c:v>3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615552"/>
        <c:axId val="86617472"/>
      </c:barChart>
      <c:catAx>
        <c:axId val="866155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Nut to Flange Distance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617472"/>
        <c:crosses val="autoZero"/>
        <c:auto val="1"/>
        <c:lblAlgn val="ctr"/>
        <c:lblOffset val="100"/>
        <c:noMultiLvlLbl val="0"/>
      </c:catAx>
      <c:valAx>
        <c:axId val="86617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Frequency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615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Type 3 In High R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v>SS ferrules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CompareSSBrass7!$C$6:$C$31</c:f>
              <c:numCache>
                <c:formatCode>0.00</c:formatCode>
                <c:ptCount val="26"/>
                <c:pt idx="0">
                  <c:v>12.2</c:v>
                </c:pt>
                <c:pt idx="1">
                  <c:v>12.3</c:v>
                </c:pt>
                <c:pt idx="2">
                  <c:v>12.4</c:v>
                </c:pt>
                <c:pt idx="3">
                  <c:v>12.5</c:v>
                </c:pt>
                <c:pt idx="4">
                  <c:v>12.6</c:v>
                </c:pt>
                <c:pt idx="5">
                  <c:v>12.7</c:v>
                </c:pt>
                <c:pt idx="6">
                  <c:v>12.8</c:v>
                </c:pt>
                <c:pt idx="7">
                  <c:v>12.9</c:v>
                </c:pt>
                <c:pt idx="8">
                  <c:v>13</c:v>
                </c:pt>
                <c:pt idx="9">
                  <c:v>13.1</c:v>
                </c:pt>
                <c:pt idx="10">
                  <c:v>13.2</c:v>
                </c:pt>
                <c:pt idx="11">
                  <c:v>13.3</c:v>
                </c:pt>
                <c:pt idx="12">
                  <c:v>13.4</c:v>
                </c:pt>
                <c:pt idx="13">
                  <c:v>13.5</c:v>
                </c:pt>
                <c:pt idx="14">
                  <c:v>13.6</c:v>
                </c:pt>
                <c:pt idx="15">
                  <c:v>13.7</c:v>
                </c:pt>
                <c:pt idx="16">
                  <c:v>13.8</c:v>
                </c:pt>
                <c:pt idx="17">
                  <c:v>13.9</c:v>
                </c:pt>
                <c:pt idx="18">
                  <c:v>14</c:v>
                </c:pt>
                <c:pt idx="19">
                  <c:v>14.1</c:v>
                </c:pt>
                <c:pt idx="20">
                  <c:v>14.2</c:v>
                </c:pt>
                <c:pt idx="21">
                  <c:v>14.3</c:v>
                </c:pt>
                <c:pt idx="22">
                  <c:v>14.4</c:v>
                </c:pt>
                <c:pt idx="23">
                  <c:v>14.5</c:v>
                </c:pt>
                <c:pt idx="24">
                  <c:v>14.6</c:v>
                </c:pt>
                <c:pt idx="25">
                  <c:v>14.7</c:v>
                </c:pt>
              </c:numCache>
            </c:numRef>
          </c:cat>
          <c:val>
            <c:numRef>
              <c:f>CompareSSBrass7!$D$6:$D$31</c:f>
              <c:numCache>
                <c:formatCode>General</c:formatCode>
                <c:ptCount val="2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3</c:v>
                </c:pt>
                <c:pt idx="9">
                  <c:v>0</c:v>
                </c:pt>
                <c:pt idx="10">
                  <c:v>5</c:v>
                </c:pt>
                <c:pt idx="11">
                  <c:v>8</c:v>
                </c:pt>
                <c:pt idx="12">
                  <c:v>7</c:v>
                </c:pt>
                <c:pt idx="13">
                  <c:v>4</c:v>
                </c:pt>
                <c:pt idx="14">
                  <c:v>9</c:v>
                </c:pt>
                <c:pt idx="15">
                  <c:v>11</c:v>
                </c:pt>
                <c:pt idx="16">
                  <c:v>9</c:v>
                </c:pt>
                <c:pt idx="17">
                  <c:v>7</c:v>
                </c:pt>
                <c:pt idx="18">
                  <c:v>5</c:v>
                </c:pt>
                <c:pt idx="19">
                  <c:v>4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</c:numCache>
            </c:numRef>
          </c:val>
        </c:ser>
        <c:ser>
          <c:idx val="0"/>
          <c:order val="1"/>
          <c:tx>
            <c:v>Brass Ferrules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CompareSSBrass7!$C$6:$C$31</c:f>
              <c:numCache>
                <c:formatCode>0.00</c:formatCode>
                <c:ptCount val="26"/>
                <c:pt idx="0">
                  <c:v>12.2</c:v>
                </c:pt>
                <c:pt idx="1">
                  <c:v>12.3</c:v>
                </c:pt>
                <c:pt idx="2">
                  <c:v>12.4</c:v>
                </c:pt>
                <c:pt idx="3">
                  <c:v>12.5</c:v>
                </c:pt>
                <c:pt idx="4">
                  <c:v>12.6</c:v>
                </c:pt>
                <c:pt idx="5">
                  <c:v>12.7</c:v>
                </c:pt>
                <c:pt idx="6">
                  <c:v>12.8</c:v>
                </c:pt>
                <c:pt idx="7">
                  <c:v>12.9</c:v>
                </c:pt>
                <c:pt idx="8">
                  <c:v>13</c:v>
                </c:pt>
                <c:pt idx="9">
                  <c:v>13.1</c:v>
                </c:pt>
                <c:pt idx="10">
                  <c:v>13.2</c:v>
                </c:pt>
                <c:pt idx="11">
                  <c:v>13.3</c:v>
                </c:pt>
                <c:pt idx="12">
                  <c:v>13.4</c:v>
                </c:pt>
                <c:pt idx="13">
                  <c:v>13.5</c:v>
                </c:pt>
                <c:pt idx="14">
                  <c:v>13.6</c:v>
                </c:pt>
                <c:pt idx="15">
                  <c:v>13.7</c:v>
                </c:pt>
                <c:pt idx="16">
                  <c:v>13.8</c:v>
                </c:pt>
                <c:pt idx="17">
                  <c:v>13.9</c:v>
                </c:pt>
                <c:pt idx="18">
                  <c:v>14</c:v>
                </c:pt>
                <c:pt idx="19">
                  <c:v>14.1</c:v>
                </c:pt>
                <c:pt idx="20">
                  <c:v>14.2</c:v>
                </c:pt>
                <c:pt idx="21">
                  <c:v>14.3</c:v>
                </c:pt>
                <c:pt idx="22">
                  <c:v>14.4</c:v>
                </c:pt>
                <c:pt idx="23">
                  <c:v>14.5</c:v>
                </c:pt>
                <c:pt idx="24">
                  <c:v>14.6</c:v>
                </c:pt>
                <c:pt idx="25">
                  <c:v>14.7</c:v>
                </c:pt>
              </c:numCache>
            </c:numRef>
          </c:cat>
          <c:val>
            <c:numRef>
              <c:f>CompareSSBrass7!$E$6:$E$31</c:f>
              <c:numCache>
                <c:formatCode>General</c:formatCode>
                <c:ptCount val="26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3</c:v>
                </c:pt>
                <c:pt idx="5">
                  <c:v>7</c:v>
                </c:pt>
                <c:pt idx="6">
                  <c:v>1</c:v>
                </c:pt>
                <c:pt idx="7">
                  <c:v>1</c:v>
                </c:pt>
                <c:pt idx="8">
                  <c:v>3</c:v>
                </c:pt>
                <c:pt idx="9">
                  <c:v>1</c:v>
                </c:pt>
                <c:pt idx="10">
                  <c:v>3</c:v>
                </c:pt>
                <c:pt idx="11">
                  <c:v>5</c:v>
                </c:pt>
                <c:pt idx="12">
                  <c:v>10</c:v>
                </c:pt>
                <c:pt idx="13">
                  <c:v>5</c:v>
                </c:pt>
                <c:pt idx="14">
                  <c:v>9</c:v>
                </c:pt>
                <c:pt idx="15">
                  <c:v>12</c:v>
                </c:pt>
                <c:pt idx="16">
                  <c:v>16</c:v>
                </c:pt>
                <c:pt idx="17">
                  <c:v>21</c:v>
                </c:pt>
                <c:pt idx="18">
                  <c:v>14</c:v>
                </c:pt>
                <c:pt idx="19">
                  <c:v>12</c:v>
                </c:pt>
                <c:pt idx="20">
                  <c:v>7</c:v>
                </c:pt>
                <c:pt idx="21">
                  <c:v>2</c:v>
                </c:pt>
                <c:pt idx="22">
                  <c:v>6</c:v>
                </c:pt>
                <c:pt idx="23">
                  <c:v>2</c:v>
                </c:pt>
                <c:pt idx="24">
                  <c:v>1</c:v>
                </c:pt>
                <c:pt idx="2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887936"/>
        <c:axId val="94889856"/>
      </c:barChart>
      <c:catAx>
        <c:axId val="948879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Dimension Nut to Lock Nut [mm]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889856"/>
        <c:crosses val="autoZero"/>
        <c:auto val="1"/>
        <c:lblAlgn val="ctr"/>
        <c:lblOffset val="100"/>
        <c:noMultiLvlLbl val="0"/>
      </c:catAx>
      <c:valAx>
        <c:axId val="94889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Frequency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887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0.14589</cdr:x>
      <cdr:y>0.90399</cdr:y>
    </cdr:from>
    <cdr:to>
      <cdr:x>0.22181</cdr:x>
      <cdr:y>0.9714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63141" y="3549442"/>
          <a:ext cx="449179" cy="2646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100" dirty="0" smtClean="0"/>
            <a:t>2 SS</a:t>
          </a:r>
          <a:endParaRPr lang="en-GB" dirty="0" smtClean="0"/>
        </a:p>
      </cdr:txBody>
    </cdr:sp>
  </cdr:relSizeAnchor>
  <cdr:relSizeAnchor xmlns:cdr="http://schemas.openxmlformats.org/drawingml/2006/chartDrawing">
    <cdr:from>
      <cdr:x>0.25887</cdr:x>
      <cdr:y>0.90262</cdr:y>
    </cdr:from>
    <cdr:to>
      <cdr:x>0.33479</cdr:x>
      <cdr:y>0.97004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531562" y="3544094"/>
          <a:ext cx="449179" cy="2646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dirty="0"/>
            <a:t>5</a:t>
          </a:r>
          <a:r>
            <a:rPr lang="en-GB" sz="1100" dirty="0" smtClean="0"/>
            <a:t> SS</a:t>
          </a:r>
          <a:endParaRPr lang="en-GB" dirty="0" smtClean="0"/>
        </a:p>
      </cdr:txBody>
    </cdr:sp>
  </cdr:relSizeAnchor>
  <cdr:relSizeAnchor xmlns:cdr="http://schemas.openxmlformats.org/drawingml/2006/chartDrawing">
    <cdr:from>
      <cdr:x>0.37162</cdr:x>
      <cdr:y>0.90535</cdr:y>
    </cdr:from>
    <cdr:to>
      <cdr:x>0.44754</cdr:x>
      <cdr:y>0.97276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2198645" y="3554788"/>
          <a:ext cx="449179" cy="2646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dirty="0"/>
            <a:t>4</a:t>
          </a:r>
          <a:r>
            <a:rPr lang="en-GB" sz="1100" dirty="0" smtClean="0"/>
            <a:t> SS</a:t>
          </a:r>
          <a:endParaRPr lang="en-GB" dirty="0" smtClean="0"/>
        </a:p>
      </cdr:txBody>
    </cdr:sp>
  </cdr:relSizeAnchor>
  <cdr:relSizeAnchor xmlns:cdr="http://schemas.openxmlformats.org/drawingml/2006/chartDrawing">
    <cdr:from>
      <cdr:x>0.49002</cdr:x>
      <cdr:y>0.90603</cdr:y>
    </cdr:from>
    <cdr:to>
      <cdr:x>0.56594</cdr:x>
      <cdr:y>0.97344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899151" y="3557461"/>
          <a:ext cx="449179" cy="2646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dirty="0"/>
            <a:t>2</a:t>
          </a:r>
          <a:r>
            <a:rPr lang="en-GB" sz="1100" dirty="0" smtClean="0"/>
            <a:t> SS</a:t>
          </a:r>
          <a:endParaRPr lang="en-GB" dirty="0" smtClean="0"/>
        </a:p>
      </cdr:txBody>
    </cdr:sp>
  </cdr:relSizeAnchor>
  <cdr:relSizeAnchor xmlns:cdr="http://schemas.openxmlformats.org/drawingml/2006/chartDrawing">
    <cdr:from>
      <cdr:x>0.60435</cdr:x>
      <cdr:y>0.90875</cdr:y>
    </cdr:from>
    <cdr:to>
      <cdr:x>0.68027</cdr:x>
      <cdr:y>0.97617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3575593" y="3568155"/>
          <a:ext cx="449179" cy="2646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dirty="0"/>
            <a:t>1</a:t>
          </a:r>
          <a:r>
            <a:rPr lang="en-GB" sz="1100" dirty="0" smtClean="0"/>
            <a:t> SS</a:t>
          </a:r>
          <a:endParaRPr lang="en-GB" dirty="0" smtClean="0"/>
        </a:p>
      </cdr:txBody>
    </cdr:sp>
  </cdr:relSizeAnchor>
  <cdr:relSizeAnchor xmlns:cdr="http://schemas.openxmlformats.org/drawingml/2006/chartDrawing">
    <cdr:from>
      <cdr:x>0.72004</cdr:x>
      <cdr:y>0.90535</cdr:y>
    </cdr:from>
    <cdr:to>
      <cdr:x>0.79596</cdr:x>
      <cdr:y>0.97276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4260057" y="3554787"/>
          <a:ext cx="449179" cy="2646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dirty="0"/>
            <a:t>1</a:t>
          </a:r>
          <a:r>
            <a:rPr lang="en-GB" sz="1100" dirty="0" smtClean="0"/>
            <a:t> SS</a:t>
          </a:r>
          <a:endParaRPr lang="en-GB" dirty="0" smtClean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0.16941</cdr:x>
      <cdr:y>0.17434</cdr:y>
    </cdr:from>
    <cdr:to>
      <cdr:x>0.52109</cdr:x>
      <cdr:y>0.39176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20867" y="887605"/>
          <a:ext cx="3157087" cy="1106906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2000" dirty="0" smtClean="0"/>
            <a:t>There is a lot (1728) of data points. Each end of the union was measured 3 times</a:t>
          </a:r>
          <a:endParaRPr lang="en-GB" sz="20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534B-47DD-444C-BE67-BD13F4816E1E}" type="datetimeFigureOut">
              <a:rPr lang="en-GB" smtClean="0"/>
              <a:t>31/05/2016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C4B0B-BDC1-48AA-8C5B-59D096260B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480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534B-47DD-444C-BE67-BD13F4816E1E}" type="datetimeFigureOut">
              <a:rPr lang="en-GB" smtClean="0"/>
              <a:t>31/05/2016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C4B0B-BDC1-48AA-8C5B-59D096260B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436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534B-47DD-444C-BE67-BD13F4816E1E}" type="datetimeFigureOut">
              <a:rPr lang="en-GB" smtClean="0"/>
              <a:t>31/05/2016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C4B0B-BDC1-48AA-8C5B-59D096260B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641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534B-47DD-444C-BE67-BD13F4816E1E}" type="datetimeFigureOut">
              <a:rPr lang="en-GB" smtClean="0"/>
              <a:t>31/05/2016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C4B0B-BDC1-48AA-8C5B-59D096260B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432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534B-47DD-444C-BE67-BD13F4816E1E}" type="datetimeFigureOut">
              <a:rPr lang="en-GB" smtClean="0"/>
              <a:t>31/05/2016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C4B0B-BDC1-48AA-8C5B-59D096260B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078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534B-47DD-444C-BE67-BD13F4816E1E}" type="datetimeFigureOut">
              <a:rPr lang="en-GB" smtClean="0"/>
              <a:t>31/05/2016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C4B0B-BDC1-48AA-8C5B-59D096260B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568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534B-47DD-444C-BE67-BD13F4816E1E}" type="datetimeFigureOut">
              <a:rPr lang="en-GB" smtClean="0"/>
              <a:t>31/05/2016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C4B0B-BDC1-48AA-8C5B-59D096260B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60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534B-47DD-444C-BE67-BD13F4816E1E}" type="datetimeFigureOut">
              <a:rPr lang="en-GB" smtClean="0"/>
              <a:t>31/05/2016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C4B0B-BDC1-48AA-8C5B-59D096260B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156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534B-47DD-444C-BE67-BD13F4816E1E}" type="datetimeFigureOut">
              <a:rPr lang="en-GB" smtClean="0"/>
              <a:t>31/05/2016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C4B0B-BDC1-48AA-8C5B-59D096260B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399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534B-47DD-444C-BE67-BD13F4816E1E}" type="datetimeFigureOut">
              <a:rPr lang="en-GB" smtClean="0"/>
              <a:t>31/05/2016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C4B0B-BDC1-48AA-8C5B-59D096260B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4868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D534B-47DD-444C-BE67-BD13F4816E1E}" type="datetimeFigureOut">
              <a:rPr lang="en-GB" smtClean="0"/>
              <a:t>31/05/2016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C4B0B-BDC1-48AA-8C5B-59D096260B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992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D534B-47DD-444C-BE67-BD13F4816E1E}" type="datetimeFigureOut">
              <a:rPr lang="en-GB" smtClean="0"/>
              <a:t>31/05/2016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C4B0B-BDC1-48AA-8C5B-59D096260B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717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otarex.191.it/Collegamenti/Sagana%20-%20Raccordi%20a%20compressione%20doppia%20ogiva%20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214438"/>
            <a:ext cx="9144000" cy="2387600"/>
          </a:xfrm>
        </p:spPr>
        <p:txBody>
          <a:bodyPr/>
          <a:lstStyle/>
          <a:p>
            <a:r>
              <a:rPr lang="en-GB" dirty="0" smtClean="0"/>
              <a:t>Leaks on RE4s Feb 2016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Ian Crotty</a:t>
            </a:r>
          </a:p>
          <a:p>
            <a:r>
              <a:rPr lang="en-GB" dirty="0" smtClean="0"/>
              <a:t>21 March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378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7724973"/>
              </p:ext>
            </p:extLst>
          </p:nvPr>
        </p:nvGraphicFramePr>
        <p:xfrm>
          <a:off x="3795712" y="926306"/>
          <a:ext cx="4600575" cy="5005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12269" y="1405289"/>
            <a:ext cx="2608446" cy="91440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An example of the inner (lock nut end) of the union “tightness”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9434539" y="3368739"/>
            <a:ext cx="700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Brass Ferrules </a:t>
            </a:r>
            <a:endParaRPr lang="en-GB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10354168" y="3368738"/>
            <a:ext cx="741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SS Ferrules</a:t>
            </a:r>
            <a:endParaRPr lang="en-GB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8956424" y="3806125"/>
            <a:ext cx="739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Mean</a:t>
            </a:r>
          </a:p>
          <a:p>
            <a:r>
              <a:rPr lang="en-GB" sz="1200" dirty="0" err="1" smtClean="0"/>
              <a:t>StDev</a:t>
            </a:r>
            <a:endParaRPr lang="en-GB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9533407" y="3806126"/>
            <a:ext cx="1641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13.66            	13.57</a:t>
            </a:r>
          </a:p>
          <a:p>
            <a:r>
              <a:rPr lang="en-GB" sz="1200" dirty="0" smtClean="0"/>
              <a:t>0.48            	0.28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452306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413733" cy="770656"/>
          </a:xfrm>
        </p:spPr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18661"/>
            <a:ext cx="10515600" cy="4858302"/>
          </a:xfrm>
        </p:spPr>
        <p:txBody>
          <a:bodyPr>
            <a:normAutofit lnSpcReduction="10000"/>
          </a:bodyPr>
          <a:lstStyle/>
          <a:p>
            <a:r>
              <a:rPr lang="en-GB" sz="1800" dirty="0" smtClean="0"/>
              <a:t>From the leak tests done there appears no correlation between SS ferrules and leaks.</a:t>
            </a:r>
          </a:p>
          <a:p>
            <a:r>
              <a:rPr lang="en-GB" sz="1800" dirty="0" smtClean="0"/>
              <a:t>This may be due to the closeness of the mean SS and mean Brass values. </a:t>
            </a:r>
          </a:p>
          <a:p>
            <a:r>
              <a:rPr lang="en-GB" sz="1800" dirty="0" smtClean="0"/>
              <a:t>The spread seen in the histograms is large</a:t>
            </a:r>
          </a:p>
          <a:p>
            <a:r>
              <a:rPr lang="en-GB" sz="1800" dirty="0" smtClean="0"/>
              <a:t>Tightening of the unions not yet </a:t>
            </a:r>
            <a:r>
              <a:rPr lang="en-GB" sz="1800" dirty="0"/>
              <a:t>u</a:t>
            </a:r>
            <a:r>
              <a:rPr lang="en-GB" sz="1800" dirty="0" smtClean="0"/>
              <a:t>nderstood but ongoing.</a:t>
            </a:r>
          </a:p>
          <a:p>
            <a:r>
              <a:rPr lang="en-GB" sz="1800" dirty="0" smtClean="0"/>
              <a:t>Request ZEC to make up 10 unions and measure</a:t>
            </a:r>
          </a:p>
          <a:p>
            <a:r>
              <a:rPr lang="en-GB" sz="1800" dirty="0" err="1" smtClean="0"/>
              <a:t>Sagana</a:t>
            </a:r>
            <a:r>
              <a:rPr lang="en-GB" sz="1800" dirty="0" smtClean="0"/>
              <a:t> shim tool are not correct (!!) for the  unions supplied.</a:t>
            </a:r>
          </a:p>
          <a:p>
            <a:r>
              <a:rPr lang="en-GB" sz="1800" dirty="0" smtClean="0"/>
              <a:t>We HAVE to improve our assembly technique</a:t>
            </a:r>
          </a:p>
          <a:p>
            <a:pPr marL="0" indent="0">
              <a:buNone/>
            </a:pPr>
            <a:r>
              <a:rPr lang="en-GB" sz="3200" dirty="0" smtClean="0"/>
              <a:t>Further Work</a:t>
            </a:r>
            <a:endParaRPr lang="en-GB" sz="3200" dirty="0"/>
          </a:p>
          <a:p>
            <a:r>
              <a:rPr lang="en-GB" sz="1800" dirty="0" smtClean="0"/>
              <a:t>Complete histograms for all positions in radius.</a:t>
            </a:r>
          </a:p>
          <a:p>
            <a:r>
              <a:rPr lang="en-GB" sz="1800" dirty="0" smtClean="0"/>
              <a:t>Make measurements of leak rate( drops </a:t>
            </a:r>
            <a:r>
              <a:rPr lang="en-GB" sz="1800" smtClean="0"/>
              <a:t>on floor) </a:t>
            </a:r>
            <a:r>
              <a:rPr lang="en-GB" sz="1800" dirty="0" smtClean="0"/>
              <a:t>vs “tightness”</a:t>
            </a:r>
          </a:p>
          <a:p>
            <a:r>
              <a:rPr lang="en-GB" sz="1800" dirty="0" smtClean="0"/>
              <a:t>Understand leak rate vs Test pressure.</a:t>
            </a:r>
          </a:p>
          <a:p>
            <a:r>
              <a:rPr lang="en-GB" sz="1800" dirty="0" smtClean="0"/>
              <a:t>Should we improve the leak test procedure</a:t>
            </a:r>
          </a:p>
          <a:p>
            <a:r>
              <a:rPr lang="en-GB" sz="1800" dirty="0" smtClean="0"/>
              <a:t>Introduce yearly leak tests and inspections.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4208644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Additional Material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Sagana</a:t>
            </a:r>
            <a:r>
              <a:rPr lang="en-GB" dirty="0" smtClean="0"/>
              <a:t> Catalogue</a:t>
            </a:r>
          </a:p>
          <a:p>
            <a:r>
              <a:rPr lang="en-GB" sz="1600" dirty="0" smtClean="0">
                <a:hlinkClick r:id="rId2"/>
              </a:rPr>
              <a:t>http://www.rotarex.191.it/Collegamenti/Sagana%20-%20Raccordi%20a%20compressione%20doppia%20ogiva%20.pdf</a:t>
            </a:r>
            <a:endParaRPr lang="en-GB" sz="1600" dirty="0" smtClean="0"/>
          </a:p>
          <a:p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/>
              <a:t>From the Oxford dictionary</a:t>
            </a:r>
            <a:endParaRPr lang="en-GB" sz="1600" dirty="0"/>
          </a:p>
          <a:p>
            <a:pPr marL="0" indent="0">
              <a:buNone/>
            </a:pPr>
            <a:r>
              <a:rPr lang="en-GB" sz="1600" dirty="0" smtClean="0"/>
              <a:t>The term "swage" comes from the Old French term </a:t>
            </a:r>
            <a:r>
              <a:rPr lang="en-GB" sz="1600" dirty="0" err="1" smtClean="0"/>
              <a:t>souage</a:t>
            </a:r>
            <a:r>
              <a:rPr lang="en-GB" sz="1600" dirty="0" smtClean="0"/>
              <a:t>, meaning "decorative groove" or "ornamental moulding".</a:t>
            </a:r>
          </a:p>
          <a:p>
            <a:pPr marL="0" indent="0">
              <a:buNone/>
            </a:pPr>
            <a:r>
              <a:rPr lang="en-GB" sz="1600" dirty="0" smtClean="0"/>
              <a:t>Swage, to cold form.</a:t>
            </a:r>
          </a:p>
          <a:p>
            <a:pPr marL="0" indent="0">
              <a:buNone/>
            </a:pPr>
            <a:r>
              <a:rPr lang="en-GB" sz="1600" dirty="0" smtClean="0"/>
              <a:t>Notice the name of the company “Swagelok”</a:t>
            </a:r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716090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409" t="10279" r="9528" b="-1320"/>
          <a:stretch/>
        </p:blipFill>
        <p:spPr>
          <a:xfrm>
            <a:off x="1626670" y="1020277"/>
            <a:ext cx="8710864" cy="5621155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626670" y="2261937"/>
            <a:ext cx="2271562" cy="4211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028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774" t="12254" r="7126" b="14917"/>
          <a:stretch/>
        </p:blipFill>
        <p:spPr>
          <a:xfrm>
            <a:off x="1636293" y="1010653"/>
            <a:ext cx="8441357" cy="425436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041006" y="4368265"/>
            <a:ext cx="3484345" cy="105877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832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158" y="664715"/>
            <a:ext cx="9409498" cy="5606493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320136" y="4437112"/>
            <a:ext cx="2456047" cy="40827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8543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32" t="8268" r="7686" b="692"/>
          <a:stretch/>
        </p:blipFill>
        <p:spPr>
          <a:xfrm>
            <a:off x="1318661" y="924025"/>
            <a:ext cx="8970745" cy="574628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023360" y="5534526"/>
            <a:ext cx="3484345" cy="105877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242109" y="797292"/>
            <a:ext cx="3484345" cy="105877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7225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034" y="737989"/>
            <a:ext cx="9124752" cy="543683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503596" y="2300438"/>
            <a:ext cx="3484345" cy="105877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009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Information already available or to be produced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1 Leak on RE+4/3/22</a:t>
            </a:r>
          </a:p>
          <a:p>
            <a:r>
              <a:rPr lang="en-GB" dirty="0" smtClean="0"/>
              <a:t>2 Leaks on RE+4/2/06</a:t>
            </a:r>
          </a:p>
          <a:p>
            <a:r>
              <a:rPr lang="en-GB" dirty="0" smtClean="0"/>
              <a:t>1 leak on RE-4/X/27</a:t>
            </a:r>
          </a:p>
          <a:p>
            <a:r>
              <a:rPr lang="en-GB" dirty="0" smtClean="0"/>
              <a:t>Tests in 904 QC4</a:t>
            </a:r>
          </a:p>
          <a:p>
            <a:r>
              <a:rPr lang="en-GB" dirty="0" smtClean="0"/>
              <a:t>The “Tightness” of all unions on RE+4 (“tightness” =  swag level)</a:t>
            </a:r>
          </a:p>
          <a:p>
            <a:r>
              <a:rPr lang="en-GB" dirty="0" smtClean="0"/>
              <a:t>Unions to be produced by ZEC.</a:t>
            </a:r>
          </a:p>
          <a:p>
            <a:r>
              <a:rPr lang="en-GB" dirty="0" smtClean="0"/>
              <a:t>Unions produced by </a:t>
            </a:r>
            <a:r>
              <a:rPr lang="en-GB" dirty="0" err="1" smtClean="0"/>
              <a:t>Sagana</a:t>
            </a:r>
            <a:r>
              <a:rPr lang="en-GB" dirty="0" smtClean="0"/>
              <a:t> tooling.</a:t>
            </a:r>
          </a:p>
          <a:p>
            <a:r>
              <a:rPr lang="en-GB" dirty="0" smtClean="0"/>
              <a:t>Tightness versus  leak rate.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5441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GB" sz="32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Leak Rates RE+4 after repairs on 22 and </a:t>
            </a:r>
            <a:r>
              <a:rPr lang="en-GB" sz="3200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6</a:t>
            </a:r>
            <a:endParaRPr lang="en-GB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7334453" y="5377854"/>
            <a:ext cx="15265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SS Ferruled chambers</a:t>
            </a:r>
            <a:endParaRPr lang="en-GB" sz="1100" dirty="0"/>
          </a:p>
        </p:txBody>
      </p:sp>
      <p:sp>
        <p:nvSpPr>
          <p:cNvPr id="6" name="TextBox 5"/>
          <p:cNvSpPr txBox="1"/>
          <p:nvPr/>
        </p:nvSpPr>
        <p:spPr>
          <a:xfrm>
            <a:off x="9099915" y="4112613"/>
            <a:ext cx="23530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“Acceptable Pressure  Drop” (APD) equivalent 5E-2 [</a:t>
            </a:r>
            <a:r>
              <a:rPr lang="en-GB" dirty="0" err="1" smtClean="0"/>
              <a:t>mBar.l</a:t>
            </a:r>
            <a:r>
              <a:rPr lang="en-GB" dirty="0" smtClean="0"/>
              <a:t>/s]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14353" y="3320075"/>
            <a:ext cx="19267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leak rate appears higher at 12 than at 18 Bar.</a:t>
            </a:r>
          </a:p>
          <a:p>
            <a:r>
              <a:rPr lang="en-GB" dirty="0" smtClean="0"/>
              <a:t>ZEC attended to the leak !</a:t>
            </a:r>
            <a:endParaRPr lang="en-GB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1029324"/>
              </p:ext>
            </p:extLst>
          </p:nvPr>
        </p:nvGraphicFramePr>
        <p:xfrm>
          <a:off x="2541125" y="1814060"/>
          <a:ext cx="5916404" cy="3926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Left Arrow 10"/>
          <p:cNvSpPr/>
          <p:nvPr/>
        </p:nvSpPr>
        <p:spPr>
          <a:xfrm>
            <a:off x="7608881" y="4435778"/>
            <a:ext cx="1285103" cy="197708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369643" y="1814060"/>
            <a:ext cx="2306595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Sector 9-14 has factor 2 higher than “APD”.</a:t>
            </a:r>
          </a:p>
          <a:p>
            <a:r>
              <a:rPr lang="en-GB" dirty="0" smtClean="0"/>
              <a:t>However the ALR does not give the Volume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838200" y="1767893"/>
            <a:ext cx="1845276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Sector 15-20 passes @ 18Bar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952900" y="5005137"/>
            <a:ext cx="1730575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There appears no correlation with SS ferrules</a:t>
            </a:r>
            <a:endParaRPr lang="en-GB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752825" y="2127183"/>
            <a:ext cx="1270535" cy="606392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6448926" y="2215331"/>
            <a:ext cx="1920717" cy="1104744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445876" y="5928467"/>
            <a:ext cx="1072055" cy="64251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Repaired 22 &amp; 6</a:t>
            </a:r>
            <a:endParaRPr lang="en-GB" dirty="0"/>
          </a:p>
        </p:txBody>
      </p:sp>
      <p:cxnSp>
        <p:nvCxnSpPr>
          <p:cNvPr id="9" name="Straight Arrow Connector 8"/>
          <p:cNvCxnSpPr>
            <a:stCxn id="3" idx="0"/>
          </p:cNvCxnSpPr>
          <p:nvPr/>
        </p:nvCxnSpPr>
        <p:spPr>
          <a:xfrm flipV="1">
            <a:off x="4981904" y="5508659"/>
            <a:ext cx="1849820" cy="419808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3" idx="0"/>
          </p:cNvCxnSpPr>
          <p:nvPr/>
        </p:nvCxnSpPr>
        <p:spPr>
          <a:xfrm flipH="1" flipV="1">
            <a:off x="3752194" y="5508659"/>
            <a:ext cx="1229710" cy="419808"/>
          </a:xfrm>
          <a:prstGeom prst="straightConnector1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925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attFill prst="ltDnDiag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GB" dirty="0" smtClean="0"/>
              <a:t>“Tightness”, the level at which the union has been tightened.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55123" t="41224" r="17980" b="27368"/>
          <a:stretch/>
        </p:blipFill>
        <p:spPr>
          <a:xfrm>
            <a:off x="7411453" y="2321662"/>
            <a:ext cx="4119613" cy="2866355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928135" y="4408371"/>
            <a:ext cx="0" cy="99140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232935" y="4454893"/>
            <a:ext cx="0" cy="99140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2935" y="4713171"/>
            <a:ext cx="0" cy="99140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757638" y="4483769"/>
            <a:ext cx="0" cy="99140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487554" y="4483769"/>
            <a:ext cx="0" cy="99140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654519" y="1920087"/>
            <a:ext cx="6420050" cy="3776465"/>
            <a:chOff x="654519" y="1920087"/>
            <a:chExt cx="6420050" cy="377646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15368" t="48999" r="49315" b="34116"/>
            <a:stretch/>
          </p:blipFill>
          <p:spPr>
            <a:xfrm>
              <a:off x="654519" y="2858702"/>
              <a:ext cx="6420050" cy="1828801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3948765" y="1920087"/>
              <a:ext cx="450783" cy="1241659"/>
            </a:xfrm>
            <a:prstGeom prst="rect">
              <a:avLst/>
            </a:prstGeom>
            <a:pattFill prst="wdDnDiag">
              <a:fgClr>
                <a:schemeClr val="tx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985663" y="4454893"/>
              <a:ext cx="450783" cy="1241659"/>
            </a:xfrm>
            <a:prstGeom prst="rect">
              <a:avLst/>
            </a:prstGeom>
            <a:pattFill prst="wdDnDiag">
              <a:fgClr>
                <a:schemeClr val="tx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22" name="Straight Arrow Connector 21"/>
          <p:cNvCxnSpPr/>
          <p:nvPr/>
        </p:nvCxnSpPr>
        <p:spPr>
          <a:xfrm>
            <a:off x="2757638" y="5188017"/>
            <a:ext cx="729916" cy="0"/>
          </a:xfrm>
          <a:prstGeom prst="straightConnector1">
            <a:avLst/>
          </a:prstGeom>
          <a:ln w="12700"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600876" y="5279459"/>
            <a:ext cx="327259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5232935" y="5297105"/>
            <a:ext cx="441158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327757" y="2044318"/>
            <a:ext cx="107803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Bulkhead</a:t>
            </a:r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5496026" y="4702310"/>
            <a:ext cx="82616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Union</a:t>
            </a:r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>
            <a:off x="6829126" y="4855945"/>
            <a:ext cx="2358189" cy="66414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Locknut is always inside the chamber</a:t>
            </a:r>
            <a:endParaRPr lang="en-GB" dirty="0"/>
          </a:p>
        </p:txBody>
      </p:sp>
      <p:cxnSp>
        <p:nvCxnSpPr>
          <p:cNvPr id="33" name="Straight Arrow Connector 32"/>
          <p:cNvCxnSpPr>
            <a:stCxn id="31" idx="0"/>
          </p:cNvCxnSpPr>
          <p:nvPr/>
        </p:nvCxnSpPr>
        <p:spPr>
          <a:xfrm flipV="1">
            <a:off x="8008221" y="4483769"/>
            <a:ext cx="1337910" cy="372176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9916832" y="1920087"/>
            <a:ext cx="1376412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Thread pitch is 20 </a:t>
            </a:r>
            <a:r>
              <a:rPr lang="en-GB" dirty="0" err="1" smtClean="0"/>
              <a:t>tpi</a:t>
            </a:r>
            <a:r>
              <a:rPr lang="en-GB" dirty="0" smtClean="0"/>
              <a:t> = 1.27mm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246122" y="5823285"/>
            <a:ext cx="1190324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Measured Distance</a:t>
            </a:r>
            <a:endParaRPr lang="en-GB" dirty="0"/>
          </a:p>
        </p:txBody>
      </p:sp>
      <p:cxnSp>
        <p:nvCxnSpPr>
          <p:cNvPr id="5" name="Straight Arrow Connector 4"/>
          <p:cNvCxnSpPr>
            <a:stCxn id="3" idx="0"/>
          </p:cNvCxnSpPr>
          <p:nvPr/>
        </p:nvCxnSpPr>
        <p:spPr>
          <a:xfrm flipV="1">
            <a:off x="3841284" y="5475172"/>
            <a:ext cx="1220573" cy="348113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3" idx="0"/>
          </p:cNvCxnSpPr>
          <p:nvPr/>
        </p:nvCxnSpPr>
        <p:spPr>
          <a:xfrm flipH="1" flipV="1">
            <a:off x="3037114" y="5297106"/>
            <a:ext cx="804170" cy="526179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939463" y="5931568"/>
            <a:ext cx="1179095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1/6 turn is 0.21mm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73729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Schematic of SM cooling System</a:t>
            </a:r>
            <a:endParaRPr lang="en-GB" dirty="0"/>
          </a:p>
        </p:txBody>
      </p:sp>
      <p:sp>
        <p:nvSpPr>
          <p:cNvPr id="4" name="Trapezoid 3"/>
          <p:cNvSpPr/>
          <p:nvPr/>
        </p:nvSpPr>
        <p:spPr>
          <a:xfrm rot="16200000">
            <a:off x="3094521" y="2584383"/>
            <a:ext cx="1607419" cy="2772075"/>
          </a:xfrm>
          <a:prstGeom prst="trapezoid">
            <a:avLst>
              <a:gd name="adj" fmla="val 18694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 rot="16200000">
            <a:off x="5979301" y="2408129"/>
            <a:ext cx="2396292" cy="3143833"/>
          </a:xfrm>
          <a:prstGeom prst="trapezoid">
            <a:avLst>
              <a:gd name="adj" fmla="val 1421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/>
          </a:p>
        </p:txBody>
      </p:sp>
      <p:sp>
        <p:nvSpPr>
          <p:cNvPr id="6" name="Can 5"/>
          <p:cNvSpPr/>
          <p:nvPr/>
        </p:nvSpPr>
        <p:spPr>
          <a:xfrm rot="16200000">
            <a:off x="2551883" y="3416965"/>
            <a:ext cx="144378" cy="433139"/>
          </a:xfrm>
          <a:prstGeom prst="ca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an 6"/>
          <p:cNvSpPr/>
          <p:nvPr/>
        </p:nvSpPr>
        <p:spPr>
          <a:xfrm rot="16200000">
            <a:off x="2551882" y="4041004"/>
            <a:ext cx="144378" cy="433139"/>
          </a:xfrm>
          <a:prstGeom prst="ca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an 7"/>
          <p:cNvSpPr/>
          <p:nvPr/>
        </p:nvSpPr>
        <p:spPr>
          <a:xfrm rot="16200000">
            <a:off x="5114640" y="4238668"/>
            <a:ext cx="144378" cy="433139"/>
          </a:xfrm>
          <a:prstGeom prst="ca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an 8"/>
          <p:cNvSpPr/>
          <p:nvPr/>
        </p:nvSpPr>
        <p:spPr>
          <a:xfrm rot="16200000">
            <a:off x="5100201" y="3339965"/>
            <a:ext cx="144378" cy="433139"/>
          </a:xfrm>
          <a:prstGeom prst="ca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an 9"/>
          <p:cNvSpPr/>
          <p:nvPr/>
        </p:nvSpPr>
        <p:spPr>
          <a:xfrm rot="16200000">
            <a:off x="5645220" y="4383046"/>
            <a:ext cx="144378" cy="433139"/>
          </a:xfrm>
          <a:prstGeom prst="ca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an 10"/>
          <p:cNvSpPr/>
          <p:nvPr/>
        </p:nvSpPr>
        <p:spPr>
          <a:xfrm rot="16200000">
            <a:off x="5645219" y="3177938"/>
            <a:ext cx="144378" cy="433139"/>
          </a:xfrm>
          <a:prstGeom prst="ca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Can 11"/>
          <p:cNvSpPr/>
          <p:nvPr/>
        </p:nvSpPr>
        <p:spPr>
          <a:xfrm rot="16200000">
            <a:off x="8565297" y="4464860"/>
            <a:ext cx="144378" cy="433139"/>
          </a:xfrm>
          <a:prstGeom prst="ca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an 12"/>
          <p:cNvSpPr/>
          <p:nvPr/>
        </p:nvSpPr>
        <p:spPr>
          <a:xfrm rot="16200000">
            <a:off x="8565297" y="3105748"/>
            <a:ext cx="144378" cy="433139"/>
          </a:xfrm>
          <a:prstGeom prst="ca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1419098" y="4026740"/>
            <a:ext cx="82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Type 2 Out Low R </a:t>
            </a:r>
            <a:endParaRPr lang="en-GB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2888741" y="4026740"/>
            <a:ext cx="82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Type 2 In Low R </a:t>
            </a:r>
            <a:endParaRPr lang="en-GB" sz="12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8926281" y="876023"/>
            <a:ext cx="2535074" cy="1321794"/>
            <a:chOff x="654519" y="1920087"/>
            <a:chExt cx="6420050" cy="3776465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/>
            <a:srcRect l="15368" t="48999" r="49315" b="34116"/>
            <a:stretch/>
          </p:blipFill>
          <p:spPr>
            <a:xfrm>
              <a:off x="654519" y="2858702"/>
              <a:ext cx="6420050" cy="1828801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3948765" y="1920087"/>
              <a:ext cx="450783" cy="1241659"/>
            </a:xfrm>
            <a:prstGeom prst="rect">
              <a:avLst/>
            </a:prstGeom>
            <a:pattFill prst="wdDnDiag">
              <a:fgClr>
                <a:schemeClr val="tx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985663" y="4454893"/>
              <a:ext cx="450783" cy="1241659"/>
            </a:xfrm>
            <a:prstGeom prst="rect">
              <a:avLst/>
            </a:prstGeom>
            <a:pattFill prst="wdDnDiag">
              <a:fgClr>
                <a:schemeClr val="tx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094387" y="4098930"/>
            <a:ext cx="82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Type 2 In High R </a:t>
            </a:r>
            <a:endParaRPr lang="en-GB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5645258" y="5422381"/>
            <a:ext cx="82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Type 3 Out Low R </a:t>
            </a:r>
            <a:endParaRPr lang="en-GB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6059144" y="4345043"/>
            <a:ext cx="82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Type 3 In Low R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926281" y="4599615"/>
            <a:ext cx="954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Type 3 Out High R </a:t>
            </a:r>
            <a:endParaRPr lang="en-GB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7685768" y="4575902"/>
            <a:ext cx="827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Type 3 In High R </a:t>
            </a:r>
            <a:endParaRPr lang="en-GB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4396364" y="5422381"/>
            <a:ext cx="887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Type 2 Out High R </a:t>
            </a:r>
            <a:endParaRPr lang="en-GB" sz="1200" dirty="0"/>
          </a:p>
        </p:txBody>
      </p:sp>
      <p:sp>
        <p:nvSpPr>
          <p:cNvPr id="27" name="Oval 26"/>
          <p:cNvSpPr/>
          <p:nvPr/>
        </p:nvSpPr>
        <p:spPr>
          <a:xfrm>
            <a:off x="9033270" y="400808"/>
            <a:ext cx="2412000" cy="241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9" name="Straight Connector 28"/>
          <p:cNvCxnSpPr>
            <a:endCxn id="31" idx="1"/>
          </p:cNvCxnSpPr>
          <p:nvPr/>
        </p:nvCxnSpPr>
        <p:spPr>
          <a:xfrm flipH="1">
            <a:off x="8463524" y="1138837"/>
            <a:ext cx="649143" cy="20029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31" idx="5"/>
          </p:cNvCxnSpPr>
          <p:nvPr/>
        </p:nvCxnSpPr>
        <p:spPr>
          <a:xfrm flipH="1">
            <a:off x="8846884" y="2724603"/>
            <a:ext cx="1847410" cy="8153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8384127" y="3059374"/>
            <a:ext cx="542154" cy="56307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4970259" y="4527426"/>
            <a:ext cx="314009" cy="89495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5598277" y="4679823"/>
            <a:ext cx="225043" cy="74255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838200" y="1741918"/>
            <a:ext cx="2319990" cy="94327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There are 2 ends to each union, one inside and the other outside</a:t>
            </a:r>
            <a:endParaRPr lang="en-GB" dirty="0"/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7402029" y="5884046"/>
            <a:ext cx="2790896" cy="0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8627773" y="5577608"/>
            <a:ext cx="545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“R”</a:t>
            </a:r>
            <a:endParaRPr lang="en-GB" dirty="0"/>
          </a:p>
        </p:txBody>
      </p:sp>
      <p:sp>
        <p:nvSpPr>
          <p:cNvPr id="44" name="TextBox 43"/>
          <p:cNvSpPr txBox="1"/>
          <p:nvPr/>
        </p:nvSpPr>
        <p:spPr>
          <a:xfrm>
            <a:off x="9323662" y="1898324"/>
            <a:ext cx="7924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Inside</a:t>
            </a:r>
            <a:endParaRPr lang="en-GB" dirty="0"/>
          </a:p>
        </p:txBody>
      </p:sp>
      <p:sp>
        <p:nvSpPr>
          <p:cNvPr id="45" name="TextBox 44"/>
          <p:cNvSpPr txBox="1"/>
          <p:nvPr/>
        </p:nvSpPr>
        <p:spPr>
          <a:xfrm>
            <a:off x="10472768" y="1900527"/>
            <a:ext cx="1012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Outside</a:t>
            </a:r>
            <a:endParaRPr lang="en-GB" dirty="0"/>
          </a:p>
        </p:txBody>
      </p:sp>
      <p:sp>
        <p:nvSpPr>
          <p:cNvPr id="49" name="TextBox 48"/>
          <p:cNvSpPr txBox="1"/>
          <p:nvPr/>
        </p:nvSpPr>
        <p:spPr>
          <a:xfrm>
            <a:off x="838200" y="5178192"/>
            <a:ext cx="25595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Histograms will be made for all 8 positions to look for differences between SS and Brass ferruled unions.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8859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Specified “tightness” or swag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977" t="47630" r="6419" b="1636"/>
          <a:stretch/>
        </p:blipFill>
        <p:spPr>
          <a:xfrm>
            <a:off x="1193533" y="1690689"/>
            <a:ext cx="4572000" cy="220754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215864" y="2624341"/>
            <a:ext cx="1726131" cy="231006"/>
          </a:xfrm>
          <a:prstGeom prst="ellipse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/>
          <a:srcRect l="31790" t="63229" r="41851" b="2926"/>
          <a:stretch/>
        </p:blipFill>
        <p:spPr>
          <a:xfrm rot="3600000">
            <a:off x="8944284" y="2058128"/>
            <a:ext cx="1925054" cy="1472666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/>
          <a:srcRect l="31790" t="63229" r="41851" b="2926"/>
          <a:stretch/>
        </p:blipFill>
        <p:spPr>
          <a:xfrm rot="14808756">
            <a:off x="6338663" y="2107113"/>
            <a:ext cx="1925054" cy="14726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03786" y="1365313"/>
            <a:ext cx="2120447" cy="650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Before Tightening 4.83mm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9007334" y="1388887"/>
            <a:ext cx="1798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After Tightening 3.62mm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7885551" y="3763479"/>
            <a:ext cx="1549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Instructions in French</a:t>
            </a:r>
            <a:endParaRPr lang="en-GB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9007334" y="3128211"/>
            <a:ext cx="608304" cy="6160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7488455" y="3058980"/>
            <a:ext cx="929408" cy="6852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301190" y="4409810"/>
            <a:ext cx="25262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Pitch is 20tpi (1.27mm). 1 ¼  turns = 1.59mm. But the Difference in Shim is 4.83-3.62 = 1.21mm which is 0.95 turns. 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1645920" y="4787144"/>
            <a:ext cx="39944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question is the point at which the    1 ¼ turns is started. The shim tool necessitates tools to achieve the “</a:t>
            </a:r>
            <a:r>
              <a:rPr lang="en-GB" dirty="0" err="1" smtClean="0"/>
              <a:t>Serrage</a:t>
            </a:r>
            <a:r>
              <a:rPr lang="en-GB" dirty="0" smtClean="0"/>
              <a:t> a la main” 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0757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2842467"/>
              </p:ext>
            </p:extLst>
          </p:nvPr>
        </p:nvGraphicFramePr>
        <p:xfrm>
          <a:off x="1607343" y="883443"/>
          <a:ext cx="8977313" cy="5091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75747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0052417"/>
              </p:ext>
            </p:extLst>
          </p:nvPr>
        </p:nvGraphicFramePr>
        <p:xfrm>
          <a:off x="2887581" y="1289785"/>
          <a:ext cx="5621504" cy="4856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03672" y="510139"/>
            <a:ext cx="2868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Looking at the level of swaging for each of the 8 positions across the radius.</a:t>
            </a:r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062415"/>
              </p:ext>
            </p:extLst>
          </p:nvPr>
        </p:nvGraphicFramePr>
        <p:xfrm>
          <a:off x="8767077" y="4667442"/>
          <a:ext cx="1841500" cy="381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41352"/>
                <a:gridCol w="900148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3.23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3.29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>
                          <a:effectLst/>
                        </a:rPr>
                        <a:t>0.31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0.35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651574" y="4283242"/>
            <a:ext cx="128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Brass Ferrules </a:t>
            </a:r>
            <a:endParaRPr lang="en-GB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9981397" y="4283241"/>
            <a:ext cx="10491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SS Ferrules</a:t>
            </a:r>
            <a:endParaRPr lang="en-GB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8139281" y="4627109"/>
            <a:ext cx="739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Mean</a:t>
            </a:r>
          </a:p>
          <a:p>
            <a:r>
              <a:rPr lang="en-GB" sz="1200" dirty="0" err="1" smtClean="0"/>
              <a:t>StDev</a:t>
            </a:r>
            <a:endParaRPr lang="en-GB" sz="1200" dirty="0"/>
          </a:p>
        </p:txBody>
      </p:sp>
      <p:sp>
        <p:nvSpPr>
          <p:cNvPr id="10" name="Left Arrow 9"/>
          <p:cNvSpPr/>
          <p:nvPr/>
        </p:nvSpPr>
        <p:spPr>
          <a:xfrm>
            <a:off x="4466122" y="6017644"/>
            <a:ext cx="2310063" cy="129014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6950977" y="5897485"/>
            <a:ext cx="97061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Tighter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8248851" y="2271563"/>
            <a:ext cx="2897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 ¼ turns = 3.4 ± 0.1[mm]</a:t>
            </a:r>
            <a:endParaRPr lang="en-GB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6161649" y="2646947"/>
            <a:ext cx="1977632" cy="177479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2033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5212353"/>
              </p:ext>
            </p:extLst>
          </p:nvPr>
        </p:nvGraphicFramePr>
        <p:xfrm>
          <a:off x="3838575" y="1116806"/>
          <a:ext cx="4514850" cy="4624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Left Arrow 6"/>
          <p:cNvSpPr/>
          <p:nvPr/>
        </p:nvSpPr>
        <p:spPr>
          <a:xfrm>
            <a:off x="4466122" y="6017644"/>
            <a:ext cx="2310063" cy="129014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6950977" y="5897485"/>
            <a:ext cx="97061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Tighter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921591" y="2173523"/>
            <a:ext cx="2897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 ¼ turns = 3.4 ± 0.1[mm]</a:t>
            </a:r>
            <a:endParaRPr lang="en-GB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6371924" y="2358189"/>
            <a:ext cx="1549667" cy="21753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434539" y="3368739"/>
            <a:ext cx="700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Brass Ferrules </a:t>
            </a:r>
            <a:endParaRPr lang="en-GB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10354168" y="3368738"/>
            <a:ext cx="741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SS Ferrules</a:t>
            </a:r>
            <a:endParaRPr lang="en-GB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8956424" y="3806125"/>
            <a:ext cx="739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Mean</a:t>
            </a:r>
          </a:p>
          <a:p>
            <a:r>
              <a:rPr lang="en-GB" sz="1200" dirty="0" err="1" smtClean="0"/>
              <a:t>StDev</a:t>
            </a:r>
            <a:endParaRPr lang="en-GB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9533407" y="3806126"/>
            <a:ext cx="16415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3.19            	3.02</a:t>
            </a:r>
          </a:p>
          <a:p>
            <a:r>
              <a:rPr lang="en-GB" sz="1200" dirty="0" smtClean="0"/>
              <a:t>0.36            	0.32</a:t>
            </a:r>
            <a:endParaRPr lang="en-GB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1068404" y="1578543"/>
            <a:ext cx="2050181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4 Unions over tight, perhaps to reduce leak rate in QC4</a:t>
            </a:r>
            <a:endParaRPr lang="en-GB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521819" y="2666198"/>
            <a:ext cx="2300438" cy="21753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4126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4363</TotalTime>
  <Words>682</Words>
  <Application>Microsoft Office PowerPoint</Application>
  <PresentationFormat>Custom</PresentationFormat>
  <Paragraphs>119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Leaks on RE4s Feb 2016</vt:lpstr>
      <vt:lpstr>Information already available or to be produced </vt:lpstr>
      <vt:lpstr>Leak Rates RE+4 after repairs on 22 and 6</vt:lpstr>
      <vt:lpstr>“Tightness”, the level at which the union has been tightened.</vt:lpstr>
      <vt:lpstr>Schematic of SM cooling System</vt:lpstr>
      <vt:lpstr>Specified “tightness” or swag</vt:lpstr>
      <vt:lpstr>PowerPoint Presentation</vt:lpstr>
      <vt:lpstr>PowerPoint Presentation</vt:lpstr>
      <vt:lpstr>PowerPoint Presentation</vt:lpstr>
      <vt:lpstr>PowerPoint Presentation</vt:lpstr>
      <vt:lpstr>Conclusions</vt:lpstr>
      <vt:lpstr>Additional Material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Leaks on RE4s Feb 2016</dc:title>
  <dc:creator>Ian Crotty</dc:creator>
  <cp:lastModifiedBy>Ian Crotty</cp:lastModifiedBy>
  <cp:revision>78</cp:revision>
  <dcterms:created xsi:type="dcterms:W3CDTF">2016-03-18T14:09:12Z</dcterms:created>
  <dcterms:modified xsi:type="dcterms:W3CDTF">2016-05-31T08:13:22Z</dcterms:modified>
</cp:coreProperties>
</file>