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6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5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4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3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7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2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1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96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87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-cms-rpc-endcap.web.cern.ch/rpc/Services/Cooling/YE1/YE%20cooling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project-cms-rpc-endcap.web.cern.ch/rpc/Services/Cooling/YE1/YEM1FromIPview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Info for new cooling circuit using ECAL manifolds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 June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03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623402"/>
              </p:ext>
            </p:extLst>
          </p:nvPr>
        </p:nvGraphicFramePr>
        <p:xfrm>
          <a:off x="494675" y="9430"/>
          <a:ext cx="11122702" cy="678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13125450" imgH="8010525" progId="Excel.Sheet.12">
                  <p:embed/>
                </p:oleObj>
              </mc:Choice>
              <mc:Fallback>
                <p:oleObj name="Worksheet" r:id="rId3" imgW="13125450" imgH="8010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675" y="9430"/>
                        <a:ext cx="11122702" cy="6788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158155"/>
            <a:ext cx="858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http://project-cms-rpc-endcap.web.cern.ch/rpc/Services/Cooling/Components/CoolingUnionsRPCJan2016.xlsx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19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94" y="6275799"/>
            <a:ext cx="11845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http://project-cms-rpc-endcap.web.cern.ch/rpc/Services/Cooling/YokeManiFolds/Photos/YEMinus1Oct2019/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7" y="939337"/>
            <a:ext cx="5541819" cy="3117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9619" y="1802045"/>
            <a:ext cx="4247801" cy="23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3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270" t="18555" r="30331" b="3425"/>
          <a:stretch/>
        </p:blipFill>
        <p:spPr>
          <a:xfrm>
            <a:off x="6259484" y="307571"/>
            <a:ext cx="5328459" cy="5524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211" y="5647266"/>
            <a:ext cx="12097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http://project-cms-rpc-endcap.web.cern.ch/rpc/Services/Cooling/YE1/YE%20cooling.pdf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http://project-cms-rpc-endcap.web.cern.ch/rpc/Services/Cooling/YE1/YEM1FromIPview.pdf</a:t>
            </a:r>
            <a:endParaRPr lang="en-GB" dirty="0" smtClean="0"/>
          </a:p>
          <a:p>
            <a:r>
              <a:rPr lang="en-GB" dirty="0" smtClean="0"/>
              <a:t>http://project-cms-rpc-endcap.web.cern.ch/rpc/Services/Services2000/Cool/5599804e[1]IanModRE-2%20Model%20(1).pdf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2506" y="-376805"/>
            <a:ext cx="3438046" cy="4414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522316" y="1112723"/>
            <a:ext cx="3973060" cy="50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13143"/>
              </p:ext>
            </p:extLst>
          </p:nvPr>
        </p:nvGraphicFramePr>
        <p:xfrm>
          <a:off x="1738247" y="1125890"/>
          <a:ext cx="3029599" cy="4454022"/>
        </p:xfrm>
        <a:graphic>
          <a:graphicData uri="http://schemas.openxmlformats.org/drawingml/2006/table">
            <a:tbl>
              <a:tblPr/>
              <a:tblGrid>
                <a:gridCol w="771620">
                  <a:extLst>
                    <a:ext uri="{9D8B030D-6E8A-4147-A177-3AD203B41FA5}">
                      <a16:colId xmlns:a16="http://schemas.microsoft.com/office/drawing/2014/main" val="632153495"/>
                    </a:ext>
                  </a:extLst>
                </a:gridCol>
                <a:gridCol w="615813">
                  <a:extLst>
                    <a:ext uri="{9D8B030D-6E8A-4147-A177-3AD203B41FA5}">
                      <a16:colId xmlns:a16="http://schemas.microsoft.com/office/drawing/2014/main" val="1654437708"/>
                    </a:ext>
                  </a:extLst>
                </a:gridCol>
                <a:gridCol w="474843">
                  <a:extLst>
                    <a:ext uri="{9D8B030D-6E8A-4147-A177-3AD203B41FA5}">
                      <a16:colId xmlns:a16="http://schemas.microsoft.com/office/drawing/2014/main" val="2072261335"/>
                    </a:ext>
                  </a:extLst>
                </a:gridCol>
                <a:gridCol w="692480">
                  <a:extLst>
                    <a:ext uri="{9D8B030D-6E8A-4147-A177-3AD203B41FA5}">
                      <a16:colId xmlns:a16="http://schemas.microsoft.com/office/drawing/2014/main" val="2201841725"/>
                    </a:ext>
                  </a:extLst>
                </a:gridCol>
                <a:gridCol w="474843">
                  <a:extLst>
                    <a:ext uri="{9D8B030D-6E8A-4147-A177-3AD203B41FA5}">
                      <a16:colId xmlns:a16="http://schemas.microsoft.com/office/drawing/2014/main" val="1051854399"/>
                    </a:ext>
                  </a:extLst>
                </a:gridCol>
              </a:tblGrid>
              <a:tr h="185637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100" b="1" i="1" u="none" strike="noStrike">
                          <a:effectLst/>
                          <a:latin typeface="Arial" panose="020B0604020202020204" pitchFamily="34" charset="0"/>
                        </a:rPr>
                        <a:t>RE+1 Cooling Connexions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6945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438776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283014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604366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Checked for labelling 13 Jan 2010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302683"/>
                  </a:ext>
                </a:extLst>
              </a:tr>
              <a:tr h="12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Chamber &amp; Valve allocation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206630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288075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Return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Supply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43994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949943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RE+1/2 -36R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RE+1/2 -05S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17655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RE+1/2 -30R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RE+1/2 -35S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038717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RE+1/2 -24R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RE+1/2 -29S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66102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RE+1/2 -18R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RE+1/2 -23S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464672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RE+1/2 -12R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RE+1/2 -17S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890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RE+1/2 -06R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RE+1/2 -11S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749100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67231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759456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RE+1/3 -36R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RE+1/3 -05S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60584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RE+1/3 -30R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RE+1/3 -35S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71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RE+1/3 -24R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RE+1/3 -29S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819786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RE+1/3 -118R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RE+1/3 -23S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585452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RE+1/3 -12R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RE+1/3 -17S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44849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RE+1/3 -06R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RE+1/3 -11S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936483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19858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045069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78561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17640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136293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An example of Valve labeling that should be.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442086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220514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Return Valve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RE-1/2 36R-05S 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078286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Supply Valve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RE-1/2 05S-36R 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596102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179251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Ian Crotty13 Jan 2010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8562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82691" y="1388226"/>
            <a:ext cx="334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workspace </a:t>
            </a:r>
            <a:r>
              <a:rPr lang="en-GB" dirty="0" err="1" smtClean="0"/>
              <a:t>dfs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46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80" y="1047403"/>
            <a:ext cx="3889498" cy="538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7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501" y="1438102"/>
            <a:ext cx="35836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Dfs</a:t>
            </a:r>
            <a:r>
              <a:rPr lang="en-GB" dirty="0" smtClean="0"/>
              <a:t> </a:t>
            </a:r>
          </a:p>
          <a:p>
            <a:r>
              <a:rPr lang="en-GB" dirty="0" smtClean="0"/>
              <a:t>Work space</a:t>
            </a:r>
          </a:p>
          <a:p>
            <a:r>
              <a:rPr lang="en-GB" dirty="0" err="1" smtClean="0"/>
              <a:t>Cms</a:t>
            </a:r>
            <a:r>
              <a:rPr lang="en-GB" dirty="0" smtClean="0"/>
              <a:t> integration</a:t>
            </a:r>
          </a:p>
          <a:p>
            <a:r>
              <a:rPr lang="en-GB" dirty="0" smtClean="0"/>
              <a:t>3D Models</a:t>
            </a:r>
          </a:p>
          <a:p>
            <a:r>
              <a:rPr lang="en-GB" dirty="0" smtClean="0"/>
              <a:t>YE+1</a:t>
            </a:r>
          </a:p>
          <a:p>
            <a:r>
              <a:rPr lang="en-GB" dirty="0" smtClean="0"/>
              <a:t>YE1 cooling</a:t>
            </a:r>
          </a:p>
          <a:p>
            <a:r>
              <a:rPr lang="en-GB" dirty="0" smtClean="0"/>
              <a:t>Drawings</a:t>
            </a:r>
          </a:p>
          <a:p>
            <a:r>
              <a:rPr lang="en-GB" dirty="0" err="1" smtClean="0"/>
              <a:t>EE_Cooling_laterals</a:t>
            </a:r>
            <a:r>
              <a:rPr lang="en-GB" dirty="0" smtClean="0"/>
              <a:t>……..</a:t>
            </a:r>
          </a:p>
          <a:p>
            <a:endParaRPr lang="en-GB" dirty="0"/>
          </a:p>
          <a:p>
            <a:r>
              <a:rPr lang="en-GB" dirty="0" smtClean="0"/>
              <a:t>OR</a:t>
            </a:r>
          </a:p>
          <a:p>
            <a:r>
              <a:rPr lang="en-GB" dirty="0" smtClean="0"/>
              <a:t>Manifold ME RPC HE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035" t="31854" r="38984" b="10679"/>
          <a:stretch/>
        </p:blipFill>
        <p:spPr>
          <a:xfrm rot="16200000">
            <a:off x="5351777" y="824170"/>
            <a:ext cx="6225336" cy="50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05" y="169827"/>
            <a:ext cx="7451361" cy="63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600" y="6488668"/>
            <a:ext cx="1175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http://project-cms-rpc-endcap.web.cern.ch/rpc/Services/Cooling/Components/CoolingUnionsRPCJan2016.xlsx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09240" y="3545840"/>
            <a:ext cx="316992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NOT FOR YE1</a:t>
            </a:r>
          </a:p>
          <a:p>
            <a:endParaRPr lang="en-GB" dirty="0"/>
          </a:p>
          <a:p>
            <a:r>
              <a:rPr lang="en-GB" dirty="0" smtClean="0"/>
              <a:t>But this is similar to the material I had for YE1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22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2" y="33528"/>
            <a:ext cx="11123676" cy="67909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92495"/>
            <a:ext cx="858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http://project-cms-rpc-endcap.web.cern.ch/rpc/Services/Cooling/Components/CoolingUnionsRPCJan2016.xlsx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8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225</Words>
  <Application>Microsoft Office PowerPoint</Application>
  <PresentationFormat>Widescreen</PresentationFormat>
  <Paragraphs>106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Microsoft Excel Worksheet</vt:lpstr>
      <vt:lpstr>Info for new cooling circuit using ECAL manifolds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for new cooling circuit using ECAL manifolds</dc:title>
  <dc:creator>Ian Crotty</dc:creator>
  <cp:lastModifiedBy>Ian Crotty</cp:lastModifiedBy>
  <cp:revision>25</cp:revision>
  <dcterms:created xsi:type="dcterms:W3CDTF">2021-06-01T13:13:42Z</dcterms:created>
  <dcterms:modified xsi:type="dcterms:W3CDTF">2021-06-01T15:22:35Z</dcterms:modified>
</cp:coreProperties>
</file>