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5" r:id="rId4"/>
    <p:sldId id="260" r:id="rId5"/>
    <p:sldId id="261" r:id="rId6"/>
    <p:sldId id="266" r:id="rId7"/>
    <p:sldId id="263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BFE5F-010E-FD75-97D8-AB5D4CFE2B7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5B0A78-7119-51AC-D46B-E1D9E9C2D3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4C6E6-9D52-F23D-22FD-0AA5D675974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C4A268-2A20-4B2E-AD42-32AD290900CD}" type="datetime1">
              <a:rPr lang="en-GB"/>
              <a:pPr lvl="0"/>
              <a:t>15/10/2023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3FE08-87A7-13A7-D116-BD687F030F4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606EE-78FE-BCBC-6E29-0DBAB3AEF3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AB8AFD-9340-43A8-93A0-CB9003F7545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00904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C53F6-F5E9-1BFB-B522-03938E57233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DDEAF-017C-99F2-5B4D-1D6CBD3E625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55DA0-990C-49FC-2529-7A561F71852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EF356A-0647-45A1-9F1E-7AF48E82A9ED}" type="datetime1">
              <a:rPr lang="en-GB"/>
              <a:pPr lvl="0"/>
              <a:t>15/10/2023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BB974-EDCB-10E7-3B54-9B175B0052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FF267-D8C9-A98D-A215-9042F25182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92B2C5-0726-4E1F-918E-FE787A0BA46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30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F1F134-9370-49B9-160A-BCAAFB9D7160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5D43A2-1556-17A4-B773-5705D6469FC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240DD-3EDD-1F5F-95E7-61A3119E38C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ABBF0D-B65C-4651-BB44-054958DB1E4B}" type="datetime1">
              <a:rPr lang="en-GB"/>
              <a:pPr lvl="0"/>
              <a:t>15/10/2023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6D571-33F5-A326-F0BB-58F8D8CDEC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82174-28E3-CDD2-74DC-8BD67F6389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AC00E2-211F-493A-8807-95975CDF393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92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29061-E389-514B-681D-216BB9DBC5F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52BFE-E45D-E80F-1B02-46EE7F82FD1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01A85-C498-F78D-0AF1-DC1F325220A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2C9C52-6FF6-4173-8B82-C217935DEB3F}" type="datetime1">
              <a:rPr lang="en-GB"/>
              <a:pPr lvl="0"/>
              <a:t>15/10/2023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96F92-7A75-2539-030B-3D2D8E16D24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8F7EF-0AD9-CA3D-D509-88D3622FAD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AA603A-DA94-43B8-8A0B-B3E8C804B1C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12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DB359-9D70-0166-3794-2EF5B3C9E06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7B15-7CFD-699E-5FD9-1A61B49B734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46860-41B2-B9CA-3C66-4A5C48724E9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E5F91D-38C8-48E8-8A5B-555C02458EDD}" type="datetime1">
              <a:rPr lang="en-GB"/>
              <a:pPr lvl="0"/>
              <a:t>15/10/2023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0146F-7258-16F0-4F6A-DF2C66F2BA1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27FCF-52FC-7E61-C382-1A9CE6E893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ACA9B6-3FCE-47C0-932D-2B2F93F3E9F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94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7C124-1900-582B-D062-568AAFAAA83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B2750-F7C7-2ED5-AB12-12773D51B61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08F55-319E-5A7C-9C20-C3F7F1E63A2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BDABC7-4CBA-B205-AD39-547D999C31E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D55D7E-42AB-46A0-8F54-EDAB43199C9E}" type="datetime1">
              <a:rPr lang="en-GB"/>
              <a:pPr lvl="0"/>
              <a:t>15/10/2023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1B62A-3368-E7B1-9E09-13919501B40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DA337-DD86-3E29-97AE-27799759FB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7DFF60-5D4D-49B6-B8BA-E51FDA16038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36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A41E8-4DCA-9A42-D6FD-B04FA01BFC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0DA66-916A-0778-2B2C-F6A2381E67F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5136B-608B-3760-1508-BC378333F33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938CF7-5086-CC86-543C-9FD5301998D9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3B7E4-4422-A352-A6DA-68D5CE38B3C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BB4BC2-E534-BEC9-B951-BBF94ECF0C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4AECD9-D8F3-4F00-AE11-E1F0DE0380DD}" type="datetime1">
              <a:rPr lang="en-GB"/>
              <a:pPr lvl="0"/>
              <a:t>15/10/2023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E1414B-BCEA-1DC4-F907-8C8496852E2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81DBA7-93AE-410C-8384-534AFFCD4C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FE2827-02B6-457D-80D7-176E0F03F22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201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AD005-1719-CA8F-E87A-9DB1CEAAA43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782C3E-023B-C3F1-7940-94CB96D47E1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5B28D4-952D-4096-8ECA-D672896433BB}" type="datetime1">
              <a:rPr lang="en-GB"/>
              <a:pPr lvl="0"/>
              <a:t>15/10/2023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D271BB-5B81-DF63-78B7-E47D344D4C2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C097C-20E4-A4CA-32D6-FD4228F1B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DECFAA-E09C-4BE8-A5D9-D8076279341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39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F5D3C0-B4D3-6496-D553-CD3516DFA81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7A2605-F112-4EC3-9A13-47BB989E2864}" type="datetime1">
              <a:rPr lang="en-GB"/>
              <a:pPr lvl="0"/>
              <a:t>15/10/2023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ACAA5D-2F85-159A-BB42-4CE1E0FB52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F399D-FA55-B8BF-3D8C-61C56348D1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9E2D28-66C1-41C4-B09F-F2051DA5551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52234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D6423-3DA1-77C5-3F03-CE99C911FE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A77A5-437E-3423-BF5C-43CDA3FEB12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18C27-AAB3-6065-8975-40E854778EC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BEE791-F0DC-E82F-5502-3DEA8CD94C0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FF7755-F5DD-42C6-A085-49D91FB63A99}" type="datetime1">
              <a:rPr lang="en-GB"/>
              <a:pPr lvl="0"/>
              <a:t>15/10/2023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5A3009-ABAF-D5D8-8FDA-E175DC7072C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54EB80-2BAF-A048-06B4-6978DC2045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E1742B-71C7-443E-A578-02AB3AB1320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885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7BC4A-55D8-12A4-6DA1-6F4EC247D3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1CCCFB-3CF5-5B68-A5EB-E5749962B6C6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46B6ED-50CC-3CD9-DF37-519DB2E3603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FE71C-9F34-72A0-89F8-750B95C3555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16699E-C78A-4709-8791-D002C69612E1}" type="datetime1">
              <a:rPr lang="en-GB"/>
              <a:pPr lvl="0"/>
              <a:t>15/10/2023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910BE-1ADF-40F5-636C-B4A95FDB37F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5FE53-4F44-AA84-ECFB-0EBBC43B6F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5FBD73-4819-4BD9-BD69-B7EB4A0AF76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23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6C25AD-6710-12B6-EF16-BD677F4511C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85FF8D-9AB8-1822-28C2-23FD3B33444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0215E-436F-8B9F-B14C-FD33ED80C52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9A4B590-FB4A-467B-B809-2D0E388B9AA5}" type="datetime1">
              <a:rPr lang="en-GB"/>
              <a:pPr lvl="0"/>
              <a:t>15/10/2023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D1F4D-91EE-7454-4E1E-845F3E97CB1A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8E9F4-8189-9C3E-8858-8EBF4A153C3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24F3AD5-D52D-4032-8795-3E19B104C467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0B1B1-988F-A955-9EA8-C719EF95152C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dirty="0" err="1"/>
              <a:t>iRPC</a:t>
            </a:r>
            <a:r>
              <a:rPr lang="en-US" dirty="0"/>
              <a:t> cooling 904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CC9FAA-F19F-E6BB-8602-2414B0DB956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/>
              <a:t>Ian</a:t>
            </a:r>
          </a:p>
          <a:p>
            <a:pPr lvl="0"/>
            <a:r>
              <a:rPr lang="en-US"/>
              <a:t>14 oct 2023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283C28-3ABB-5156-9946-65A2E1C271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61" t="12540" r="15932" b="16984"/>
          <a:stretch/>
        </p:blipFill>
        <p:spPr>
          <a:xfrm>
            <a:off x="925284" y="478970"/>
            <a:ext cx="9840687" cy="571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355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844F6C0-72DC-C6F7-702E-F7D772468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660379"/>
              </p:ext>
            </p:extLst>
          </p:nvPr>
        </p:nvGraphicFramePr>
        <p:xfrm>
          <a:off x="4403053" y="914401"/>
          <a:ext cx="7788947" cy="4791551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562099">
                  <a:extLst>
                    <a:ext uri="{9D8B030D-6E8A-4147-A177-3AD203B41FA5}">
                      <a16:colId xmlns:a16="http://schemas.microsoft.com/office/drawing/2014/main" val="771926325"/>
                    </a:ext>
                  </a:extLst>
                </a:gridCol>
                <a:gridCol w="1993021">
                  <a:extLst>
                    <a:ext uri="{9D8B030D-6E8A-4147-A177-3AD203B41FA5}">
                      <a16:colId xmlns:a16="http://schemas.microsoft.com/office/drawing/2014/main" val="2040768384"/>
                    </a:ext>
                  </a:extLst>
                </a:gridCol>
                <a:gridCol w="624834">
                  <a:extLst>
                    <a:ext uri="{9D8B030D-6E8A-4147-A177-3AD203B41FA5}">
                      <a16:colId xmlns:a16="http://schemas.microsoft.com/office/drawing/2014/main" val="2141266590"/>
                    </a:ext>
                  </a:extLst>
                </a:gridCol>
                <a:gridCol w="1023443">
                  <a:extLst>
                    <a:ext uri="{9D8B030D-6E8A-4147-A177-3AD203B41FA5}">
                      <a16:colId xmlns:a16="http://schemas.microsoft.com/office/drawing/2014/main" val="3002897009"/>
                    </a:ext>
                  </a:extLst>
                </a:gridCol>
                <a:gridCol w="517110">
                  <a:extLst>
                    <a:ext uri="{9D8B030D-6E8A-4147-A177-3AD203B41FA5}">
                      <a16:colId xmlns:a16="http://schemas.microsoft.com/office/drawing/2014/main" val="820496449"/>
                    </a:ext>
                  </a:extLst>
                </a:gridCol>
                <a:gridCol w="517110">
                  <a:extLst>
                    <a:ext uri="{9D8B030D-6E8A-4147-A177-3AD203B41FA5}">
                      <a16:colId xmlns:a16="http://schemas.microsoft.com/office/drawing/2014/main" val="4118975875"/>
                    </a:ext>
                  </a:extLst>
                </a:gridCol>
                <a:gridCol w="517110">
                  <a:extLst>
                    <a:ext uri="{9D8B030D-6E8A-4147-A177-3AD203B41FA5}">
                      <a16:colId xmlns:a16="http://schemas.microsoft.com/office/drawing/2014/main" val="434102034"/>
                    </a:ext>
                  </a:extLst>
                </a:gridCol>
                <a:gridCol w="517110">
                  <a:extLst>
                    <a:ext uri="{9D8B030D-6E8A-4147-A177-3AD203B41FA5}">
                      <a16:colId xmlns:a16="http://schemas.microsoft.com/office/drawing/2014/main" val="502062071"/>
                    </a:ext>
                  </a:extLst>
                </a:gridCol>
                <a:gridCol w="517110">
                  <a:extLst>
                    <a:ext uri="{9D8B030D-6E8A-4147-A177-3AD203B41FA5}">
                      <a16:colId xmlns:a16="http://schemas.microsoft.com/office/drawing/2014/main" val="3046456758"/>
                    </a:ext>
                  </a:extLst>
                </a:gridCol>
              </a:tblGrid>
              <a:tr h="331427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iRPC Cooling 904</a:t>
                      </a: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749966059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30-Sep-23</a:t>
                      </a: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907440962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Ian Crotty</a:t>
                      </a: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1029787442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2057362801"/>
                  </a:ext>
                </a:extLst>
              </a:tr>
              <a:tr h="424542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CERN stores have been given priority in the choices made, if cheap wrt exterior sources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3721182740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1822386926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1263475285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Designation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Description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Total cost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Comments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2118785865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1849082466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1209768208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Chiller to distributor Manifold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1610442631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1/2 inhch union supplied with Unichill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0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406385740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Brass 3/8inch to int 13mm hose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15.6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4171570515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Reinforced PVC hose 13x19mm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9.6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554021386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pl-PL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3/8 to 14mm Cu pipe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0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1903169719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Cu 14mm pipe 50mm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1562515553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Hose clamp 19mm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8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RS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4125855463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14mm to 1/2 inch Sagana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38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558505336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reduction 1/2M to 3/8inch F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2.6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2507473210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Female to F 1/2 inch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9.2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1581206202"/>
                  </a:ext>
                </a:extLst>
              </a:tr>
              <a:tr h="563432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In the cataloge CERN there are alternatives to the barb to 1/2 fittindgs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2353235834"/>
                  </a:ext>
                </a:extLst>
              </a:tr>
              <a:tr h="157825">
                <a:tc rowSpan="2"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Short across the chiller to ensure flow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1105882936"/>
                  </a:ext>
                </a:extLst>
              </a:tr>
              <a:tr h="1578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Possible up grades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571973907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861598756"/>
                  </a:ext>
                </a:extLst>
              </a:tr>
              <a:tr h="157825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Air bleed valve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on the Manifolds. Weld modification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Possible up grades</a:t>
                      </a: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7168" marR="7168" marT="7168" marB="0" anchor="b"/>
                </a:tc>
                <a:extLst>
                  <a:ext uri="{0D108BD9-81ED-4DB2-BD59-A6C34878D82A}">
                    <a16:rowId xmlns:a16="http://schemas.microsoft.com/office/drawing/2014/main" val="276178541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3EB4016-DC78-8041-9783-3D57F44583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88" t="16798" r="16398" b="21885"/>
          <a:stretch/>
        </p:blipFill>
        <p:spPr>
          <a:xfrm>
            <a:off x="147720" y="2339108"/>
            <a:ext cx="4122371" cy="2179783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2B12CB42-B958-8335-76BC-DE5294B0E8F9}"/>
              </a:ext>
            </a:extLst>
          </p:cNvPr>
          <p:cNvSpPr/>
          <p:nvPr/>
        </p:nvSpPr>
        <p:spPr>
          <a:xfrm>
            <a:off x="3331029" y="2254933"/>
            <a:ext cx="939061" cy="24259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4FA4B5C-E486-8A82-9727-AA56A68A6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461113"/>
              </p:ext>
            </p:extLst>
          </p:nvPr>
        </p:nvGraphicFramePr>
        <p:xfrm>
          <a:off x="6057905" y="1809784"/>
          <a:ext cx="6134095" cy="3238432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841501">
                  <a:extLst>
                    <a:ext uri="{9D8B030D-6E8A-4147-A177-3AD203B41FA5}">
                      <a16:colId xmlns:a16="http://schemas.microsoft.com/office/drawing/2014/main" val="3292288367"/>
                    </a:ext>
                  </a:extLst>
                </a:gridCol>
                <a:gridCol w="2349495">
                  <a:extLst>
                    <a:ext uri="{9D8B030D-6E8A-4147-A177-3AD203B41FA5}">
                      <a16:colId xmlns:a16="http://schemas.microsoft.com/office/drawing/2014/main" val="1444697455"/>
                    </a:ext>
                  </a:extLst>
                </a:gridCol>
                <a:gridCol w="736604">
                  <a:extLst>
                    <a:ext uri="{9D8B030D-6E8A-4147-A177-3AD203B41FA5}">
                      <a16:colId xmlns:a16="http://schemas.microsoft.com/office/drawing/2014/main" val="3589131902"/>
                    </a:ext>
                  </a:extLst>
                </a:gridCol>
                <a:gridCol w="1206495">
                  <a:extLst>
                    <a:ext uri="{9D8B030D-6E8A-4147-A177-3AD203B41FA5}">
                      <a16:colId xmlns:a16="http://schemas.microsoft.com/office/drawing/2014/main" val="4277070575"/>
                    </a:ext>
                  </a:extLst>
                </a:gridCol>
              </a:tblGrid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Distributor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0524128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to 3 way Valve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392893993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 pitchFamily="34"/>
                        </a:rPr>
                        <a:t>Nuts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80.4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94577261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Ferrules dia 14mm Sagana front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33.6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09169437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Ferrules dia 14mm Sagana rear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19.2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2995198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Cu.Pipe dia 14mm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29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1331308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14579977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Union 14mm pipe to 3WV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Sagana 1/2 inch to 14mm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190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62636894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Cu seal 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7.8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24037240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82262742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OR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Legris 1/2 inch to 16m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76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89418164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Reduction 16 to 14mm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105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50262002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Cu seal 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7.8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23171160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1706686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3WV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Distribution from Manifold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120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Aliexpress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557126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to chambers</a:t>
                      </a:r>
                    </a:p>
                  </a:txBody>
                  <a:tcPr marL="9528" marR="9528" marT="952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49653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720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latin typeface="Calibri" pitchFamily="34"/>
                        </a:rPr>
                        <a:t>Sagana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97861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740F9C6-D0AE-ED0B-318F-B6F175354C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88" t="16798" r="16398" b="21885"/>
          <a:stretch/>
        </p:blipFill>
        <p:spPr>
          <a:xfrm>
            <a:off x="497888" y="1915887"/>
            <a:ext cx="4675718" cy="2472376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A42CB739-BC86-A594-379D-F77219C1E482}"/>
              </a:ext>
            </a:extLst>
          </p:cNvPr>
          <p:cNvSpPr/>
          <p:nvPr/>
        </p:nvSpPr>
        <p:spPr>
          <a:xfrm rot="16200000">
            <a:off x="3067109" y="1205650"/>
            <a:ext cx="522513" cy="22913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16CA488-95A9-EC7B-D6B3-4F16E30504B0}"/>
              </a:ext>
            </a:extLst>
          </p:cNvPr>
          <p:cNvSpPr/>
          <p:nvPr/>
        </p:nvSpPr>
        <p:spPr>
          <a:xfrm rot="16200000">
            <a:off x="3063167" y="2435736"/>
            <a:ext cx="522513" cy="22913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C232338-254B-B082-4004-471F4B0C5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636800"/>
              </p:ext>
            </p:extLst>
          </p:nvPr>
        </p:nvGraphicFramePr>
        <p:xfrm>
          <a:off x="5195210" y="1990157"/>
          <a:ext cx="6743698" cy="2476448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841501">
                  <a:extLst>
                    <a:ext uri="{9D8B030D-6E8A-4147-A177-3AD203B41FA5}">
                      <a16:colId xmlns:a16="http://schemas.microsoft.com/office/drawing/2014/main" val="1739284114"/>
                    </a:ext>
                  </a:extLst>
                </a:gridCol>
                <a:gridCol w="2349495">
                  <a:extLst>
                    <a:ext uri="{9D8B030D-6E8A-4147-A177-3AD203B41FA5}">
                      <a16:colId xmlns:a16="http://schemas.microsoft.com/office/drawing/2014/main" val="875955271"/>
                    </a:ext>
                  </a:extLst>
                </a:gridCol>
                <a:gridCol w="736604">
                  <a:extLst>
                    <a:ext uri="{9D8B030D-6E8A-4147-A177-3AD203B41FA5}">
                      <a16:colId xmlns:a16="http://schemas.microsoft.com/office/drawing/2014/main" val="2971707610"/>
                    </a:ext>
                  </a:extLst>
                </a:gridCol>
                <a:gridCol w="1206495">
                  <a:extLst>
                    <a:ext uri="{9D8B030D-6E8A-4147-A177-3AD203B41FA5}">
                      <a16:colId xmlns:a16="http://schemas.microsoft.com/office/drawing/2014/main" val="763604239"/>
                    </a:ext>
                  </a:extLst>
                </a:gridCol>
                <a:gridCol w="609603">
                  <a:extLst>
                    <a:ext uri="{9D8B030D-6E8A-4147-A177-3AD203B41FA5}">
                      <a16:colId xmlns:a16="http://schemas.microsoft.com/office/drawing/2014/main" val="3532309753"/>
                    </a:ext>
                  </a:extLst>
                </a:gridCol>
              </a:tblGrid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From 3WV to chambers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extLst>
                  <a:ext uri="{0D108BD9-81ED-4DB2-BD59-A6C34878D82A}">
                    <a16:rowId xmlns:a16="http://schemas.microsoft.com/office/drawing/2014/main" val="946116806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2 solutions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extLst>
                  <a:ext uri="{0D108BD9-81ED-4DB2-BD59-A6C34878D82A}">
                    <a16:rowId xmlns:a16="http://schemas.microsoft.com/office/drawing/2014/main" val="740831853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extLst>
                  <a:ext uri="{0D108BD9-81ED-4DB2-BD59-A6C34878D82A}">
                    <a16:rowId xmlns:a16="http://schemas.microsoft.com/office/drawing/2014/main" val="1055861851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PU hose dia 8mm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1/2 inch to 1/4inch bush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11.4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extLst>
                  <a:ext uri="{0D108BD9-81ED-4DB2-BD59-A6C34878D82A}">
                    <a16:rowId xmlns:a16="http://schemas.microsoft.com/office/drawing/2014/main" val="3977465772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Legris 1/4 inch to 8mm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28.8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extLst>
                  <a:ext uri="{0D108BD9-81ED-4DB2-BD59-A6C34878D82A}">
                    <a16:rowId xmlns:a16="http://schemas.microsoft.com/office/drawing/2014/main" val="12397464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Internal ferrules 6x8mm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17.4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extLst>
                  <a:ext uri="{0D108BD9-81ED-4DB2-BD59-A6C34878D82A}">
                    <a16:rowId xmlns:a16="http://schemas.microsoft.com/office/drawing/2014/main" val="2368507777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PU 8x6mm hose 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190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497540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O Ring seal to chamber 8mm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20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replaces rear ferrule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611337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2071989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Sagana pushlok Hose 1/4 inch</a:t>
                      </a: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1/4 inch hose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300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extLst>
                  <a:ext uri="{0D108BD9-81ED-4DB2-BD59-A6C34878D82A}">
                    <a16:rowId xmlns:a16="http://schemas.microsoft.com/office/drawing/2014/main" val="2751270922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Swagelok 8mm to 1/4 inch barb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200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extLst>
                  <a:ext uri="{0D108BD9-81ED-4DB2-BD59-A6C34878D82A}">
                    <a16:rowId xmlns:a16="http://schemas.microsoft.com/office/drawing/2014/main" val="4137337797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Swagelok 1/4inch to 1/4 inch barb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200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extLst>
                  <a:ext uri="{0D108BD9-81ED-4DB2-BD59-A6C34878D82A}">
                    <a16:rowId xmlns:a16="http://schemas.microsoft.com/office/drawing/2014/main" val="921773522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1/4 inch to 1/2 inch bush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22.8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extLst>
                  <a:ext uri="{0D108BD9-81ED-4DB2-BD59-A6C34878D82A}">
                    <a16:rowId xmlns:a16="http://schemas.microsoft.com/office/drawing/2014/main" val="276939486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ED0A13F-FA66-2D3B-8C5E-C4192EA5DC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88" t="16798" r="16398" b="21885"/>
          <a:stretch/>
        </p:blipFill>
        <p:spPr>
          <a:xfrm>
            <a:off x="125444" y="2192812"/>
            <a:ext cx="4675718" cy="2472376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7EEDFF57-E6C9-3C49-F910-CEF0846054D0}"/>
              </a:ext>
            </a:extLst>
          </p:cNvPr>
          <p:cNvSpPr/>
          <p:nvPr/>
        </p:nvSpPr>
        <p:spPr>
          <a:xfrm rot="15390903">
            <a:off x="1318566" y="2080088"/>
            <a:ext cx="665739" cy="15130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73C15BB-0C3A-D739-8BFC-2A65719EE8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33" t="13048" r="14119" b="17301"/>
          <a:stretch/>
        </p:blipFill>
        <p:spPr>
          <a:xfrm>
            <a:off x="0" y="1807029"/>
            <a:ext cx="5631338" cy="3265714"/>
          </a:xfrm>
          <a:prstGeom prst="rect">
            <a:avLst/>
          </a:prstGeom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3834A64-EF98-A08B-A6A1-0137EB6181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8633607"/>
              </p:ext>
            </p:extLst>
          </p:nvPr>
        </p:nvGraphicFramePr>
        <p:xfrm>
          <a:off x="5704114" y="1317171"/>
          <a:ext cx="6487886" cy="4645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9182100" imgH="6115050" progId="Excel.Sheet.12">
                  <p:embed/>
                </p:oleObj>
              </mc:Choice>
              <mc:Fallback>
                <p:oleObj name="Worksheet" r:id="rId3" imgW="9182100" imgH="61150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04114" y="1317171"/>
                        <a:ext cx="6487886" cy="4645992"/>
                      </a:xfrm>
                      <a:prstGeom prst="rect">
                        <a:avLst/>
                      </a:prstGeom>
                      <a:noFill/>
                      <a:ln cap="flat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4A486F05-67FF-CB89-6BC4-7DFF0C292AB2}"/>
              </a:ext>
            </a:extLst>
          </p:cNvPr>
          <p:cNvSpPr/>
          <p:nvPr/>
        </p:nvSpPr>
        <p:spPr>
          <a:xfrm rot="17258811">
            <a:off x="2829948" y="3666730"/>
            <a:ext cx="970479" cy="17925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D5B4FC9-AC79-422D-61C2-87006E68C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019247"/>
              </p:ext>
            </p:extLst>
          </p:nvPr>
        </p:nvGraphicFramePr>
        <p:xfrm>
          <a:off x="6484254" y="1905032"/>
          <a:ext cx="4927600" cy="1523968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841501">
                  <a:extLst>
                    <a:ext uri="{9D8B030D-6E8A-4147-A177-3AD203B41FA5}">
                      <a16:colId xmlns:a16="http://schemas.microsoft.com/office/drawing/2014/main" val="2974182019"/>
                    </a:ext>
                  </a:extLst>
                </a:gridCol>
                <a:gridCol w="2349495">
                  <a:extLst>
                    <a:ext uri="{9D8B030D-6E8A-4147-A177-3AD203B41FA5}">
                      <a16:colId xmlns:a16="http://schemas.microsoft.com/office/drawing/2014/main" val="486479184"/>
                    </a:ext>
                  </a:extLst>
                </a:gridCol>
                <a:gridCol w="736604">
                  <a:extLst>
                    <a:ext uri="{9D8B030D-6E8A-4147-A177-3AD203B41FA5}">
                      <a16:colId xmlns:a16="http://schemas.microsoft.com/office/drawing/2014/main" val="85746135"/>
                    </a:ext>
                  </a:extLst>
                </a:gridCol>
              </a:tblGrid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Compressed air to chambers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extLst>
                  <a:ext uri="{0D108BD9-81ED-4DB2-BD59-A6C34878D82A}">
                    <a16:rowId xmlns:a16="http://schemas.microsoft.com/office/drawing/2014/main" val="1962845995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Distributor 1/4inch from P5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434883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6mm to 1/4 inch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 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143226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1832354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extLst>
                  <a:ext uri="{0D108BD9-81ED-4DB2-BD59-A6C34878D82A}">
                    <a16:rowId xmlns:a16="http://schemas.microsoft.com/office/drawing/2014/main" val="3336160575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/>
                </a:tc>
                <a:extLst>
                  <a:ext uri="{0D108BD9-81ED-4DB2-BD59-A6C34878D82A}">
                    <a16:rowId xmlns:a16="http://schemas.microsoft.com/office/drawing/2014/main" val="598362761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 pitchFamily="34"/>
                      </a:endParaRPr>
                    </a:p>
                  </a:txBody>
                  <a:tcPr marL="9528" marR="9528" marT="9528" marB="0" anchor="b"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463163"/>
                  </a:ext>
                </a:extLst>
              </a:tr>
              <a:tr h="190496"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latin typeface="Calibri" pitchFamily="34"/>
                        </a:rPr>
                        <a:t>Pressure Regulator 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 pitchFamily="34"/>
                        </a:rPr>
                        <a:t>from previous installation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lvl="0"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latin typeface="Calibri" pitchFamily="34"/>
                        </a:rPr>
                        <a:t>0</a:t>
                      </a:r>
                    </a:p>
                  </a:txBody>
                  <a:tcPr marL="9528" marR="9528" marT="9528" marB="0" anchor="b">
                    <a:lnL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4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05597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4ACC55E-A10A-3425-B816-CA8BD34E92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88" t="16798" r="16398" b="21885"/>
          <a:stretch/>
        </p:blipFill>
        <p:spPr>
          <a:xfrm>
            <a:off x="901492" y="2457404"/>
            <a:ext cx="4577655" cy="2420523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6EFD9E62-00DE-C765-0934-E797E5167BFE}"/>
              </a:ext>
            </a:extLst>
          </p:cNvPr>
          <p:cNvSpPr/>
          <p:nvPr/>
        </p:nvSpPr>
        <p:spPr>
          <a:xfrm rot="16200000">
            <a:off x="3183315" y="2714408"/>
            <a:ext cx="584658" cy="132185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82856B9-B451-7DED-92F4-F75E8B6B7A5C}"/>
              </a:ext>
            </a:extLst>
          </p:cNvPr>
          <p:cNvSpPr txBox="1"/>
          <p:nvPr/>
        </p:nvSpPr>
        <p:spPr>
          <a:xfrm>
            <a:off x="2677885" y="366623"/>
            <a:ext cx="792480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		Conclusions</a:t>
            </a:r>
          </a:p>
          <a:p>
            <a:endParaRPr lang="en-GB" dirty="0"/>
          </a:p>
          <a:p>
            <a:r>
              <a:rPr lang="en-GB" dirty="0"/>
              <a:t>The majority (90%) of the components has been established.</a:t>
            </a:r>
          </a:p>
          <a:p>
            <a:endParaRPr lang="en-GB" dirty="0"/>
          </a:p>
          <a:p>
            <a:r>
              <a:rPr lang="en-GB" dirty="0"/>
              <a:t>Alternatives have been proposed in many cases to try to reduce costs.</a:t>
            </a:r>
          </a:p>
          <a:p>
            <a:endParaRPr lang="en-GB" dirty="0"/>
          </a:p>
          <a:p>
            <a:r>
              <a:rPr lang="en-GB" dirty="0"/>
              <a:t>A major element is the 3 way valves. We need cheap alternatives to test at 30-60 bar.</a:t>
            </a:r>
          </a:p>
          <a:p>
            <a:r>
              <a:rPr lang="en-GB" dirty="0"/>
              <a:t>5 to 10 price ratio for 10 pieces.</a:t>
            </a:r>
          </a:p>
          <a:p>
            <a:endParaRPr lang="en-GB" dirty="0"/>
          </a:p>
          <a:p>
            <a:r>
              <a:rPr lang="en-GB" dirty="0"/>
              <a:t>No total cost is given as there are alternatives but very approx. 0.5-1kchf, requires another iteration. </a:t>
            </a:r>
            <a:r>
              <a:rPr lang="en-GB" dirty="0">
                <a:solidFill>
                  <a:srgbClr val="FF0000"/>
                </a:solidFill>
              </a:rPr>
              <a:t>To be confirmed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Phase separator for the drain has been sourced at CERN, may need modification in P5 to reduce unions cost. Giving auto redrain to chiller.</a:t>
            </a:r>
          </a:p>
          <a:p>
            <a:endParaRPr lang="en-GB" dirty="0"/>
          </a:p>
          <a:p>
            <a:r>
              <a:rPr lang="en-GB" dirty="0"/>
              <a:t>Interlock has not been established but we checked for the flow elements in 904.</a:t>
            </a:r>
          </a:p>
          <a:p>
            <a:endParaRPr lang="en-GB" dirty="0"/>
          </a:p>
          <a:p>
            <a:r>
              <a:rPr lang="en-GB" dirty="0"/>
              <a:t>Rack and front panel will be needed.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9816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432</Words>
  <Application>Microsoft Office PowerPoint</Application>
  <PresentationFormat>Widescreen</PresentationFormat>
  <Paragraphs>137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Worksheet</vt:lpstr>
      <vt:lpstr>iRPC cooling 904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iRPC cooling904</dc:title>
  <dc:creator>Ian Crotty</dc:creator>
  <cp:lastModifiedBy>Ian Crotty</cp:lastModifiedBy>
  <cp:revision>12</cp:revision>
  <dcterms:created xsi:type="dcterms:W3CDTF">2023-10-14T12:41:32Z</dcterms:created>
  <dcterms:modified xsi:type="dcterms:W3CDTF">2023-10-15T15:05:33Z</dcterms:modified>
</cp:coreProperties>
</file>