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A88E-EB0A-617E-EC94-B74F5D114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06873-21EC-706F-3AC1-700D88B97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0E560-7281-F39B-2BD2-632D1D4F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E4919-5C3A-1F71-DEE8-5B62747F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B5637-BBA6-EC02-8B45-FB6F1D1A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7126-8484-EFC8-75AB-7AEDA97A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3CBE8-3E42-6AA3-74CF-40BD74731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02666-5946-4C35-B25D-4DEB4956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4D748-8C51-284B-B218-83BCDB93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CCBA7-6582-3FA8-8D52-9C8C885E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81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0D70C0-5A1E-C6C9-1966-71554FFC2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6083D-1A0B-52B2-42F5-C09A685CE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F1394-F15E-2819-28BB-84FB6981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A4699-2DF5-37E2-A847-F182666A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E01B8-05B8-B6D5-A114-45CBC71D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8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070F-9517-F64C-D0C4-BEC00A04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2A431-AF58-BCC5-01D6-3CB6E5A1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F176A-C050-8C59-3D2B-4E7F6ADF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E3964-FB7B-D62F-E6A8-C0B6C983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84A31-BF05-CF9B-3C95-99BCBCB9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23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24CE1-89B2-FCBC-991A-00790FAD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C85A7-A8AC-5499-114F-416A7312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8CBD4-DBF7-1173-1454-D7C12D2B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3AC99-ED61-D52B-622A-E23863AC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14081-4FE3-BCFA-7FEB-A34C6D9D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1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85B9-9DA8-820F-C14D-2E2F8B552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717E5-8B5C-D05A-9157-8A8300624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6466A-1C1C-D1E0-751C-1725C929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9EB44-F67B-4187-17ED-3A789859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AE5C4-BC84-B46E-B3BA-24A48CE4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D9AB0-6AB1-6131-C739-45DD5553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0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76826-F389-C50E-4DF2-A78C5CE63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69852-21E5-E624-6EF8-2D583842C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6783-06AA-635E-DAD5-D95F1E3CE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B5A7D-7B5F-FF99-D43B-873224A3A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93DCF3-366F-A098-E1DA-6FB5EF2BA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D30508-5774-F500-0D6B-125C13D34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8CC39-E981-3469-3BDB-52CC3B33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07E8D-7B46-4F06-0E3F-8429D8BD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7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C3E6-F5E4-4FFF-9862-D5B755AA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D0C3B3-0D92-D4EE-9C72-17448E91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07F91-42B0-4A6F-8508-82851529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C2E14-5558-AD8C-3787-6CE4B477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9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F43F0-4094-D0CE-872B-7B095AE0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AD057-846E-6805-BFA3-E6DAFE67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DC3E8-6DE6-60C9-06F4-D3583D82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41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84C98-FF0B-FFCB-0F6B-57D3A5A7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1E156-909E-5943-4260-CA3DF1CF5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A3290-4948-7AE9-2DBA-9F0467E4D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A39B6-7D76-2FCD-9A7D-4AC712790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5E6EE-A773-351F-E79A-5CFAAD75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A7E63-CA70-FABB-D9A1-31EB3404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B8A2A-FD5C-695E-5B0A-19E4946F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37FC14-9C88-8A81-AF37-8ECF3EF76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CD52A-0C04-AF71-52F4-817D6C4C8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93F2B-D310-83F2-4CAB-11CDE322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4F412-A803-6C2A-35C4-3E771FD3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998EF-60CC-82CE-603D-F6473527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3F1055-190B-9A42-A5F8-3BBE9338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36CF2-2883-2872-EFD4-79733D292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095D2-DF24-885E-16F0-5F8E47C6BB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7398-96F1-449D-BA26-8C227CCB6FDA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DF5A8-AA37-3D10-D958-304DC7B34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7EF39-4DC3-953A-D3B1-C4D531D82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3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2B00-4BB1-B193-826A-5F4B37C58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Cooling for </a:t>
            </a:r>
            <a:r>
              <a:rPr lang="en-GB" dirty="0" err="1"/>
              <a:t>iRPC</a:t>
            </a:r>
            <a:r>
              <a:rPr lang="en-GB" dirty="0"/>
              <a:t> Electronics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D0B1C-D4F3-7916-7167-87DA7C0DDD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Crotty</a:t>
            </a:r>
          </a:p>
          <a:p>
            <a:r>
              <a:rPr lang="en-GB" dirty="0"/>
              <a:t>28 Aug 2023</a:t>
            </a:r>
          </a:p>
        </p:txBody>
      </p:sp>
    </p:spTree>
    <p:extLst>
      <p:ext uri="{BB962C8B-B14F-4D97-AF65-F5344CB8AC3E}">
        <p14:creationId xmlns:p14="http://schemas.microsoft.com/office/powerpoint/2010/main" val="25367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CABA08-48D7-E53C-3023-8C25B2342042}"/>
              </a:ext>
            </a:extLst>
          </p:cNvPr>
          <p:cNvSpPr txBox="1"/>
          <p:nvPr/>
        </p:nvSpPr>
        <p:spPr>
          <a:xfrm>
            <a:off x="0" y="279699"/>
            <a:ext cx="12192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s://fr.aliexpress.com/item/1005004159976049.html?spm=a2g0o.cart.0.0.7007378dtwcZbG&amp;gps-id=shoppingCartRecommend&amp;scm=1007.13440.311564.0&amp;scm_id=1007.13440.311564.0&amp;scm-url=1007.13440.311564.0&amp;pvid=daff6c3c-779e-4b04-9636-30ff911a1882&amp;_t=gps-id:shoppingCartRecommend,scm-url:1007.13440.311564.0,pvid:daff6c3c-779e-4b04-9636-30ff911a1882,tpp_buckets:668%232846%238111%231996&amp;pdp_npi=4%40dis%21EUR%213.42%213.25%21%21%213.62%21%21%40210318e816933264222027899e5629%2112000028233201753%21rec%21FR%21%21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CF20A9-3E01-1D84-4347-425441A51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334" y="797960"/>
            <a:ext cx="10080066" cy="60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61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9CB3D1-DC2C-F93B-A129-EAD7DA2216D4}"/>
              </a:ext>
            </a:extLst>
          </p:cNvPr>
          <p:cNvSpPr txBox="1"/>
          <p:nvPr/>
        </p:nvSpPr>
        <p:spPr>
          <a:xfrm>
            <a:off x="0" y="286617"/>
            <a:ext cx="121920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s://fr.aliexpress.com/item/1005005275593989.html?spm=a2g0o.detail.0.0.2786b1WZb1WZof&amp;gps-id=pcDetailTopMoreOtherSeller&amp;scm=1007.40050.354490.0&amp;scm_id=1007.40050.354490.0&amp;scm-url=1007.40050.354490.0&amp;pvid=d2249927-0b40-40fa-8e93-1c07912419ce&amp;_t=gps-id:pcDetailTopMoreOtherSeller,scm-url:1007.40050.354490.0,pvid:d2249927-0b40-40fa-8e93-1c07912419ce,tpp_buckets:668%232846%238111%231996&amp;pdp_npi=4%40dis%21EUR%2115.59%218.75%21%21%21120.30%21%21%40210318e816933265459688913e5629%2112000032451146813%21rec%21FR%21%21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DE5290-F330-F80E-9B76-05914BE1F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51" y="855394"/>
            <a:ext cx="9984531" cy="600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47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776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35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BBC20A-CFA7-C708-9BB9-B6A872D5C138}"/>
              </a:ext>
            </a:extLst>
          </p:cNvPr>
          <p:cNvSpPr txBox="1"/>
          <p:nvPr/>
        </p:nvSpPr>
        <p:spPr>
          <a:xfrm>
            <a:off x="1387736" y="1387736"/>
            <a:ext cx="941294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		Specification;</a:t>
            </a:r>
          </a:p>
          <a:p>
            <a:endParaRPr lang="en-GB" dirty="0"/>
          </a:p>
          <a:p>
            <a:r>
              <a:rPr lang="en-GB" dirty="0"/>
              <a:t>Water Flow rate		&gt;2 [l/h]	total flow 8 [l/h]</a:t>
            </a:r>
          </a:p>
          <a:p>
            <a:r>
              <a:rPr lang="en-GB" dirty="0"/>
              <a:t>Water temp. 		16-17 [</a:t>
            </a:r>
            <a:r>
              <a:rPr lang="en-GB" dirty="0" err="1"/>
              <a:t>degC</a:t>
            </a:r>
            <a:r>
              <a:rPr lang="en-GB" dirty="0"/>
              <a:t>]</a:t>
            </a:r>
          </a:p>
          <a:p>
            <a:r>
              <a:rPr lang="en-GB" dirty="0"/>
              <a:t>Power dissipated to air and/or water for 1 FEB per chamber 25[W] = Total 100[W]</a:t>
            </a:r>
          </a:p>
          <a:p>
            <a:r>
              <a:rPr lang="en-GB" dirty="0"/>
              <a:t>4 chambers at a time in stand</a:t>
            </a:r>
          </a:p>
          <a:p>
            <a:r>
              <a:rPr lang="en-GB" dirty="0"/>
              <a:t>Individual connect and disconnect</a:t>
            </a:r>
          </a:p>
          <a:p>
            <a:r>
              <a:rPr lang="en-GB" dirty="0"/>
              <a:t>Visible flow indication</a:t>
            </a:r>
          </a:p>
          <a:p>
            <a:r>
              <a:rPr lang="en-GB" dirty="0"/>
              <a:t>Interlock on cooling failure to cut LV power crate with software interrupt based on FEB temp. Giving two interlocks.</a:t>
            </a:r>
          </a:p>
        </p:txBody>
      </p:sp>
    </p:spTree>
    <p:extLst>
      <p:ext uri="{BB962C8B-B14F-4D97-AF65-F5344CB8AC3E}">
        <p14:creationId xmlns:p14="http://schemas.microsoft.com/office/powerpoint/2010/main" val="133932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>
            <a:extLst>
              <a:ext uri="{FF2B5EF4-FFF2-40B4-BE49-F238E27FC236}">
                <a16:creationId xmlns:a16="http://schemas.microsoft.com/office/drawing/2014/main" id="{890047EF-432E-89B3-CC74-9A7F9C7E180A}"/>
              </a:ext>
            </a:extLst>
          </p:cNvPr>
          <p:cNvSpPr/>
          <p:nvPr/>
        </p:nvSpPr>
        <p:spPr>
          <a:xfrm rot="16200000">
            <a:off x="892391" y="1764311"/>
            <a:ext cx="1755826" cy="2199301"/>
          </a:xfrm>
          <a:prstGeom prst="trapezoi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9D3C6B9-6D41-A220-C30E-E8D5E1ADE7D9}"/>
              </a:ext>
            </a:extLst>
          </p:cNvPr>
          <p:cNvSpPr/>
          <p:nvPr/>
        </p:nvSpPr>
        <p:spPr>
          <a:xfrm>
            <a:off x="9067957" y="762749"/>
            <a:ext cx="419548" cy="2000922"/>
          </a:xfrm>
          <a:prstGeom prst="roundRect">
            <a:avLst>
              <a:gd name="adj" fmla="val 47436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18CDE5B-B8AE-F89B-BC7C-CD32750AA222}"/>
              </a:ext>
            </a:extLst>
          </p:cNvPr>
          <p:cNvSpPr/>
          <p:nvPr/>
        </p:nvSpPr>
        <p:spPr>
          <a:xfrm>
            <a:off x="9067957" y="3542839"/>
            <a:ext cx="419548" cy="2000922"/>
          </a:xfrm>
          <a:prstGeom prst="roundRect">
            <a:avLst>
              <a:gd name="adj" fmla="val 47436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73D9DB-59D5-E163-B1E4-0C91F54FB22A}"/>
              </a:ext>
            </a:extLst>
          </p:cNvPr>
          <p:cNvSpPr txBox="1"/>
          <p:nvPr/>
        </p:nvSpPr>
        <p:spPr>
          <a:xfrm>
            <a:off x="9554926" y="76274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Supply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CE27-B87E-9D48-03E7-BC205628A975}"/>
              </a:ext>
            </a:extLst>
          </p:cNvPr>
          <p:cNvSpPr txBox="1"/>
          <p:nvPr/>
        </p:nvSpPr>
        <p:spPr>
          <a:xfrm>
            <a:off x="9581935" y="355987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Return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2E94FF2-BED9-50DA-D304-4B9CD3AD1A2D}"/>
              </a:ext>
            </a:extLst>
          </p:cNvPr>
          <p:cNvGrpSpPr/>
          <p:nvPr/>
        </p:nvGrpSpPr>
        <p:grpSpPr>
          <a:xfrm>
            <a:off x="3996884" y="1059965"/>
            <a:ext cx="4432152" cy="1521324"/>
            <a:chOff x="4679575" y="1047064"/>
            <a:chExt cx="4432152" cy="152132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0CB865B-37E5-47C3-1177-CD0D59678D10}"/>
                </a:ext>
              </a:extLst>
            </p:cNvPr>
            <p:cNvSpPr/>
            <p:nvPr/>
          </p:nvSpPr>
          <p:spPr>
            <a:xfrm>
              <a:off x="5822576" y="1452282"/>
              <a:ext cx="419548" cy="4572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32DE111-0A81-0278-E05D-30099CC21F7F}"/>
                </a:ext>
              </a:extLst>
            </p:cNvPr>
            <p:cNvCxnSpPr>
              <a:cxnSpLocks/>
            </p:cNvCxnSpPr>
            <p:nvPr/>
          </p:nvCxnSpPr>
          <p:spPr>
            <a:xfrm>
              <a:off x="4679575" y="1694329"/>
              <a:ext cx="13447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A8E5A25-DFF9-A570-1108-433D963BDDB3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F27AF7-E8C0-0A2E-5F1E-C6BA2A637F92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30874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FD86440-92F9-B0AF-DD7C-F4C751B90248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909482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5911C95-D988-42C8-63F4-89ABA65E27D5}"/>
              </a:ext>
            </a:extLst>
          </p:cNvPr>
          <p:cNvGrpSpPr/>
          <p:nvPr/>
        </p:nvGrpSpPr>
        <p:grpSpPr>
          <a:xfrm>
            <a:off x="3969875" y="3884394"/>
            <a:ext cx="4432152" cy="1521324"/>
            <a:chOff x="4679575" y="1047064"/>
            <a:chExt cx="4432152" cy="1521324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8330D83-B1BB-5EB8-C0DA-1F9959272599}"/>
                </a:ext>
              </a:extLst>
            </p:cNvPr>
            <p:cNvSpPr/>
            <p:nvPr/>
          </p:nvSpPr>
          <p:spPr>
            <a:xfrm>
              <a:off x="5822576" y="1452282"/>
              <a:ext cx="419548" cy="4572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C2F6D0D-A4CC-9CD8-AE1C-47E95F74DCA4}"/>
                </a:ext>
              </a:extLst>
            </p:cNvPr>
            <p:cNvCxnSpPr>
              <a:cxnSpLocks/>
            </p:cNvCxnSpPr>
            <p:nvPr/>
          </p:nvCxnSpPr>
          <p:spPr>
            <a:xfrm>
              <a:off x="4679575" y="1694329"/>
              <a:ext cx="13447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6FAB798-49E4-C731-2578-D654DE49B6B2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9EFB7EB-78D6-33B4-0B67-60F34F434497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30874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293735-C17B-559D-1AEA-AD228AD2D3DB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909482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AA6D6A8-C9A6-C63B-CF83-4665D85827FB}"/>
              </a:ext>
            </a:extLst>
          </p:cNvPr>
          <p:cNvSpPr/>
          <p:nvPr/>
        </p:nvSpPr>
        <p:spPr>
          <a:xfrm>
            <a:off x="2863583" y="1705970"/>
            <a:ext cx="1156447" cy="862418"/>
          </a:xfrm>
          <a:custGeom>
            <a:avLst/>
            <a:gdLst>
              <a:gd name="connsiteX0" fmla="*/ 1156447 w 1156447"/>
              <a:gd name="connsiteY0" fmla="*/ 780 h 1377360"/>
              <a:gd name="connsiteX1" fmla="*/ 739588 w 1156447"/>
              <a:gd name="connsiteY1" fmla="*/ 68016 h 1377360"/>
              <a:gd name="connsiteX2" fmla="*/ 510988 w 1156447"/>
              <a:gd name="connsiteY2" fmla="*/ 431086 h 1377360"/>
              <a:gd name="connsiteX3" fmla="*/ 510988 w 1156447"/>
              <a:gd name="connsiteY3" fmla="*/ 1049651 h 1377360"/>
              <a:gd name="connsiteX4" fmla="*/ 443752 w 1156447"/>
              <a:gd name="connsiteY4" fmla="*/ 1305145 h 1377360"/>
              <a:gd name="connsiteX5" fmla="*/ 215152 w 1156447"/>
              <a:gd name="connsiteY5" fmla="*/ 1372380 h 1377360"/>
              <a:gd name="connsiteX6" fmla="*/ 26894 w 1156447"/>
              <a:gd name="connsiteY6" fmla="*/ 1372380 h 1377360"/>
              <a:gd name="connsiteX7" fmla="*/ 13447 w 1156447"/>
              <a:gd name="connsiteY7" fmla="*/ 1372380 h 1377360"/>
              <a:gd name="connsiteX8" fmla="*/ 26894 w 1156447"/>
              <a:gd name="connsiteY8" fmla="*/ 1372380 h 1377360"/>
              <a:gd name="connsiteX9" fmla="*/ 0 w 1156447"/>
              <a:gd name="connsiteY9" fmla="*/ 1358933 h 13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56447" h="1377360">
                <a:moveTo>
                  <a:pt x="1156447" y="780"/>
                </a:moveTo>
                <a:cubicBezTo>
                  <a:pt x="1001805" y="-1461"/>
                  <a:pt x="847164" y="-3702"/>
                  <a:pt x="739588" y="68016"/>
                </a:cubicBezTo>
                <a:cubicBezTo>
                  <a:pt x="632012" y="139734"/>
                  <a:pt x="549088" y="267480"/>
                  <a:pt x="510988" y="431086"/>
                </a:cubicBezTo>
                <a:cubicBezTo>
                  <a:pt x="472888" y="594692"/>
                  <a:pt x="522194" y="903975"/>
                  <a:pt x="510988" y="1049651"/>
                </a:cubicBezTo>
                <a:cubicBezTo>
                  <a:pt x="499782" y="1195328"/>
                  <a:pt x="493058" y="1251357"/>
                  <a:pt x="443752" y="1305145"/>
                </a:cubicBezTo>
                <a:cubicBezTo>
                  <a:pt x="394446" y="1358933"/>
                  <a:pt x="284628" y="1361174"/>
                  <a:pt x="215152" y="1372380"/>
                </a:cubicBezTo>
                <a:cubicBezTo>
                  <a:pt x="145676" y="1383586"/>
                  <a:pt x="26894" y="1372380"/>
                  <a:pt x="26894" y="1372380"/>
                </a:cubicBezTo>
                <a:lnTo>
                  <a:pt x="13447" y="1372380"/>
                </a:lnTo>
                <a:lnTo>
                  <a:pt x="26894" y="1372380"/>
                </a:lnTo>
                <a:cubicBezTo>
                  <a:pt x="24653" y="1370139"/>
                  <a:pt x="12326" y="1364536"/>
                  <a:pt x="0" y="1358933"/>
                </a:cubicBezTo>
              </a:path>
            </a:pathLst>
          </a:custGeom>
          <a:noFill/>
          <a:ln w="222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6BD6403-FA3D-AA9E-8F84-44272D4B7D4B}"/>
              </a:ext>
            </a:extLst>
          </p:cNvPr>
          <p:cNvSpPr/>
          <p:nvPr/>
        </p:nvSpPr>
        <p:spPr>
          <a:xfrm flipV="1">
            <a:off x="2898267" y="3124960"/>
            <a:ext cx="1114048" cy="1405441"/>
          </a:xfrm>
          <a:custGeom>
            <a:avLst/>
            <a:gdLst>
              <a:gd name="connsiteX0" fmla="*/ 1156447 w 1156447"/>
              <a:gd name="connsiteY0" fmla="*/ 780 h 1377360"/>
              <a:gd name="connsiteX1" fmla="*/ 739588 w 1156447"/>
              <a:gd name="connsiteY1" fmla="*/ 68016 h 1377360"/>
              <a:gd name="connsiteX2" fmla="*/ 510988 w 1156447"/>
              <a:gd name="connsiteY2" fmla="*/ 431086 h 1377360"/>
              <a:gd name="connsiteX3" fmla="*/ 510988 w 1156447"/>
              <a:gd name="connsiteY3" fmla="*/ 1049651 h 1377360"/>
              <a:gd name="connsiteX4" fmla="*/ 443752 w 1156447"/>
              <a:gd name="connsiteY4" fmla="*/ 1305145 h 1377360"/>
              <a:gd name="connsiteX5" fmla="*/ 215152 w 1156447"/>
              <a:gd name="connsiteY5" fmla="*/ 1372380 h 1377360"/>
              <a:gd name="connsiteX6" fmla="*/ 26894 w 1156447"/>
              <a:gd name="connsiteY6" fmla="*/ 1372380 h 1377360"/>
              <a:gd name="connsiteX7" fmla="*/ 13447 w 1156447"/>
              <a:gd name="connsiteY7" fmla="*/ 1372380 h 1377360"/>
              <a:gd name="connsiteX8" fmla="*/ 26894 w 1156447"/>
              <a:gd name="connsiteY8" fmla="*/ 1372380 h 1377360"/>
              <a:gd name="connsiteX9" fmla="*/ 0 w 1156447"/>
              <a:gd name="connsiteY9" fmla="*/ 1358933 h 13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56447" h="1377360">
                <a:moveTo>
                  <a:pt x="1156447" y="780"/>
                </a:moveTo>
                <a:cubicBezTo>
                  <a:pt x="1001805" y="-1461"/>
                  <a:pt x="847164" y="-3702"/>
                  <a:pt x="739588" y="68016"/>
                </a:cubicBezTo>
                <a:cubicBezTo>
                  <a:pt x="632012" y="139734"/>
                  <a:pt x="549088" y="267480"/>
                  <a:pt x="510988" y="431086"/>
                </a:cubicBezTo>
                <a:cubicBezTo>
                  <a:pt x="472888" y="594692"/>
                  <a:pt x="522194" y="903975"/>
                  <a:pt x="510988" y="1049651"/>
                </a:cubicBezTo>
                <a:cubicBezTo>
                  <a:pt x="499782" y="1195328"/>
                  <a:pt x="493058" y="1251357"/>
                  <a:pt x="443752" y="1305145"/>
                </a:cubicBezTo>
                <a:cubicBezTo>
                  <a:pt x="394446" y="1358933"/>
                  <a:pt x="284628" y="1361174"/>
                  <a:pt x="215152" y="1372380"/>
                </a:cubicBezTo>
                <a:cubicBezTo>
                  <a:pt x="145676" y="1383586"/>
                  <a:pt x="26894" y="1372380"/>
                  <a:pt x="26894" y="1372380"/>
                </a:cubicBezTo>
                <a:lnTo>
                  <a:pt x="13447" y="1372380"/>
                </a:lnTo>
                <a:lnTo>
                  <a:pt x="26894" y="1372380"/>
                </a:lnTo>
                <a:cubicBezTo>
                  <a:pt x="24653" y="1370139"/>
                  <a:pt x="12326" y="1364536"/>
                  <a:pt x="0" y="1358933"/>
                </a:cubicBezTo>
              </a:path>
            </a:pathLst>
          </a:custGeom>
          <a:noFill/>
          <a:ln w="222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77A8A78-A3D7-5813-E47A-05C263A14003}"/>
              </a:ext>
            </a:extLst>
          </p:cNvPr>
          <p:cNvGrpSpPr/>
          <p:nvPr/>
        </p:nvGrpSpPr>
        <p:grpSpPr>
          <a:xfrm>
            <a:off x="5337710" y="1998933"/>
            <a:ext cx="1350085" cy="1138910"/>
            <a:chOff x="6032350" y="2381203"/>
            <a:chExt cx="1350085" cy="113891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2AE7B4B-95E4-BB44-8255-933A7A2FBA2B}"/>
                </a:ext>
              </a:extLst>
            </p:cNvPr>
            <p:cNvSpPr/>
            <p:nvPr/>
          </p:nvSpPr>
          <p:spPr>
            <a:xfrm>
              <a:off x="6715650" y="2785941"/>
              <a:ext cx="360000" cy="360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8D3F8F9-3CFD-886B-A42F-9C257639D4C9}"/>
                </a:ext>
              </a:extLst>
            </p:cNvPr>
            <p:cNvCxnSpPr>
              <a:stCxn id="22" idx="2"/>
            </p:cNvCxnSpPr>
            <p:nvPr/>
          </p:nvCxnSpPr>
          <p:spPr>
            <a:xfrm flipH="1">
              <a:off x="6032350" y="2965941"/>
              <a:ext cx="683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2AAEC50-99D0-4AA0-F973-28408D07D5B2}"/>
                </a:ext>
              </a:extLst>
            </p:cNvPr>
            <p:cNvCxnSpPr>
              <a:cxnSpLocks/>
            </p:cNvCxnSpPr>
            <p:nvPr/>
          </p:nvCxnSpPr>
          <p:spPr>
            <a:xfrm>
              <a:off x="6868756" y="2381203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9CE25C1-14DE-67A9-56B6-A9253A6D54D2}"/>
                </a:ext>
              </a:extLst>
            </p:cNvPr>
            <p:cNvCxnSpPr>
              <a:cxnSpLocks/>
            </p:cNvCxnSpPr>
            <p:nvPr/>
          </p:nvCxnSpPr>
          <p:spPr>
            <a:xfrm>
              <a:off x="6881303" y="3145941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21F792C-8668-1CD6-E677-54E0680327AD}"/>
                </a:ext>
              </a:extLst>
            </p:cNvPr>
            <p:cNvCxnSpPr>
              <a:stCxn id="22" idx="6"/>
            </p:cNvCxnSpPr>
            <p:nvPr/>
          </p:nvCxnSpPr>
          <p:spPr>
            <a:xfrm>
              <a:off x="7075650" y="2965941"/>
              <a:ext cx="3067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390FD32-9C14-5515-5331-83A4A7184CBC}"/>
                </a:ext>
              </a:extLst>
            </p:cNvPr>
            <p:cNvCxnSpPr>
              <a:stCxn id="22" idx="5"/>
            </p:cNvCxnSpPr>
            <p:nvPr/>
          </p:nvCxnSpPr>
          <p:spPr>
            <a:xfrm>
              <a:off x="7022929" y="3093220"/>
              <a:ext cx="359506" cy="426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B72A8A3-FCDE-3E40-B9BD-28E587D42788}"/>
              </a:ext>
            </a:extLst>
          </p:cNvPr>
          <p:cNvGrpSpPr/>
          <p:nvPr/>
        </p:nvGrpSpPr>
        <p:grpSpPr>
          <a:xfrm>
            <a:off x="5314581" y="4814047"/>
            <a:ext cx="1350085" cy="1138910"/>
            <a:chOff x="6032350" y="2381203"/>
            <a:chExt cx="1350085" cy="113891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8F7626E6-4D12-016E-699C-C2AB608EBE15}"/>
                </a:ext>
              </a:extLst>
            </p:cNvPr>
            <p:cNvSpPr/>
            <p:nvPr/>
          </p:nvSpPr>
          <p:spPr>
            <a:xfrm>
              <a:off x="6715650" y="2785941"/>
              <a:ext cx="360000" cy="360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6722F03-ADE1-A9C0-B51A-EAF3963B2546}"/>
                </a:ext>
              </a:extLst>
            </p:cNvPr>
            <p:cNvCxnSpPr>
              <a:stCxn id="57" idx="2"/>
            </p:cNvCxnSpPr>
            <p:nvPr/>
          </p:nvCxnSpPr>
          <p:spPr>
            <a:xfrm flipH="1">
              <a:off x="6032350" y="2965941"/>
              <a:ext cx="683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CAF5E8A-11C4-3767-B6A9-7594CC889F9D}"/>
                </a:ext>
              </a:extLst>
            </p:cNvPr>
            <p:cNvCxnSpPr>
              <a:cxnSpLocks/>
            </p:cNvCxnSpPr>
            <p:nvPr/>
          </p:nvCxnSpPr>
          <p:spPr>
            <a:xfrm>
              <a:off x="6868756" y="2381203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AE89F9F-496D-8302-2996-D3DC940C7376}"/>
                </a:ext>
              </a:extLst>
            </p:cNvPr>
            <p:cNvCxnSpPr>
              <a:cxnSpLocks/>
            </p:cNvCxnSpPr>
            <p:nvPr/>
          </p:nvCxnSpPr>
          <p:spPr>
            <a:xfrm>
              <a:off x="6881303" y="3145941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B98855C-7186-02EC-E06C-11B1E67D2057}"/>
                </a:ext>
              </a:extLst>
            </p:cNvPr>
            <p:cNvCxnSpPr>
              <a:stCxn id="57" idx="6"/>
            </p:cNvCxnSpPr>
            <p:nvPr/>
          </p:nvCxnSpPr>
          <p:spPr>
            <a:xfrm>
              <a:off x="7075650" y="2965941"/>
              <a:ext cx="3067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97B30A2-005A-3555-3022-E7CD68C4DC5E}"/>
                </a:ext>
              </a:extLst>
            </p:cNvPr>
            <p:cNvCxnSpPr>
              <a:stCxn id="57" idx="5"/>
            </p:cNvCxnSpPr>
            <p:nvPr/>
          </p:nvCxnSpPr>
          <p:spPr>
            <a:xfrm>
              <a:off x="7022929" y="3093220"/>
              <a:ext cx="359506" cy="426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B5FEE158-3E60-B071-9564-15931915C6BA}"/>
              </a:ext>
            </a:extLst>
          </p:cNvPr>
          <p:cNvSpPr txBox="1"/>
          <p:nvPr/>
        </p:nvSpPr>
        <p:spPr>
          <a:xfrm>
            <a:off x="6858305" y="3038763"/>
            <a:ext cx="120598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Comp Air purge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775BF2-4D68-158D-E612-6F426F038DD0}"/>
              </a:ext>
            </a:extLst>
          </p:cNvPr>
          <p:cNvSpPr txBox="1"/>
          <p:nvPr/>
        </p:nvSpPr>
        <p:spPr>
          <a:xfrm>
            <a:off x="7033812" y="5610062"/>
            <a:ext cx="1100578" cy="2765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 phase drain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C04CC02-72B1-A161-3C53-C6DDC84F74A6}"/>
              </a:ext>
            </a:extLst>
          </p:cNvPr>
          <p:cNvCxnSpPr>
            <a:cxnSpLocks/>
          </p:cNvCxnSpPr>
          <p:nvPr/>
        </p:nvCxnSpPr>
        <p:spPr>
          <a:xfrm>
            <a:off x="8429036" y="1059965"/>
            <a:ext cx="6360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E784ADB-2990-DF97-8097-B5A08F7A55F5}"/>
              </a:ext>
            </a:extLst>
          </p:cNvPr>
          <p:cNvCxnSpPr>
            <a:cxnSpLocks/>
          </p:cNvCxnSpPr>
          <p:nvPr/>
        </p:nvCxnSpPr>
        <p:spPr>
          <a:xfrm>
            <a:off x="8402027" y="3884394"/>
            <a:ext cx="6360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4D9088F3-C65D-BC10-7812-B7016E976C39}"/>
              </a:ext>
            </a:extLst>
          </p:cNvPr>
          <p:cNvSpPr/>
          <p:nvPr/>
        </p:nvSpPr>
        <p:spPr>
          <a:xfrm>
            <a:off x="10552301" y="4696064"/>
            <a:ext cx="1002443" cy="1405441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D58BC4A-9368-FBC0-05FD-FB9108969B14}"/>
              </a:ext>
            </a:extLst>
          </p:cNvPr>
          <p:cNvCxnSpPr/>
          <p:nvPr/>
        </p:nvCxnSpPr>
        <p:spPr>
          <a:xfrm flipV="1">
            <a:off x="11255188" y="1763210"/>
            <a:ext cx="0" cy="293285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C5F8B96-E078-3630-E27C-D6F7969FAB3F}"/>
              </a:ext>
            </a:extLst>
          </p:cNvPr>
          <p:cNvCxnSpPr>
            <a:cxnSpLocks/>
          </p:cNvCxnSpPr>
          <p:nvPr/>
        </p:nvCxnSpPr>
        <p:spPr>
          <a:xfrm flipV="1">
            <a:off x="10842812" y="4213847"/>
            <a:ext cx="0" cy="48221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7C4D8D-D451-4B8B-0CD3-1280780704D5}"/>
              </a:ext>
            </a:extLst>
          </p:cNvPr>
          <p:cNvCxnSpPr>
            <a:stCxn id="3" idx="3"/>
          </p:cNvCxnSpPr>
          <p:nvPr/>
        </p:nvCxnSpPr>
        <p:spPr>
          <a:xfrm>
            <a:off x="9487505" y="1763210"/>
            <a:ext cx="1767683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C456C33-11FF-3765-89AB-82C8255894CB}"/>
              </a:ext>
            </a:extLst>
          </p:cNvPr>
          <p:cNvCxnSpPr>
            <a:cxnSpLocks/>
          </p:cNvCxnSpPr>
          <p:nvPr/>
        </p:nvCxnSpPr>
        <p:spPr>
          <a:xfrm>
            <a:off x="9487505" y="4213847"/>
            <a:ext cx="135530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C12AFF89-AD03-45D6-B845-32A9439AD944}"/>
              </a:ext>
            </a:extLst>
          </p:cNvPr>
          <p:cNvSpPr txBox="1"/>
          <p:nvPr/>
        </p:nvSpPr>
        <p:spPr>
          <a:xfrm>
            <a:off x="10632130" y="5194721"/>
            <a:ext cx="927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Chiller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66A764D-F3B5-C956-6554-26960A86F824}"/>
              </a:ext>
            </a:extLst>
          </p:cNvPr>
          <p:cNvCxnSpPr/>
          <p:nvPr/>
        </p:nvCxnSpPr>
        <p:spPr>
          <a:xfrm>
            <a:off x="6381010" y="3884394"/>
            <a:ext cx="1068661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73B2982-D410-A93D-D8D4-E53FC8D31276}"/>
              </a:ext>
            </a:extLst>
          </p:cNvPr>
          <p:cNvCxnSpPr>
            <a:cxnSpLocks/>
          </p:cNvCxnSpPr>
          <p:nvPr/>
        </p:nvCxnSpPr>
        <p:spPr>
          <a:xfrm flipH="1">
            <a:off x="6664666" y="1059965"/>
            <a:ext cx="139962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64803F7-2E50-B9AA-B7F8-85D8A86BC170}"/>
              </a:ext>
            </a:extLst>
          </p:cNvPr>
          <p:cNvCxnSpPr/>
          <p:nvPr/>
        </p:nvCxnSpPr>
        <p:spPr>
          <a:xfrm flipV="1">
            <a:off x="11245461" y="2403671"/>
            <a:ext cx="0" cy="121826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F3BF5696-467A-60F0-01BB-67F8CF643681}"/>
              </a:ext>
            </a:extLst>
          </p:cNvPr>
          <p:cNvCxnSpPr>
            <a:cxnSpLocks/>
          </p:cNvCxnSpPr>
          <p:nvPr/>
        </p:nvCxnSpPr>
        <p:spPr>
          <a:xfrm>
            <a:off x="9789459" y="4213847"/>
            <a:ext cx="493891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0EEB4B2-4A64-4F07-6E72-2DB2D8D177BC}"/>
              </a:ext>
            </a:extLst>
          </p:cNvPr>
          <p:cNvGrpSpPr/>
          <p:nvPr/>
        </p:nvGrpSpPr>
        <p:grpSpPr>
          <a:xfrm>
            <a:off x="8516150" y="1465183"/>
            <a:ext cx="548930" cy="1027208"/>
            <a:chOff x="8516150" y="1465183"/>
            <a:chExt cx="548930" cy="1027208"/>
          </a:xfrm>
        </p:grpSpPr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DAD26AD-6BA0-193B-50E9-164823EA95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986048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7E0D3620-AA6F-58E2-44A1-1BD8D5A7A2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465183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76C3A822-4C74-DF87-122D-BAD5B0A4AE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2492391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B759127-5CBE-1A55-9548-652FFA80F1A0}"/>
              </a:ext>
            </a:extLst>
          </p:cNvPr>
          <p:cNvGrpSpPr/>
          <p:nvPr/>
        </p:nvGrpSpPr>
        <p:grpSpPr>
          <a:xfrm rot="10800000">
            <a:off x="8491538" y="4161011"/>
            <a:ext cx="548930" cy="1027208"/>
            <a:chOff x="8516150" y="1465183"/>
            <a:chExt cx="548930" cy="1027208"/>
          </a:xfrm>
        </p:grpSpPr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3B98C39A-EC74-BA9D-CC89-3B6CA5C8E7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986048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2A8AFF7F-CDA8-E0A6-B019-2005561A7E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465183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141C5A04-CDDC-D59D-9E50-19B70F8E5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2492391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D7BC5180-ADA6-0E77-C9F9-98FDEFFCB74A}"/>
              </a:ext>
            </a:extLst>
          </p:cNvPr>
          <p:cNvSpPr txBox="1"/>
          <p:nvPr/>
        </p:nvSpPr>
        <p:spPr>
          <a:xfrm>
            <a:off x="4214729" y="4687361"/>
            <a:ext cx="100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 way Valve</a:t>
            </a:r>
            <a:br>
              <a:rPr lang="en-GB" sz="1200" dirty="0"/>
            </a:br>
            <a:r>
              <a:rPr lang="en-GB" sz="1200" dirty="0"/>
              <a:t>“L” type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2E3FC84-E644-2630-0551-C137440BF6E2}"/>
              </a:ext>
            </a:extLst>
          </p:cNvPr>
          <p:cNvSpPr txBox="1"/>
          <p:nvPr/>
        </p:nvSpPr>
        <p:spPr>
          <a:xfrm>
            <a:off x="4235314" y="1102131"/>
            <a:ext cx="100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 way Valve</a:t>
            </a:r>
            <a:br>
              <a:rPr lang="en-GB" sz="1200" dirty="0"/>
            </a:br>
            <a:r>
              <a:rPr lang="en-GB" sz="1200" dirty="0"/>
              <a:t>“L” type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47B711E5-5142-99E0-B289-D60A6A3B9029}"/>
              </a:ext>
            </a:extLst>
          </p:cNvPr>
          <p:cNvCxnSpPr>
            <a:cxnSpLocks/>
          </p:cNvCxnSpPr>
          <p:nvPr/>
        </p:nvCxnSpPr>
        <p:spPr>
          <a:xfrm>
            <a:off x="6385564" y="5612520"/>
            <a:ext cx="99349" cy="12699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CD262423-00EF-C584-EA96-21E001B6E1AF}"/>
              </a:ext>
            </a:extLst>
          </p:cNvPr>
          <p:cNvCxnSpPr>
            <a:cxnSpLocks/>
          </p:cNvCxnSpPr>
          <p:nvPr/>
        </p:nvCxnSpPr>
        <p:spPr>
          <a:xfrm flipH="1" flipV="1">
            <a:off x="6444040" y="2843335"/>
            <a:ext cx="207191" cy="257108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7AB6B3A-B900-3D39-39E7-AE03563E9D1F}"/>
              </a:ext>
            </a:extLst>
          </p:cNvPr>
          <p:cNvCxnSpPr/>
          <p:nvPr/>
        </p:nvCxnSpPr>
        <p:spPr>
          <a:xfrm>
            <a:off x="6664666" y="5952957"/>
            <a:ext cx="337173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A81B841-66B4-9F49-4B5C-DE8D45C1EC23}"/>
              </a:ext>
            </a:extLst>
          </p:cNvPr>
          <p:cNvCxnSpPr/>
          <p:nvPr/>
        </p:nvCxnSpPr>
        <p:spPr>
          <a:xfrm flipV="1">
            <a:off x="10036404" y="4518212"/>
            <a:ext cx="0" cy="143474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173A362-FF4A-A1BB-7FFE-1FEB5DC09CB3}"/>
              </a:ext>
            </a:extLst>
          </p:cNvPr>
          <p:cNvCxnSpPr>
            <a:cxnSpLocks/>
          </p:cNvCxnSpPr>
          <p:nvPr/>
        </p:nvCxnSpPr>
        <p:spPr>
          <a:xfrm>
            <a:off x="10036404" y="4518212"/>
            <a:ext cx="806408" cy="121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7A50AEB-CC3B-6388-DB9C-0D6422363014}"/>
              </a:ext>
            </a:extLst>
          </p:cNvPr>
          <p:cNvSpPr txBox="1"/>
          <p:nvPr/>
        </p:nvSpPr>
        <p:spPr>
          <a:xfrm>
            <a:off x="859536" y="548640"/>
            <a:ext cx="2478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Cooling Circuit    Schematic</a:t>
            </a:r>
          </a:p>
        </p:txBody>
      </p:sp>
    </p:spTree>
    <p:extLst>
      <p:ext uri="{BB962C8B-B14F-4D97-AF65-F5344CB8AC3E}">
        <p14:creationId xmlns:p14="http://schemas.microsoft.com/office/powerpoint/2010/main" val="323891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059064-C935-56C7-EE7B-E9861CE8878F}"/>
              </a:ext>
            </a:extLst>
          </p:cNvPr>
          <p:cNvSpPr/>
          <p:nvPr/>
        </p:nvSpPr>
        <p:spPr>
          <a:xfrm>
            <a:off x="7422776" y="860612"/>
            <a:ext cx="1801905" cy="5136776"/>
          </a:xfrm>
          <a:prstGeom prst="rect">
            <a:avLst/>
          </a:prstGeom>
          <a:noFill/>
          <a:ln w="412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Unichiller 012">
            <a:extLst>
              <a:ext uri="{FF2B5EF4-FFF2-40B4-BE49-F238E27FC236}">
                <a16:creationId xmlns:a16="http://schemas.microsoft.com/office/drawing/2014/main" id="{72262514-CAF3-6731-8EB0-9BC72B14E7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8" t="17740" r="3857" b="8478"/>
          <a:stretch/>
        </p:blipFill>
        <p:spPr bwMode="auto">
          <a:xfrm>
            <a:off x="7547204" y="2985247"/>
            <a:ext cx="1553048" cy="209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48E47C8-6BB2-C277-B425-BD591AA4BFBE}"/>
              </a:ext>
            </a:extLst>
          </p:cNvPr>
          <p:cNvSpPr/>
          <p:nvPr/>
        </p:nvSpPr>
        <p:spPr>
          <a:xfrm>
            <a:off x="8538883" y="1183342"/>
            <a:ext cx="174812" cy="1290918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7FCDCF-CB47-FBEF-C1F2-52D0551AC17E}"/>
              </a:ext>
            </a:extLst>
          </p:cNvPr>
          <p:cNvSpPr/>
          <p:nvPr/>
        </p:nvSpPr>
        <p:spPr>
          <a:xfrm>
            <a:off x="7967921" y="1183342"/>
            <a:ext cx="174812" cy="1290918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B8FE45-5EF4-E927-51D5-5966A6CB0792}"/>
              </a:ext>
            </a:extLst>
          </p:cNvPr>
          <p:cNvSpPr/>
          <p:nvPr/>
        </p:nvSpPr>
        <p:spPr>
          <a:xfrm>
            <a:off x="1506071" y="968188"/>
            <a:ext cx="3980329" cy="5029200"/>
          </a:xfrm>
          <a:prstGeom prst="rect">
            <a:avLst/>
          </a:prstGeom>
          <a:noFill/>
          <a:ln w="152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F603CD-8DA7-0734-99FF-CAFFFA9199E3}"/>
              </a:ext>
            </a:extLst>
          </p:cNvPr>
          <p:cNvCxnSpPr/>
          <p:nvPr/>
        </p:nvCxnSpPr>
        <p:spPr>
          <a:xfrm>
            <a:off x="1506071" y="2111188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195246-4DE0-6792-39DD-769391239CF4}"/>
              </a:ext>
            </a:extLst>
          </p:cNvPr>
          <p:cNvCxnSpPr/>
          <p:nvPr/>
        </p:nvCxnSpPr>
        <p:spPr>
          <a:xfrm>
            <a:off x="1506071" y="2747682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A3EFB2-CEF9-AEAD-8CF5-A901FB936BDA}"/>
              </a:ext>
            </a:extLst>
          </p:cNvPr>
          <p:cNvCxnSpPr/>
          <p:nvPr/>
        </p:nvCxnSpPr>
        <p:spPr>
          <a:xfrm>
            <a:off x="1506071" y="3397623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A0C117-3E9B-5331-8FA4-E16549462F2F}"/>
              </a:ext>
            </a:extLst>
          </p:cNvPr>
          <p:cNvCxnSpPr/>
          <p:nvPr/>
        </p:nvCxnSpPr>
        <p:spPr>
          <a:xfrm>
            <a:off x="1506071" y="4047565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196993B-5DDC-DF7C-FEA3-F62EE1F781D7}"/>
              </a:ext>
            </a:extLst>
          </p:cNvPr>
          <p:cNvCxnSpPr/>
          <p:nvPr/>
        </p:nvCxnSpPr>
        <p:spPr>
          <a:xfrm>
            <a:off x="1506071" y="4684059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C7C94A2-C567-D773-0C88-3DDA6B6306F9}"/>
              </a:ext>
            </a:extLst>
          </p:cNvPr>
          <p:cNvCxnSpPr/>
          <p:nvPr/>
        </p:nvCxnSpPr>
        <p:spPr>
          <a:xfrm>
            <a:off x="1506071" y="5320552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E9BB34-902D-F84B-C055-C5210071B9F3}"/>
              </a:ext>
            </a:extLst>
          </p:cNvPr>
          <p:cNvCxnSpPr/>
          <p:nvPr/>
        </p:nvCxnSpPr>
        <p:spPr>
          <a:xfrm>
            <a:off x="1506071" y="1600200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03DDDF7-C1E9-29DB-3FAF-60A84E38C6A4}"/>
              </a:ext>
            </a:extLst>
          </p:cNvPr>
          <p:cNvSpPr txBox="1"/>
          <p:nvPr/>
        </p:nvSpPr>
        <p:spPr>
          <a:xfrm>
            <a:off x="8391234" y="25449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Sup.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9CE73E-E548-A92C-5E42-7C4F56FB51D9}"/>
              </a:ext>
            </a:extLst>
          </p:cNvPr>
          <p:cNvSpPr txBox="1"/>
          <p:nvPr/>
        </p:nvSpPr>
        <p:spPr>
          <a:xfrm>
            <a:off x="7813280" y="2562010"/>
            <a:ext cx="658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Ret.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1ED265-CED8-89D9-8A4B-067BE7B25CDE}"/>
              </a:ext>
            </a:extLst>
          </p:cNvPr>
          <p:cNvSpPr/>
          <p:nvPr/>
        </p:nvSpPr>
        <p:spPr>
          <a:xfrm>
            <a:off x="2232211" y="2520375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623B29-7A15-7B0A-3F5E-E52D8C87489C}"/>
              </a:ext>
            </a:extLst>
          </p:cNvPr>
          <p:cNvSpPr/>
          <p:nvPr/>
        </p:nvSpPr>
        <p:spPr>
          <a:xfrm>
            <a:off x="2232210" y="1895722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90A595-3271-05D9-1023-5DE4B40196A9}"/>
              </a:ext>
            </a:extLst>
          </p:cNvPr>
          <p:cNvSpPr/>
          <p:nvPr/>
        </p:nvSpPr>
        <p:spPr>
          <a:xfrm>
            <a:off x="2232212" y="3203562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CDA423-5C23-26A3-F2C1-D7C1059889DF}"/>
              </a:ext>
            </a:extLst>
          </p:cNvPr>
          <p:cNvSpPr/>
          <p:nvPr/>
        </p:nvSpPr>
        <p:spPr>
          <a:xfrm>
            <a:off x="2232213" y="3868846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A40B856-AD0C-2EB7-B3A4-F465027F848C}"/>
              </a:ext>
            </a:extLst>
          </p:cNvPr>
          <p:cNvSpPr/>
          <p:nvPr/>
        </p:nvSpPr>
        <p:spPr>
          <a:xfrm>
            <a:off x="4693024" y="2460812"/>
            <a:ext cx="2729752" cy="1492852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9B0488D-FA87-53B7-26EA-338EF537A4A1}"/>
              </a:ext>
            </a:extLst>
          </p:cNvPr>
          <p:cNvSpPr/>
          <p:nvPr/>
        </p:nvSpPr>
        <p:spPr>
          <a:xfrm>
            <a:off x="4699478" y="2366910"/>
            <a:ext cx="2729752" cy="936811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5D81029-3068-ACB1-CFD0-CECEBE0F15D5}"/>
              </a:ext>
            </a:extLst>
          </p:cNvPr>
          <p:cNvSpPr/>
          <p:nvPr/>
        </p:nvSpPr>
        <p:spPr>
          <a:xfrm>
            <a:off x="4679173" y="2269879"/>
            <a:ext cx="2729752" cy="326696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44485C7-7A39-82B8-17B5-CD9271EBD652}"/>
              </a:ext>
            </a:extLst>
          </p:cNvPr>
          <p:cNvSpPr/>
          <p:nvPr/>
        </p:nvSpPr>
        <p:spPr>
          <a:xfrm flipV="1">
            <a:off x="4679173" y="1960081"/>
            <a:ext cx="2729752" cy="231561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0B73DDD-FB4B-1213-E351-6105342BA9A1}"/>
              </a:ext>
            </a:extLst>
          </p:cNvPr>
          <p:cNvSpPr/>
          <p:nvPr/>
        </p:nvSpPr>
        <p:spPr>
          <a:xfrm>
            <a:off x="4773706" y="305298"/>
            <a:ext cx="2635623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CE4D0CE-32AE-EFC1-92B2-3A35A304B9F4}"/>
              </a:ext>
            </a:extLst>
          </p:cNvPr>
          <p:cNvSpPr/>
          <p:nvPr/>
        </p:nvSpPr>
        <p:spPr>
          <a:xfrm>
            <a:off x="403412" y="309282"/>
            <a:ext cx="4370294" cy="1792450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4868215-710D-74F0-D3AF-BCF38C94E82D}"/>
              </a:ext>
            </a:extLst>
          </p:cNvPr>
          <p:cNvSpPr/>
          <p:nvPr/>
        </p:nvSpPr>
        <p:spPr>
          <a:xfrm>
            <a:off x="389561" y="417089"/>
            <a:ext cx="4370294" cy="2319922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78CBE7B-F787-0A45-0926-831A5215C094}"/>
              </a:ext>
            </a:extLst>
          </p:cNvPr>
          <p:cNvSpPr/>
          <p:nvPr/>
        </p:nvSpPr>
        <p:spPr>
          <a:xfrm>
            <a:off x="396015" y="578224"/>
            <a:ext cx="4370294" cy="2971800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ADE18FCC-5F4B-5252-B23F-74C7B99C7828}"/>
              </a:ext>
            </a:extLst>
          </p:cNvPr>
          <p:cNvSpPr/>
          <p:nvPr/>
        </p:nvSpPr>
        <p:spPr>
          <a:xfrm>
            <a:off x="375710" y="739590"/>
            <a:ext cx="4370294" cy="3357774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B89AEBC-C9E9-78E7-6213-38E2A2CF88AF}"/>
              </a:ext>
            </a:extLst>
          </p:cNvPr>
          <p:cNvSpPr/>
          <p:nvPr/>
        </p:nvSpPr>
        <p:spPr>
          <a:xfrm>
            <a:off x="4778188" y="415549"/>
            <a:ext cx="2635623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972C5D6-CEEB-0B91-7F02-8108C959802D}"/>
              </a:ext>
            </a:extLst>
          </p:cNvPr>
          <p:cNvSpPr/>
          <p:nvPr/>
        </p:nvSpPr>
        <p:spPr>
          <a:xfrm>
            <a:off x="4766713" y="578968"/>
            <a:ext cx="2635623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2842ED9-9E3D-8950-A72D-006E62AC53B2}"/>
              </a:ext>
            </a:extLst>
          </p:cNvPr>
          <p:cNvSpPr/>
          <p:nvPr/>
        </p:nvSpPr>
        <p:spPr>
          <a:xfrm>
            <a:off x="4739011" y="739974"/>
            <a:ext cx="2683765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620145A7-CCAE-3440-660B-CD836CC4DDD4}"/>
              </a:ext>
            </a:extLst>
          </p:cNvPr>
          <p:cNvSpPr/>
          <p:nvPr/>
        </p:nvSpPr>
        <p:spPr>
          <a:xfrm rot="10800000">
            <a:off x="5896668" y="2845320"/>
            <a:ext cx="564103" cy="273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C39F71BB-CF7C-81DD-F45B-A5BA3B6877C7}"/>
              </a:ext>
            </a:extLst>
          </p:cNvPr>
          <p:cNvSpPr/>
          <p:nvPr/>
        </p:nvSpPr>
        <p:spPr>
          <a:xfrm>
            <a:off x="4397121" y="335715"/>
            <a:ext cx="564103" cy="27367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3E823F-CDFF-A9D1-0C88-7647230C5EE3}"/>
              </a:ext>
            </a:extLst>
          </p:cNvPr>
          <p:cNvSpPr txBox="1"/>
          <p:nvPr/>
        </p:nvSpPr>
        <p:spPr>
          <a:xfrm>
            <a:off x="2729753" y="4201448"/>
            <a:ext cx="159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Cosmic Stand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A9897B5-98A4-9C21-B913-6FF54D081959}"/>
              </a:ext>
            </a:extLst>
          </p:cNvPr>
          <p:cNvSpPr txBox="1"/>
          <p:nvPr/>
        </p:nvSpPr>
        <p:spPr>
          <a:xfrm>
            <a:off x="3073258" y="2905617"/>
            <a:ext cx="84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iRPC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DF4F21-DD8F-BFCB-6747-3BFD6487EDD7}"/>
              </a:ext>
            </a:extLst>
          </p:cNvPr>
          <p:cNvSpPr txBox="1"/>
          <p:nvPr/>
        </p:nvSpPr>
        <p:spPr>
          <a:xfrm>
            <a:off x="7947348" y="5203861"/>
            <a:ext cx="1317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Cooling Rack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8920934-A59F-7447-22A4-D5A53C4BBBBB}"/>
              </a:ext>
            </a:extLst>
          </p:cNvPr>
          <p:cNvSpPr txBox="1"/>
          <p:nvPr/>
        </p:nvSpPr>
        <p:spPr>
          <a:xfrm>
            <a:off x="7705704" y="241175"/>
            <a:ext cx="1358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Distribution manifolds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BE5A01-DD1B-04C4-0475-0180763A28F6}"/>
              </a:ext>
            </a:extLst>
          </p:cNvPr>
          <p:cNvSpPr txBox="1"/>
          <p:nvPr/>
        </p:nvSpPr>
        <p:spPr>
          <a:xfrm>
            <a:off x="9626167" y="1372267"/>
            <a:ext cx="2176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Graphical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2283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C2A3AC-164B-C2EC-1FCF-3CDAD34DA30E}"/>
              </a:ext>
            </a:extLst>
          </p:cNvPr>
          <p:cNvSpPr txBox="1"/>
          <p:nvPr/>
        </p:nvSpPr>
        <p:spPr>
          <a:xfrm>
            <a:off x="2734056" y="1645920"/>
            <a:ext cx="6062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To do list;</a:t>
            </a:r>
          </a:p>
          <a:p>
            <a:endParaRPr lang="en-GB" dirty="0"/>
          </a:p>
          <a:p>
            <a:r>
              <a:rPr lang="en-GB" dirty="0"/>
              <a:t>Full details of the design.</a:t>
            </a:r>
          </a:p>
          <a:p>
            <a:r>
              <a:rPr lang="en-GB" dirty="0"/>
              <a:t>Bill of material.</a:t>
            </a:r>
          </a:p>
          <a:p>
            <a:r>
              <a:rPr lang="en-GB" dirty="0"/>
              <a:t>Total cost material.</a:t>
            </a:r>
          </a:p>
          <a:p>
            <a:r>
              <a:rPr lang="en-GB" dirty="0"/>
              <a:t>Assembly cost.</a:t>
            </a:r>
          </a:p>
          <a:p>
            <a:r>
              <a:rPr lang="en-GB" dirty="0"/>
              <a:t>Check operation of 12 year old chiller, use resistive load.</a:t>
            </a:r>
          </a:p>
          <a:p>
            <a:r>
              <a:rPr lang="en-GB" dirty="0"/>
              <a:t>Build with leak test.</a:t>
            </a:r>
          </a:p>
          <a:p>
            <a:r>
              <a:rPr lang="en-GB" dirty="0"/>
              <a:t>Commission with dummy load.</a:t>
            </a:r>
          </a:p>
          <a:p>
            <a:r>
              <a:rPr lang="en-GB" dirty="0"/>
              <a:t>Commission with chambers </a:t>
            </a:r>
            <a:r>
              <a:rPr lang="en-GB"/>
              <a:t>in purge.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574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F11852-9194-E2EE-D3B0-5E090264A046}"/>
              </a:ext>
            </a:extLst>
          </p:cNvPr>
          <p:cNvSpPr txBox="1"/>
          <p:nvPr/>
        </p:nvSpPr>
        <p:spPr>
          <a:xfrm>
            <a:off x="3537959" y="1051133"/>
            <a:ext cx="2709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Hprh3qh</a:t>
            </a:r>
          </a:p>
          <a:p>
            <a:endParaRPr lang="en-US" dirty="0"/>
          </a:p>
          <a:p>
            <a:r>
              <a:rPr lang="en-US" dirty="0"/>
              <a:t>iobnp3ruhqp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56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028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94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216C34-298B-C1FD-A987-8F306D91D3EB}"/>
              </a:ext>
            </a:extLst>
          </p:cNvPr>
          <p:cNvSpPr txBox="1"/>
          <p:nvPr/>
        </p:nvSpPr>
        <p:spPr>
          <a:xfrm>
            <a:off x="3098202" y="774551"/>
            <a:ext cx="43568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Mehar will order these pieces</a:t>
            </a:r>
          </a:p>
          <a:p>
            <a:endParaRPr lang="en-GB" dirty="0"/>
          </a:p>
          <a:p>
            <a:r>
              <a:rPr lang="en-GB" dirty="0"/>
              <a:t>Email sent 29 Aug 2023 @ 1851hrs</a:t>
            </a:r>
          </a:p>
          <a:p>
            <a:endParaRPr lang="en-GB" dirty="0"/>
          </a:p>
          <a:p>
            <a:r>
              <a:rPr lang="en-GB" dirty="0"/>
              <a:t>Problem with the ss ones as you can only ask one at a time !! Can he solve this ?</a:t>
            </a:r>
          </a:p>
        </p:txBody>
      </p:sp>
    </p:spTree>
    <p:extLst>
      <p:ext uri="{BB962C8B-B14F-4D97-AF65-F5344CB8AC3E}">
        <p14:creationId xmlns:p14="http://schemas.microsoft.com/office/powerpoint/2010/main" val="289483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4402</TotalTime>
  <Words>379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Cooling for iRPC Electronics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for iRPC Electronics</dc:title>
  <dc:creator>Ian Crotty</dc:creator>
  <cp:lastModifiedBy>Ian Crotty</cp:lastModifiedBy>
  <cp:revision>14</cp:revision>
  <dcterms:created xsi:type="dcterms:W3CDTF">2023-08-28T14:41:31Z</dcterms:created>
  <dcterms:modified xsi:type="dcterms:W3CDTF">2023-11-15T18:20:40Z</dcterms:modified>
</cp:coreProperties>
</file>