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57" r:id="rId4"/>
    <p:sldId id="258" r:id="rId5"/>
    <p:sldId id="259" r:id="rId6"/>
    <p:sldId id="264" r:id="rId7"/>
    <p:sldId id="267" r:id="rId8"/>
    <p:sldId id="272" r:id="rId9"/>
    <p:sldId id="273" r:id="rId10"/>
    <p:sldId id="274" r:id="rId11"/>
    <p:sldId id="275" r:id="rId12"/>
    <p:sldId id="276" r:id="rId13"/>
    <p:sldId id="292" r:id="rId14"/>
    <p:sldId id="277" r:id="rId15"/>
    <p:sldId id="278" r:id="rId16"/>
    <p:sldId id="279" r:id="rId17"/>
    <p:sldId id="265" r:id="rId18"/>
    <p:sldId id="266" r:id="rId19"/>
    <p:sldId id="268" r:id="rId20"/>
    <p:sldId id="269" r:id="rId21"/>
    <p:sldId id="260" r:id="rId22"/>
    <p:sldId id="261" r:id="rId23"/>
    <p:sldId id="262" r:id="rId24"/>
    <p:sldId id="263" r:id="rId25"/>
    <p:sldId id="283" r:id="rId26"/>
    <p:sldId id="284" r:id="rId27"/>
    <p:sldId id="285" r:id="rId28"/>
    <p:sldId id="286" r:id="rId29"/>
    <p:sldId id="288" r:id="rId30"/>
    <p:sldId id="287" r:id="rId31"/>
    <p:sldId id="289" r:id="rId32"/>
    <p:sldId id="290"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102" d="100"/>
          <a:sy n="102" d="100"/>
        </p:scale>
        <p:origin x="13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ADE9-CF29-49C5-3B38-2D6B1B218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E06CD5-D9AA-FF51-7F4B-009C929A4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FAB4BC-20FD-1E68-961B-03601C3B78F1}"/>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FEA6D2F0-3780-EB42-196D-72D3760A4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12556D-08A6-E40F-D938-7C873D6E6D44}"/>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94405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BAEE-43EE-8F73-D720-0753E45873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ABD854-A567-77E3-7A61-BD93D80C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ED84ED-24FB-C96D-2346-B472ECCE4944}"/>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74C9BDB5-B9F6-8B8E-B08B-E88D49F4E0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04B35C-910C-2B74-61A5-054F62C757B5}"/>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554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B832F-D4A6-7B1E-6921-B78889C196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C75F2-7BFC-7477-9C58-21C7140B98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48D39-0886-1AFD-F88E-3D62D16C33E2}"/>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BA2687E6-2CF6-43BB-569D-DF33BD5BA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44C1B-8AB2-F4C4-451E-21B1B4430B93}"/>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546248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387C-FB81-BB97-7441-3D1483CC27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92B336-A3D2-E520-2E80-170DF06E9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7AF9A4-8264-A240-261A-E592A3974236}"/>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762A397C-77D7-294E-A6CA-95B04701EF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4FAB3-25B8-864C-8764-FCF27D5D7EE9}"/>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275086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FD9B-2FDF-3813-44F8-7CC7F5A1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340926-0DEB-CD05-3D46-75B5C7780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20C44-FB69-A757-5F6C-1DEA256F976B}"/>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52B80A44-F8FF-E069-FF3A-DE8B4BE58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5B749-0593-A21D-26CF-26744E5948E1}"/>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85661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11AD-E8DF-B4E9-4BA6-61C110D869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BEFEF3-F5B5-F6D9-5BB9-5CCA28A00B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22D5C6-165D-8976-EEE0-8C32D085FA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FA51A5-3339-EEF7-6937-E8272356F0D8}"/>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0C9CF509-4201-DA47-F2A9-6418720B8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22FDAE-9559-1DD9-D21B-D929D1EB3023}"/>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50121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C557-AD0B-FC65-2326-D176E4EC84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30CBB7-454B-FF62-1A94-1DB9C2858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C307E-5BFF-E0B9-C606-C72CEFF216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6585C-1454-2C01-64A4-D4AEC5C95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83DE12-74BF-232E-4DD1-3742B673F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975E54-4D5E-18B0-5B66-292168982750}"/>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8" name="Footer Placeholder 7">
            <a:extLst>
              <a:ext uri="{FF2B5EF4-FFF2-40B4-BE49-F238E27FC236}">
                <a16:creationId xmlns:a16="http://schemas.microsoft.com/office/drawing/2014/main" id="{35BCC2E6-52F6-0BBF-509A-908C72310D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634A30-4080-2F7D-5093-C3ADFA9184C6}"/>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04503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E789-6BF8-78CF-85C7-6D88BF2EA6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06C9A6-ED94-1A9B-F78C-1F2F70AC3840}"/>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4" name="Footer Placeholder 3">
            <a:extLst>
              <a:ext uri="{FF2B5EF4-FFF2-40B4-BE49-F238E27FC236}">
                <a16:creationId xmlns:a16="http://schemas.microsoft.com/office/drawing/2014/main" id="{86B4296C-6A9A-B00B-DD7A-270E340CBD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8C26A8-71D7-B7CA-818E-255B5067AD0E}"/>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241903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A445C-B76E-0E2D-8E7A-F992D318D0C1}"/>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3" name="Footer Placeholder 2">
            <a:extLst>
              <a:ext uri="{FF2B5EF4-FFF2-40B4-BE49-F238E27FC236}">
                <a16:creationId xmlns:a16="http://schemas.microsoft.com/office/drawing/2014/main" id="{2352165F-50C7-852D-754A-A23A73BB64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756AE2-BAD6-52F2-DC57-90971CB5484E}"/>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23267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E258-A9E9-B149-CC90-F85A7BDBB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E88B5F-ED22-D404-9FCF-C75B69208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AF25EB-E5B1-98C4-752E-64FCB0132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F68D4-24A2-8FBD-12D2-1C8C8951B954}"/>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2F982FF7-0B6E-A548-4A1D-00324CCF8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31F70D-398B-9DBC-FEC4-559462D43A8A}"/>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57150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52EA-5945-4FB1-2807-435D0350B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2ADC20-4281-2775-4445-1A892C163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096349-34E6-959F-1889-C03F72157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57C27-7CE9-AABA-E79E-C6DD20A0AC43}"/>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6F8C01A1-CD75-ECE6-D6B2-077786588B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CB8DC4-564E-7725-5516-E500240367FC}"/>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87734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7B771-2F15-40A6-46C7-470B0C59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BC0368-0C1A-1ADE-6F20-D431DBA95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B16BD4-3087-914A-EF3B-2F944C276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67B3B97C-0AAE-4FE5-3D00-69AA23DF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DD426B-BFCC-286A-D237-F33149CF6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C71EF-BF4F-44EE-A0D9-85BF5C157B80}" type="slidenum">
              <a:rPr lang="en-GB" smtClean="0"/>
              <a:t>‹#›</a:t>
            </a:fld>
            <a:endParaRPr lang="en-GB"/>
          </a:p>
        </p:txBody>
      </p:sp>
    </p:spTree>
    <p:extLst>
      <p:ext uri="{BB962C8B-B14F-4D97-AF65-F5344CB8AC3E}">
        <p14:creationId xmlns:p14="http://schemas.microsoft.com/office/powerpoint/2010/main" val="2291820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r.aliexpress.com/item/1005005411787277.html?spm=a2g0o.productlist.main.3.c1eb3708fnXJDa&amp;algo_pvid=7f30030e-22d9-4216-9490-789b9ce22fa7&amp;algo_exp_id=7f30030e-22d9-4216-9490-789b9ce22fa7-1&amp;pdp_npi=4%40dis%21EUR%2128.08%2115.72%21%21%21215.87%21120.89%21%40210313e917050786466895242e7a7a%2112000032951576179%21sea%21FR%21100737469%21&amp;curPageLogUid=nG2jsoIVvHzQ&amp;utparam-url=scene%3Asearch%7Cquery_from%3A"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valvesonline.co.uk/manual-valves/ball-valves/3-way-ball-valves/stainless-steel-ball-valve-3-way-screwed-reduced-bore-direct-mount.htm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uk.rs-online.com/web/c/plumbing-pipeline/valves-taps/ball-valves/?applied-dimensions=4291916480"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fr.aliexpress.com/item/1005005687797302.html?spm=a2g0o.detail.0.0.30a5cIk9cIk92b&amp;gps-id=pcDetailTopMoreOtherSeller&amp;scm=1007.40050.354490.0&amp;scm_id=1007.40050.354490.0&amp;scm-url=1007.40050.354490.0&amp;pvid=c88650b1-93be-4355-8f55-9fc02baf12b3&amp;_t=gps-id:pcDetailTopMoreOtherSeller,scm-url:1007.40050.354490.0,pvid:c88650b1-93be-4355-8f55-9fc02baf12b3,tpp_buckets:668%232846%238115%232000&amp;pdp_npi=4%40dis%21EUR%213.42%212.70%21%21%2126.26%2120.75%21%402101c5a417050774785313714e91d8%2112000034012538593%21rec%21FR%21100737469%21&amp;utparam-url=scene%3ApcDetailTopMoreOtherSeller%7Cquery_from%3A"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fr.aliexpress.com/item/1005002713370060.html?spm=a2g0o.detail.0.0.20d69idM9idMVg&amp;gps-id=pcDetailTopMoreOtherSeller&amp;scm=1007.40050.354490.0&amp;scm_id=1007.40050.354490.0&amp;scm-url=1007.40050.354490.0&amp;pvid=95ef437b-16bb-4bed-9bb6-91c84f9a179e&amp;_t=gps-id:pcDetailTopMoreOtherSeller,scm-url:1007.40050.354490.0,pvid:95ef437b-16bb-4bed-9bb6-91c84f9a179e,tpp_buckets:668%232846%238113%231998&amp;pdp_npi=4%40dis%21EUR%213.11%212.02%21%21%213.34%212.17%21%402101c5a417050775489844834e91d8%2112000021826783405%21rec%21FR%21100737469%21&amp;utparam-url=scene%3ApcDetailTopMoreOtherSeller%7Cquery_from%3A"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fr.aliexpress.com/item/1005005941805547.html?spm=a2g0o.detail.1000014.17.20d69idM9idMVg&amp;gps-id=pcDetailBottomMoreOtherSeller&amp;scm=1007.40050.354490.0&amp;scm_id=1007.40050.354490.0&amp;scm-url=1007.40050.354490.0&amp;pvid=781c560b-e4f0-4231-9241-6e39671cdf85&amp;_t=gps-id:pcDetailBottomMoreOtherSeller,scm-url:1007.40050.354490.0,pvid:781c560b-e4f0-4231-9241-6e39671cdf85,tpp_buckets:668%232846%238108%231977&amp;pdp_npi=4%40dis%21EUR%212.98%212.53%21%21%213.20%212.72%21%402101c5a417050777277237767e91d8%2112000034954401049%21rec%21FR%21100737469%21&amp;utparam-url=scene%3ApcDetailBottomMoreOtherSeller%7Cquery_from%3A"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fr.aliexpress.com/item/1005004777820946.html?spm=a2g0o.detail.1000014.2.6233sLOdsLOdsj&amp;gps-id=pcDetailBottomMoreOtherSeller&amp;scm=1007.40050.354490.0&amp;scm_id=1007.40050.354490.0&amp;scm-url=1007.40050.354490.0&amp;pvid=293db163-0030-42ba-a9a6-07fd41565f09&amp;_t=gps-id:pcDetailBottomMoreOtherSeller,scm-url:1007.40050.354490.0,pvid:293db163-0030-42ba-a9a6-07fd41565f09,tpp_buckets:668%232846%238114%231999&amp;isseo=y&amp;pdp_npi=4%40dis%21EUR%214.63%214.17%21%21%2135.60%2132.04%21%402101c5a417050766909557451e91d8%2112000037138176605%21rec%21FR%21100737469%21&amp;utparam-url=scene%3ApcDetailBottomMoreOtherSeller%7Cquery_from%3A"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r.aliexpress.com/item/1005002681083174.html?spm=a2g0o.detail.0.0.3d03zSGlzSGlYV&amp;gps-id=pcDetailTopMoreOtherSeller&amp;scm=1007.40050.354490.0&amp;scm_id=1007.40050.354490.0&amp;scm-url=1007.40050.354490.0&amp;pvid=129d273a-70eb-4154-bbec-e1df51896f0d&amp;_t=gps-id:pcDetailTopMoreOtherSeller,scm-url:1007.40050.354490.0,pvid:129d273a-70eb-4154-bbec-e1df51896f0d,tpp_buckets:668%232846%238116%232002&amp;isseo=y&amp;pdp_npi=4%40dis%21EUR%216.33%215.38%21%21%216.79%215.77%21%402101c5a417050767022347697e91d8%2112000021689479142%21rec%21FR%21100737469%21&amp;utparam-url=scene%3ApcDetailTopMoreOtherSeller%7Cquery_from%3A"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r.aliexpress.com/item/1005005411787277.html?spm=a2g0o.detail.0.0.8554lNFHlNFHU0&amp;gps-id=pcDetailTopMoreOtherSeller&amp;scm=1007.40050.354490.0&amp;scm_id=1007.40050.354490.0&amp;scm-url=1007.40050.354490.0&amp;pvid=65b15a0f-e5fc-4fc0-a302-5b5dd4836fa3&amp;_t=gps-id:pcDetailTopMoreOtherSeller,scm-url:1007.40050.354490.0,pvid:65b15a0f-e5fc-4fc0-a302-5b5dd4836fa3,tpp_buckets:668%232846%238111%231996&amp;isseo=y&amp;pdp_npi=4%40dis%21EUR%2128.08%2115.72%21%21%21215.87%21120.89%21%402101efd717050755213705183ef256%2112000032951576179%21rec%21FR%21100737469%21&amp;utparam-url=scene%3ApcDetailTopMoreOtherSeller%7Cquery_from%3A"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fr.aliexpress.com/item/1005005411787277.html?spm=a2g0o.detail.0.0.8554lNFHlNFHU0&amp;gps-id=pcDetailTopMoreOtherSeller&amp;scm=1007.40050.354490.0&amp;scm_id=1007.40050.354490.0&amp;scm-url=1007.40050.354490.0&amp;pvid=65b15a0f-e5fc-4fc0-a302-5b5dd4836fa3&amp;_t=gps-id:pcDetailTopMoreOtherSeller,scm-url:1007.40050.354490.0,pvid:65b15a0f-e5fc-4fc0-a302-5b5dd4836fa3,tpp_buckets:668%232846%238111%231996&amp;isseo=y&amp;pdp_npi=4%40dis%21EUR%2128.08%2115.72%21%21%21215.87%21120.89%21%402101efd717050755213705183ef256%2112000032951576179%21rec%21FR%21100737469%21&amp;utparam-url=scene%3ApcDetailTopMoreOtherSeller%7Cquery_from%3A"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fr.aliexpress.com/item/1005005871279443.html?spm=a2g0o.detail.0.0.2d00bwgcbwgcw8&amp;gps-id=pcDetailTopMoreOtherSeller&amp;scm=1007.40050.354490.0&amp;scm_id=1007.40050.354490.0&amp;scm-url=1007.40050.354490.0&amp;pvid=eef52ffd-0550-459a-90f3-1cbe743b61c2&amp;_t=gps-id:pcDetailTopMoreOtherSeller,scm-url:1007.40050.354490.0,pvid:eef52ffd-0550-459a-90f3-1cbe743b61c2,tpp_buckets:668%232846%238112%231997&amp;isseo=y&amp;pdp_npi=4%40dis%21EUR%216.09%215.18%21%21%2146.79%2139.77%21%402101c5a417050767902768961e91d8%2112000034676201661%21rec%21FR%21100737469%21&amp;utparam-url=scene%3ApcDetailTopMoreOtherSeller%7Cquery_from%3A"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fr.aliexpress.com/item/1005002334801196.html?spm=a2g0o.detail.1000014.19.6233sLOdsLOdsj&amp;gps-id=pcDetailBottomMoreOtherSeller&amp;scm=1007.40050.354490.0&amp;scm_id=1007.40050.354490.0&amp;scm-url=1007.40050.354490.0&amp;pvid=293db163-0030-42ba-a9a6-07fd41565f09&amp;_t=gps-id:pcDetailBottomMoreOtherSeller,scm-url:1007.40050.354490.0,pvid:293db163-0030-42ba-a9a6-07fd41565f09,tpp_buckets:668%232846%238114%231999&amp;isseo=y&amp;pdp_npi=4%40dis%21EUR%2120.85%2118.76%21%21%2122.37%2120.13%21%402101c5a417050766909557451e91d8%2112000020142656368%21rec%21FR%21100737469%21&amp;utparam-url=scene%3ApcDetailBottomMoreOtherSeller%7Cquery_from%3A"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4973-6643-5FC7-9E96-B9A95D526C82}"/>
              </a:ext>
            </a:extLst>
          </p:cNvPr>
          <p:cNvSpPr>
            <a:spLocks noGrp="1"/>
          </p:cNvSpPr>
          <p:nvPr>
            <p:ph type="ctrTitle"/>
          </p:nvPr>
        </p:nvSpPr>
        <p:spPr/>
        <p:txBody>
          <a:bodyPr/>
          <a:lstStyle/>
          <a:p>
            <a:r>
              <a:rPr lang="en-GB" dirty="0"/>
              <a:t>3 way valves</a:t>
            </a:r>
          </a:p>
        </p:txBody>
      </p:sp>
      <p:sp>
        <p:nvSpPr>
          <p:cNvPr id="3" name="Subtitle 2">
            <a:extLst>
              <a:ext uri="{FF2B5EF4-FFF2-40B4-BE49-F238E27FC236}">
                <a16:creationId xmlns:a16="http://schemas.microsoft.com/office/drawing/2014/main" id="{5798339B-523A-1061-00B5-5F113CE67737}"/>
              </a:ext>
            </a:extLst>
          </p:cNvPr>
          <p:cNvSpPr>
            <a:spLocks noGrp="1"/>
          </p:cNvSpPr>
          <p:nvPr>
            <p:ph type="subTitle" idx="1"/>
          </p:nvPr>
        </p:nvSpPr>
        <p:spPr/>
        <p:txBody>
          <a:bodyPr/>
          <a:lstStyle/>
          <a:p>
            <a:r>
              <a:rPr lang="en-GB" dirty="0"/>
              <a:t>Ian</a:t>
            </a:r>
          </a:p>
          <a:p>
            <a:r>
              <a:rPr lang="en-GB" dirty="0"/>
              <a:t>12 Jan 2024</a:t>
            </a:r>
          </a:p>
          <a:p>
            <a:r>
              <a:rPr lang="en-GB" dirty="0"/>
              <a:t>Up dated 23 Jan 2024</a:t>
            </a:r>
          </a:p>
        </p:txBody>
      </p:sp>
    </p:spTree>
    <p:extLst>
      <p:ext uri="{BB962C8B-B14F-4D97-AF65-F5344CB8AC3E}">
        <p14:creationId xmlns:p14="http://schemas.microsoft.com/office/powerpoint/2010/main" val="112145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9BBC-05E8-3423-0603-ED18AD22E893}"/>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D1EC9314-800D-F305-8DC7-6EEE2792AAB6}"/>
              </a:ext>
            </a:extLst>
          </p:cNvPr>
          <p:cNvSpPr txBox="1"/>
          <p:nvPr/>
        </p:nvSpPr>
        <p:spPr>
          <a:xfrm>
            <a:off x="2481607" y="952355"/>
            <a:ext cx="6094428"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289824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FFA84-D072-FF16-7F5D-7831F9AD827D}"/>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61386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70343-599C-C086-CDD1-C3BA19D26A62}"/>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164075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522EA-17DF-1632-8CFE-D77A010E6CED}"/>
              </a:ext>
            </a:extLst>
          </p:cNvPr>
          <p:cNvPicPr>
            <a:picLocks noChangeAspect="1"/>
          </p:cNvPicPr>
          <p:nvPr/>
        </p:nvPicPr>
        <p:blipFill>
          <a:blip r:embed="rId2"/>
          <a:stretch>
            <a:fillRect/>
          </a:stretch>
        </p:blipFill>
        <p:spPr>
          <a:xfrm>
            <a:off x="1635512" y="0"/>
            <a:ext cx="8920976" cy="6858000"/>
          </a:xfrm>
          <a:prstGeom prst="rect">
            <a:avLst/>
          </a:prstGeom>
        </p:spPr>
      </p:pic>
      <p:sp>
        <p:nvSpPr>
          <p:cNvPr id="5" name="TextBox 4">
            <a:extLst>
              <a:ext uri="{FF2B5EF4-FFF2-40B4-BE49-F238E27FC236}">
                <a16:creationId xmlns:a16="http://schemas.microsoft.com/office/drawing/2014/main" id="{044A8882-B31F-82A9-8F36-4AA4C4AB6BAD}"/>
              </a:ext>
            </a:extLst>
          </p:cNvPr>
          <p:cNvSpPr txBox="1"/>
          <p:nvPr/>
        </p:nvSpPr>
        <p:spPr>
          <a:xfrm>
            <a:off x="0" y="1654225"/>
            <a:ext cx="9498330" cy="369332"/>
          </a:xfrm>
          <a:prstGeom prst="rect">
            <a:avLst/>
          </a:prstGeom>
          <a:noFill/>
        </p:spPr>
        <p:txBody>
          <a:bodyPr wrap="square">
            <a:spAutoFit/>
          </a:bodyPr>
          <a:lstStyle/>
          <a:p>
            <a:r>
              <a:rPr lang="en-GB" dirty="0"/>
              <a:t>https://www.amazon.fr/gp/product/B07NVJ42PN/ref=pe_22632301_903018031_em_2p_1_lm</a:t>
            </a:r>
          </a:p>
        </p:txBody>
      </p:sp>
    </p:spTree>
    <p:extLst>
      <p:ext uri="{BB962C8B-B14F-4D97-AF65-F5344CB8AC3E}">
        <p14:creationId xmlns:p14="http://schemas.microsoft.com/office/powerpoint/2010/main" val="364266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42F15-7FE0-E37D-683C-7928FBDA8A50}"/>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C7631E4D-7D09-CA25-2ED1-F072078D75D8}"/>
              </a:ext>
            </a:extLst>
          </p:cNvPr>
          <p:cNvSpPr txBox="1"/>
          <p:nvPr/>
        </p:nvSpPr>
        <p:spPr>
          <a:xfrm>
            <a:off x="124906" y="1873280"/>
            <a:ext cx="6094428" cy="646331"/>
          </a:xfrm>
          <a:prstGeom prst="rect">
            <a:avLst/>
          </a:prstGeom>
          <a:noFill/>
        </p:spPr>
        <p:txBody>
          <a:bodyPr wrap="square">
            <a:spAutoFit/>
          </a:bodyPr>
          <a:lstStyle/>
          <a:p>
            <a:r>
              <a:rPr lang="en-GB" dirty="0">
                <a:hlinkClick r:id="rId3"/>
              </a:rPr>
              <a:t>Stainless Steel Ball Valve 3 Way Screwed Reduced Bore Direct Mount - Valves Online</a:t>
            </a:r>
            <a:endParaRPr lang="en-GB" dirty="0"/>
          </a:p>
        </p:txBody>
      </p:sp>
    </p:spTree>
    <p:extLst>
      <p:ext uri="{BB962C8B-B14F-4D97-AF65-F5344CB8AC3E}">
        <p14:creationId xmlns:p14="http://schemas.microsoft.com/office/powerpoint/2010/main" val="225311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CAAF-C61A-3277-B04D-3C0D05761111}"/>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FE1CFF2E-A146-76AF-D07B-A050DEEEC1C1}"/>
              </a:ext>
            </a:extLst>
          </p:cNvPr>
          <p:cNvSpPr txBox="1"/>
          <p:nvPr/>
        </p:nvSpPr>
        <p:spPr>
          <a:xfrm>
            <a:off x="3650530" y="824001"/>
            <a:ext cx="6094428" cy="369332"/>
          </a:xfrm>
          <a:prstGeom prst="rect">
            <a:avLst/>
          </a:prstGeom>
          <a:noFill/>
        </p:spPr>
        <p:txBody>
          <a:bodyPr wrap="square">
            <a:spAutoFit/>
          </a:bodyPr>
          <a:lstStyle/>
          <a:p>
            <a:r>
              <a:rPr lang="en-GB" dirty="0">
                <a:hlinkClick r:id="rId3"/>
              </a:rPr>
              <a:t>3 Way Ball Valve | RS (rs-online.com)</a:t>
            </a:r>
            <a:endParaRPr lang="en-GB" dirty="0"/>
          </a:p>
        </p:txBody>
      </p:sp>
    </p:spTree>
    <p:extLst>
      <p:ext uri="{BB962C8B-B14F-4D97-AF65-F5344CB8AC3E}">
        <p14:creationId xmlns:p14="http://schemas.microsoft.com/office/powerpoint/2010/main" val="100153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2E3175-1584-BAB2-2CC1-F703022FBEE1}"/>
              </a:ext>
            </a:extLst>
          </p:cNvPr>
          <p:cNvSpPr txBox="1"/>
          <p:nvPr/>
        </p:nvSpPr>
        <p:spPr>
          <a:xfrm>
            <a:off x="3280527" y="2767280"/>
            <a:ext cx="6485642" cy="1323439"/>
          </a:xfrm>
          <a:prstGeom prst="rect">
            <a:avLst/>
          </a:prstGeom>
          <a:noFill/>
        </p:spPr>
        <p:txBody>
          <a:bodyPr wrap="square" rtlCol="0">
            <a:spAutoFit/>
          </a:bodyPr>
          <a:lstStyle/>
          <a:p>
            <a:r>
              <a:rPr lang="en-GB" sz="8000" dirty="0"/>
              <a:t>Pipe supports</a:t>
            </a:r>
          </a:p>
        </p:txBody>
      </p:sp>
    </p:spTree>
    <p:extLst>
      <p:ext uri="{BB962C8B-B14F-4D97-AF65-F5344CB8AC3E}">
        <p14:creationId xmlns:p14="http://schemas.microsoft.com/office/powerpoint/2010/main" val="378315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09E8A-3071-7EA2-AA8B-BDEBB904D4DF}"/>
              </a:ext>
            </a:extLst>
          </p:cNvPr>
          <p:cNvPicPr>
            <a:picLocks noChangeAspect="1"/>
          </p:cNvPicPr>
          <p:nvPr/>
        </p:nvPicPr>
        <p:blipFill>
          <a:blip r:embed="rId2"/>
          <a:stretch>
            <a:fillRect/>
          </a:stretch>
        </p:blipFill>
        <p:spPr>
          <a:xfrm>
            <a:off x="633845" y="0"/>
            <a:ext cx="10924309" cy="6858000"/>
          </a:xfrm>
          <a:prstGeom prst="rect">
            <a:avLst/>
          </a:prstGeom>
        </p:spPr>
      </p:pic>
      <p:sp>
        <p:nvSpPr>
          <p:cNvPr id="9" name="TextBox 8">
            <a:extLst>
              <a:ext uri="{FF2B5EF4-FFF2-40B4-BE49-F238E27FC236}">
                <a16:creationId xmlns:a16="http://schemas.microsoft.com/office/drawing/2014/main" id="{3EB5724E-73DF-DDB3-E2DA-9C1D7ECCC2C8}"/>
              </a:ext>
            </a:extLst>
          </p:cNvPr>
          <p:cNvSpPr txBox="1"/>
          <p:nvPr/>
        </p:nvSpPr>
        <p:spPr>
          <a:xfrm>
            <a:off x="3876773" y="1112610"/>
            <a:ext cx="6094428" cy="923330"/>
          </a:xfrm>
          <a:prstGeom prst="rect">
            <a:avLst/>
          </a:prstGeom>
          <a:noFill/>
        </p:spPr>
        <p:txBody>
          <a:bodyPr wrap="square">
            <a:spAutoFit/>
          </a:bodyPr>
          <a:lstStyle/>
          <a:p>
            <a:r>
              <a:rPr lang="en-GB" dirty="0" err="1">
                <a:hlinkClick r:id="rId3"/>
              </a:rPr>
              <a:t>Cintre</a:t>
            </a:r>
            <a:r>
              <a:rPr lang="en-GB" dirty="0">
                <a:hlinkClick r:id="rId3"/>
              </a:rPr>
              <a:t> de </a:t>
            </a:r>
            <a:r>
              <a:rPr lang="en-GB" dirty="0" err="1">
                <a:hlinkClick r:id="rId3"/>
              </a:rPr>
              <a:t>tuyau</a:t>
            </a:r>
            <a:r>
              <a:rPr lang="en-GB" dirty="0">
                <a:hlinkClick r:id="rId3"/>
              </a:rPr>
              <a:t> </a:t>
            </a:r>
            <a:r>
              <a:rPr lang="en-GB" dirty="0" err="1">
                <a:hlinkClick r:id="rId3"/>
              </a:rPr>
              <a:t>en</a:t>
            </a:r>
            <a:r>
              <a:rPr lang="en-GB" dirty="0">
                <a:hlinkClick r:id="rId3"/>
              </a:rPr>
              <a:t> </a:t>
            </a:r>
            <a:r>
              <a:rPr lang="en-GB" dirty="0" err="1">
                <a:hlinkClick r:id="rId3"/>
              </a:rPr>
              <a:t>acier</a:t>
            </a:r>
            <a:r>
              <a:rPr lang="en-GB" dirty="0">
                <a:hlinkClick r:id="rId3"/>
              </a:rPr>
              <a:t> </a:t>
            </a:r>
            <a:r>
              <a:rPr lang="en-GB" dirty="0" err="1">
                <a:hlinkClick r:id="rId3"/>
              </a:rPr>
              <a:t>inoxydable</a:t>
            </a:r>
            <a:r>
              <a:rPr lang="en-GB" dirty="0">
                <a:hlinkClick r:id="rId3"/>
              </a:rPr>
              <a:t>, </a:t>
            </a:r>
            <a:r>
              <a:rPr lang="en-GB" dirty="0" err="1">
                <a:hlinkClick r:id="rId3"/>
              </a:rPr>
              <a:t>pince</a:t>
            </a:r>
            <a:r>
              <a:rPr lang="en-GB" dirty="0">
                <a:hlinkClick r:id="rId3"/>
              </a:rPr>
              <a:t> </a:t>
            </a:r>
            <a:r>
              <a:rPr lang="en-GB" dirty="0" err="1">
                <a:hlinkClick r:id="rId3"/>
              </a:rPr>
              <a:t>Suppoert</a:t>
            </a:r>
            <a:r>
              <a:rPr lang="en-GB" dirty="0">
                <a:hlinkClick r:id="rId3"/>
              </a:rPr>
              <a:t> avec étui bleu Homebrew, vis M8, 50mm, </a:t>
            </a:r>
            <a:r>
              <a:rPr lang="en-GB" dirty="0" err="1">
                <a:hlinkClick r:id="rId3"/>
              </a:rPr>
              <a:t>ajustement</a:t>
            </a:r>
            <a:r>
              <a:rPr lang="en-GB" dirty="0">
                <a:hlinkClick r:id="rId3"/>
              </a:rPr>
              <a:t> 8-108mm, tube OD, 304, nouveau, 1 pièce - AliExpress</a:t>
            </a:r>
            <a:endParaRPr lang="en-GB" dirty="0"/>
          </a:p>
        </p:txBody>
      </p:sp>
    </p:spTree>
    <p:extLst>
      <p:ext uri="{BB962C8B-B14F-4D97-AF65-F5344CB8AC3E}">
        <p14:creationId xmlns:p14="http://schemas.microsoft.com/office/powerpoint/2010/main" val="24731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6D028-8EF9-7F31-88C5-D0278F44DF68}"/>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4AF70AA-BC9A-A355-D998-442A5E008FC3}"/>
              </a:ext>
            </a:extLst>
          </p:cNvPr>
          <p:cNvSpPr txBox="1"/>
          <p:nvPr/>
        </p:nvSpPr>
        <p:spPr>
          <a:xfrm>
            <a:off x="2038547" y="1291720"/>
            <a:ext cx="6094428" cy="923330"/>
          </a:xfrm>
          <a:prstGeom prst="rect">
            <a:avLst/>
          </a:prstGeom>
          <a:noFill/>
        </p:spPr>
        <p:txBody>
          <a:bodyPr wrap="square">
            <a:spAutoFit/>
          </a:bodyPr>
          <a:lstStyle/>
          <a:p>
            <a:r>
              <a:rPr lang="fr-FR" dirty="0">
                <a:hlinkClick r:id="rId3"/>
              </a:rPr>
              <a:t>Tube En Acier Inoxydable 100, 15mm-304mm, Boucle De Tuyau En Cuivre Pour Plomberie Et Climatisation, Livraison Gratuite - Brides - </a:t>
            </a:r>
            <a:r>
              <a:rPr lang="fr-FR" dirty="0" err="1">
                <a:hlinkClick r:id="rId3"/>
              </a:rPr>
              <a:t>AliExpress</a:t>
            </a:r>
            <a:endParaRPr lang="en-GB" dirty="0"/>
          </a:p>
        </p:txBody>
      </p:sp>
    </p:spTree>
    <p:extLst>
      <p:ext uri="{BB962C8B-B14F-4D97-AF65-F5344CB8AC3E}">
        <p14:creationId xmlns:p14="http://schemas.microsoft.com/office/powerpoint/2010/main" val="2755982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55C99-2A4F-26C1-2164-832885AEF429}"/>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69EA963-92E1-D8DD-603B-82FC1FEE39FD}"/>
              </a:ext>
            </a:extLst>
          </p:cNvPr>
          <p:cNvSpPr txBox="1"/>
          <p:nvPr/>
        </p:nvSpPr>
        <p:spPr>
          <a:xfrm>
            <a:off x="3160337" y="1084330"/>
            <a:ext cx="6094428" cy="923330"/>
          </a:xfrm>
          <a:prstGeom prst="rect">
            <a:avLst/>
          </a:prstGeom>
          <a:noFill/>
        </p:spPr>
        <p:txBody>
          <a:bodyPr wrap="square">
            <a:spAutoFit/>
          </a:bodyPr>
          <a:lstStyle/>
          <a:p>
            <a:r>
              <a:rPr lang="fr-FR" dirty="0">
                <a:hlinkClick r:id="rId3"/>
              </a:rPr>
              <a:t>Collier de serrage fileté femelle en acier inoxydable 304, écrou de support rapide, tuyau d'eau, collier de serrage en PVC, collier de serrage M8 - </a:t>
            </a:r>
            <a:r>
              <a:rPr lang="fr-FR" dirty="0" err="1">
                <a:hlinkClick r:id="rId3"/>
              </a:rPr>
              <a:t>AliExpress</a:t>
            </a:r>
            <a:endParaRPr lang="en-GB" dirty="0"/>
          </a:p>
        </p:txBody>
      </p:sp>
    </p:spTree>
    <p:extLst>
      <p:ext uri="{BB962C8B-B14F-4D97-AF65-F5344CB8AC3E}">
        <p14:creationId xmlns:p14="http://schemas.microsoft.com/office/powerpoint/2010/main" val="148271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CED5-28CA-1189-D9AE-62C39A918C9B}"/>
              </a:ext>
            </a:extLst>
          </p:cNvPr>
          <p:cNvSpPr txBox="1"/>
          <p:nvPr/>
        </p:nvSpPr>
        <p:spPr>
          <a:xfrm rot="10800000" flipH="1" flipV="1">
            <a:off x="1800517" y="438659"/>
            <a:ext cx="9087441" cy="4585871"/>
          </a:xfrm>
          <a:prstGeom prst="rect">
            <a:avLst/>
          </a:prstGeom>
          <a:noFill/>
        </p:spPr>
        <p:txBody>
          <a:bodyPr wrap="square" rtlCol="0">
            <a:spAutoFit/>
          </a:bodyPr>
          <a:lstStyle/>
          <a:p>
            <a:r>
              <a:rPr lang="en-GB" sz="4000" dirty="0"/>
              <a:t>		Specification</a:t>
            </a:r>
          </a:p>
          <a:p>
            <a:endParaRPr lang="en-GB" dirty="0"/>
          </a:p>
          <a:p>
            <a:endParaRPr lang="en-GB" dirty="0"/>
          </a:p>
          <a:p>
            <a:r>
              <a:rPr lang="en-GB" dirty="0"/>
              <a:t>Stainless body 316 or 304 (brass can readily split it unions are over tightened</a:t>
            </a:r>
          </a:p>
          <a:p>
            <a:endParaRPr lang="en-GB" dirty="0"/>
          </a:p>
          <a:p>
            <a:r>
              <a:rPr lang="en-GB" dirty="0"/>
              <a:t>½ inch BSP pipe thread on all 3 orifices</a:t>
            </a:r>
          </a:p>
          <a:p>
            <a:endParaRPr lang="en-GB" dirty="0"/>
          </a:p>
          <a:p>
            <a:r>
              <a:rPr lang="en-GB" dirty="0"/>
              <a:t>DN15</a:t>
            </a:r>
          </a:p>
          <a:p>
            <a:endParaRPr lang="en-GB" dirty="0"/>
          </a:p>
          <a:p>
            <a:r>
              <a:rPr lang="en-GB" dirty="0"/>
              <a:t>There are two possible configurations “L” or “T”. It must be “L”.</a:t>
            </a:r>
          </a:p>
          <a:p>
            <a:endParaRPr lang="en-GB" dirty="0"/>
          </a:p>
          <a:p>
            <a:r>
              <a:rPr lang="en-GB" dirty="0"/>
              <a:t>Pressure classification “1000WOG”</a:t>
            </a:r>
          </a:p>
          <a:p>
            <a:endParaRPr lang="en-GB" dirty="0"/>
          </a:p>
          <a:p>
            <a:endParaRPr lang="en-GB" dirty="0"/>
          </a:p>
          <a:p>
            <a:endParaRPr lang="en-GB" dirty="0"/>
          </a:p>
        </p:txBody>
      </p:sp>
    </p:spTree>
    <p:extLst>
      <p:ext uri="{BB962C8B-B14F-4D97-AF65-F5344CB8AC3E}">
        <p14:creationId xmlns:p14="http://schemas.microsoft.com/office/powerpoint/2010/main" val="187093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D6698-511B-5511-29AD-DE55B6273135}"/>
              </a:ext>
            </a:extLst>
          </p:cNvPr>
          <p:cNvSpPr txBox="1"/>
          <p:nvPr/>
        </p:nvSpPr>
        <p:spPr>
          <a:xfrm>
            <a:off x="3676453" y="2639505"/>
            <a:ext cx="5354425" cy="1323439"/>
          </a:xfrm>
          <a:prstGeom prst="rect">
            <a:avLst/>
          </a:prstGeom>
          <a:noFill/>
        </p:spPr>
        <p:txBody>
          <a:bodyPr wrap="square" rtlCol="0">
            <a:spAutoFit/>
          </a:bodyPr>
          <a:lstStyle/>
          <a:p>
            <a:r>
              <a:rPr lang="en-GB" sz="8000" dirty="0"/>
              <a:t>Brass body</a:t>
            </a:r>
          </a:p>
        </p:txBody>
      </p:sp>
    </p:spTree>
    <p:extLst>
      <p:ext uri="{BB962C8B-B14F-4D97-AF65-F5344CB8AC3E}">
        <p14:creationId xmlns:p14="http://schemas.microsoft.com/office/powerpoint/2010/main" val="81114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1B8DD-302A-67A7-5D2A-DC01904BCFD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C7A10F5-B810-BE34-D04A-16CC8C192A41}"/>
              </a:ext>
            </a:extLst>
          </p:cNvPr>
          <p:cNvSpPr txBox="1"/>
          <p:nvPr/>
        </p:nvSpPr>
        <p:spPr>
          <a:xfrm>
            <a:off x="1124147" y="1571622"/>
            <a:ext cx="6094428" cy="646331"/>
          </a:xfrm>
          <a:prstGeom prst="rect">
            <a:avLst/>
          </a:prstGeom>
          <a:noFill/>
        </p:spPr>
        <p:txBody>
          <a:bodyPr wrap="square">
            <a:spAutoFit/>
          </a:bodyPr>
          <a:lstStyle/>
          <a:p>
            <a:r>
              <a:rPr lang="en-GB" dirty="0"/>
              <a:t>https://www.metaltek.com/alloy/stainless-steel-austenitic-mtek-316/</a:t>
            </a:r>
          </a:p>
        </p:txBody>
      </p:sp>
    </p:spTree>
    <p:extLst>
      <p:ext uri="{BB962C8B-B14F-4D97-AF65-F5344CB8AC3E}">
        <p14:creationId xmlns:p14="http://schemas.microsoft.com/office/powerpoint/2010/main" val="1761604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89BCB-B6F7-D3F2-A0B4-9994551F2E4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4DE883E-196A-2221-56ED-63D5DA7D2698}"/>
              </a:ext>
            </a:extLst>
          </p:cNvPr>
          <p:cNvSpPr txBox="1"/>
          <p:nvPr/>
        </p:nvSpPr>
        <p:spPr>
          <a:xfrm>
            <a:off x="4019913" y="1497210"/>
            <a:ext cx="6097904" cy="646331"/>
          </a:xfrm>
          <a:prstGeom prst="rect">
            <a:avLst/>
          </a:prstGeom>
          <a:noFill/>
        </p:spPr>
        <p:txBody>
          <a:bodyPr wrap="square">
            <a:spAutoFit/>
          </a:bodyPr>
          <a:lstStyle/>
          <a:p>
            <a:r>
              <a:rPr lang="fr-FR" dirty="0">
                <a:hlinkClick r:id="rId3"/>
              </a:rPr>
              <a:t>Vanne à bille en laiton, 3 voies, 1/4 "3/8" 1/2 "3/4" -2 "Tee, Port complet t-port l-port - </a:t>
            </a:r>
            <a:r>
              <a:rPr lang="fr-FR" dirty="0" err="1">
                <a:hlinkClick r:id="rId3"/>
              </a:rPr>
              <a:t>AliExpress</a:t>
            </a:r>
            <a:endParaRPr lang="en-GB" dirty="0"/>
          </a:p>
        </p:txBody>
      </p:sp>
    </p:spTree>
    <p:extLst>
      <p:ext uri="{BB962C8B-B14F-4D97-AF65-F5344CB8AC3E}">
        <p14:creationId xmlns:p14="http://schemas.microsoft.com/office/powerpoint/2010/main" val="221322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920AA-539D-2A27-1219-E20CC1F34C6E}"/>
              </a:ext>
            </a:extLst>
          </p:cNvPr>
          <p:cNvPicPr>
            <a:picLocks noChangeAspect="1"/>
          </p:cNvPicPr>
          <p:nvPr/>
        </p:nvPicPr>
        <p:blipFill>
          <a:blip r:embed="rId2"/>
          <a:stretch>
            <a:fillRect/>
          </a:stretch>
        </p:blipFill>
        <p:spPr>
          <a:xfrm>
            <a:off x="633845" y="0"/>
            <a:ext cx="10924309" cy="6858000"/>
          </a:xfrm>
          <a:prstGeom prst="rect">
            <a:avLst/>
          </a:prstGeom>
        </p:spPr>
      </p:pic>
      <p:sp>
        <p:nvSpPr>
          <p:cNvPr id="7" name="TextBox 6">
            <a:extLst>
              <a:ext uri="{FF2B5EF4-FFF2-40B4-BE49-F238E27FC236}">
                <a16:creationId xmlns:a16="http://schemas.microsoft.com/office/drawing/2014/main" id="{1DDD83C1-B69A-9088-968D-3E4D790DD6EF}"/>
              </a:ext>
            </a:extLst>
          </p:cNvPr>
          <p:cNvSpPr txBox="1"/>
          <p:nvPr/>
        </p:nvSpPr>
        <p:spPr>
          <a:xfrm>
            <a:off x="3264032" y="898697"/>
            <a:ext cx="6094428" cy="1200329"/>
          </a:xfrm>
          <a:prstGeom prst="rect">
            <a:avLst/>
          </a:prstGeom>
          <a:noFill/>
        </p:spPr>
        <p:txBody>
          <a:bodyPr wrap="square">
            <a:spAutoFit/>
          </a:bodyPr>
          <a:lstStyle/>
          <a:p>
            <a:r>
              <a:rPr lang="fr-FR" dirty="0">
                <a:hlinkClick r:id="rId3"/>
              </a:rPr>
              <a:t>Vanne à boisseau sphérique à trois voies en cuivre, interrupteur de vanne à fil intérieur, joint de chauffage de conduite d'eau, type T, type L, 1 po, 4 po, 3 po, 8 po, 1/2 po, 3/4 po (aliexpress.com)</a:t>
            </a:r>
            <a:endParaRPr lang="en-GB" dirty="0"/>
          </a:p>
        </p:txBody>
      </p:sp>
    </p:spTree>
    <p:extLst>
      <p:ext uri="{BB962C8B-B14F-4D97-AF65-F5344CB8AC3E}">
        <p14:creationId xmlns:p14="http://schemas.microsoft.com/office/powerpoint/2010/main" val="121786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76FD8-1461-763E-6D5F-72426D0350A1}"/>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571596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FB07B-A697-95B0-F1F9-116586DC3A96}"/>
              </a:ext>
            </a:extLst>
          </p:cNvPr>
          <p:cNvSpPr txBox="1"/>
          <p:nvPr/>
        </p:nvSpPr>
        <p:spPr>
          <a:xfrm>
            <a:off x="77771" y="0"/>
            <a:ext cx="6094428" cy="646331"/>
          </a:xfrm>
          <a:prstGeom prst="rect">
            <a:avLst/>
          </a:prstGeom>
          <a:noFill/>
        </p:spPr>
        <p:txBody>
          <a:bodyPr wrap="square">
            <a:spAutoFit/>
          </a:bodyPr>
          <a:lstStyle/>
          <a:p>
            <a:r>
              <a:rPr lang="en-GB" dirty="0"/>
              <a:t>https://www.bonomiindustries.com/ball-valves/ball-valve-s7650-bspt-3-way-2-seats-l-port-diverting</a:t>
            </a:r>
          </a:p>
        </p:txBody>
      </p:sp>
      <p:pic>
        <p:nvPicPr>
          <p:cNvPr id="5" name="Picture 4">
            <a:extLst>
              <a:ext uri="{FF2B5EF4-FFF2-40B4-BE49-F238E27FC236}">
                <a16:creationId xmlns:a16="http://schemas.microsoft.com/office/drawing/2014/main" id="{6A94E89A-C451-45FC-CA6F-B069FAE1B3C5}"/>
              </a:ext>
            </a:extLst>
          </p:cNvPr>
          <p:cNvPicPr>
            <a:picLocks noChangeAspect="1"/>
          </p:cNvPicPr>
          <p:nvPr/>
        </p:nvPicPr>
        <p:blipFill rotWithShape="1">
          <a:blip r:embed="rId2"/>
          <a:srcRect l="30268" t="16495" r="34439" b="3367"/>
          <a:stretch/>
        </p:blipFill>
        <p:spPr>
          <a:xfrm>
            <a:off x="6730739" y="0"/>
            <a:ext cx="4807670" cy="6852987"/>
          </a:xfrm>
          <a:prstGeom prst="rect">
            <a:avLst/>
          </a:prstGeom>
        </p:spPr>
      </p:pic>
      <p:sp>
        <p:nvSpPr>
          <p:cNvPr id="7" name="TextBox 6">
            <a:extLst>
              <a:ext uri="{FF2B5EF4-FFF2-40B4-BE49-F238E27FC236}">
                <a16:creationId xmlns:a16="http://schemas.microsoft.com/office/drawing/2014/main" id="{2391ECE2-2B81-02B2-F076-DEE91471F2AB}"/>
              </a:ext>
            </a:extLst>
          </p:cNvPr>
          <p:cNvSpPr txBox="1"/>
          <p:nvPr/>
        </p:nvSpPr>
        <p:spPr>
          <a:xfrm>
            <a:off x="275735" y="1347936"/>
            <a:ext cx="6094428" cy="3139321"/>
          </a:xfrm>
          <a:prstGeom prst="rect">
            <a:avLst/>
          </a:prstGeom>
          <a:noFill/>
        </p:spPr>
        <p:txBody>
          <a:bodyPr wrap="square">
            <a:spAutoFit/>
          </a:bodyPr>
          <a:lstStyle/>
          <a:p>
            <a:r>
              <a:rPr lang="en-GB" dirty="0"/>
              <a:t>The </a:t>
            </a:r>
            <a:r>
              <a:rPr lang="en-GB" dirty="0" err="1"/>
              <a:t>RuB</a:t>
            </a:r>
            <a:r>
              <a:rPr lang="en-GB" dirty="0"/>
              <a:t> s.7650 is the right choice for fluid diversion and is designed with robust maintenance-free components ensuring ease of operation and </a:t>
            </a:r>
            <a:r>
              <a:rPr lang="en-GB" dirty="0" err="1"/>
              <a:t>safety.With</a:t>
            </a:r>
            <a:r>
              <a:rPr lang="en-GB" dirty="0"/>
              <a:t> a simple 90° turn, you can divert flow from one downstream outlet to the other. It combines traditional manual operation with modern automation. It is also very easy to convert from its sturdy lever handle to ISO 5211 actuator flange assembly. It features low operating torque and a special wear reducing self-compensating valve seat design that meets our 100,000 cycle life test requirement. The valve can be purchased separately, with handle or with a </a:t>
            </a:r>
            <a:r>
              <a:rPr lang="en-GB" dirty="0" err="1"/>
              <a:t>RuB</a:t>
            </a:r>
            <a:r>
              <a:rPr lang="en-GB" dirty="0"/>
              <a:t> actuator already mounted</a:t>
            </a:r>
          </a:p>
        </p:txBody>
      </p:sp>
    </p:spTree>
    <p:extLst>
      <p:ext uri="{BB962C8B-B14F-4D97-AF65-F5344CB8AC3E}">
        <p14:creationId xmlns:p14="http://schemas.microsoft.com/office/powerpoint/2010/main" val="2000895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67B04-17C7-3690-382E-8F6FF0AFAE6C}"/>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CBC19A2D-A50D-3F0B-1172-DD15D0D579D3}"/>
              </a:ext>
            </a:extLst>
          </p:cNvPr>
          <p:cNvSpPr txBox="1"/>
          <p:nvPr/>
        </p:nvSpPr>
        <p:spPr>
          <a:xfrm>
            <a:off x="963891" y="1760158"/>
            <a:ext cx="8444059" cy="369332"/>
          </a:xfrm>
          <a:prstGeom prst="rect">
            <a:avLst/>
          </a:prstGeom>
          <a:noFill/>
        </p:spPr>
        <p:txBody>
          <a:bodyPr wrap="square">
            <a:spAutoFit/>
          </a:bodyPr>
          <a:lstStyle/>
          <a:p>
            <a:r>
              <a:rPr lang="en-GB" dirty="0"/>
              <a:t>https://www.schwer.com/en_GB/three-way-ball-valve/pr/A-3BVG-F</a:t>
            </a:r>
          </a:p>
        </p:txBody>
      </p:sp>
    </p:spTree>
    <p:extLst>
      <p:ext uri="{BB962C8B-B14F-4D97-AF65-F5344CB8AC3E}">
        <p14:creationId xmlns:p14="http://schemas.microsoft.com/office/powerpoint/2010/main" val="4064376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A5CF7-A274-8B21-573C-C2493B27215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E550CA9C-33A3-B53C-1157-205A03249179}"/>
              </a:ext>
            </a:extLst>
          </p:cNvPr>
          <p:cNvSpPr txBox="1"/>
          <p:nvPr/>
        </p:nvSpPr>
        <p:spPr>
          <a:xfrm>
            <a:off x="96625" y="1383086"/>
            <a:ext cx="6094428" cy="646331"/>
          </a:xfrm>
          <a:prstGeom prst="rect">
            <a:avLst/>
          </a:prstGeom>
          <a:noFill/>
        </p:spPr>
        <p:txBody>
          <a:bodyPr wrap="square">
            <a:spAutoFit/>
          </a:bodyPr>
          <a:lstStyle/>
          <a:p>
            <a:r>
              <a:rPr lang="en-GB" dirty="0"/>
              <a:t>https://www.syveco.com/en/stainless-steel-ball-valve-781-3-way-t-port.html</a:t>
            </a:r>
          </a:p>
        </p:txBody>
      </p:sp>
    </p:spTree>
    <p:extLst>
      <p:ext uri="{BB962C8B-B14F-4D97-AF65-F5344CB8AC3E}">
        <p14:creationId xmlns:p14="http://schemas.microsoft.com/office/powerpoint/2010/main" val="3835348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C6C53-B920-FF20-FA38-24B79CC5C657}"/>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EBFAD2A-8A4D-D635-0773-570A32D7DF8E}"/>
              </a:ext>
            </a:extLst>
          </p:cNvPr>
          <p:cNvSpPr txBox="1"/>
          <p:nvPr/>
        </p:nvSpPr>
        <p:spPr>
          <a:xfrm>
            <a:off x="2783265" y="308431"/>
            <a:ext cx="6094428" cy="646331"/>
          </a:xfrm>
          <a:prstGeom prst="rect">
            <a:avLst/>
          </a:prstGeom>
          <a:noFill/>
        </p:spPr>
        <p:txBody>
          <a:bodyPr wrap="square">
            <a:spAutoFit/>
          </a:bodyPr>
          <a:lstStyle/>
          <a:p>
            <a:r>
              <a:rPr lang="en-GB" dirty="0"/>
              <a:t>https://www.valtec.com.tw/product-3-WAY-THREADED-END-BALL-VALVE-V-3WAY.html</a:t>
            </a:r>
          </a:p>
        </p:txBody>
      </p:sp>
    </p:spTree>
    <p:extLst>
      <p:ext uri="{BB962C8B-B14F-4D97-AF65-F5344CB8AC3E}">
        <p14:creationId xmlns:p14="http://schemas.microsoft.com/office/powerpoint/2010/main" val="1434133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F9E0A-A3DD-2C7E-59D7-8941CBAD9BF4}"/>
              </a:ext>
            </a:extLst>
          </p:cNvPr>
          <p:cNvPicPr>
            <a:picLocks noChangeAspect="1"/>
          </p:cNvPicPr>
          <p:nvPr/>
        </p:nvPicPr>
        <p:blipFill>
          <a:blip r:embed="rId2"/>
          <a:stretch>
            <a:fillRect/>
          </a:stretch>
        </p:blipFill>
        <p:spPr>
          <a:xfrm>
            <a:off x="633845" y="0"/>
            <a:ext cx="10924309" cy="6858000"/>
          </a:xfrm>
          <a:prstGeom prst="rect">
            <a:avLst/>
          </a:prstGeom>
        </p:spPr>
      </p:pic>
      <p:sp>
        <p:nvSpPr>
          <p:cNvPr id="4" name="Oval 3">
            <a:extLst>
              <a:ext uri="{FF2B5EF4-FFF2-40B4-BE49-F238E27FC236}">
                <a16:creationId xmlns:a16="http://schemas.microsoft.com/office/drawing/2014/main" id="{9C6E18A1-2D15-B58F-DFE7-DE0B3E7C603F}"/>
              </a:ext>
            </a:extLst>
          </p:cNvPr>
          <p:cNvSpPr/>
          <p:nvPr/>
        </p:nvSpPr>
        <p:spPr>
          <a:xfrm>
            <a:off x="3874770" y="2960371"/>
            <a:ext cx="1055449"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5DF1833-C43E-A4CC-4F60-3403FD21AEF5}"/>
              </a:ext>
            </a:extLst>
          </p:cNvPr>
          <p:cNvSpPr/>
          <p:nvPr/>
        </p:nvSpPr>
        <p:spPr>
          <a:xfrm>
            <a:off x="6572760" y="2960371"/>
            <a:ext cx="1348229" cy="4806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91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914BC0-D2F0-4672-3046-1D259F06129A}"/>
              </a:ext>
            </a:extLst>
          </p:cNvPr>
          <p:cNvSpPr txBox="1"/>
          <p:nvPr/>
        </p:nvSpPr>
        <p:spPr>
          <a:xfrm>
            <a:off x="2865749" y="264776"/>
            <a:ext cx="5484632" cy="5940088"/>
          </a:xfrm>
          <a:prstGeom prst="rect">
            <a:avLst/>
          </a:prstGeom>
          <a:noFill/>
        </p:spPr>
        <p:txBody>
          <a:bodyPr wrap="square" rtlCol="0">
            <a:spAutoFit/>
          </a:bodyPr>
          <a:lstStyle/>
          <a:p>
            <a:r>
              <a:rPr lang="en-GB" sz="2800" dirty="0"/>
              <a:t>Companies/suppliers looked at</a:t>
            </a:r>
          </a:p>
          <a:p>
            <a:endParaRPr lang="en-GB" sz="2800" dirty="0"/>
          </a:p>
          <a:p>
            <a:r>
              <a:rPr lang="en-GB" dirty="0" err="1"/>
              <a:t>Aliexpress</a:t>
            </a:r>
            <a:endParaRPr lang="en-GB" dirty="0"/>
          </a:p>
          <a:p>
            <a:endParaRPr lang="en-GB" dirty="0"/>
          </a:p>
          <a:p>
            <a:r>
              <a:rPr lang="en-GB" dirty="0"/>
              <a:t>RS (</a:t>
            </a:r>
            <a:r>
              <a:rPr lang="en-GB" dirty="0" err="1"/>
              <a:t>Uk</a:t>
            </a:r>
            <a:r>
              <a:rPr lang="en-GB" dirty="0"/>
              <a:t> and Fr)</a:t>
            </a:r>
          </a:p>
          <a:p>
            <a:endParaRPr lang="en-GB" dirty="0"/>
          </a:p>
          <a:p>
            <a:r>
              <a:rPr lang="en-GB" dirty="0"/>
              <a:t>CERN (</a:t>
            </a:r>
            <a:r>
              <a:rPr lang="en-GB" dirty="0" err="1"/>
              <a:t>Sagana</a:t>
            </a:r>
            <a:r>
              <a:rPr lang="en-GB" dirty="0"/>
              <a:t> and </a:t>
            </a:r>
            <a:r>
              <a:rPr lang="en-GB" dirty="0" err="1"/>
              <a:t>Trimatic</a:t>
            </a:r>
            <a:r>
              <a:rPr lang="en-GB" dirty="0"/>
              <a:t>)</a:t>
            </a:r>
          </a:p>
          <a:p>
            <a:endParaRPr lang="en-GB" dirty="0"/>
          </a:p>
          <a:p>
            <a:r>
              <a:rPr lang="en-GB" dirty="0"/>
              <a:t>Amazon.fr</a:t>
            </a:r>
          </a:p>
          <a:p>
            <a:endParaRPr lang="en-GB" dirty="0"/>
          </a:p>
          <a:p>
            <a:r>
              <a:rPr lang="en-GB" dirty="0" err="1"/>
              <a:t>Metaltek</a:t>
            </a:r>
            <a:endParaRPr lang="en-GB" dirty="0"/>
          </a:p>
          <a:p>
            <a:endParaRPr lang="en-GB" dirty="0"/>
          </a:p>
          <a:p>
            <a:r>
              <a:rPr lang="en-GB" dirty="0"/>
              <a:t>Valvesonline.co.uk</a:t>
            </a:r>
          </a:p>
          <a:p>
            <a:endParaRPr lang="en-GB" dirty="0"/>
          </a:p>
          <a:p>
            <a:r>
              <a:rPr lang="en-GB" dirty="0"/>
              <a:t>Schwer.com</a:t>
            </a:r>
          </a:p>
          <a:p>
            <a:endParaRPr lang="en-GB" dirty="0"/>
          </a:p>
          <a:p>
            <a:r>
              <a:rPr lang="en-GB" dirty="0"/>
              <a:t>Syveco.com</a:t>
            </a:r>
          </a:p>
          <a:p>
            <a:endParaRPr lang="en-GB" dirty="0"/>
          </a:p>
          <a:p>
            <a:r>
              <a:rPr lang="en-GB" dirty="0"/>
              <a:t>Valtec.com</a:t>
            </a:r>
          </a:p>
          <a:p>
            <a:endParaRPr lang="en-GB" dirty="0"/>
          </a:p>
        </p:txBody>
      </p:sp>
    </p:spTree>
    <p:extLst>
      <p:ext uri="{BB962C8B-B14F-4D97-AF65-F5344CB8AC3E}">
        <p14:creationId xmlns:p14="http://schemas.microsoft.com/office/powerpoint/2010/main" val="3456828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66C19-2C6C-2D1C-2BDE-DFE8175A270C}"/>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8964116-09B0-F805-F8EF-43FCC3669E4D}"/>
              </a:ext>
            </a:extLst>
          </p:cNvPr>
          <p:cNvSpPr txBox="1"/>
          <p:nvPr/>
        </p:nvSpPr>
        <p:spPr>
          <a:xfrm>
            <a:off x="813061" y="1090855"/>
            <a:ext cx="7850171" cy="369332"/>
          </a:xfrm>
          <a:prstGeom prst="rect">
            <a:avLst/>
          </a:prstGeom>
          <a:noFill/>
        </p:spPr>
        <p:txBody>
          <a:bodyPr wrap="square">
            <a:spAutoFit/>
          </a:bodyPr>
          <a:lstStyle/>
          <a:p>
            <a:r>
              <a:rPr lang="en-GB" dirty="0"/>
              <a:t>https://edh.cern.ch/edhcat/Images/295816/40.40.75.F.FTFR.pdf</a:t>
            </a:r>
          </a:p>
        </p:txBody>
      </p:sp>
    </p:spTree>
    <p:extLst>
      <p:ext uri="{BB962C8B-B14F-4D97-AF65-F5344CB8AC3E}">
        <p14:creationId xmlns:p14="http://schemas.microsoft.com/office/powerpoint/2010/main" val="920401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B406B-78C7-AC27-C039-DA923D132161}"/>
              </a:ext>
            </a:extLst>
          </p:cNvPr>
          <p:cNvPicPr>
            <a:picLocks noChangeAspect="1"/>
          </p:cNvPicPr>
          <p:nvPr/>
        </p:nvPicPr>
        <p:blipFill>
          <a:blip r:embed="rId2"/>
          <a:stretch>
            <a:fillRect/>
          </a:stretch>
        </p:blipFill>
        <p:spPr>
          <a:xfrm>
            <a:off x="633845" y="0"/>
            <a:ext cx="10924309" cy="6858000"/>
          </a:xfrm>
          <a:prstGeom prst="rect">
            <a:avLst/>
          </a:prstGeom>
        </p:spPr>
      </p:pic>
      <p:sp>
        <p:nvSpPr>
          <p:cNvPr id="4" name="Oval 3">
            <a:extLst>
              <a:ext uri="{FF2B5EF4-FFF2-40B4-BE49-F238E27FC236}">
                <a16:creationId xmlns:a16="http://schemas.microsoft.com/office/drawing/2014/main" id="{D8657CEE-1121-A4F3-8AA3-0487CE2CFED0}"/>
              </a:ext>
            </a:extLst>
          </p:cNvPr>
          <p:cNvSpPr/>
          <p:nvPr/>
        </p:nvSpPr>
        <p:spPr>
          <a:xfrm>
            <a:off x="2663190" y="4000501"/>
            <a:ext cx="1055449"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077595-32EF-FA51-4352-31717802D2AA}"/>
              </a:ext>
            </a:extLst>
          </p:cNvPr>
          <p:cNvSpPr txBox="1"/>
          <p:nvPr/>
        </p:nvSpPr>
        <p:spPr>
          <a:xfrm>
            <a:off x="6387544" y="5002768"/>
            <a:ext cx="3670856" cy="369332"/>
          </a:xfrm>
          <a:prstGeom prst="rect">
            <a:avLst/>
          </a:prstGeom>
          <a:noFill/>
        </p:spPr>
        <p:txBody>
          <a:bodyPr wrap="square" rtlCol="0">
            <a:spAutoFit/>
          </a:bodyPr>
          <a:lstStyle/>
          <a:p>
            <a:r>
              <a:rPr lang="en-GB" dirty="0" err="1">
                <a:solidFill>
                  <a:srgbClr val="FF0000"/>
                </a:solidFill>
              </a:rPr>
              <a:t>Sagana</a:t>
            </a:r>
            <a:r>
              <a:rPr lang="en-GB" dirty="0">
                <a:solidFill>
                  <a:srgbClr val="FF0000"/>
                </a:solidFill>
              </a:rPr>
              <a:t>     But is it “L” or “T” ?</a:t>
            </a:r>
          </a:p>
        </p:txBody>
      </p:sp>
    </p:spTree>
    <p:extLst>
      <p:ext uri="{BB962C8B-B14F-4D97-AF65-F5344CB8AC3E}">
        <p14:creationId xmlns:p14="http://schemas.microsoft.com/office/powerpoint/2010/main" val="18550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BCBD4-8A2A-80FC-CBA3-8D0C0F7D33B2}"/>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2441994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713B4D-2791-96CD-E584-73B65D4561DC}"/>
              </a:ext>
            </a:extLst>
          </p:cNvPr>
          <p:cNvSpPr txBox="1"/>
          <p:nvPr/>
        </p:nvSpPr>
        <p:spPr>
          <a:xfrm>
            <a:off x="3258531" y="1443841"/>
            <a:ext cx="7648281" cy="4185761"/>
          </a:xfrm>
          <a:prstGeom prst="rect">
            <a:avLst/>
          </a:prstGeom>
          <a:noFill/>
        </p:spPr>
        <p:txBody>
          <a:bodyPr wrap="square" rtlCol="0">
            <a:spAutoFit/>
          </a:bodyPr>
          <a:lstStyle/>
          <a:p>
            <a:r>
              <a:rPr lang="en-GB" sz="3200" dirty="0"/>
              <a:t>Conclusion</a:t>
            </a:r>
          </a:p>
          <a:p>
            <a:br>
              <a:rPr lang="en-GB" dirty="0"/>
            </a:br>
            <a:r>
              <a:rPr lang="en-GB" dirty="0" err="1"/>
              <a:t>Aliexpress</a:t>
            </a:r>
            <a:r>
              <a:rPr lang="en-GB" dirty="0"/>
              <a:t> seems more expensive (7-18Euro) than last year , twice ?</a:t>
            </a:r>
          </a:p>
          <a:p>
            <a:endParaRPr lang="en-GB" dirty="0"/>
          </a:p>
          <a:p>
            <a:r>
              <a:rPr lang="en-GB" dirty="0"/>
              <a:t>Amazon (30-38Euro) is approx. twice the </a:t>
            </a:r>
            <a:r>
              <a:rPr lang="en-GB" dirty="0" err="1"/>
              <a:t>Aliexpress</a:t>
            </a:r>
            <a:r>
              <a:rPr lang="en-GB" dirty="0"/>
              <a:t> price.</a:t>
            </a:r>
          </a:p>
          <a:p>
            <a:endParaRPr lang="en-GB" dirty="0"/>
          </a:p>
          <a:p>
            <a:r>
              <a:rPr lang="en-GB" dirty="0"/>
              <a:t>European prices are from 100-300chf for similar item.</a:t>
            </a:r>
          </a:p>
          <a:p>
            <a:endParaRPr lang="en-GB" dirty="0"/>
          </a:p>
          <a:p>
            <a:r>
              <a:rPr lang="en-GB" dirty="0"/>
              <a:t>Delivery times from some European suppliers are similar to </a:t>
            </a:r>
            <a:r>
              <a:rPr lang="en-GB" dirty="0" err="1"/>
              <a:t>Aliexpress</a:t>
            </a:r>
            <a:r>
              <a:rPr lang="en-GB" dirty="0"/>
              <a:t>. Does this mean they have the same </a:t>
            </a:r>
            <a:r>
              <a:rPr lang="en-GB" dirty="0" err="1"/>
              <a:t>origine</a:t>
            </a:r>
            <a:r>
              <a:rPr lang="en-GB" dirty="0"/>
              <a:t> ?</a:t>
            </a:r>
          </a:p>
          <a:p>
            <a:endParaRPr lang="en-GB" dirty="0"/>
          </a:p>
          <a:p>
            <a:r>
              <a:rPr lang="en-GB" dirty="0"/>
              <a:t>Lets try </a:t>
            </a:r>
            <a:r>
              <a:rPr lang="en-GB" dirty="0" err="1"/>
              <a:t>Aliexpress</a:t>
            </a:r>
            <a:r>
              <a:rPr lang="en-GB" dirty="0"/>
              <a:t> for minimum 2-3 pieces.</a:t>
            </a:r>
          </a:p>
          <a:p>
            <a:endParaRPr lang="en-GB" dirty="0"/>
          </a:p>
          <a:p>
            <a:endParaRPr lang="en-GB" dirty="0"/>
          </a:p>
        </p:txBody>
      </p:sp>
    </p:spTree>
    <p:extLst>
      <p:ext uri="{BB962C8B-B14F-4D97-AF65-F5344CB8AC3E}">
        <p14:creationId xmlns:p14="http://schemas.microsoft.com/office/powerpoint/2010/main" val="304690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C5750-E685-82F7-634A-3D23B4B2483A}"/>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5F92DE83-3BD5-8A3B-D18E-2A4971F12D71}"/>
              </a:ext>
            </a:extLst>
          </p:cNvPr>
          <p:cNvSpPr txBox="1"/>
          <p:nvPr/>
        </p:nvSpPr>
        <p:spPr>
          <a:xfrm>
            <a:off x="1012763" y="1066479"/>
            <a:ext cx="6097904"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3835600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1059C-930D-33A1-880C-3E6287FEF1C3}"/>
              </a:ext>
            </a:extLst>
          </p:cNvPr>
          <p:cNvPicPr>
            <a:picLocks noChangeAspect="1"/>
          </p:cNvPicPr>
          <p:nvPr/>
        </p:nvPicPr>
        <p:blipFill>
          <a:blip r:embed="rId2"/>
          <a:stretch>
            <a:fillRect/>
          </a:stretch>
        </p:blipFill>
        <p:spPr>
          <a:xfrm>
            <a:off x="0" y="0"/>
            <a:ext cx="10924309" cy="6858000"/>
          </a:xfrm>
          <a:prstGeom prst="rect">
            <a:avLst/>
          </a:prstGeom>
        </p:spPr>
      </p:pic>
      <p:pic>
        <p:nvPicPr>
          <p:cNvPr id="5" name="Picture 4">
            <a:extLst>
              <a:ext uri="{FF2B5EF4-FFF2-40B4-BE49-F238E27FC236}">
                <a16:creationId xmlns:a16="http://schemas.microsoft.com/office/drawing/2014/main" id="{8027B0E6-BAA2-2D1D-ACDA-89BDEC006C7C}"/>
              </a:ext>
            </a:extLst>
          </p:cNvPr>
          <p:cNvPicPr>
            <a:picLocks noChangeAspect="1"/>
          </p:cNvPicPr>
          <p:nvPr/>
        </p:nvPicPr>
        <p:blipFill rotWithShape="1">
          <a:blip r:embed="rId2"/>
          <a:srcRect l="8263" t="22268" r="67834" b="40481"/>
          <a:stretch/>
        </p:blipFill>
        <p:spPr>
          <a:xfrm>
            <a:off x="3280527" y="3022839"/>
            <a:ext cx="3770722" cy="3689045"/>
          </a:xfrm>
          <a:prstGeom prst="rect">
            <a:avLst/>
          </a:prstGeom>
        </p:spPr>
      </p:pic>
      <p:sp>
        <p:nvSpPr>
          <p:cNvPr id="7" name="TextBox 6">
            <a:extLst>
              <a:ext uri="{FF2B5EF4-FFF2-40B4-BE49-F238E27FC236}">
                <a16:creationId xmlns:a16="http://schemas.microsoft.com/office/drawing/2014/main" id="{5F8DF59E-7D98-5D18-7645-DE1DCF34FBAA}"/>
              </a:ext>
            </a:extLst>
          </p:cNvPr>
          <p:cNvSpPr txBox="1"/>
          <p:nvPr/>
        </p:nvSpPr>
        <p:spPr>
          <a:xfrm>
            <a:off x="2488677" y="283052"/>
            <a:ext cx="6127422"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360960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299AFF-7696-E659-CBC7-81648A585E20}"/>
              </a:ext>
            </a:extLst>
          </p:cNvPr>
          <p:cNvPicPr>
            <a:picLocks noChangeAspect="1"/>
          </p:cNvPicPr>
          <p:nvPr/>
        </p:nvPicPr>
        <p:blipFill>
          <a:blip r:embed="rId2"/>
          <a:stretch>
            <a:fillRect/>
          </a:stretch>
        </p:blipFill>
        <p:spPr>
          <a:xfrm>
            <a:off x="633845" y="-150828"/>
            <a:ext cx="10924309" cy="6858000"/>
          </a:xfrm>
          <a:prstGeom prst="rect">
            <a:avLst/>
          </a:prstGeom>
        </p:spPr>
      </p:pic>
      <p:sp>
        <p:nvSpPr>
          <p:cNvPr id="5" name="TextBox 4">
            <a:extLst>
              <a:ext uri="{FF2B5EF4-FFF2-40B4-BE49-F238E27FC236}">
                <a16:creationId xmlns:a16="http://schemas.microsoft.com/office/drawing/2014/main" id="{3F5A9EBB-3962-1D1F-F0CE-68312E35BC33}"/>
              </a:ext>
            </a:extLst>
          </p:cNvPr>
          <p:cNvSpPr txBox="1"/>
          <p:nvPr/>
        </p:nvSpPr>
        <p:spPr>
          <a:xfrm>
            <a:off x="1906572" y="801527"/>
            <a:ext cx="6094428" cy="923330"/>
          </a:xfrm>
          <a:prstGeom prst="rect">
            <a:avLst/>
          </a:prstGeom>
          <a:noFill/>
        </p:spPr>
        <p:txBody>
          <a:bodyPr wrap="square">
            <a:spAutoFit/>
          </a:bodyPr>
          <a:lstStyle/>
          <a:p>
            <a:r>
              <a:rPr lang="fr-FR" dirty="0">
                <a:hlinkClick r:id="rId3"/>
              </a:rPr>
              <a:t>Robinet à boisseau sphérique à trois voies en acier inoxydable 304, robinet à boisseau sphérique à trois voies fileté en forme de L en forme de T 2 points 3 points 4 points 6 p - </a:t>
            </a:r>
            <a:r>
              <a:rPr lang="fr-FR" dirty="0" err="1">
                <a:hlinkClick r:id="rId3"/>
              </a:rPr>
              <a:t>AliExpress</a:t>
            </a:r>
            <a:endParaRPr lang="en-GB" dirty="0"/>
          </a:p>
        </p:txBody>
      </p:sp>
    </p:spTree>
    <p:extLst>
      <p:ext uri="{BB962C8B-B14F-4D97-AF65-F5344CB8AC3E}">
        <p14:creationId xmlns:p14="http://schemas.microsoft.com/office/powerpoint/2010/main" val="168030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80790-AC6B-8998-FE48-BBFF816EF90C}"/>
              </a:ext>
            </a:extLst>
          </p:cNvPr>
          <p:cNvPicPr>
            <a:picLocks noChangeAspect="1"/>
          </p:cNvPicPr>
          <p:nvPr/>
        </p:nvPicPr>
        <p:blipFill>
          <a:blip r:embed="rId2"/>
          <a:stretch>
            <a:fillRect/>
          </a:stretch>
        </p:blipFill>
        <p:spPr>
          <a:xfrm>
            <a:off x="633845" y="0"/>
            <a:ext cx="10924309" cy="6858000"/>
          </a:xfrm>
          <a:prstGeom prst="rect">
            <a:avLst/>
          </a:prstGeom>
        </p:spPr>
      </p:pic>
      <p:pic>
        <p:nvPicPr>
          <p:cNvPr id="5" name="Picture 4">
            <a:extLst>
              <a:ext uri="{FF2B5EF4-FFF2-40B4-BE49-F238E27FC236}">
                <a16:creationId xmlns:a16="http://schemas.microsoft.com/office/drawing/2014/main" id="{A3E0E700-089D-9B31-7D0E-9E7C261F6210}"/>
              </a:ext>
            </a:extLst>
          </p:cNvPr>
          <p:cNvPicPr>
            <a:picLocks noChangeAspect="1"/>
          </p:cNvPicPr>
          <p:nvPr/>
        </p:nvPicPr>
        <p:blipFill rotWithShape="1">
          <a:blip r:embed="rId3"/>
          <a:srcRect l="1705" t="34364" r="68093" b="11890"/>
          <a:stretch/>
        </p:blipFill>
        <p:spPr>
          <a:xfrm>
            <a:off x="7814821" y="565607"/>
            <a:ext cx="3299381" cy="3685881"/>
          </a:xfrm>
          <a:prstGeom prst="rect">
            <a:avLst/>
          </a:prstGeom>
        </p:spPr>
      </p:pic>
    </p:spTree>
    <p:extLst>
      <p:ext uri="{BB962C8B-B14F-4D97-AF65-F5344CB8AC3E}">
        <p14:creationId xmlns:p14="http://schemas.microsoft.com/office/powerpoint/2010/main" val="2049574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544DF-402F-2298-61FE-BEC73FD788E5}"/>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72095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21B50-9478-7194-3C2F-734F86A7413B}"/>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FD8B96E8-5707-9A6B-7D57-871FA0E4BDEB}"/>
              </a:ext>
            </a:extLst>
          </p:cNvPr>
          <p:cNvSpPr txBox="1"/>
          <p:nvPr/>
        </p:nvSpPr>
        <p:spPr>
          <a:xfrm>
            <a:off x="2971800" y="914648"/>
            <a:ext cx="6094428" cy="923330"/>
          </a:xfrm>
          <a:prstGeom prst="rect">
            <a:avLst/>
          </a:prstGeom>
          <a:noFill/>
        </p:spPr>
        <p:txBody>
          <a:bodyPr wrap="square">
            <a:spAutoFit/>
          </a:bodyPr>
          <a:lstStyle/>
          <a:p>
            <a:r>
              <a:rPr lang="fr-FR" dirty="0">
                <a:hlinkClick r:id="rId3"/>
              </a:rPr>
              <a:t>Robinet à Bille à Trois Voies en Acier Inoxydable, Filetage 1/4 BSP, Type T, Type L, Chr15, Chr20, Chr25, Chr32, 3/8, 1/2, 3/4, 304, 1, 2 Pouces (aliexpress.com)</a:t>
            </a:r>
            <a:endParaRPr lang="en-GB" dirty="0"/>
          </a:p>
        </p:txBody>
      </p:sp>
      <p:pic>
        <p:nvPicPr>
          <p:cNvPr id="7" name="Picture 6">
            <a:extLst>
              <a:ext uri="{FF2B5EF4-FFF2-40B4-BE49-F238E27FC236}">
                <a16:creationId xmlns:a16="http://schemas.microsoft.com/office/drawing/2014/main" id="{A1CF6CA2-F52B-9437-500B-525444D34095}"/>
              </a:ext>
            </a:extLst>
          </p:cNvPr>
          <p:cNvPicPr>
            <a:picLocks noChangeAspect="1"/>
          </p:cNvPicPr>
          <p:nvPr/>
        </p:nvPicPr>
        <p:blipFill rotWithShape="1">
          <a:blip r:embed="rId4"/>
          <a:srcRect l="17065" t="56495" r="68870" b="26801"/>
          <a:stretch/>
        </p:blipFill>
        <p:spPr>
          <a:xfrm>
            <a:off x="6711885" y="3806197"/>
            <a:ext cx="4015818" cy="2994040"/>
          </a:xfrm>
          <a:prstGeom prst="rect">
            <a:avLst/>
          </a:prstGeom>
        </p:spPr>
      </p:pic>
    </p:spTree>
    <p:extLst>
      <p:ext uri="{BB962C8B-B14F-4D97-AF65-F5344CB8AC3E}">
        <p14:creationId xmlns:p14="http://schemas.microsoft.com/office/powerpoint/2010/main" val="1401434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14446</TotalTime>
  <Words>819</Words>
  <Application>Microsoft Office PowerPoint</Application>
  <PresentationFormat>Widescreen</PresentationFormat>
  <Paragraphs>69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3 way valves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way valves</dc:title>
  <dc:creator>Ian Crotty</dc:creator>
  <cp:lastModifiedBy>Ian Crotty</cp:lastModifiedBy>
  <cp:revision>13</cp:revision>
  <dcterms:created xsi:type="dcterms:W3CDTF">2024-01-12T16:12:49Z</dcterms:created>
  <dcterms:modified xsi:type="dcterms:W3CDTF">2024-01-23T11:31:59Z</dcterms:modified>
</cp:coreProperties>
</file>