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5" r:id="rId7"/>
    <p:sldId id="282" r:id="rId8"/>
    <p:sldId id="283" r:id="rId9"/>
    <p:sldId id="281" r:id="rId10"/>
    <p:sldId id="261" r:id="rId11"/>
    <p:sldId id="262" r:id="rId12"/>
    <p:sldId id="263" r:id="rId13"/>
    <p:sldId id="264" r:id="rId14"/>
    <p:sldId id="265" r:id="rId15"/>
    <p:sldId id="267" r:id="rId16"/>
    <p:sldId id="268" r:id="rId17"/>
    <p:sldId id="269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3" autoAdjust="0"/>
    <p:restoredTop sz="94660"/>
  </p:normalViewPr>
  <p:slideViewPr>
    <p:cSldViewPr snapToGrid="0">
      <p:cViewPr varScale="1">
        <p:scale>
          <a:sx n="98" d="100"/>
          <a:sy n="98" d="100"/>
        </p:scale>
        <p:origin x="3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99AF4-B008-21C3-E9AD-3F2520AC1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DB814-8419-4FDD-62AF-3E914CCFE5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D9B1C-A5F0-4D7A-2C2B-2251CDD08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ADD7-6F37-4876-B8B4-FF018C1CD3CA}" type="datetimeFigureOut">
              <a:rPr lang="en-GB" smtClean="0"/>
              <a:t>26/03/2025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E7637-F295-9029-2095-72649E941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65FBE-63B3-7393-EB7C-893ABE9DB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7D7-8624-4675-9F52-D4F90356D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124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CA894-23D0-9AA8-26FA-655022E4C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A3D8BD-7D5F-B50C-08B1-7799CF31A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9C36D-385F-E2B9-DE24-1C5A14C2F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ADD7-6F37-4876-B8B4-FF018C1CD3CA}" type="datetimeFigureOut">
              <a:rPr lang="en-GB" smtClean="0"/>
              <a:t>26/03/2025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3F6E5-FAC7-88C2-FFF6-3BF50E8C4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7C3EC-1F33-5D3A-0C50-EB91513E3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7D7-8624-4675-9F52-D4F90356D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06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72BAEB-06BE-D059-A332-E1CD91BBA9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2F17C7-DFDE-E854-AB71-A35DE759A8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E4A61-0EF6-D3B6-40DE-FD5347D6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ADD7-6F37-4876-B8B4-FF018C1CD3CA}" type="datetimeFigureOut">
              <a:rPr lang="en-GB" smtClean="0"/>
              <a:t>26/03/2025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4BA81-5EB0-E147-14D6-4FBEA301E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833E0-D9D1-AFAC-A501-3426CA181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7D7-8624-4675-9F52-D4F90356D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011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34F94-E06F-73AE-FA59-BEE966C2D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1C86F-CA2B-1664-BB27-B852C6D03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291F9-773A-2857-9EAA-B6F8BDFB8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ADD7-6F37-4876-B8B4-FF018C1CD3CA}" type="datetimeFigureOut">
              <a:rPr lang="en-GB" smtClean="0"/>
              <a:t>26/03/2025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902FA-4458-4C80-F857-7A5B8E686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9C676-6E78-CCDF-809A-4DF6AEEBD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7D7-8624-4675-9F52-D4F90356D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80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291D6-D635-C604-F9F3-E20E573A3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C39FDF-0241-1639-3A81-567021A2D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BAB8C-4CF9-9BFE-AFCE-7C07C2E0B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ADD7-6F37-4876-B8B4-FF018C1CD3CA}" type="datetimeFigureOut">
              <a:rPr lang="en-GB" smtClean="0"/>
              <a:t>26/03/2025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AA67F-77BC-1268-52D3-EFEDAAE0E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774C7-C382-B31E-9296-97CE2059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7D7-8624-4675-9F52-D4F90356D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43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45B1-E99D-77AC-E223-086F0F14E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2E206-639A-1DF3-E6EA-81352B5A13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21D2A1-57AB-8257-4335-F1955E8FC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D4A94A-5FDB-B9EE-06A2-73DDB737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ADD7-6F37-4876-B8B4-FF018C1CD3CA}" type="datetimeFigureOut">
              <a:rPr lang="en-GB" smtClean="0"/>
              <a:t>26/03/2025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17B4FC-A2C5-D2F4-9FEE-BEC0C630C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36F943-008F-129F-E9A3-712BF1179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7D7-8624-4675-9F52-D4F90356D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847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5469D-F100-214C-633D-F6B540606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E6EE3-4977-12AA-8A3F-22CAFC7DE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26280E-BB8E-6C91-13E1-270E47438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D25750-6D0C-6819-D09A-1E2AEB9EB8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B3A171-F0FD-7B1E-3B75-73F98DC792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A2B94F-9775-3A5C-11AF-31A17DBB1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ADD7-6F37-4876-B8B4-FF018C1CD3CA}" type="datetimeFigureOut">
              <a:rPr lang="en-GB" smtClean="0"/>
              <a:t>26/03/2025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1542AE-CE29-B9AE-0D26-9A1217417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CF5E0B-DB18-7B10-69AE-CE59F15B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7D7-8624-4675-9F52-D4F90356D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652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2F581-9FBA-C1A8-FF0C-5627E4A5A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A8E1C7-7857-C867-FEFE-2B431899D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ADD7-6F37-4876-B8B4-FF018C1CD3CA}" type="datetimeFigureOut">
              <a:rPr lang="en-GB" smtClean="0"/>
              <a:t>26/03/2025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BB21E0-7707-4554-7F0E-4E773257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5B8958-1A89-1B0E-C7C3-C7826B2AC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7D7-8624-4675-9F52-D4F90356D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935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DBAB6C-7A9D-11BA-B389-3646CF4CB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ADD7-6F37-4876-B8B4-FF018C1CD3CA}" type="datetimeFigureOut">
              <a:rPr lang="en-GB" smtClean="0"/>
              <a:t>26/03/2025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60667C-14B7-B264-3074-6C8C5C6B4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E1C45-064C-238A-33E2-BEBBF06FF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7D7-8624-4675-9F52-D4F90356D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257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9DD80-249D-9242-208A-5707B8865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4E98E-94D3-E560-10F3-47187F02B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91BA3-A62B-FAC0-6FD8-7ACB0C9BC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BB4F27-4300-02A8-301F-53D75ADB5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ADD7-6F37-4876-B8B4-FF018C1CD3CA}" type="datetimeFigureOut">
              <a:rPr lang="en-GB" smtClean="0"/>
              <a:t>26/03/2025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EEFF9-5345-FC84-7116-5380A273B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B8B49-6EC8-CAF5-63DF-6C35B5A4F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7D7-8624-4675-9F52-D4F90356D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628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550F9-BDF5-D5F0-29A3-E2FABB5E9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76B8D3-A2D9-4436-D990-19954974B3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04813-2B93-D911-F45B-5088B8D2E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8C48C-0E17-ECA6-B12E-9E3A8F869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ADD7-6F37-4876-B8B4-FF018C1CD3CA}" type="datetimeFigureOut">
              <a:rPr lang="en-GB" smtClean="0"/>
              <a:t>26/03/2025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C711AF-D8F2-22FB-8967-CF981BFBF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7D1C59-384F-E170-5508-5D382918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7D7-8624-4675-9F52-D4F90356D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174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E14E32-C4DB-2C88-DA87-15802BF3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63685C-CFF0-7BE0-EE50-297A1FE4F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18AA9-B33A-377E-66BC-9979522EDC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10ADD7-6F37-4876-B8B4-FF018C1CD3CA}" type="datetimeFigureOut">
              <a:rPr lang="en-GB" smtClean="0"/>
              <a:t>26/03/2025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91943-A06D-A051-0175-B5984EA21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014F0-42ED-C427-5348-82E9C4D5B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5347D7-8624-4675-9F52-D4F90356D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578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herzmediaserver.com/data/01_product_data/01_datasheets/7623_7624_7628_7658_7659_thermostatventil_unterteile_stufenlose_ablesbare_voreinstellung_TS-98-VH_EN_2022-01-13.pdf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roymerlin.fr/produits/groupe-collecteur-avec-vannes-arret-et-de-pre-regulation-caleffi-662-2-91345711.html?Megaboost&amp;at_medium=Sea-Paid&amp;at_campaign=MT-08-CONFORT&amp;ENERGIERENOUVELABLE-PMAX-SHP-PLA-Low-3P&amp;at_source=google&amp;at_market=M3&amp;at_section=R8&amp;at_campaign_id=21932794076&amp;at_campaign_type=PMAX&amp;at_account=FIL-ROUGE-SHOPPING&amp;at_account_id=921-620-5076&amp;gad_source=1&amp;gclid=Cj0KCQjwy46_BhDOARIsAIvmcwPw8qAnj2UcWEld4ZW7uNh_jT6qUmXBhF7AZCToiHNXsuyAwr26bi4aAqAVEALw_wcB&amp;gclsrc=aw.ds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leroymerlin.fr/produits/collecteur-a-visser-m-f-20x27-5-departs-m15x21-82167101.html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anjou-connectique.com/collecteur-inox-1-plancher-chauffant-nu-4-departs-male-3-4-ek.html?gad_source=1&amp;gclid=Cj0KCQjwy46_BhDOARIsAIvmcwN7RzURen1YCp-Y0T5Mv49HxeE7EoTeTnkZZOvjfmGZ_HWDlKpO40oaAtonEALw_wcB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9811A-EEF9-E079-8C42-2F4196AF15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GIF Cooling</a:t>
            </a:r>
            <a:br>
              <a:rPr lang="en-GB" dirty="0"/>
            </a:br>
            <a:r>
              <a:rPr lang="en-GB" dirty="0"/>
              <a:t>manifold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C61762-6448-300A-663F-9DD883CCD9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Ian</a:t>
            </a:r>
          </a:p>
          <a:p>
            <a:r>
              <a:rPr lang="en-GB" dirty="0"/>
              <a:t>25 March 2025</a:t>
            </a:r>
          </a:p>
        </p:txBody>
      </p:sp>
    </p:spTree>
    <p:extLst>
      <p:ext uri="{BB962C8B-B14F-4D97-AF65-F5344CB8AC3E}">
        <p14:creationId xmlns:p14="http://schemas.microsoft.com/office/powerpoint/2010/main" val="1073735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654310-D75B-91C9-A819-44BA18E0F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7" y="0"/>
            <a:ext cx="114073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96DC96-BA4A-ED34-82FB-C3406049DFD6}"/>
              </a:ext>
            </a:extLst>
          </p:cNvPr>
          <p:cNvSpPr txBox="1"/>
          <p:nvPr/>
        </p:nvSpPr>
        <p:spPr>
          <a:xfrm>
            <a:off x="564444" y="426700"/>
            <a:ext cx="10408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https://api.rexel.fr/dam/media/content/1/71041344/2573751?format=DOCUMENTS</a:t>
            </a:r>
          </a:p>
        </p:txBody>
      </p:sp>
    </p:spTree>
    <p:extLst>
      <p:ext uri="{BB962C8B-B14F-4D97-AF65-F5344CB8AC3E}">
        <p14:creationId xmlns:p14="http://schemas.microsoft.com/office/powerpoint/2010/main" val="3832390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7653B1-CD1F-563D-AE89-BE80B52575B1}"/>
              </a:ext>
            </a:extLst>
          </p:cNvPr>
          <p:cNvSpPr txBox="1"/>
          <p:nvPr/>
        </p:nvSpPr>
        <p:spPr>
          <a:xfrm>
            <a:off x="3223967" y="2554664"/>
            <a:ext cx="59765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707430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24EE9F-310A-122E-18C2-6E0A1C79B9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212" t="17595" r="22041"/>
          <a:stretch/>
        </p:blipFill>
        <p:spPr>
          <a:xfrm>
            <a:off x="301658" y="-1"/>
            <a:ext cx="8210746" cy="6808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4163DC-BECC-271E-FD39-6DD315A45C39}"/>
              </a:ext>
            </a:extLst>
          </p:cNvPr>
          <p:cNvSpPr txBox="1"/>
          <p:nvPr/>
        </p:nvSpPr>
        <p:spPr>
          <a:xfrm>
            <a:off x="8512404" y="683201"/>
            <a:ext cx="38566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https://www.cedeo.fr/tableau-conversion-plomberie-chauffage</a:t>
            </a:r>
          </a:p>
        </p:txBody>
      </p:sp>
    </p:spTree>
    <p:extLst>
      <p:ext uri="{BB962C8B-B14F-4D97-AF65-F5344CB8AC3E}">
        <p14:creationId xmlns:p14="http://schemas.microsoft.com/office/powerpoint/2010/main" val="2063793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7BE4A8-2F0C-99EA-47F2-8C688F2F4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7" y="0"/>
            <a:ext cx="11407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93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9D3E33-F42F-5E82-44CC-1BF8AFA412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97" t="7835" r="23301"/>
          <a:stretch/>
        </p:blipFill>
        <p:spPr>
          <a:xfrm>
            <a:off x="0" y="9763"/>
            <a:ext cx="7984503" cy="68482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5B8C6B-94C9-602E-753B-B38303BFB7E0}"/>
              </a:ext>
            </a:extLst>
          </p:cNvPr>
          <p:cNvSpPr txBox="1"/>
          <p:nvPr/>
        </p:nvSpPr>
        <p:spPr>
          <a:xfrm>
            <a:off x="8047151" y="5774111"/>
            <a:ext cx="4144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https://www.netraccord.fr/content/21-dimensions-des-filetages-d-un-raccord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5239D0-75BE-6FB4-B0BB-13E7915CB7C7}"/>
              </a:ext>
            </a:extLst>
          </p:cNvPr>
          <p:cNvSpPr/>
          <p:nvPr/>
        </p:nvSpPr>
        <p:spPr>
          <a:xfrm>
            <a:off x="638175" y="1323975"/>
            <a:ext cx="7572375" cy="24003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267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053124-9B08-938B-6EAF-EAECFF39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7" y="0"/>
            <a:ext cx="114073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2F3403-60E0-1B75-E75B-6A665115D34B}"/>
              </a:ext>
            </a:extLst>
          </p:cNvPr>
          <p:cNvSpPr txBox="1"/>
          <p:nvPr/>
        </p:nvSpPr>
        <p:spPr>
          <a:xfrm>
            <a:off x="669072" y="131507"/>
            <a:ext cx="9980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https://style-indus.com/pages/conversion-diametre-des-filetages-raccords-de-plomberie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FADED7D-4617-CF43-1BD2-8905FCA8C262}"/>
              </a:ext>
            </a:extLst>
          </p:cNvPr>
          <p:cNvSpPr/>
          <p:nvPr/>
        </p:nvSpPr>
        <p:spPr>
          <a:xfrm>
            <a:off x="2464421" y="3222701"/>
            <a:ext cx="4694662" cy="14496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702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5E117-67F5-B6B4-7C97-8AAF5DB65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7" y="0"/>
            <a:ext cx="11407366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1722AB8-83E4-10D0-6FAB-FD26880CD0BF}"/>
              </a:ext>
            </a:extLst>
          </p:cNvPr>
          <p:cNvSpPr/>
          <p:nvPr/>
        </p:nvSpPr>
        <p:spPr>
          <a:xfrm>
            <a:off x="2865863" y="1918009"/>
            <a:ext cx="1895708" cy="535258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6DCF33C-0C95-3770-F384-3BA3EC8C2AD3}"/>
              </a:ext>
            </a:extLst>
          </p:cNvPr>
          <p:cNvSpPr/>
          <p:nvPr/>
        </p:nvSpPr>
        <p:spPr>
          <a:xfrm>
            <a:off x="3055434" y="4616605"/>
            <a:ext cx="2728332" cy="223022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7DBEB7-30A6-DF35-76F1-C900513E801A}"/>
              </a:ext>
            </a:extLst>
          </p:cNvPr>
          <p:cNvSpPr txBox="1"/>
          <p:nvPr/>
        </p:nvSpPr>
        <p:spPr>
          <a:xfrm>
            <a:off x="1014761" y="178639"/>
            <a:ext cx="8840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https://www.hummel.com/fileadmin/pim_import/Datenblaetter/2354343401_EN.pdf</a:t>
            </a:r>
          </a:p>
        </p:txBody>
      </p:sp>
    </p:spTree>
    <p:extLst>
      <p:ext uri="{BB962C8B-B14F-4D97-AF65-F5344CB8AC3E}">
        <p14:creationId xmlns:p14="http://schemas.microsoft.com/office/powerpoint/2010/main" val="2202959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424B89-AB4D-3C45-5FEE-606C2320E6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136" t="13659" r="29439" b="41300"/>
          <a:stretch/>
        </p:blipFill>
        <p:spPr>
          <a:xfrm>
            <a:off x="0" y="0"/>
            <a:ext cx="6464489" cy="41259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772095-59FA-AC9A-FE87-752DBFB939C2}"/>
              </a:ext>
            </a:extLst>
          </p:cNvPr>
          <p:cNvSpPr txBox="1"/>
          <p:nvPr/>
        </p:nvSpPr>
        <p:spPr>
          <a:xfrm>
            <a:off x="646771" y="4380637"/>
            <a:ext cx="90324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Euro Cone, Din V 3838</a:t>
            </a:r>
          </a:p>
          <a:p>
            <a:r>
              <a:rPr lang="en-GB" dirty="0"/>
              <a:t>We are introducing Euro Cone in some valves of German build size. The Euro Cone is described in the German </a:t>
            </a:r>
          </a:p>
          <a:p>
            <a:r>
              <a:rPr lang="en-GB" dirty="0"/>
              <a:t>preliminary norm DIN V 3838.</a:t>
            </a:r>
          </a:p>
          <a:p>
            <a:r>
              <a:rPr lang="en-GB" dirty="0"/>
              <a:t>This norm only includes connections with outside treaded pipe G ¾ A and inside cone</a:t>
            </a:r>
          </a:p>
        </p:txBody>
      </p:sp>
    </p:spTree>
    <p:extLst>
      <p:ext uri="{BB962C8B-B14F-4D97-AF65-F5344CB8AC3E}">
        <p14:creationId xmlns:p14="http://schemas.microsoft.com/office/powerpoint/2010/main" val="704354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5469CB-D835-DCEB-B6D6-3CEDDE8B63BA}"/>
              </a:ext>
            </a:extLst>
          </p:cNvPr>
          <p:cNvSpPr txBox="1"/>
          <p:nvPr/>
        </p:nvSpPr>
        <p:spPr>
          <a:xfrm>
            <a:off x="326173" y="0"/>
            <a:ext cx="609414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https://herzmediaserver.com/data/01_product_data/01_datasheets/7623_7624_7628_7658_7659_thermostatventil_unterteile_stufenlose_ablesbare_voreinstellung_TS-98-VH_EN_2022-01-13.pdf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This addresses Euro Cone (EK) for 3/4 inch thread only from the </a:t>
            </a:r>
            <a:r>
              <a:rPr lang="en-GB" dirty="0" err="1"/>
              <a:t>german</a:t>
            </a:r>
            <a:r>
              <a:rPr lang="en-GB" dirty="0"/>
              <a:t> DIN V3838</a:t>
            </a:r>
          </a:p>
          <a:p>
            <a:endParaRPr lang="en-GB" dirty="0"/>
          </a:p>
          <a:p>
            <a:r>
              <a:rPr lang="en-GB" dirty="0"/>
              <a:t>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82DC62-CCFB-282F-1D48-4D42F9008D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309" t="15284" r="32176"/>
          <a:stretch/>
        </p:blipFill>
        <p:spPr>
          <a:xfrm>
            <a:off x="6869151" y="0"/>
            <a:ext cx="5163014" cy="682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47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6D2D67-429B-09CA-755A-3115FC65F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7" y="0"/>
            <a:ext cx="11407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27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096F98-D6FB-32F5-4F64-2EE701697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7" y="0"/>
            <a:ext cx="11407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41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921016-1577-C6FC-4BDC-E60E199E3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7" y="0"/>
            <a:ext cx="11407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77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6715BB-2E2B-03E6-D08C-E23ED0824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7" y="0"/>
            <a:ext cx="1140736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C8E8BB-D55A-1B6F-58DF-6CA7DEA5E2B7}"/>
              </a:ext>
            </a:extLst>
          </p:cNvPr>
          <p:cNvSpPr txBox="1"/>
          <p:nvPr/>
        </p:nvSpPr>
        <p:spPr>
          <a:xfrm>
            <a:off x="724829" y="2252546"/>
            <a:ext cx="4114800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Flow meters 1-5l/min on each channel</a:t>
            </a:r>
          </a:p>
          <a:p>
            <a:r>
              <a:rPr lang="en-GB"/>
              <a:t>with adjustment</a:t>
            </a:r>
            <a:endParaRPr lang="en-GB" dirty="0"/>
          </a:p>
          <a:p>
            <a:r>
              <a:rPr lang="en-GB" dirty="0"/>
              <a:t>&amp; Temperature supply and Return !</a:t>
            </a:r>
          </a:p>
        </p:txBody>
      </p:sp>
    </p:spTree>
    <p:extLst>
      <p:ext uri="{BB962C8B-B14F-4D97-AF65-F5344CB8AC3E}">
        <p14:creationId xmlns:p14="http://schemas.microsoft.com/office/powerpoint/2010/main" val="2610347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veral brass pipes with black knobs&#10;&#10;AI-generated content may be incorrect.">
            <a:extLst>
              <a:ext uri="{FF2B5EF4-FFF2-40B4-BE49-F238E27FC236}">
                <a16:creationId xmlns:a16="http://schemas.microsoft.com/office/drawing/2014/main" id="{C7D10EC4-248C-FF72-BE3E-BA2F9D467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630"/>
            <a:ext cx="4125951" cy="3094463"/>
          </a:xfrm>
          <a:prstGeom prst="rect">
            <a:avLst/>
          </a:prstGeom>
        </p:spPr>
      </p:pic>
      <p:pic>
        <p:nvPicPr>
          <p:cNvPr id="5" name="Picture 4" descr="A metal cage with metal pipes in it&#10;&#10;AI-generated content may be incorrect.">
            <a:extLst>
              <a:ext uri="{FF2B5EF4-FFF2-40B4-BE49-F238E27FC236}">
                <a16:creationId xmlns:a16="http://schemas.microsoft.com/office/drawing/2014/main" id="{8385BBCA-B602-F20C-F93E-5CEF8A69A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949" y="111511"/>
            <a:ext cx="6333893" cy="4750420"/>
          </a:xfrm>
          <a:prstGeom prst="rect">
            <a:avLst/>
          </a:prstGeom>
        </p:spPr>
      </p:pic>
      <p:pic>
        <p:nvPicPr>
          <p:cNvPr id="7" name="Picture 6" descr="A group of metal pipes with red and blue caps&#10;&#10;AI-generated content may be incorrect.">
            <a:extLst>
              <a:ext uri="{FF2B5EF4-FFF2-40B4-BE49-F238E27FC236}">
                <a16:creationId xmlns:a16="http://schemas.microsoft.com/office/drawing/2014/main" id="{CB76B69E-ED5B-B281-BE13-CA2967A22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8" y="3362093"/>
            <a:ext cx="4572000" cy="3429000"/>
          </a:xfrm>
          <a:prstGeom prst="rect">
            <a:avLst/>
          </a:prstGeom>
        </p:spPr>
      </p:pic>
      <p:pic>
        <p:nvPicPr>
          <p:cNvPr id="9" name="Picture 8" descr="A shelf with many metal objects&#10;&#10;AI-generated content may be incorrect.">
            <a:extLst>
              <a:ext uri="{FF2B5EF4-FFF2-40B4-BE49-F238E27FC236}">
                <a16:creationId xmlns:a16="http://schemas.microsoft.com/office/drawing/2014/main" id="{CA20C00A-7768-A5B3-1002-6EE53E8933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45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B6F575-D411-CF39-9E50-FCE112D53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7" y="0"/>
            <a:ext cx="1140736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680687-2077-995F-396C-7D9BA81A2760}"/>
              </a:ext>
            </a:extLst>
          </p:cNvPr>
          <p:cNvSpPr txBox="1"/>
          <p:nvPr/>
        </p:nvSpPr>
        <p:spPr>
          <a:xfrm>
            <a:off x="1246695" y="1562195"/>
            <a:ext cx="6094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3"/>
              </a:rPr>
              <a:t>Groupe collecteur avec vannes d'arrêt et de pré-régulation </a:t>
            </a:r>
            <a:r>
              <a:rPr lang="fr-FR" dirty="0" err="1">
                <a:hlinkClick r:id="rId3"/>
              </a:rPr>
              <a:t>Caleffi</a:t>
            </a:r>
            <a:r>
              <a:rPr lang="fr-FR" dirty="0">
                <a:hlinkClick r:id="rId3"/>
              </a:rPr>
              <a:t> 662 - 2 | Leroy Merlin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6690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BC6C24-9AC9-E00F-AE00-DF66E92AD881}"/>
              </a:ext>
            </a:extLst>
          </p:cNvPr>
          <p:cNvSpPr txBox="1"/>
          <p:nvPr/>
        </p:nvSpPr>
        <p:spPr>
          <a:xfrm>
            <a:off x="443059" y="0"/>
            <a:ext cx="77087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2"/>
              </a:rPr>
              <a:t>Collecteur à visser M/F 20x27, 5 départs M15x21 | Leroy Merlin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ABA229-F746-DA54-71E6-964174FF3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17" y="0"/>
            <a:ext cx="11407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24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7A3C1F-CD03-E547-AE6F-CC63515F08AA}"/>
              </a:ext>
            </a:extLst>
          </p:cNvPr>
          <p:cNvSpPr txBox="1"/>
          <p:nvPr/>
        </p:nvSpPr>
        <p:spPr>
          <a:xfrm>
            <a:off x="111512" y="0"/>
            <a:ext cx="8617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2"/>
              </a:rPr>
              <a:t>Collecteur INOX 1" (26/34) Plancher chauffant nu - 4 départs mâle 3/4" (20/27) EK - Watts (anjou-connectique.com)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7C1A19-CC74-05E0-737B-D5183E232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659" y="635664"/>
            <a:ext cx="10350024" cy="622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21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</TotalTime>
  <Words>253</Words>
  <Application>Microsoft Office PowerPoint</Application>
  <PresentationFormat>Widescreen</PresentationFormat>
  <Paragraphs>26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Office Theme</vt:lpstr>
      <vt:lpstr>GIF Cooling manifold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Ian Crotty</dc:creator>
  <cp:lastModifiedBy>Ian Crotty</cp:lastModifiedBy>
  <cp:revision>9</cp:revision>
  <dcterms:created xsi:type="dcterms:W3CDTF">2025-03-25T12:53:33Z</dcterms:created>
  <dcterms:modified xsi:type="dcterms:W3CDTF">2025-03-26T15:56:10Z</dcterms:modified>
</cp:coreProperties>
</file>