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59" r:id="rId5"/>
    <p:sldId id="261" r:id="rId6"/>
    <p:sldId id="265" r:id="rId7"/>
    <p:sldId id="264" r:id="rId8"/>
    <p:sldId id="262" r:id="rId9"/>
    <p:sldId id="268" r:id="rId10"/>
    <p:sldId id="269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3D9"/>
    <a:srgbClr val="D1F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37"/>
  </p:normalViewPr>
  <p:slideViewPr>
    <p:cSldViewPr snapToGrid="0">
      <p:cViewPr varScale="1">
        <p:scale>
          <a:sx n="101" d="100"/>
          <a:sy n="101" d="100"/>
        </p:scale>
        <p:origin x="15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FB801-1DA5-4665-8582-2CC721DE22F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8A3FD-18C2-494D-96D7-78887DFF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80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34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575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923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682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760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38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885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8A3FD-18C2-494D-96D7-78887DFFC66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5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71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83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1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08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88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9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41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98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32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71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04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98A8-6071-4933-A02F-FED00C3F8D3D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C9D1A-2097-4D71-93AF-E0FCBB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61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8520" y="1174283"/>
            <a:ext cx="7452361" cy="1488657"/>
          </a:xfr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RPC 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Resource Manager Report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79744" y="3108959"/>
            <a:ext cx="5909912" cy="1655546"/>
          </a:xfrm>
          <a:solidFill>
            <a:srgbClr val="92D050"/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endParaRPr lang="it-IT" sz="2800" b="1" dirty="0"/>
          </a:p>
          <a:p>
            <a:r>
              <a:rPr lang="it-IT" sz="2800" b="1" dirty="0"/>
              <a:t>RPC IB meeting - </a:t>
            </a:r>
            <a:r>
              <a:rPr lang="it-IT" sz="2800" b="1" dirty="0" err="1"/>
              <a:t>February</a:t>
            </a:r>
            <a:r>
              <a:rPr lang="it-IT" sz="2800" b="1" dirty="0"/>
              <a:t> 2020</a:t>
            </a:r>
            <a:endParaRPr lang="en-GB" sz="28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564864" y="6035041"/>
            <a:ext cx="2443298" cy="646331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it-IT" sz="3600" i="1" dirty="0">
                <a:solidFill>
                  <a:srgbClr val="FF0000"/>
                </a:solidFill>
                <a:latin typeface="Lucida Calligraphy" panose="03010101010101010101" pitchFamily="66" charset="0"/>
              </a:rPr>
              <a:t>Paola   S.</a:t>
            </a:r>
            <a:endParaRPr lang="en-GB" sz="3600" i="1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2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631387" y="225531"/>
            <a:ext cx="7886700" cy="564178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rgbClr val="FF0000"/>
                </a:solidFill>
              </a:rPr>
              <a:t>UPGRADE : </a:t>
            </a:r>
            <a:r>
              <a:rPr lang="it-IT" b="1" dirty="0" err="1">
                <a:solidFill>
                  <a:srgbClr val="FF0000"/>
                </a:solidFill>
              </a:rPr>
              <a:t>contributions</a:t>
            </a:r>
            <a:r>
              <a:rPr lang="it-IT" b="1" dirty="0">
                <a:solidFill>
                  <a:srgbClr val="FF0000"/>
                </a:solidFill>
              </a:rPr>
              <a:t> from </a:t>
            </a:r>
            <a:r>
              <a:rPr lang="it-IT" b="1" dirty="0" err="1">
                <a:solidFill>
                  <a:srgbClr val="FF0000"/>
                </a:solidFill>
              </a:rPr>
              <a:t>FAs</a:t>
            </a:r>
            <a:endParaRPr lang="en-GB" sz="24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48640" y="4929944"/>
            <a:ext cx="7815714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have</a:t>
            </a:r>
            <a:r>
              <a:rPr lang="it-IT" sz="2400" dirty="0" smtClean="0"/>
              <a:t> to </a:t>
            </a:r>
            <a:r>
              <a:rPr lang="it-IT" sz="2400" dirty="0" err="1" smtClean="0"/>
              <a:t>plan</a:t>
            </a:r>
            <a:r>
              <a:rPr lang="it-IT" sz="2400" dirty="0" smtClean="0"/>
              <a:t> </a:t>
            </a:r>
            <a:r>
              <a:rPr lang="it-IT" sz="2400" dirty="0" err="1" smtClean="0"/>
              <a:t>meetings</a:t>
            </a:r>
            <a:r>
              <a:rPr lang="it-IT" sz="2400" dirty="0" smtClean="0"/>
              <a:t> </a:t>
            </a:r>
            <a:r>
              <a:rPr lang="it-IT" sz="2400" dirty="0"/>
              <a:t>with </a:t>
            </a:r>
            <a:r>
              <a:rPr lang="it-IT" sz="2400" dirty="0" err="1"/>
              <a:t>each</a:t>
            </a:r>
            <a:r>
              <a:rPr lang="it-IT" sz="2400" dirty="0"/>
              <a:t> </a:t>
            </a:r>
            <a:r>
              <a:rPr lang="it-IT" sz="2400" dirty="0" smtClean="0"/>
              <a:t>FA to </a:t>
            </a:r>
            <a:r>
              <a:rPr lang="it-IT" sz="2400" dirty="0" err="1" smtClean="0"/>
              <a:t>agree</a:t>
            </a:r>
            <a:r>
              <a:rPr lang="it-IT" sz="2400" dirty="0" smtClean="0"/>
              <a:t> the future </a:t>
            </a:r>
            <a:r>
              <a:rPr lang="it-IT" sz="2400" dirty="0" err="1" smtClean="0"/>
              <a:t>contributions</a:t>
            </a:r>
            <a:r>
              <a:rPr lang="it-IT" sz="2400" dirty="0" smtClean="0"/>
              <a:t> </a:t>
            </a:r>
            <a:r>
              <a:rPr lang="it-IT" sz="2400" dirty="0" err="1" smtClean="0"/>
              <a:t>timeline</a:t>
            </a:r>
            <a:r>
              <a:rPr lang="it-IT" sz="2400" dirty="0" smtClean="0"/>
              <a:t> in the light of the </a:t>
            </a:r>
            <a:r>
              <a:rPr lang="it-IT" sz="2400" dirty="0" err="1" smtClean="0"/>
              <a:t>project</a:t>
            </a:r>
            <a:r>
              <a:rPr lang="it-IT" sz="2400" dirty="0" smtClean="0"/>
              <a:t> </a:t>
            </a:r>
            <a:r>
              <a:rPr lang="it-IT" sz="2400" dirty="0" err="1" smtClean="0"/>
              <a:t>timeline</a:t>
            </a:r>
            <a:endParaRPr lang="it-IT" sz="24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00594"/>
              </p:ext>
            </p:extLst>
          </p:nvPr>
        </p:nvGraphicFramePr>
        <p:xfrm>
          <a:off x="548640" y="1058779"/>
          <a:ext cx="6920566" cy="3234087"/>
        </p:xfrm>
        <a:graphic>
          <a:graphicData uri="http://schemas.openxmlformats.org/drawingml/2006/table">
            <a:tbl>
              <a:tblPr/>
              <a:tblGrid>
                <a:gridCol w="1247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0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0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2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552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FUNDING AGENCY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RECEIVED 2018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RECEIVED 2019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DUE </a:t>
                      </a:r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(whole upgrade)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given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cash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in-kind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cash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in-kind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(from Annex3 MoU)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China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Korea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France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Colombia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Egypt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Italy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Bulgaria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Mexico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5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Georgia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2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IRAN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2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97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768463" y="2967335"/>
            <a:ext cx="360707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8000" b="1" cap="none" spc="0" dirty="0" smtClean="0">
                <a:ln/>
                <a:solidFill>
                  <a:schemeClr val="accent4"/>
                </a:solidFill>
                <a:effectLst/>
              </a:rPr>
              <a:t>The end</a:t>
            </a:r>
            <a:endParaRPr lang="it-IT" sz="80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525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143745"/>
            <a:ext cx="7886700" cy="886158"/>
          </a:xfr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3600" b="1" dirty="0" err="1" smtClean="0">
                <a:solidFill>
                  <a:srgbClr val="FF0000"/>
                </a:solidFill>
              </a:rPr>
              <a:t>MoB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>
                <a:solidFill>
                  <a:srgbClr val="FF0000"/>
                </a:solidFill>
              </a:rPr>
              <a:t>2019 : </a:t>
            </a:r>
            <a:r>
              <a:rPr lang="it-IT" sz="3600" b="1" dirty="0" err="1">
                <a:solidFill>
                  <a:srgbClr val="FF0000"/>
                </a:solidFill>
              </a:rPr>
              <a:t>received</a:t>
            </a:r>
            <a:r>
              <a:rPr lang="it-IT" sz="3600" b="1" dirty="0">
                <a:solidFill>
                  <a:srgbClr val="FF0000"/>
                </a:solidFill>
              </a:rPr>
              <a:t> </a:t>
            </a:r>
            <a:r>
              <a:rPr lang="it-IT" sz="3600" b="1" dirty="0" err="1">
                <a:solidFill>
                  <a:srgbClr val="FF0000"/>
                </a:solidFill>
              </a:rPr>
              <a:t>contribution</a:t>
            </a:r>
            <a:endParaRPr lang="en-GB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662089"/>
              </p:ext>
            </p:extLst>
          </p:nvPr>
        </p:nvGraphicFramePr>
        <p:xfrm>
          <a:off x="628650" y="1166024"/>
          <a:ext cx="7819024" cy="5590903"/>
        </p:xfrm>
        <a:graphic>
          <a:graphicData uri="http://schemas.openxmlformats.org/drawingml/2006/table">
            <a:tbl>
              <a:tblPr/>
              <a:tblGrid>
                <a:gridCol w="1834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2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5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439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766">
                <a:tc gridSpan="9">
                  <a:txBody>
                    <a:bodyPr/>
                    <a:lstStyle/>
                    <a:p>
                      <a:pPr rtl="0" fontAlgn="b"/>
                      <a:r>
                        <a:rPr lang="en-GB" sz="800" b="0" dirty="0">
                          <a:effectLst/>
                          <a:latin typeface="Verdana" panose="020B0604030504040204" pitchFamily="34" charset="0"/>
                        </a:rPr>
                        <a:t>2019 Income Report (CHF) RPC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531">
                <a:tc>
                  <a:txBody>
                    <a:bodyPr/>
                    <a:lstStyle/>
                    <a:p>
                      <a:pPr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Country -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803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Due extrapolated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3803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803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Received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800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Invoiced but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3800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800A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advanced in 2018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advanced from 2020 in 2019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Outstanding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405">
                <a:tc>
                  <a:txBody>
                    <a:bodyPr/>
                    <a:lstStyle/>
                    <a:p>
                      <a:pPr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Agency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solidFill>
                            <a:srgbClr val="000000"/>
                          </a:solidFill>
                          <a:effectLst/>
                          <a:latin typeface="Inconsolata"/>
                        </a:rPr>
                        <a:t>CERN-RRB-2018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Cash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In-kind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not yet cashed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CHF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Comments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Belgium-FNRS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Belgium-FWO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13.62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13.62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Brasil-RENAFAE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13.62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13.62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Bulgaria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44.94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44.94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CERN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China/NSFC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9.08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9.08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Colombia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15.89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15.89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Egypt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13.62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3.62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10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Finland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France-IN2P3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18.16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18.16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Georgia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9.08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9.08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Germany-BMBF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Hungary 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India 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12.94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12.94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Iran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4.54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4.54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Italy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84.44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84.44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Korea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40.86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40.86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Lithuania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Malaysia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Mexico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36.32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36.32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Pakistan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5.90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>
                          <a:effectLst/>
                          <a:latin typeface="Verdana" panose="020B0604030504040204" pitchFamily="34" charset="0"/>
                        </a:rPr>
                        <a:t>5.9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Spain + Link Ali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97519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United States DOE/NSF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Verdana" panose="020B0604030504040204" pitchFamily="34" charset="0"/>
                        </a:rPr>
                        <a:t>RDMS-DMS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0">
                          <a:effectLst/>
                          <a:latin typeface="Verdana" panose="020B0604030504040204" pitchFamily="34" charset="0"/>
                        </a:rPr>
                        <a:t>RDMS - Russia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Totals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323.01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313.0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10.0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7766">
                <a:tc rowSpan="2">
                  <a:txBody>
                    <a:bodyPr/>
                    <a:lstStyle/>
                    <a:p>
                      <a:pPr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Grand Totals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323.0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77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rtl="0" fontAlgn="b"/>
                      <a:r>
                        <a:rPr lang="en-GB" sz="700" b="1">
                          <a:effectLst/>
                          <a:latin typeface="Arial" panose="020B0604020202020204" pitchFamily="34" charset="0"/>
                        </a:rPr>
                        <a:t>323.0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effectLst/>
                          <a:latin typeface="Verdana" panose="020B0604030504040204" pitchFamily="34" charset="0"/>
                        </a:rPr>
                        <a:t>0.0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effectLst/>
                          <a:latin typeface="Verdana" panose="020B0604030504040204" pitchFamily="34" charset="0"/>
                        </a:rPr>
                        <a:t>0.0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effectLst/>
                          <a:latin typeface="Verdana" panose="020B0604030504040204" pitchFamily="34" charset="0"/>
                        </a:rPr>
                        <a:t>0.0</a:t>
                      </a: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 dirty="0">
                        <a:effectLst/>
                      </a:endParaRPr>
                    </a:p>
                  </a:txBody>
                  <a:tcPr marL="11261" marR="11261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Ovale 2"/>
          <p:cNvSpPr/>
          <p:nvPr/>
        </p:nvSpPr>
        <p:spPr>
          <a:xfrm>
            <a:off x="4706754" y="3051208"/>
            <a:ext cx="404261" cy="3176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asellaDiTesto 3"/>
          <p:cNvSpPr txBox="1"/>
          <p:nvPr/>
        </p:nvSpPr>
        <p:spPr>
          <a:xfrm>
            <a:off x="5014763" y="3210025"/>
            <a:ext cx="144142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dirty="0"/>
              <a:t>Agreement </a:t>
            </a:r>
            <a:r>
              <a:rPr lang="it-IT" sz="1200" dirty="0" err="1"/>
              <a:t>about</a:t>
            </a:r>
            <a:r>
              <a:rPr lang="it-IT" sz="1200" dirty="0"/>
              <a:t> 4</a:t>
            </a:r>
          </a:p>
          <a:p>
            <a:r>
              <a:rPr lang="it-IT" sz="1200" dirty="0"/>
              <a:t> </a:t>
            </a:r>
            <a:r>
              <a:rPr lang="it-IT" sz="1200" dirty="0" err="1"/>
              <a:t>months</a:t>
            </a:r>
            <a:r>
              <a:rPr lang="it-IT" sz="1200" dirty="0"/>
              <a:t> </a:t>
            </a:r>
            <a:r>
              <a:rPr lang="it-IT" sz="1200" dirty="0" err="1"/>
              <a:t>manpower</a:t>
            </a:r>
            <a:endParaRPr lang="it-IT" sz="1200" dirty="0"/>
          </a:p>
          <a:p>
            <a:r>
              <a:rPr lang="it-IT" sz="1200" dirty="0" err="1"/>
              <a:t>beginning</a:t>
            </a:r>
            <a:r>
              <a:rPr lang="it-IT" sz="1200" dirty="0"/>
              <a:t> of 2020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3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81051" y="183471"/>
            <a:ext cx="7886700" cy="589973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MoB</a:t>
            </a:r>
            <a:r>
              <a:rPr lang="it-IT" b="1" dirty="0" smtClean="0">
                <a:solidFill>
                  <a:srgbClr val="FF0000"/>
                </a:solidFill>
              </a:rPr>
              <a:t> 2019 : </a:t>
            </a:r>
            <a:r>
              <a:rPr lang="it-IT" b="1" dirty="0" err="1" smtClean="0">
                <a:solidFill>
                  <a:srgbClr val="FF0000"/>
                </a:solidFill>
              </a:rPr>
              <a:t>expenditure</a:t>
            </a:r>
            <a:r>
              <a:rPr lang="it-IT" b="1" dirty="0" smtClean="0">
                <a:solidFill>
                  <a:srgbClr val="FF0000"/>
                </a:solidFill>
              </a:rPr>
              <a:t> (</a:t>
            </a:r>
            <a:r>
              <a:rPr lang="it-IT" b="1" dirty="0" err="1" smtClean="0">
                <a:solidFill>
                  <a:srgbClr val="FF0000"/>
                </a:solidFill>
              </a:rPr>
              <a:t>final</a:t>
            </a:r>
            <a:r>
              <a:rPr lang="it-IT" b="1" dirty="0" smtClean="0">
                <a:solidFill>
                  <a:srgbClr val="FF0000"/>
                </a:solidFill>
              </a:rPr>
              <a:t>) </a:t>
            </a:r>
            <a:endParaRPr lang="en-GB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3520" y="5556856"/>
            <a:ext cx="7051040" cy="92333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spent</a:t>
            </a:r>
            <a:r>
              <a:rPr lang="it-IT" dirty="0" smtClean="0"/>
              <a:t> more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expected</a:t>
            </a:r>
            <a:r>
              <a:rPr lang="it-IT" dirty="0" smtClean="0"/>
              <a:t>, </a:t>
            </a:r>
            <a:r>
              <a:rPr lang="it-IT" dirty="0" err="1" smtClean="0"/>
              <a:t>most</a:t>
            </a:r>
            <a:r>
              <a:rPr lang="it-IT" dirty="0" smtClean="0"/>
              <a:t> on gas </a:t>
            </a:r>
            <a:r>
              <a:rPr lang="it-IT" dirty="0" err="1" smtClean="0"/>
              <a:t>system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a </a:t>
            </a:r>
            <a:r>
              <a:rPr lang="it-IT" dirty="0" err="1" smtClean="0"/>
              <a:t>considerable</a:t>
            </a:r>
            <a:r>
              <a:rPr lang="it-IT" dirty="0" smtClean="0"/>
              <a:t> </a:t>
            </a:r>
            <a:r>
              <a:rPr lang="it-IT" dirty="0" err="1" smtClean="0"/>
              <a:t>carry</a:t>
            </a:r>
            <a:r>
              <a:rPr lang="it-IT" dirty="0" smtClean="0"/>
              <a:t>-over  =&gt;</a:t>
            </a:r>
          </a:p>
          <a:p>
            <a:r>
              <a:rPr lang="it-IT" dirty="0" smtClean="0"/>
              <a:t>PROBLEM: </a:t>
            </a:r>
            <a:r>
              <a:rPr lang="it-IT" dirty="0" err="1" smtClean="0"/>
              <a:t>we</a:t>
            </a:r>
            <a:r>
              <a:rPr lang="it-IT" dirty="0" smtClean="0"/>
              <a:t> are  </a:t>
            </a:r>
            <a:r>
              <a:rPr lang="it-IT" dirty="0" err="1" smtClean="0"/>
              <a:t>consuming</a:t>
            </a:r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carry</a:t>
            </a:r>
            <a:r>
              <a:rPr lang="it-IT" dirty="0" smtClean="0"/>
              <a:t>-over…..</a:t>
            </a:r>
            <a:endParaRPr lang="en-GB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557848" y="4600202"/>
            <a:ext cx="425129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dirty="0" smtClean="0"/>
              <a:t>Extra-</a:t>
            </a:r>
            <a:r>
              <a:rPr lang="it-IT" sz="1600" dirty="0" err="1" smtClean="0"/>
              <a:t>carry</a:t>
            </a:r>
            <a:r>
              <a:rPr lang="it-IT" sz="1600" dirty="0" smtClean="0"/>
              <a:t> over </a:t>
            </a:r>
            <a:r>
              <a:rPr lang="it-IT" sz="1600" dirty="0" err="1" smtClean="0"/>
              <a:t>used</a:t>
            </a:r>
            <a:r>
              <a:rPr lang="it-IT" sz="1600" dirty="0" smtClean="0"/>
              <a:t> in </a:t>
            </a:r>
            <a:r>
              <a:rPr lang="it-IT" sz="1600" dirty="0" err="1" smtClean="0"/>
              <a:t>expenditure</a:t>
            </a:r>
            <a:r>
              <a:rPr lang="it-IT" sz="1600" dirty="0" smtClean="0"/>
              <a:t> : 15.14kCHF</a:t>
            </a:r>
            <a:endParaRPr lang="en-GB" sz="16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630536"/>
              </p:ext>
            </p:extLst>
          </p:nvPr>
        </p:nvGraphicFramePr>
        <p:xfrm>
          <a:off x="223520" y="896467"/>
          <a:ext cx="8362214" cy="4416677"/>
        </p:xfrm>
        <a:graphic>
          <a:graphicData uri="http://schemas.openxmlformats.org/drawingml/2006/table">
            <a:tbl>
              <a:tblPr/>
              <a:tblGrid>
                <a:gridCol w="645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3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3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3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53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76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17-gen-20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Paola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OUTCOME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cash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0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Item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KCHF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carry over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21.76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KCHF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0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Power system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-14.25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M&amp;OB2018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paid in 2019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9.28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KCHF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from China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10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 leak + Smoke Det.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-19.07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M&amp;OB2018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adjustment 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KCHF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from INFN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101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store items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EPOOL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-6.48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M&amp;OB2019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313.00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KCHF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from Egypt in kind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communication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Telephone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-1.59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344.40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KCHF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151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comm/hardware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CERN car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-6.05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Manpower </a:t>
                      </a: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-267.25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15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TOTAL INCOME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344.4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TOTAL OUTCOME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328.1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store items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Magasins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-8.54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BALANCE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16.3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carry-over 2019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151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hardware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GIF++ chamber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-3.34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Phase 2 Muon Upgrade TDR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-1.11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15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-0.45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-328.14</a:t>
                      </a:r>
                    </a:p>
                  </a:txBody>
                  <a:tcPr marL="6243" marR="6243" marT="62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48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243" marR="6243" marT="624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1026" name="Picture 2" descr="Risultati immagini per paperone conta i sold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672" y="4938756"/>
            <a:ext cx="1548825" cy="185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8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391637" y="128981"/>
            <a:ext cx="7886700" cy="512915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MoB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2019 </a:t>
            </a:r>
            <a:r>
              <a:rPr lang="it-IT" b="1" dirty="0" err="1">
                <a:solidFill>
                  <a:srgbClr val="FF0000"/>
                </a:solidFill>
              </a:rPr>
              <a:t>expenditure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sz="2400" b="1" dirty="0"/>
              <a:t>: </a:t>
            </a:r>
            <a:r>
              <a:rPr lang="it-IT" sz="3200" b="1" dirty="0">
                <a:solidFill>
                  <a:srgbClr val="FF0000"/>
                </a:solidFill>
              </a:rPr>
              <a:t>RRB </a:t>
            </a:r>
            <a:r>
              <a:rPr lang="it-IT" sz="3200" b="1" dirty="0" err="1">
                <a:solidFill>
                  <a:srgbClr val="FF0000"/>
                </a:solidFill>
              </a:rPr>
              <a:t>categories</a:t>
            </a:r>
            <a:r>
              <a:rPr lang="it-IT" sz="3200" b="1" dirty="0">
                <a:solidFill>
                  <a:srgbClr val="FF0000"/>
                </a:solidFill>
              </a:rPr>
              <a:t>  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163908" y="1511198"/>
            <a:ext cx="96693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/>
              <a:t>Gas </a:t>
            </a:r>
            <a:r>
              <a:rPr lang="it-IT" dirty="0" err="1"/>
              <a:t>leak</a:t>
            </a:r>
            <a:endParaRPr lang="it-IT" dirty="0"/>
          </a:p>
          <a:p>
            <a:r>
              <a:rPr lang="it-IT" dirty="0" err="1"/>
              <a:t>search</a:t>
            </a:r>
            <a:endParaRPr lang="en-GB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91440" y="4735834"/>
            <a:ext cx="8959159" cy="20313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Hired</a:t>
            </a:r>
            <a:r>
              <a:rPr lang="it-IT" dirty="0">
                <a:solidFill>
                  <a:srgbClr val="FF0000"/>
                </a:solidFill>
              </a:rPr>
              <a:t> Manpower </a:t>
            </a:r>
            <a:r>
              <a:rPr lang="it-IT" dirty="0" err="1">
                <a:solidFill>
                  <a:srgbClr val="FF0000"/>
                </a:solidFill>
              </a:rPr>
              <a:t>monitoring</a:t>
            </a:r>
            <a:r>
              <a:rPr lang="it-IT" dirty="0">
                <a:solidFill>
                  <a:srgbClr val="FF0000"/>
                </a:solidFill>
              </a:rPr>
              <a:t> :</a:t>
            </a:r>
            <a:r>
              <a:rPr lang="it-IT" dirty="0"/>
              <a:t>	</a:t>
            </a:r>
            <a:r>
              <a:rPr lang="it-IT" dirty="0" err="1"/>
              <a:t>Year</a:t>
            </a:r>
            <a:r>
              <a:rPr lang="it-IT" dirty="0"/>
              <a:t> 2016 =&gt; 300kCHF  (148% of </a:t>
            </a:r>
            <a:r>
              <a:rPr lang="it-IT" dirty="0" err="1"/>
              <a:t>allocated</a:t>
            </a:r>
            <a:r>
              <a:rPr lang="it-IT" dirty="0"/>
              <a:t>)</a:t>
            </a:r>
          </a:p>
          <a:p>
            <a:r>
              <a:rPr lang="it-IT" dirty="0"/>
              <a:t>				</a:t>
            </a:r>
            <a:r>
              <a:rPr lang="it-IT" dirty="0" err="1"/>
              <a:t>Year</a:t>
            </a:r>
            <a:r>
              <a:rPr lang="it-IT" dirty="0"/>
              <a:t> 2017 =&gt; 289kCHF  (125% of </a:t>
            </a:r>
            <a:r>
              <a:rPr lang="it-IT" dirty="0" err="1"/>
              <a:t>allocated</a:t>
            </a:r>
            <a:r>
              <a:rPr lang="it-IT" dirty="0"/>
              <a:t>)</a:t>
            </a:r>
          </a:p>
          <a:p>
            <a:r>
              <a:rPr lang="it-IT" dirty="0"/>
              <a:t>				</a:t>
            </a:r>
            <a:r>
              <a:rPr lang="it-IT" dirty="0" err="1"/>
              <a:t>Year</a:t>
            </a:r>
            <a:r>
              <a:rPr lang="it-IT" dirty="0"/>
              <a:t> 2018 =&gt; 258kCHF  (99.5% of </a:t>
            </a:r>
            <a:r>
              <a:rPr lang="it-IT" dirty="0" err="1"/>
              <a:t>allocated</a:t>
            </a:r>
            <a:r>
              <a:rPr lang="it-IT" dirty="0"/>
              <a:t>)</a:t>
            </a:r>
          </a:p>
          <a:p>
            <a:r>
              <a:rPr lang="it-IT" dirty="0"/>
              <a:t>				</a:t>
            </a:r>
            <a:r>
              <a:rPr lang="it-IT" dirty="0" err="1"/>
              <a:t>Year</a:t>
            </a:r>
            <a:r>
              <a:rPr lang="it-IT" dirty="0"/>
              <a:t> 2019 =&gt; 279kCHF   (106% of </a:t>
            </a:r>
            <a:r>
              <a:rPr lang="it-IT" dirty="0" err="1"/>
              <a:t>allocated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 err="1"/>
              <a:t>Reduction</a:t>
            </a:r>
            <a:r>
              <a:rPr lang="it-IT" dirty="0"/>
              <a:t> on the </a:t>
            </a:r>
            <a:r>
              <a:rPr lang="it-IT" dirty="0" err="1"/>
              <a:t>hired</a:t>
            </a:r>
            <a:r>
              <a:rPr lang="it-IT" dirty="0"/>
              <a:t> </a:t>
            </a:r>
            <a:r>
              <a:rPr lang="it-IT" dirty="0" err="1"/>
              <a:t>manpower</a:t>
            </a:r>
            <a:r>
              <a:rPr lang="it-IT" dirty="0"/>
              <a:t> </a:t>
            </a:r>
            <a:r>
              <a:rPr lang="it-IT" dirty="0" err="1"/>
              <a:t>expenses</a:t>
            </a:r>
            <a:r>
              <a:rPr lang="it-IT" dirty="0"/>
              <a:t>  </a:t>
            </a:r>
            <a:r>
              <a:rPr lang="it-IT" dirty="0" err="1"/>
              <a:t>was</a:t>
            </a:r>
            <a:r>
              <a:rPr lang="it-IT" dirty="0"/>
              <a:t> a </a:t>
            </a:r>
            <a:r>
              <a:rPr lang="it-IT" dirty="0" err="1"/>
              <a:t>commitment</a:t>
            </a:r>
            <a:r>
              <a:rPr lang="it-IT" dirty="0"/>
              <a:t> made by Gabriella with </a:t>
            </a:r>
            <a:r>
              <a:rPr lang="it-IT" dirty="0" err="1"/>
              <a:t>regards</a:t>
            </a:r>
            <a:r>
              <a:rPr lang="it-IT" dirty="0"/>
              <a:t> to the IB</a:t>
            </a:r>
            <a:endParaRPr lang="en-GB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10034"/>
              </p:ext>
            </p:extLst>
          </p:nvPr>
        </p:nvGraphicFramePr>
        <p:xfrm>
          <a:off x="102479" y="753281"/>
          <a:ext cx="8061428" cy="3925698"/>
        </p:xfrm>
        <a:graphic>
          <a:graphicData uri="http://schemas.openxmlformats.org/drawingml/2006/table">
            <a:tbl>
              <a:tblPr/>
              <a:tblGrid>
                <a:gridCol w="949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6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8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2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16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9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1335"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 b="1">
                          <a:effectLst/>
                        </a:rPr>
                        <a:t>Subsystem: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 b="1">
                          <a:effectLst/>
                        </a:rPr>
                        <a:t>RPC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335"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169">
                <a:tc gridSpan="2"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2019 Expenditure Report (kCHF)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solidFill>
                            <a:srgbClr val="0000FF"/>
                          </a:solidFill>
                          <a:effectLst/>
                        </a:rPr>
                        <a:t>Budget allocation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Expenditure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RRB key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RRB Category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In cash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In kind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Total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In cash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In kind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Total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335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B.1.01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Mechanics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B.1.02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Gas-system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10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10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14.51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14.51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dirty="0">
                          <a:effectLst/>
                        </a:rPr>
                        <a:t>145.09%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335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B.1.03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Cryo system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1335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B.1.04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Cooling system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0.00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1335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FE electronics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091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B.1.06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Standard electronics, PS (LV, HV)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25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25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14.25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14.25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57.00%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B.1.07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Standard electronics, crates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091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B.1.08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Standard electronics, RO Modules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6.48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6.48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B.1.09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Controls, (DCS, DSS)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4.56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4.56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B.1.10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Sub-detector spares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1335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B.1.11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Areas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3.79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3.79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B.1.12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Communications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10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10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8.75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8.75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87.52%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B.1.13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Store Items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8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8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8.54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8.54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106.74%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B.1.14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Hired Manpower @ CERN (kCHF)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250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10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260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267.25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solidFill>
                            <a:srgbClr val="FF0000"/>
                          </a:solidFill>
                          <a:effectLst/>
                        </a:rPr>
                        <a:t>275.25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>
                          <a:effectLst/>
                        </a:rPr>
                        <a:t>105.87%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169">
                <a:tc>
                  <a:txBody>
                    <a:bodyPr/>
                    <a:lstStyle/>
                    <a:p>
                      <a:pPr rtl="0" fontAlgn="b"/>
                      <a:endParaRPr lang="en-GB" sz="800">
                        <a:effectLst/>
                      </a:endParaRP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GB" sz="800">
                          <a:effectLst/>
                        </a:rPr>
                        <a:t>Material Resources Total (kCHF)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effectLst/>
                        </a:rPr>
                        <a:t>313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effectLst/>
                        </a:rPr>
                        <a:t>10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effectLst/>
                        </a:rPr>
                        <a:t>323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solidFill>
                            <a:srgbClr val="0000FF"/>
                          </a:solidFill>
                          <a:effectLst/>
                        </a:rPr>
                        <a:t>328.14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solidFill>
                            <a:srgbClr val="0000FF"/>
                          </a:solidFill>
                          <a:effectLst/>
                        </a:rPr>
                        <a:t>8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b="1">
                          <a:solidFill>
                            <a:srgbClr val="0000FF"/>
                          </a:solidFill>
                          <a:effectLst/>
                        </a:rPr>
                        <a:t>336.14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800" dirty="0">
                          <a:effectLst/>
                        </a:rPr>
                        <a:t>104.07%</a:t>
                      </a:r>
                    </a:p>
                  </a:txBody>
                  <a:tcPr marL="11399" marR="11399" marT="7599" marB="7599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2" name="Ovale 1"/>
          <p:cNvSpPr/>
          <p:nvPr/>
        </p:nvSpPr>
        <p:spPr>
          <a:xfrm>
            <a:off x="7671945" y="1479144"/>
            <a:ext cx="606392" cy="4620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7610272" y="3492832"/>
            <a:ext cx="424674" cy="944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H="1" flipV="1">
            <a:off x="8152864" y="4358640"/>
            <a:ext cx="507917" cy="4011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8034946" y="3182774"/>
            <a:ext cx="110905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1.9k </a:t>
            </a:r>
            <a:r>
              <a:rPr lang="it-IT" sz="1400" dirty="0" err="1" smtClean="0"/>
              <a:t>floor</a:t>
            </a:r>
            <a:endParaRPr lang="it-IT" sz="1400" dirty="0" smtClean="0"/>
          </a:p>
          <a:p>
            <a:r>
              <a:rPr lang="it-IT" sz="1400" dirty="0" err="1"/>
              <a:t>c</a:t>
            </a:r>
            <a:r>
              <a:rPr lang="it-IT" sz="1400" dirty="0" err="1" smtClean="0"/>
              <a:t>oating</a:t>
            </a:r>
            <a:r>
              <a:rPr lang="it-IT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35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28648" y="105244"/>
            <a:ext cx="7886700" cy="443396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err="1">
                <a:solidFill>
                  <a:srgbClr val="FF0000"/>
                </a:solidFill>
              </a:rPr>
              <a:t>M&amp;oB</a:t>
            </a:r>
            <a:r>
              <a:rPr lang="it-IT" b="1" dirty="0">
                <a:solidFill>
                  <a:srgbClr val="FF0000"/>
                </a:solidFill>
              </a:rPr>
              <a:t> 2019 : </a:t>
            </a:r>
            <a:r>
              <a:rPr lang="it-IT" b="1" dirty="0" err="1">
                <a:solidFill>
                  <a:srgbClr val="FF0000"/>
                </a:solidFill>
              </a:rPr>
              <a:t>hired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manpower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expenditure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endParaRPr lang="en-GB" sz="24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12195" y="872604"/>
            <a:ext cx="277313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/>
              <a:t>Hired</a:t>
            </a:r>
            <a:r>
              <a:rPr lang="it-IT" dirty="0"/>
              <a:t> </a:t>
            </a:r>
            <a:r>
              <a:rPr lang="it-IT" dirty="0" err="1"/>
              <a:t>manpower</a:t>
            </a:r>
            <a:r>
              <a:rPr lang="it-IT" dirty="0"/>
              <a:t> </a:t>
            </a:r>
            <a:r>
              <a:rPr lang="it-IT" dirty="0" err="1"/>
              <a:t>details</a:t>
            </a:r>
            <a:r>
              <a:rPr lang="it-IT" dirty="0"/>
              <a:t> =&gt; </a:t>
            </a:r>
            <a:endParaRPr lang="en-GB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6FD5C9F-E72A-8145-8984-E0C0E82A42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913" y="1565900"/>
            <a:ext cx="4408170" cy="475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B0057D2F-17DE-014E-8234-0E78C9F46B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646809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MoB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2021-2023 </a:t>
            </a:r>
            <a:r>
              <a:rPr lang="it-IT" b="1" dirty="0" err="1">
                <a:solidFill>
                  <a:srgbClr val="FF0000"/>
                </a:solidFill>
              </a:rPr>
              <a:t>projections</a:t>
            </a:r>
            <a:r>
              <a:rPr lang="it-IT" b="1" dirty="0">
                <a:solidFill>
                  <a:srgbClr val="FF0000"/>
                </a:solidFill>
              </a:rPr>
              <a:t>    </a:t>
            </a:r>
            <a:endParaRPr lang="en-GB" sz="2400" b="1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A6BF5B02-AFEB-8548-A7F8-49C8D8A62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5690"/>
            <a:ext cx="9144000" cy="251618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4D68188-01EA-BF4F-81F4-AD40B4479D94}"/>
              </a:ext>
            </a:extLst>
          </p:cNvPr>
          <p:cNvSpPr txBox="1"/>
          <p:nvPr/>
        </p:nvSpPr>
        <p:spPr>
          <a:xfrm>
            <a:off x="77002" y="4675632"/>
            <a:ext cx="8664663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Reducing</a:t>
            </a:r>
            <a:r>
              <a:rPr lang="it-IT" dirty="0">
                <a:solidFill>
                  <a:srgbClr val="FF0000"/>
                </a:solidFill>
              </a:rPr>
              <a:t> the </a:t>
            </a:r>
            <a:r>
              <a:rPr lang="it-IT" dirty="0" err="1">
                <a:solidFill>
                  <a:srgbClr val="FF0000"/>
                </a:solidFill>
              </a:rPr>
              <a:t>MoB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request</a:t>
            </a:r>
            <a:r>
              <a:rPr lang="it-IT" dirty="0">
                <a:solidFill>
                  <a:srgbClr val="FF0000"/>
                </a:solidFill>
              </a:rPr>
              <a:t> for 2021 and </a:t>
            </a:r>
            <a:r>
              <a:rPr lang="it-IT" dirty="0" err="1">
                <a:solidFill>
                  <a:srgbClr val="FF0000"/>
                </a:solidFill>
              </a:rPr>
              <a:t>following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years</a:t>
            </a:r>
            <a:r>
              <a:rPr lang="it-IT" dirty="0">
                <a:solidFill>
                  <a:srgbClr val="FF0000"/>
                </a:solidFill>
              </a:rPr>
              <a:t>  </a:t>
            </a:r>
            <a:r>
              <a:rPr lang="it-IT" dirty="0" err="1">
                <a:solidFill>
                  <a:srgbClr val="FF0000"/>
                </a:solidFill>
              </a:rPr>
              <a:t>is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at</a:t>
            </a:r>
            <a:r>
              <a:rPr lang="it-IT" dirty="0">
                <a:solidFill>
                  <a:srgbClr val="FF0000"/>
                </a:solidFill>
              </a:rPr>
              <a:t> high </a:t>
            </a:r>
            <a:r>
              <a:rPr lang="it-IT" dirty="0" err="1">
                <a:solidFill>
                  <a:srgbClr val="FF0000"/>
                </a:solidFill>
              </a:rPr>
              <a:t>risk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during</a:t>
            </a:r>
            <a:r>
              <a:rPr lang="it-IT" dirty="0"/>
              <a:t> LS2 </a:t>
            </a:r>
            <a:r>
              <a:rPr lang="it-IT" dirty="0" err="1"/>
              <a:t>expenses</a:t>
            </a:r>
            <a:r>
              <a:rPr lang="it-IT" dirty="0"/>
              <a:t> are </a:t>
            </a:r>
            <a:r>
              <a:rPr lang="it-IT" dirty="0" err="1"/>
              <a:t>raising</a:t>
            </a:r>
            <a:r>
              <a:rPr lang="it-IT" dirty="0"/>
              <a:t> due to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reparations</a:t>
            </a:r>
            <a:r>
              <a:rPr lang="it-IT" dirty="0"/>
              <a:t> </a:t>
            </a:r>
            <a:r>
              <a:rPr lang="it-IT" dirty="0" err="1"/>
              <a:t>going</a:t>
            </a:r>
            <a:r>
              <a:rPr lang="it-IT" dirty="0"/>
              <a:t> on.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Probably</a:t>
            </a:r>
            <a:r>
              <a:rPr lang="it-IT" dirty="0"/>
              <a:t> in 2020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spent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carry</a:t>
            </a:r>
            <a:r>
              <a:rPr lang="it-IT" dirty="0"/>
              <a:t>-over </a:t>
            </a:r>
            <a:r>
              <a:rPr lang="it-IT" dirty="0" err="1"/>
              <a:t>left</a:t>
            </a:r>
            <a:r>
              <a:rPr lang="it-IT" dirty="0"/>
              <a:t> from </a:t>
            </a:r>
            <a:r>
              <a:rPr lang="it-IT" dirty="0" err="1"/>
              <a:t>previous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0070C0"/>
                </a:solidFill>
              </a:rPr>
              <a:t>In </a:t>
            </a:r>
            <a:r>
              <a:rPr lang="it-IT" dirty="0">
                <a:solidFill>
                  <a:srgbClr val="0070C0"/>
                </a:solidFill>
              </a:rPr>
              <a:t>2021 </a:t>
            </a:r>
            <a:r>
              <a:rPr lang="it-IT" dirty="0" err="1">
                <a:solidFill>
                  <a:srgbClr val="0070C0"/>
                </a:solidFill>
              </a:rPr>
              <a:t>we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won’t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have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any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carry</a:t>
            </a:r>
            <a:r>
              <a:rPr lang="it-IT" dirty="0">
                <a:solidFill>
                  <a:srgbClr val="0070C0"/>
                </a:solidFill>
              </a:rPr>
              <a:t> over </a:t>
            </a:r>
            <a:r>
              <a:rPr lang="it-IT" dirty="0" err="1">
                <a:solidFill>
                  <a:srgbClr val="0070C0"/>
                </a:solidFill>
              </a:rPr>
              <a:t>left</a:t>
            </a:r>
            <a:r>
              <a:rPr lang="it-IT" dirty="0" smtClean="0">
                <a:solidFill>
                  <a:srgbClr val="0070C0"/>
                </a:solidFill>
              </a:rPr>
              <a:t>….(RRB </a:t>
            </a:r>
            <a:r>
              <a:rPr lang="it-IT" dirty="0" err="1" smtClean="0">
                <a:solidFill>
                  <a:srgbClr val="0070C0"/>
                </a:solidFill>
              </a:rPr>
              <a:t>recommendation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err="1" smtClean="0">
                <a:solidFill>
                  <a:srgbClr val="0070C0"/>
                </a:solidFill>
              </a:rPr>
              <a:t>is</a:t>
            </a:r>
            <a:r>
              <a:rPr lang="it-IT" dirty="0" smtClean="0">
                <a:solidFill>
                  <a:srgbClr val="0070C0"/>
                </a:solidFill>
              </a:rPr>
              <a:t> 10% of budget)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4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28648" y="105243"/>
            <a:ext cx="7886700" cy="614085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MoB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2021 </a:t>
            </a:r>
            <a:r>
              <a:rPr lang="it-IT" b="1" dirty="0" err="1">
                <a:solidFill>
                  <a:srgbClr val="FF0000"/>
                </a:solidFill>
              </a:rPr>
              <a:t>sharing</a:t>
            </a:r>
            <a:r>
              <a:rPr lang="it-IT" b="1" dirty="0">
                <a:solidFill>
                  <a:srgbClr val="FF0000"/>
                </a:solidFill>
              </a:rPr>
              <a:t> :                 .    </a:t>
            </a:r>
            <a:endParaRPr lang="en-GB" sz="2400" b="1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D5CC2D1-C6B9-8D45-B33C-C4FDFE4DCD7B}"/>
              </a:ext>
            </a:extLst>
          </p:cNvPr>
          <p:cNvSpPr/>
          <p:nvPr/>
        </p:nvSpPr>
        <p:spPr>
          <a:xfrm>
            <a:off x="5674122" y="-119112"/>
            <a:ext cx="220925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400" b="1" cap="none" spc="0" dirty="0">
                <a:ln w="12700">
                  <a:solidFill>
                    <a:srgbClr val="FF0000"/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DRAFT</a:t>
            </a:r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C74CACF-3BCB-AA45-AB48-9F7AAA5B2955}"/>
              </a:ext>
            </a:extLst>
          </p:cNvPr>
          <p:cNvSpPr txBox="1"/>
          <p:nvPr/>
        </p:nvSpPr>
        <p:spPr>
          <a:xfrm>
            <a:off x="5279485" y="6385247"/>
            <a:ext cx="1608133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dirty="0"/>
              <a:t>67,6 in MoB2020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73C1933C-6F40-E445-946A-83311670F50F}"/>
              </a:ext>
            </a:extLst>
          </p:cNvPr>
          <p:cNvCxnSpPr/>
          <p:nvPr/>
        </p:nvCxnSpPr>
        <p:spPr>
          <a:xfrm flipV="1">
            <a:off x="6478188" y="6167080"/>
            <a:ext cx="52968" cy="1567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673210"/>
              </p:ext>
            </p:extLst>
          </p:nvPr>
        </p:nvGraphicFramePr>
        <p:xfrm>
          <a:off x="327259" y="920407"/>
          <a:ext cx="8104470" cy="5246673"/>
        </p:xfrm>
        <a:graphic>
          <a:graphicData uri="http://schemas.openxmlformats.org/drawingml/2006/table">
            <a:tbl>
              <a:tblPr/>
              <a:tblGrid>
                <a:gridCol w="976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3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5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5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5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39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Country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Institute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# PhD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Doctoral student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# Signatures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China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Peking univ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BEIJING-THU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Korea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SKK Univ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Korea Univ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Hanyang Univ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r" fontAlgn="ctr"/>
                      <a:r>
                        <a:rPr lang="en-GB" sz="600" b="1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Kyunghee University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India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Mumbai-Barc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Chandigarh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Belgium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Ghent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France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Lyon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Colombia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Uniandes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Pakistan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Pakistan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Egypt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Asrt-Enhep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Egypt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Fayoum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CERN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CERN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Italy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39.00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LNF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Napoli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Pavia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Bulgaria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Sofia Univ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Sofia INRNE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24.50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Mexico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University Puebla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3023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Iberoamericana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85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CINVESTAV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Georgia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TBILISI-GTU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IRAN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6385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BRASIL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RIO (UERJ)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CBPF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1931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RPC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67.6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4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338.00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338.00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2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628648" y="163432"/>
            <a:ext cx="7886700" cy="563445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rgbClr val="FF0000"/>
                </a:solidFill>
              </a:rPr>
              <a:t>UPGRADE : </a:t>
            </a:r>
            <a:r>
              <a:rPr lang="it-IT" b="1" dirty="0" err="1">
                <a:solidFill>
                  <a:srgbClr val="FF0000"/>
                </a:solidFill>
              </a:rPr>
              <a:t>expenditure</a:t>
            </a:r>
            <a:r>
              <a:rPr lang="it-IT" b="1" dirty="0">
                <a:solidFill>
                  <a:srgbClr val="FF0000"/>
                </a:solidFill>
              </a:rPr>
              <a:t> 2019 </a:t>
            </a:r>
            <a:endParaRPr lang="en-GB" sz="2400" b="1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396" y="5514179"/>
            <a:ext cx="1487801" cy="121081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82005" y="5978320"/>
            <a:ext cx="669792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 </a:t>
            </a:r>
            <a:r>
              <a:rPr lang="it-IT" dirty="0" err="1">
                <a:solidFill>
                  <a:srgbClr val="FF0000"/>
                </a:solidFill>
              </a:rPr>
              <a:t>lot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has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been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spent</a:t>
            </a:r>
            <a:r>
              <a:rPr lang="it-IT" dirty="0">
                <a:solidFill>
                  <a:srgbClr val="FF0000"/>
                </a:solidFill>
              </a:rPr>
              <a:t> on </a:t>
            </a:r>
            <a:r>
              <a:rPr lang="it-IT" dirty="0" err="1">
                <a:solidFill>
                  <a:srgbClr val="FF0000"/>
                </a:solidFill>
              </a:rPr>
              <a:t>services</a:t>
            </a:r>
            <a:r>
              <a:rPr lang="it-IT" dirty="0">
                <a:solidFill>
                  <a:srgbClr val="FF0000"/>
                </a:solidFill>
              </a:rPr>
              <a:t> and </a:t>
            </a:r>
            <a:r>
              <a:rPr lang="it-IT" dirty="0" err="1">
                <a:solidFill>
                  <a:srgbClr val="FF0000"/>
                </a:solidFill>
              </a:rPr>
              <a:t>installation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during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shutdown</a:t>
            </a:r>
            <a:r>
              <a:rPr lang="it-IT" dirty="0">
                <a:solidFill>
                  <a:srgbClr val="FF0000"/>
                </a:solidFill>
              </a:rPr>
              <a:t> !!!!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722349"/>
              </p:ext>
            </p:extLst>
          </p:nvPr>
        </p:nvGraphicFramePr>
        <p:xfrm>
          <a:off x="313356" y="1021039"/>
          <a:ext cx="7964369" cy="4493140"/>
        </p:xfrm>
        <a:graphic>
          <a:graphicData uri="http://schemas.openxmlformats.org/drawingml/2006/table">
            <a:tbl>
              <a:tblPr/>
              <a:tblGrid>
                <a:gridCol w="967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1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7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4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48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2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333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EXPENDITURE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DETATILS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956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 imped box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INCOME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cash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41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 installation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CARRY-OVER 2018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41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COOLING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FUNDS RECEIVED IN 2019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449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FIBER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129.02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10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&amp; HV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HPL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in-kind contr from IT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-23.4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029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STORE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75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SPARE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 copper pipes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BALANCE UPGRADE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41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MECH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mount.post RE4/1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INCOME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72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OUTCOME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75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-149.37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 in-kind contrib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-172.8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BALANCE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-20.35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86919"/>
              </p:ext>
            </p:extLst>
          </p:nvPr>
        </p:nvGraphicFramePr>
        <p:xfrm>
          <a:off x="385011" y="1559295"/>
          <a:ext cx="7880083" cy="5014760"/>
        </p:xfrm>
        <a:graphic>
          <a:graphicData uri="http://schemas.openxmlformats.org/drawingml/2006/table">
            <a:tbl>
              <a:tblPr/>
              <a:tblGrid>
                <a:gridCol w="7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8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6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5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5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2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EXPENDITURE 2019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ESTIMATED TOTAL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SPENT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FA involved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49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2.4.1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RE3/1 RE4/1 Chambers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-103.09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764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2.4.1.1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Chamber Components and Quality Control</a:t>
                      </a:r>
                    </a:p>
                  </a:txBody>
                  <a:tcPr marL="5168" marR="5168" marT="5168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-25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2.4.1.1.1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Bakelite set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-25.04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3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2.4.1.2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Services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-55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   BG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2.4.1.2.1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Cooling System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40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2.4.1.2.2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 System: Infrastructure on disks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-37.22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2.4.1.3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Chamber Assembly infrastructure and shipment</a:t>
                      </a:r>
                    </a:p>
                  </a:txBody>
                  <a:tcPr marL="5168" marR="5168" marT="5168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-4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MX  BG GE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87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2.4.1.3.2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Consumable at CERN assembly site (904)</a:t>
                      </a:r>
                    </a:p>
                  </a:txBody>
                  <a:tcPr marL="5168" marR="5168" marT="5168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40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2.4.1.3.3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Shipment to CERN/COMPANY/Production sites</a:t>
                      </a:r>
                    </a:p>
                  </a:txBody>
                  <a:tcPr marL="5168" marR="5168" marT="5168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-0.16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14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2.4.1.4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LOGISTIC &amp; INSTALLATION*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MX BG EG CO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2.4.1.4.1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Consumables for Installations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-12.26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40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2.4.1.4.2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Mechanics for Logistics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2.4.2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RE3/1 RE4/1 Front-end electronics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-38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764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MX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2.4.2.1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Read Out Electronics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18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2.4.2.2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Signal and DAQ Cables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-37.70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18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2.4.2.2.2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Optical Cables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MX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320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2.4.3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RE3/1 RE4/1 Power Sytem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MX   IT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03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2.4.3.7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HV cables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-4.52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823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2.4.3.13</a:t>
                      </a:r>
                    </a:p>
                  </a:txBody>
                  <a:tcPr marL="5168" marR="5168" marT="516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LV power cables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-27.47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>
                      <a:noFill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TOTAL EXPENDITURE</a:t>
                      </a:r>
                    </a:p>
                  </a:txBody>
                  <a:tcPr marL="5168" marR="5168" marT="5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-172.77</a:t>
                      </a:r>
                    </a:p>
                  </a:txBody>
                  <a:tcPr marL="5168" marR="5168" marT="5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68" marR="5168" marT="516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Titolo 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069037"/>
          </a:xfrm>
          <a:prstGeom prst="rect">
            <a:avLst/>
          </a:prstGeo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rgbClr val="FF0000"/>
                </a:solidFill>
              </a:rPr>
              <a:t>UPGRADE : </a:t>
            </a:r>
            <a:r>
              <a:rPr lang="it-IT" b="1" dirty="0" err="1">
                <a:solidFill>
                  <a:srgbClr val="FF0000"/>
                </a:solidFill>
              </a:rPr>
              <a:t>expenditure</a:t>
            </a:r>
            <a:r>
              <a:rPr lang="it-IT" b="1" dirty="0">
                <a:solidFill>
                  <a:srgbClr val="FF0000"/>
                </a:solidFill>
              </a:rPr>
              <a:t> 2019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sz="2400" b="1" dirty="0">
                <a:solidFill>
                  <a:srgbClr val="FF0000"/>
                </a:solidFill>
              </a:rPr>
              <a:t>(CBS </a:t>
            </a:r>
            <a:r>
              <a:rPr lang="it-IT" sz="2400" b="1" dirty="0" err="1">
                <a:solidFill>
                  <a:srgbClr val="FF0000"/>
                </a:solidFill>
              </a:rPr>
              <a:t>reference</a:t>
            </a:r>
            <a:r>
              <a:rPr lang="it-IT" sz="2400" b="1" dirty="0">
                <a:solidFill>
                  <a:srgbClr val="FF0000"/>
                </a:solidFill>
              </a:rPr>
              <a:t> )</a:t>
            </a:r>
            <a:endParaRPr lang="en-GB" sz="2400" b="1" dirty="0"/>
          </a:p>
        </p:txBody>
      </p:sp>
      <p:cxnSp>
        <p:nvCxnSpPr>
          <p:cNvPr id="3" name="Connettore 2 2"/>
          <p:cNvCxnSpPr/>
          <p:nvPr/>
        </p:nvCxnSpPr>
        <p:spPr>
          <a:xfrm flipH="1">
            <a:off x="7247823" y="2454442"/>
            <a:ext cx="1768041" cy="57751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6843562" y="2935707"/>
            <a:ext cx="317633" cy="1925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12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12390</TotalTime>
  <Words>1447</Words>
  <Application>Microsoft Office PowerPoint</Application>
  <PresentationFormat>On-screen Show (4:3)</PresentationFormat>
  <Paragraphs>925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Inconsolata</vt:lpstr>
      <vt:lpstr>Lucida Calligraphy</vt:lpstr>
      <vt:lpstr>Verdana</vt:lpstr>
      <vt:lpstr>Tema di Office</vt:lpstr>
      <vt:lpstr>RPC  Resource Manager Report</vt:lpstr>
      <vt:lpstr>MoB 2019 : received contribution</vt:lpstr>
      <vt:lpstr>PowerPoint Presentation</vt:lpstr>
      <vt:lpstr>PowerPoint Presentation</vt:lpstr>
      <vt:lpstr>PowerPoint Presentation</vt:lpstr>
      <vt:lpstr>MoB 2021-2023 projections    </vt:lpstr>
      <vt:lpstr>PowerPoint Presentation</vt:lpstr>
      <vt:lpstr>PowerPoint Presentation</vt:lpstr>
      <vt:lpstr>UPGRADE : expenditure 2019 (CBS reference 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RPC  Resource Manager Report</dc:title>
  <dc:creator>Paola Salvini</dc:creator>
  <cp:lastModifiedBy>Ian Crotty</cp:lastModifiedBy>
  <cp:revision>100</cp:revision>
  <dcterms:created xsi:type="dcterms:W3CDTF">2019-12-11T18:13:11Z</dcterms:created>
  <dcterms:modified xsi:type="dcterms:W3CDTF">2020-02-11T17:30:10Z</dcterms:modified>
</cp:coreProperties>
</file>