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64" r:id="rId4"/>
    <p:sldId id="257" r:id="rId5"/>
    <p:sldId id="259" r:id="rId6"/>
    <p:sldId id="260" r:id="rId7"/>
    <p:sldId id="265" r:id="rId8"/>
    <p:sldId id="261" r:id="rId9"/>
    <p:sldId id="262" r:id="rId10"/>
    <p:sldId id="267"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69" autoAdjust="0"/>
    <p:restoredTop sz="94660"/>
  </p:normalViewPr>
  <p:slideViewPr>
    <p:cSldViewPr snapToGrid="0">
      <p:cViewPr varScale="1">
        <p:scale>
          <a:sx n="106" d="100"/>
          <a:sy n="106" d="100"/>
        </p:scale>
        <p:origin x="29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FCC5203-6959-4BAA-974C-09DC4DE84423}" type="datetimeFigureOut">
              <a:rPr lang="en-GB" smtClean="0"/>
              <a:t>04/02/2020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CB2E1A-CEBF-4B02-8EB0-EE7B64B57279}" type="slidenum">
              <a:rPr lang="en-GB" smtClean="0"/>
              <a:t>‹#›</a:t>
            </a:fld>
            <a:endParaRPr lang="en-GB"/>
          </a:p>
        </p:txBody>
      </p:sp>
    </p:spTree>
    <p:extLst>
      <p:ext uri="{BB962C8B-B14F-4D97-AF65-F5344CB8AC3E}">
        <p14:creationId xmlns:p14="http://schemas.microsoft.com/office/powerpoint/2010/main" val="1233495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FCC5203-6959-4BAA-974C-09DC4DE84423}" type="datetimeFigureOut">
              <a:rPr lang="en-GB" smtClean="0"/>
              <a:t>04/02/2020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CB2E1A-CEBF-4B02-8EB0-EE7B64B57279}" type="slidenum">
              <a:rPr lang="en-GB" smtClean="0"/>
              <a:t>‹#›</a:t>
            </a:fld>
            <a:endParaRPr lang="en-GB"/>
          </a:p>
        </p:txBody>
      </p:sp>
    </p:spTree>
    <p:extLst>
      <p:ext uri="{BB962C8B-B14F-4D97-AF65-F5344CB8AC3E}">
        <p14:creationId xmlns:p14="http://schemas.microsoft.com/office/powerpoint/2010/main" val="3355386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FCC5203-6959-4BAA-974C-09DC4DE84423}" type="datetimeFigureOut">
              <a:rPr lang="en-GB" smtClean="0"/>
              <a:t>04/02/2020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CB2E1A-CEBF-4B02-8EB0-EE7B64B57279}" type="slidenum">
              <a:rPr lang="en-GB" smtClean="0"/>
              <a:t>‹#›</a:t>
            </a:fld>
            <a:endParaRPr lang="en-GB"/>
          </a:p>
        </p:txBody>
      </p:sp>
    </p:spTree>
    <p:extLst>
      <p:ext uri="{BB962C8B-B14F-4D97-AF65-F5344CB8AC3E}">
        <p14:creationId xmlns:p14="http://schemas.microsoft.com/office/powerpoint/2010/main" val="2370916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FCC5203-6959-4BAA-974C-09DC4DE84423}" type="datetimeFigureOut">
              <a:rPr lang="en-GB" smtClean="0"/>
              <a:t>04/02/2020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CB2E1A-CEBF-4B02-8EB0-EE7B64B57279}" type="slidenum">
              <a:rPr lang="en-GB" smtClean="0"/>
              <a:t>‹#›</a:t>
            </a:fld>
            <a:endParaRPr lang="en-GB"/>
          </a:p>
        </p:txBody>
      </p:sp>
    </p:spTree>
    <p:extLst>
      <p:ext uri="{BB962C8B-B14F-4D97-AF65-F5344CB8AC3E}">
        <p14:creationId xmlns:p14="http://schemas.microsoft.com/office/powerpoint/2010/main" val="4080536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FCC5203-6959-4BAA-974C-09DC4DE84423}" type="datetimeFigureOut">
              <a:rPr lang="en-GB" smtClean="0"/>
              <a:t>04/02/2020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DCB2E1A-CEBF-4B02-8EB0-EE7B64B57279}" type="slidenum">
              <a:rPr lang="en-GB" smtClean="0"/>
              <a:t>‹#›</a:t>
            </a:fld>
            <a:endParaRPr lang="en-GB"/>
          </a:p>
        </p:txBody>
      </p:sp>
    </p:spTree>
    <p:extLst>
      <p:ext uri="{BB962C8B-B14F-4D97-AF65-F5344CB8AC3E}">
        <p14:creationId xmlns:p14="http://schemas.microsoft.com/office/powerpoint/2010/main" val="2384881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FCC5203-6959-4BAA-974C-09DC4DE84423}" type="datetimeFigureOut">
              <a:rPr lang="en-GB" smtClean="0"/>
              <a:t>04/02/2020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CB2E1A-CEBF-4B02-8EB0-EE7B64B57279}" type="slidenum">
              <a:rPr lang="en-GB" smtClean="0"/>
              <a:t>‹#›</a:t>
            </a:fld>
            <a:endParaRPr lang="en-GB"/>
          </a:p>
        </p:txBody>
      </p:sp>
    </p:spTree>
    <p:extLst>
      <p:ext uri="{BB962C8B-B14F-4D97-AF65-F5344CB8AC3E}">
        <p14:creationId xmlns:p14="http://schemas.microsoft.com/office/powerpoint/2010/main" val="1063186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FCC5203-6959-4BAA-974C-09DC4DE84423}" type="datetimeFigureOut">
              <a:rPr lang="en-GB" smtClean="0"/>
              <a:t>04/02/2020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DCB2E1A-CEBF-4B02-8EB0-EE7B64B57279}" type="slidenum">
              <a:rPr lang="en-GB" smtClean="0"/>
              <a:t>‹#›</a:t>
            </a:fld>
            <a:endParaRPr lang="en-GB"/>
          </a:p>
        </p:txBody>
      </p:sp>
    </p:spTree>
    <p:extLst>
      <p:ext uri="{BB962C8B-B14F-4D97-AF65-F5344CB8AC3E}">
        <p14:creationId xmlns:p14="http://schemas.microsoft.com/office/powerpoint/2010/main" val="3371726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FCC5203-6959-4BAA-974C-09DC4DE84423}" type="datetimeFigureOut">
              <a:rPr lang="en-GB" smtClean="0"/>
              <a:t>04/02/2020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DCB2E1A-CEBF-4B02-8EB0-EE7B64B57279}" type="slidenum">
              <a:rPr lang="en-GB" smtClean="0"/>
              <a:t>‹#›</a:t>
            </a:fld>
            <a:endParaRPr lang="en-GB"/>
          </a:p>
        </p:txBody>
      </p:sp>
    </p:spTree>
    <p:extLst>
      <p:ext uri="{BB962C8B-B14F-4D97-AF65-F5344CB8AC3E}">
        <p14:creationId xmlns:p14="http://schemas.microsoft.com/office/powerpoint/2010/main" val="3437623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CC5203-6959-4BAA-974C-09DC4DE84423}" type="datetimeFigureOut">
              <a:rPr lang="en-GB" smtClean="0"/>
              <a:t>04/02/2020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DCB2E1A-CEBF-4B02-8EB0-EE7B64B57279}" type="slidenum">
              <a:rPr lang="en-GB" smtClean="0"/>
              <a:t>‹#›</a:t>
            </a:fld>
            <a:endParaRPr lang="en-GB"/>
          </a:p>
        </p:txBody>
      </p:sp>
    </p:spTree>
    <p:extLst>
      <p:ext uri="{BB962C8B-B14F-4D97-AF65-F5344CB8AC3E}">
        <p14:creationId xmlns:p14="http://schemas.microsoft.com/office/powerpoint/2010/main" val="1114115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FCC5203-6959-4BAA-974C-09DC4DE84423}" type="datetimeFigureOut">
              <a:rPr lang="en-GB" smtClean="0"/>
              <a:t>04/02/2020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CB2E1A-CEBF-4B02-8EB0-EE7B64B57279}" type="slidenum">
              <a:rPr lang="en-GB" smtClean="0"/>
              <a:t>‹#›</a:t>
            </a:fld>
            <a:endParaRPr lang="en-GB"/>
          </a:p>
        </p:txBody>
      </p:sp>
    </p:spTree>
    <p:extLst>
      <p:ext uri="{BB962C8B-B14F-4D97-AF65-F5344CB8AC3E}">
        <p14:creationId xmlns:p14="http://schemas.microsoft.com/office/powerpoint/2010/main" val="2756312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FCC5203-6959-4BAA-974C-09DC4DE84423}" type="datetimeFigureOut">
              <a:rPr lang="en-GB" smtClean="0"/>
              <a:t>04/02/2020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DCB2E1A-CEBF-4B02-8EB0-EE7B64B57279}" type="slidenum">
              <a:rPr lang="en-GB" smtClean="0"/>
              <a:t>‹#›</a:t>
            </a:fld>
            <a:endParaRPr lang="en-GB"/>
          </a:p>
        </p:txBody>
      </p:sp>
    </p:spTree>
    <p:extLst>
      <p:ext uri="{BB962C8B-B14F-4D97-AF65-F5344CB8AC3E}">
        <p14:creationId xmlns:p14="http://schemas.microsoft.com/office/powerpoint/2010/main" val="1406407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CC5203-6959-4BAA-974C-09DC4DE84423}" type="datetimeFigureOut">
              <a:rPr lang="en-GB" smtClean="0"/>
              <a:t>04/02/2020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CB2E1A-CEBF-4B02-8EB0-EE7B64B57279}" type="slidenum">
              <a:rPr lang="en-GB" smtClean="0"/>
              <a:t>‹#›</a:t>
            </a:fld>
            <a:endParaRPr lang="en-GB"/>
          </a:p>
        </p:txBody>
      </p:sp>
    </p:spTree>
    <p:extLst>
      <p:ext uri="{BB962C8B-B14F-4D97-AF65-F5344CB8AC3E}">
        <p14:creationId xmlns:p14="http://schemas.microsoft.com/office/powerpoint/2010/main" val="3255177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Transparency and homogeneity of HPL</a:t>
            </a:r>
            <a:br>
              <a:rPr lang="en-GB" dirty="0" smtClean="0"/>
            </a:br>
            <a:r>
              <a:rPr lang="en-GB" dirty="0" smtClean="0"/>
              <a:t>A quick qualitative look</a:t>
            </a:r>
            <a:endParaRPr lang="en-GB" dirty="0"/>
          </a:p>
        </p:txBody>
      </p:sp>
      <p:sp>
        <p:nvSpPr>
          <p:cNvPr id="3" name="Subtitle 2"/>
          <p:cNvSpPr>
            <a:spLocks noGrp="1"/>
          </p:cNvSpPr>
          <p:nvPr>
            <p:ph type="subTitle" idx="1"/>
          </p:nvPr>
        </p:nvSpPr>
        <p:spPr/>
        <p:txBody>
          <a:bodyPr/>
          <a:lstStyle/>
          <a:p>
            <a:r>
              <a:rPr lang="en-GB" dirty="0" smtClean="0"/>
              <a:t>Ian with notes and transmission spectrum </a:t>
            </a:r>
            <a:r>
              <a:rPr lang="en-GB" smtClean="0"/>
              <a:t>from Paolo </a:t>
            </a:r>
            <a:r>
              <a:rPr lang="en-GB" dirty="0" err="1" smtClean="0"/>
              <a:t>Vitulo</a:t>
            </a:r>
            <a:endParaRPr lang="en-GB" dirty="0" smtClean="0"/>
          </a:p>
          <a:p>
            <a:r>
              <a:rPr lang="en-GB" dirty="0" smtClean="0"/>
              <a:t>6 Jan 2019</a:t>
            </a:r>
            <a:endParaRPr lang="en-GB" dirty="0"/>
          </a:p>
        </p:txBody>
      </p:sp>
    </p:spTree>
    <p:extLst>
      <p:ext uri="{BB962C8B-B14F-4D97-AF65-F5344CB8AC3E}">
        <p14:creationId xmlns:p14="http://schemas.microsoft.com/office/powerpoint/2010/main" val="1402994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90500" y="117693"/>
            <a:ext cx="11506200" cy="6740307"/>
          </a:xfrm>
          <a:prstGeom prst="rect">
            <a:avLst/>
          </a:prstGeom>
          <a:noFill/>
        </p:spPr>
        <p:txBody>
          <a:bodyPr wrap="square" rtlCol="0">
            <a:spAutoFit/>
          </a:bodyPr>
          <a:lstStyle/>
          <a:p>
            <a:r>
              <a:rPr lang="en-US" sz="1600" dirty="0" smtClean="0"/>
              <a:t>Ciao Ian,</a:t>
            </a:r>
          </a:p>
          <a:p>
            <a:r>
              <a:rPr lang="en-US" sz="1600" dirty="0" smtClean="0"/>
              <a:t>With the help of a colleague of mine (expert in materials)  here some measurements that your presentation inspired. Maybe they can help. If not just hide them under the mat…</a:t>
            </a:r>
          </a:p>
          <a:p>
            <a:endParaRPr lang="en-US" sz="1600" dirty="0"/>
          </a:p>
          <a:p>
            <a:r>
              <a:rPr lang="en-US" sz="1600" dirty="0" smtClean="0"/>
              <a:t>In the following slide some transmission measurements as a function of the incident wavelength are shown. </a:t>
            </a:r>
          </a:p>
          <a:p>
            <a:r>
              <a:rPr lang="en-US" sz="1600" dirty="0" smtClean="0"/>
              <a:t>The samples are:</a:t>
            </a:r>
          </a:p>
          <a:p>
            <a:r>
              <a:rPr lang="en-US" sz="1600" dirty="0" smtClean="0"/>
              <a:t>-2 HPL (2mm) from the mass production (? I do not remember but there are labels on them- it is not important now…I think)</a:t>
            </a:r>
          </a:p>
          <a:p>
            <a:r>
              <a:rPr lang="en-US" sz="1600" dirty="0" smtClean="0"/>
              <a:t>-2 Impregnated papers foils coming from a foreign firm (one impregnated by the firm itself and the other impregnated by </a:t>
            </a:r>
            <a:r>
              <a:rPr lang="en-US" sz="1600" dirty="0" err="1"/>
              <a:t>P</a:t>
            </a:r>
            <a:r>
              <a:rPr lang="en-US" sz="1600" dirty="0" err="1" smtClean="0"/>
              <a:t>uricelli</a:t>
            </a:r>
            <a:r>
              <a:rPr lang="en-US" sz="1600" dirty="0" smtClean="0"/>
              <a:t> – I think…)</a:t>
            </a:r>
          </a:p>
          <a:p>
            <a:endParaRPr lang="en-US" sz="1600" dirty="0"/>
          </a:p>
          <a:p>
            <a:r>
              <a:rPr lang="en-US" sz="1600" dirty="0" smtClean="0"/>
              <a:t>As you can see even if the absolute value of the transmission is very low  O(fraction of % ) the samples start to “transmit” at the “red” wavelength. So what you observed, </a:t>
            </a:r>
            <a:r>
              <a:rPr lang="en-US" sz="1600" dirty="0" err="1" smtClean="0"/>
              <a:t>i.e</a:t>
            </a:r>
            <a:r>
              <a:rPr lang="en-US" sz="1600" dirty="0" smtClean="0"/>
              <a:t> in slide 7, is corroborated by measurements.</a:t>
            </a:r>
          </a:p>
          <a:p>
            <a:endParaRPr lang="en-US" sz="1600" dirty="0"/>
          </a:p>
          <a:p>
            <a:r>
              <a:rPr lang="en-US" sz="1600" dirty="0" smtClean="0"/>
              <a:t>If the “filter” behavior  is due to the resin or to the paper itself  we cannot say it at the moment.</a:t>
            </a:r>
          </a:p>
          <a:p>
            <a:endParaRPr lang="en-US" sz="1600" dirty="0"/>
          </a:p>
          <a:p>
            <a:r>
              <a:rPr lang="en-US" sz="1600" dirty="0" smtClean="0"/>
              <a:t>Then I observed that in reality all the panel in slide 7 is transmitting because you can see the rack bar behind the panel all the way large. As you said, the two streaks are transmitting more than the rest.  I suppose that this comes from a mechanical different distribution of the resin in the </a:t>
            </a:r>
            <a:r>
              <a:rPr lang="en-US" sz="1600" dirty="0" err="1" smtClean="0"/>
              <a:t>kraft</a:t>
            </a:r>
            <a:r>
              <a:rPr lang="en-US" sz="1600" dirty="0" smtClean="0"/>
              <a:t> paper foils during the bath. I imagine the streaks are formed by the cylindrical rollers (that if you remember are very long) that do not squeeze the paper passing trough them in a uniform way. Suppose you have hundreds of meters like that (I mean with the streaks formed by rollers) , then you cut the long strip of paper at the end and the girls then  pile the foils to form the panel. This way the streaks remain in the same position for all the foils that will be pressed and heated.</a:t>
            </a:r>
          </a:p>
          <a:p>
            <a:endParaRPr lang="en-US" sz="1600" dirty="0"/>
          </a:p>
          <a:p>
            <a:r>
              <a:rPr lang="en-US" sz="1600" dirty="0" smtClean="0"/>
              <a:t>It would be very difficult to study this behavior (let’s call it “filter behavior”)  vs the resistivity because in one case the transmission measurements are made on a square cm area while the resistivity measurement is done in a larger area and on different points and then averaged. Nonetheless, it seems an interesting study but it would require a long time.</a:t>
            </a:r>
          </a:p>
          <a:p>
            <a:r>
              <a:rPr lang="en-US" sz="1600" dirty="0" smtClean="0"/>
              <a:t>Please, keep me informed of </a:t>
            </a:r>
            <a:r>
              <a:rPr lang="en-US" sz="1600" smtClean="0"/>
              <a:t>any other outcomes </a:t>
            </a:r>
            <a:r>
              <a:rPr lang="en-US" sz="1600" dirty="0" smtClean="0"/>
              <a:t>from your observations </a:t>
            </a:r>
            <a:endParaRPr lang="en-US" sz="1600" dirty="0"/>
          </a:p>
          <a:p>
            <a:r>
              <a:rPr lang="en-US" sz="1600" dirty="0" smtClean="0"/>
              <a:t>Un </a:t>
            </a:r>
            <a:r>
              <a:rPr lang="en-US" sz="1600" dirty="0" err="1" smtClean="0"/>
              <a:t>caro</a:t>
            </a:r>
            <a:r>
              <a:rPr lang="en-US" sz="1600" dirty="0" smtClean="0"/>
              <a:t> </a:t>
            </a:r>
            <a:r>
              <a:rPr lang="en-US" sz="1600" dirty="0" err="1" smtClean="0"/>
              <a:t>saluto</a:t>
            </a:r>
            <a:r>
              <a:rPr lang="en-US" sz="1600" dirty="0" smtClean="0"/>
              <a:t> , Paolo</a:t>
            </a:r>
            <a:endParaRPr lang="en-US" sz="1600" dirty="0"/>
          </a:p>
        </p:txBody>
      </p:sp>
    </p:spTree>
    <p:extLst>
      <p:ext uri="{BB962C8B-B14F-4D97-AF65-F5344CB8AC3E}">
        <p14:creationId xmlns:p14="http://schemas.microsoft.com/office/powerpoint/2010/main" val="1243006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61545" y="0"/>
            <a:ext cx="3005780" cy="4107543"/>
          </a:xfrm>
          <a:prstGeom prst="rect">
            <a:avLst/>
          </a:prstGeom>
        </p:spPr>
      </p:pic>
      <p:grpSp>
        <p:nvGrpSpPr>
          <p:cNvPr id="6" name="Gruppo 5"/>
          <p:cNvGrpSpPr/>
          <p:nvPr/>
        </p:nvGrpSpPr>
        <p:grpSpPr>
          <a:xfrm>
            <a:off x="4297680" y="402656"/>
            <a:ext cx="7094220" cy="5198044"/>
            <a:chOff x="4472940" y="783656"/>
            <a:chExt cx="5893000" cy="4172621"/>
          </a:xfrm>
        </p:grpSpPr>
        <p:pic>
          <p:nvPicPr>
            <p:cNvPr id="4" name="Immagine 3"/>
            <p:cNvPicPr>
              <a:picLocks noChangeAspect="1"/>
            </p:cNvPicPr>
            <p:nvPr/>
          </p:nvPicPr>
          <p:blipFill>
            <a:blip r:embed="rId3"/>
            <a:stretch>
              <a:fillRect/>
            </a:stretch>
          </p:blipFill>
          <p:spPr>
            <a:xfrm>
              <a:off x="4472940" y="783656"/>
              <a:ext cx="5893000" cy="4172621"/>
            </a:xfrm>
            <a:prstGeom prst="rect">
              <a:avLst/>
            </a:prstGeom>
          </p:spPr>
        </p:pic>
        <p:pic>
          <p:nvPicPr>
            <p:cNvPr id="5" name="Immagine 4"/>
            <p:cNvPicPr>
              <a:picLocks noChangeAspect="1"/>
            </p:cNvPicPr>
            <p:nvPr/>
          </p:nvPicPr>
          <p:blipFill rotWithShape="1">
            <a:blip r:embed="rId2"/>
            <a:srcRect l="64937" t="35384" b="7374"/>
            <a:stretch/>
          </p:blipFill>
          <p:spPr>
            <a:xfrm rot="16200000">
              <a:off x="6221722" y="4225782"/>
              <a:ext cx="404363" cy="883439"/>
            </a:xfrm>
            <a:prstGeom prst="rect">
              <a:avLst/>
            </a:prstGeom>
          </p:spPr>
        </p:pic>
      </p:grpSp>
      <p:pic>
        <p:nvPicPr>
          <p:cNvPr id="7" name="Immagine 6"/>
          <p:cNvPicPr>
            <a:picLocks noChangeAspect="1"/>
          </p:cNvPicPr>
          <p:nvPr/>
        </p:nvPicPr>
        <p:blipFill>
          <a:blip r:embed="rId4"/>
          <a:stretch>
            <a:fillRect/>
          </a:stretch>
        </p:blipFill>
        <p:spPr>
          <a:xfrm rot="16200000">
            <a:off x="1600405" y="3874444"/>
            <a:ext cx="1942038" cy="3452512"/>
          </a:xfrm>
          <a:prstGeom prst="rect">
            <a:avLst/>
          </a:prstGeom>
        </p:spPr>
      </p:pic>
      <p:cxnSp>
        <p:nvCxnSpPr>
          <p:cNvPr id="9" name="Connettore 2 8"/>
          <p:cNvCxnSpPr>
            <a:stCxn id="7" idx="2"/>
          </p:cNvCxnSpPr>
          <p:nvPr/>
        </p:nvCxnSpPr>
        <p:spPr>
          <a:xfrm flipV="1">
            <a:off x="4297680" y="4107543"/>
            <a:ext cx="2880404" cy="1493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Immagine 9"/>
          <p:cNvPicPr>
            <a:picLocks noChangeAspect="1"/>
          </p:cNvPicPr>
          <p:nvPr/>
        </p:nvPicPr>
        <p:blipFill>
          <a:blip r:embed="rId5"/>
          <a:stretch>
            <a:fillRect/>
          </a:stretch>
        </p:blipFill>
        <p:spPr>
          <a:xfrm rot="16200000">
            <a:off x="9946236" y="-608367"/>
            <a:ext cx="1564373" cy="2781108"/>
          </a:xfrm>
          <a:prstGeom prst="rect">
            <a:avLst/>
          </a:prstGeom>
        </p:spPr>
      </p:pic>
      <p:cxnSp>
        <p:nvCxnSpPr>
          <p:cNvPr id="12" name="Connettore 2 11"/>
          <p:cNvCxnSpPr>
            <a:stCxn id="10" idx="0"/>
          </p:cNvCxnSpPr>
          <p:nvPr/>
        </p:nvCxnSpPr>
        <p:spPr>
          <a:xfrm flipH="1">
            <a:off x="8420100" y="782187"/>
            <a:ext cx="917769" cy="1103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H="1">
            <a:off x="10353675" y="1564374"/>
            <a:ext cx="1266825" cy="997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749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97203" y="1607736"/>
            <a:ext cx="7666893" cy="3693319"/>
          </a:xfrm>
          <a:prstGeom prst="rect">
            <a:avLst/>
          </a:prstGeom>
          <a:noFill/>
        </p:spPr>
        <p:txBody>
          <a:bodyPr wrap="square" rtlCol="0">
            <a:spAutoFit/>
          </a:bodyPr>
          <a:lstStyle/>
          <a:p>
            <a:r>
              <a:rPr lang="en-GB" dirty="0" smtClean="0"/>
              <a:t>How did it come about to look at the transparency of HPL panels ?</a:t>
            </a:r>
          </a:p>
          <a:p>
            <a:endParaRPr lang="en-GB" dirty="0"/>
          </a:p>
          <a:p>
            <a:r>
              <a:rPr lang="en-GB" dirty="0" smtClean="0"/>
              <a:t>The sun is low in the winter and in this area with the Jura mountains in the West it is rare to have the sun rays so low.</a:t>
            </a:r>
          </a:p>
          <a:p>
            <a:endParaRPr lang="en-GB" dirty="0"/>
          </a:p>
          <a:p>
            <a:r>
              <a:rPr lang="en-GB" dirty="0" smtClean="0"/>
              <a:t>By chance it was observed that a piece of HPL left outside was not completely opaque to the sun light even in the evening an hour or so before sun set.</a:t>
            </a:r>
          </a:p>
          <a:p>
            <a:endParaRPr lang="en-GB" dirty="0"/>
          </a:p>
          <a:p>
            <a:r>
              <a:rPr lang="en-GB" dirty="0" smtClean="0"/>
              <a:t>What follows are some different views of the same panel, 1656mm x 902mm. That appear to be a type 2 of perhaps RE4 SM production</a:t>
            </a:r>
          </a:p>
          <a:p>
            <a:endParaRPr lang="en-GB" dirty="0"/>
          </a:p>
          <a:p>
            <a:r>
              <a:rPr lang="en-GB" dirty="0" smtClean="0"/>
              <a:t>The photos are all time stamped to help understand any changing light conditions.</a:t>
            </a:r>
            <a:endParaRPr lang="en-GB" dirty="0"/>
          </a:p>
        </p:txBody>
      </p:sp>
    </p:spTree>
    <p:extLst>
      <p:ext uri="{BB962C8B-B14F-4D97-AF65-F5344CB8AC3E}">
        <p14:creationId xmlns:p14="http://schemas.microsoft.com/office/powerpoint/2010/main" val="771768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10698" y="1500186"/>
            <a:ext cx="6858000" cy="385762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267659" y="1500188"/>
            <a:ext cx="6858000" cy="3857625"/>
          </a:xfrm>
          <a:prstGeom prst="rect">
            <a:avLst/>
          </a:prstGeom>
        </p:spPr>
      </p:pic>
      <p:sp>
        <p:nvSpPr>
          <p:cNvPr id="4" name="TextBox 3"/>
          <p:cNvSpPr txBox="1"/>
          <p:nvPr/>
        </p:nvSpPr>
        <p:spPr>
          <a:xfrm>
            <a:off x="4578697" y="944545"/>
            <a:ext cx="2957566" cy="4801314"/>
          </a:xfrm>
          <a:prstGeom prst="rect">
            <a:avLst/>
          </a:prstGeom>
          <a:noFill/>
        </p:spPr>
        <p:txBody>
          <a:bodyPr wrap="square" rtlCol="0">
            <a:spAutoFit/>
          </a:bodyPr>
          <a:lstStyle/>
          <a:p>
            <a:r>
              <a:rPr lang="en-GB" dirty="0" smtClean="0"/>
              <a:t>Inside</a:t>
            </a:r>
          </a:p>
          <a:p>
            <a:endParaRPr lang="en-GB" dirty="0"/>
          </a:p>
          <a:p>
            <a:r>
              <a:rPr lang="en-GB" dirty="0" smtClean="0"/>
              <a:t>Lighting is important.</a:t>
            </a:r>
          </a:p>
          <a:p>
            <a:endParaRPr lang="en-GB" dirty="0"/>
          </a:p>
          <a:p>
            <a:r>
              <a:rPr lang="en-GB" dirty="0" smtClean="0"/>
              <a:t>On the left is a photo of the HPL panel taken with flash</a:t>
            </a:r>
          </a:p>
          <a:p>
            <a:endParaRPr lang="en-GB" dirty="0"/>
          </a:p>
          <a:p>
            <a:r>
              <a:rPr lang="en-GB" dirty="0" smtClean="0"/>
              <a:t>On the right is the same panel with no flash</a:t>
            </a:r>
          </a:p>
          <a:p>
            <a:endParaRPr lang="en-GB" dirty="0"/>
          </a:p>
          <a:p>
            <a:r>
              <a:rPr lang="en-GB" dirty="0" smtClean="0"/>
              <a:t>There are 2 vertical (or longitudinal) streaks on the surface that are darker than the rest</a:t>
            </a:r>
          </a:p>
          <a:p>
            <a:endParaRPr lang="en-GB" dirty="0"/>
          </a:p>
          <a:p>
            <a:r>
              <a:rPr lang="en-GB" dirty="0" smtClean="0"/>
              <a:t>Notice the yellow tape in the bottom LH corner.</a:t>
            </a:r>
            <a:endParaRPr lang="en-GB" dirty="0"/>
          </a:p>
        </p:txBody>
      </p:sp>
      <p:cxnSp>
        <p:nvCxnSpPr>
          <p:cNvPr id="5" name="Straight Arrow Connector 4"/>
          <p:cNvCxnSpPr/>
          <p:nvPr/>
        </p:nvCxnSpPr>
        <p:spPr>
          <a:xfrm flipH="1">
            <a:off x="2049296" y="4115828"/>
            <a:ext cx="2413611" cy="63281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7408718" y="4052298"/>
            <a:ext cx="1714500" cy="17680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722418" y="4052298"/>
            <a:ext cx="1740488" cy="635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408718" y="4229100"/>
            <a:ext cx="2514600" cy="51954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597068" y="5548746"/>
            <a:ext cx="1466277" cy="4883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67225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7994" y="1547445"/>
            <a:ext cx="5680670" cy="319537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59018" y="1037492"/>
            <a:ext cx="4742824" cy="266783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131321" y="3135086"/>
            <a:ext cx="4501662" cy="2532185"/>
          </a:xfrm>
          <a:prstGeom prst="rect">
            <a:avLst/>
          </a:prstGeom>
        </p:spPr>
      </p:pic>
      <p:sp>
        <p:nvSpPr>
          <p:cNvPr id="5" name="TextBox 4"/>
          <p:cNvSpPr txBox="1"/>
          <p:nvPr/>
        </p:nvSpPr>
        <p:spPr>
          <a:xfrm>
            <a:off x="3116060" y="70116"/>
            <a:ext cx="2390437" cy="2031325"/>
          </a:xfrm>
          <a:prstGeom prst="rect">
            <a:avLst/>
          </a:prstGeom>
          <a:noFill/>
        </p:spPr>
        <p:txBody>
          <a:bodyPr wrap="square" rtlCol="0">
            <a:spAutoFit/>
          </a:bodyPr>
          <a:lstStyle/>
          <a:p>
            <a:r>
              <a:rPr lang="en-GB" dirty="0" smtClean="0"/>
              <a:t>Outside.</a:t>
            </a:r>
          </a:p>
          <a:p>
            <a:r>
              <a:rPr lang="en-GB" dirty="0" smtClean="0"/>
              <a:t>The panel is exposed to the sun.</a:t>
            </a:r>
          </a:p>
          <a:p>
            <a:r>
              <a:rPr lang="en-GB" dirty="0" smtClean="0"/>
              <a:t>Again the two vertical streaks but perhaps less visible.</a:t>
            </a:r>
          </a:p>
          <a:p>
            <a:endParaRPr lang="en-GB" dirty="0"/>
          </a:p>
        </p:txBody>
      </p:sp>
      <p:sp>
        <p:nvSpPr>
          <p:cNvPr id="6" name="TextBox 5"/>
          <p:cNvSpPr txBox="1"/>
          <p:nvPr/>
        </p:nvSpPr>
        <p:spPr>
          <a:xfrm>
            <a:off x="6903218" y="5084466"/>
            <a:ext cx="3868615" cy="1477328"/>
          </a:xfrm>
          <a:prstGeom prst="rect">
            <a:avLst/>
          </a:prstGeom>
          <a:noFill/>
        </p:spPr>
        <p:txBody>
          <a:bodyPr wrap="square" rtlCol="0">
            <a:spAutoFit/>
          </a:bodyPr>
          <a:lstStyle/>
          <a:p>
            <a:r>
              <a:rPr lang="en-GB" dirty="0" smtClean="0"/>
              <a:t>The panel has been turned about its horizontal transverse axis and is seen from “behind” looking towards the sun.</a:t>
            </a:r>
          </a:p>
          <a:p>
            <a:r>
              <a:rPr lang="en-GB" dirty="0" smtClean="0"/>
              <a:t>Here the two vertical members of the rack are quite visible through the HPL.</a:t>
            </a:r>
            <a:endParaRPr lang="en-GB" dirty="0"/>
          </a:p>
        </p:txBody>
      </p:sp>
      <p:sp>
        <p:nvSpPr>
          <p:cNvPr id="7" name="TextBox 6"/>
          <p:cNvSpPr txBox="1"/>
          <p:nvPr/>
        </p:nvSpPr>
        <p:spPr>
          <a:xfrm>
            <a:off x="7907483" y="836469"/>
            <a:ext cx="1579418" cy="369332"/>
          </a:xfrm>
          <a:prstGeom prst="rect">
            <a:avLst/>
          </a:prstGeom>
          <a:noFill/>
        </p:spPr>
        <p:txBody>
          <a:bodyPr wrap="square" rtlCol="0">
            <a:spAutoFit/>
          </a:bodyPr>
          <a:lstStyle/>
          <a:p>
            <a:r>
              <a:rPr lang="en-GB" dirty="0"/>
              <a:t>R</a:t>
            </a:r>
            <a:r>
              <a:rPr lang="en-GB" dirty="0" smtClean="0"/>
              <a:t>ack uprights</a:t>
            </a:r>
            <a:endParaRPr lang="en-GB" dirty="0"/>
          </a:p>
        </p:txBody>
      </p:sp>
      <p:cxnSp>
        <p:nvCxnSpPr>
          <p:cNvPr id="9" name="Straight Arrow Connector 8"/>
          <p:cNvCxnSpPr/>
          <p:nvPr/>
        </p:nvCxnSpPr>
        <p:spPr>
          <a:xfrm>
            <a:off x="8519925" y="1298864"/>
            <a:ext cx="1278473" cy="13508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439826" y="1298864"/>
            <a:ext cx="1080099" cy="17830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0964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312147" y="1500188"/>
            <a:ext cx="6857999" cy="385762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55228" y="1500189"/>
            <a:ext cx="6858000" cy="3857625"/>
          </a:xfrm>
          <a:prstGeom prst="rect">
            <a:avLst/>
          </a:prstGeom>
        </p:spPr>
      </p:pic>
      <p:sp>
        <p:nvSpPr>
          <p:cNvPr id="4" name="TextBox 3"/>
          <p:cNvSpPr txBox="1"/>
          <p:nvPr/>
        </p:nvSpPr>
        <p:spPr>
          <a:xfrm>
            <a:off x="4045666" y="1296237"/>
            <a:ext cx="3909749" cy="3416320"/>
          </a:xfrm>
          <a:prstGeom prst="rect">
            <a:avLst/>
          </a:prstGeom>
          <a:noFill/>
        </p:spPr>
        <p:txBody>
          <a:bodyPr wrap="square" rtlCol="0">
            <a:spAutoFit/>
          </a:bodyPr>
          <a:lstStyle/>
          <a:p>
            <a:r>
              <a:rPr lang="en-GB" dirty="0" smtClean="0"/>
              <a:t>Again looking towards the sun.</a:t>
            </a:r>
          </a:p>
          <a:p>
            <a:endParaRPr lang="en-GB" dirty="0"/>
          </a:p>
          <a:p>
            <a:endParaRPr lang="en-GB" dirty="0" smtClean="0"/>
          </a:p>
          <a:p>
            <a:r>
              <a:rPr lang="en-GB" dirty="0" smtClean="0"/>
              <a:t>On the left the panel is exposed and the two streaks, now horizontal are visible.</a:t>
            </a:r>
          </a:p>
          <a:p>
            <a:endParaRPr lang="en-GB" dirty="0"/>
          </a:p>
          <a:p>
            <a:r>
              <a:rPr lang="en-GB" dirty="0" smtClean="0"/>
              <a:t>On the right the panel is outside but in the shadow of the building. Again the two horizontal streaks are visible with lighter areas on each side and between.</a:t>
            </a:r>
          </a:p>
          <a:p>
            <a:endParaRPr lang="en-GB" dirty="0"/>
          </a:p>
          <a:p>
            <a:r>
              <a:rPr lang="en-GB" dirty="0" smtClean="0"/>
              <a:t>Red (LHS) corresponds to dark (RHS)  </a:t>
            </a:r>
            <a:endParaRPr lang="en-GB" dirty="0"/>
          </a:p>
        </p:txBody>
      </p:sp>
      <p:cxnSp>
        <p:nvCxnSpPr>
          <p:cNvPr id="5" name="Straight Arrow Connector 4"/>
          <p:cNvCxnSpPr/>
          <p:nvPr/>
        </p:nvCxnSpPr>
        <p:spPr>
          <a:xfrm flipH="1" flipV="1">
            <a:off x="1797627" y="1911927"/>
            <a:ext cx="2300163" cy="5413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423555" y="2453283"/>
            <a:ext cx="2674235" cy="8132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7777608" y="2859897"/>
            <a:ext cx="2301574" cy="6844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777608" y="3544328"/>
            <a:ext cx="2106620" cy="4837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7605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6980" y="199712"/>
            <a:ext cx="6585020" cy="370407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03202"/>
            <a:ext cx="5986584" cy="3367453"/>
          </a:xfrm>
          <a:prstGeom prst="rect">
            <a:avLst/>
          </a:prstGeom>
        </p:spPr>
      </p:pic>
      <p:sp>
        <p:nvSpPr>
          <p:cNvPr id="4" name="TextBox 3"/>
          <p:cNvSpPr txBox="1"/>
          <p:nvPr/>
        </p:nvSpPr>
        <p:spPr>
          <a:xfrm>
            <a:off x="0" y="1696916"/>
            <a:ext cx="4541855" cy="1200329"/>
          </a:xfrm>
          <a:prstGeom prst="rect">
            <a:avLst/>
          </a:prstGeom>
          <a:noFill/>
        </p:spPr>
        <p:txBody>
          <a:bodyPr wrap="square" rtlCol="0">
            <a:spAutoFit/>
          </a:bodyPr>
          <a:lstStyle/>
          <a:p>
            <a:r>
              <a:rPr lang="en-GB" dirty="0" smtClean="0"/>
              <a:t>Reflections from the HPL , due to their high gloss, pose a problem in obtaining photos that clearly show the different colour grades across the panel . </a:t>
            </a:r>
            <a:endParaRPr lang="en-GB" dirty="0"/>
          </a:p>
        </p:txBody>
      </p:sp>
      <p:sp>
        <p:nvSpPr>
          <p:cNvPr id="5" name="TextBox 4"/>
          <p:cNvSpPr txBox="1"/>
          <p:nvPr/>
        </p:nvSpPr>
        <p:spPr>
          <a:xfrm>
            <a:off x="7236487" y="4089678"/>
            <a:ext cx="4781342" cy="1200329"/>
          </a:xfrm>
          <a:prstGeom prst="rect">
            <a:avLst/>
          </a:prstGeom>
          <a:noFill/>
        </p:spPr>
        <p:txBody>
          <a:bodyPr wrap="square" rtlCol="0">
            <a:spAutoFit/>
          </a:bodyPr>
          <a:lstStyle/>
          <a:p>
            <a:r>
              <a:rPr lang="en-GB" dirty="0" smtClean="0"/>
              <a:t>A black cloth was hung downstream of the HPL in an attempt to cut out reflections but was insufficient in size and anyway the camera and operator are still there ! </a:t>
            </a:r>
            <a:endParaRPr lang="en-GB" dirty="0"/>
          </a:p>
        </p:txBody>
      </p:sp>
    </p:spTree>
    <p:extLst>
      <p:ext uri="{BB962C8B-B14F-4D97-AF65-F5344CB8AC3E}">
        <p14:creationId xmlns:p14="http://schemas.microsoft.com/office/powerpoint/2010/main" val="210578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742172" y="1500187"/>
            <a:ext cx="6858000" cy="3857625"/>
          </a:xfrm>
          <a:prstGeom prst="rect">
            <a:avLst/>
          </a:prstGeom>
        </p:spPr>
      </p:pic>
      <p:sp>
        <p:nvSpPr>
          <p:cNvPr id="3" name="TextBox 2"/>
          <p:cNvSpPr txBox="1"/>
          <p:nvPr/>
        </p:nvSpPr>
        <p:spPr>
          <a:xfrm>
            <a:off x="321547" y="1296237"/>
            <a:ext cx="3627455" cy="5078313"/>
          </a:xfrm>
          <a:prstGeom prst="rect">
            <a:avLst/>
          </a:prstGeom>
          <a:noFill/>
        </p:spPr>
        <p:txBody>
          <a:bodyPr wrap="square" rtlCol="0">
            <a:spAutoFit/>
          </a:bodyPr>
          <a:lstStyle/>
          <a:p>
            <a:r>
              <a:rPr lang="en-GB" dirty="0" smtClean="0"/>
              <a:t>The rack frame is visible as a vertical dark line.</a:t>
            </a:r>
          </a:p>
          <a:p>
            <a:endParaRPr lang="en-GB" dirty="0"/>
          </a:p>
          <a:p>
            <a:r>
              <a:rPr lang="en-GB" dirty="0" smtClean="0"/>
              <a:t>The yellow tape is in the top left corner, mentioned earlier.</a:t>
            </a:r>
          </a:p>
          <a:p>
            <a:endParaRPr lang="en-GB" dirty="0"/>
          </a:p>
          <a:p>
            <a:r>
              <a:rPr lang="en-GB" dirty="0" smtClean="0"/>
              <a:t>The two red streaks are horizontal (longitudinal).</a:t>
            </a:r>
          </a:p>
          <a:p>
            <a:endParaRPr lang="en-GB" dirty="0"/>
          </a:p>
          <a:p>
            <a:r>
              <a:rPr lang="en-GB" dirty="0" smtClean="0"/>
              <a:t>Interestingly the lighter areas are also visible, normally they appear more predominantly with incident light.</a:t>
            </a:r>
          </a:p>
          <a:p>
            <a:endParaRPr lang="en-GB" dirty="0"/>
          </a:p>
          <a:p>
            <a:r>
              <a:rPr lang="en-GB" dirty="0" smtClean="0"/>
              <a:t>The reflection of the black cloth  material is indicated.</a:t>
            </a:r>
          </a:p>
          <a:p>
            <a:endParaRPr lang="en-GB" dirty="0"/>
          </a:p>
          <a:p>
            <a:endParaRPr lang="en-GB" dirty="0"/>
          </a:p>
        </p:txBody>
      </p:sp>
      <p:sp>
        <p:nvSpPr>
          <p:cNvPr id="4" name="TextBox 3"/>
          <p:cNvSpPr txBox="1"/>
          <p:nvPr/>
        </p:nvSpPr>
        <p:spPr>
          <a:xfrm>
            <a:off x="9867481" y="1286189"/>
            <a:ext cx="1406770" cy="646331"/>
          </a:xfrm>
          <a:prstGeom prst="rect">
            <a:avLst/>
          </a:prstGeom>
          <a:noFill/>
        </p:spPr>
        <p:txBody>
          <a:bodyPr wrap="square" rtlCol="0">
            <a:spAutoFit/>
          </a:bodyPr>
          <a:lstStyle/>
          <a:p>
            <a:r>
              <a:rPr lang="en-GB" dirty="0" smtClean="0"/>
              <a:t>Black cloth material</a:t>
            </a:r>
            <a:endParaRPr lang="en-GB" dirty="0"/>
          </a:p>
        </p:txBody>
      </p:sp>
      <p:cxnSp>
        <p:nvCxnSpPr>
          <p:cNvPr id="6" name="Straight Arrow Connector 5"/>
          <p:cNvCxnSpPr>
            <a:stCxn id="4" idx="1"/>
          </p:cNvCxnSpPr>
          <p:nvPr/>
        </p:nvCxnSpPr>
        <p:spPr>
          <a:xfrm flipH="1">
            <a:off x="8691824" y="1609355"/>
            <a:ext cx="1175657" cy="21944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744923" y="2367419"/>
            <a:ext cx="1791581" cy="10615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744923" y="3428999"/>
            <a:ext cx="2179888" cy="84237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150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58014" y="1500188"/>
            <a:ext cx="6858000" cy="3857625"/>
          </a:xfrm>
          <a:prstGeom prst="rect">
            <a:avLst/>
          </a:prstGeom>
        </p:spPr>
      </p:pic>
      <p:sp>
        <p:nvSpPr>
          <p:cNvPr id="3" name="TextBox 2"/>
          <p:cNvSpPr txBox="1"/>
          <p:nvPr/>
        </p:nvSpPr>
        <p:spPr>
          <a:xfrm>
            <a:off x="1510831" y="2782669"/>
            <a:ext cx="3011065" cy="646331"/>
          </a:xfrm>
          <a:prstGeom prst="rect">
            <a:avLst/>
          </a:prstGeom>
          <a:noFill/>
        </p:spPr>
        <p:txBody>
          <a:bodyPr wrap="square" rtlCol="0">
            <a:spAutoFit/>
          </a:bodyPr>
          <a:lstStyle/>
          <a:p>
            <a:r>
              <a:rPr lang="en-GB" dirty="0" smtClean="0"/>
              <a:t>The sun has almost gone below the horizon</a:t>
            </a:r>
            <a:endParaRPr lang="en-GB" dirty="0"/>
          </a:p>
        </p:txBody>
      </p:sp>
    </p:spTree>
    <p:extLst>
      <p:ext uri="{BB962C8B-B14F-4D97-AF65-F5344CB8AC3E}">
        <p14:creationId xmlns:p14="http://schemas.microsoft.com/office/powerpoint/2010/main" val="9918444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9016" y="308551"/>
            <a:ext cx="9807192" cy="5909310"/>
          </a:xfrm>
          <a:prstGeom prst="rect">
            <a:avLst/>
          </a:prstGeom>
          <a:noFill/>
        </p:spPr>
        <p:txBody>
          <a:bodyPr wrap="square" rtlCol="0">
            <a:spAutoFit/>
          </a:bodyPr>
          <a:lstStyle/>
          <a:p>
            <a:r>
              <a:rPr lang="en-GB" dirty="0" smtClean="0"/>
              <a:t>Some questions………</a:t>
            </a:r>
          </a:p>
          <a:p>
            <a:endParaRPr lang="en-GB" dirty="0"/>
          </a:p>
          <a:p>
            <a:r>
              <a:rPr lang="en-GB" dirty="0" smtClean="0"/>
              <a:t>What does the redness in the exposed panel represent ? Is it more/excess Phenolic resin ?</a:t>
            </a:r>
          </a:p>
          <a:p>
            <a:endParaRPr lang="en-GB" dirty="0"/>
          </a:p>
          <a:p>
            <a:r>
              <a:rPr lang="en-GB" dirty="0" smtClean="0"/>
              <a:t>Colour intensity is an “X-ray” view through the panel indicating different composition ?</a:t>
            </a:r>
          </a:p>
          <a:p>
            <a:r>
              <a:rPr lang="en-GB" dirty="0" smtClean="0"/>
              <a:t>It is not only the surface that shows differences of hue.</a:t>
            </a:r>
          </a:p>
          <a:p>
            <a:endParaRPr lang="en-GB" dirty="0"/>
          </a:p>
          <a:p>
            <a:r>
              <a:rPr lang="en-GB" dirty="0" smtClean="0"/>
              <a:t>The lighter areas of the unexposed panel are indicating a higher paper cellulose concentration </a:t>
            </a:r>
            <a:r>
              <a:rPr lang="en-GB" dirty="0" err="1" smtClean="0"/>
              <a:t>wrt</a:t>
            </a:r>
            <a:r>
              <a:rPr lang="en-GB" dirty="0" smtClean="0"/>
              <a:t> the phenolic ?</a:t>
            </a:r>
          </a:p>
          <a:p>
            <a:endParaRPr lang="en-GB" dirty="0"/>
          </a:p>
          <a:p>
            <a:r>
              <a:rPr lang="en-GB" dirty="0" smtClean="0"/>
              <a:t>If the above is true then how can this be explained ? The sheets of </a:t>
            </a:r>
            <a:r>
              <a:rPr lang="en-GB" dirty="0" err="1" smtClean="0"/>
              <a:t>kraft</a:t>
            </a:r>
            <a:r>
              <a:rPr lang="en-GB" dirty="0" smtClean="0"/>
              <a:t> paper come through a bath of phenolic resin and so could have some parallel patterns along the direction of production, is this the case ?</a:t>
            </a:r>
          </a:p>
          <a:p>
            <a:endParaRPr lang="en-GB" dirty="0"/>
          </a:p>
          <a:p>
            <a:r>
              <a:rPr lang="en-GB" dirty="0" smtClean="0"/>
              <a:t>Is this a tool to look for homogeneity across the panel ?</a:t>
            </a:r>
          </a:p>
          <a:p>
            <a:endParaRPr lang="en-GB" dirty="0" smtClean="0"/>
          </a:p>
          <a:p>
            <a:r>
              <a:rPr lang="en-GB" dirty="0" smtClean="0"/>
              <a:t>The resistivity should be measured to look for correlation </a:t>
            </a:r>
            <a:r>
              <a:rPr lang="en-GB" dirty="0" err="1" smtClean="0"/>
              <a:t>wrt</a:t>
            </a:r>
            <a:r>
              <a:rPr lang="en-GB" dirty="0" smtClean="0"/>
              <a:t> the colour distribution</a:t>
            </a:r>
          </a:p>
          <a:p>
            <a:endParaRPr lang="en-GB" dirty="0"/>
          </a:p>
          <a:p>
            <a:r>
              <a:rPr lang="en-GB" dirty="0" smtClean="0"/>
              <a:t>Transmitted light intensity may be used to compare panel to panel.</a:t>
            </a:r>
          </a:p>
          <a:p>
            <a:endParaRPr lang="en-GB" dirty="0"/>
          </a:p>
          <a:p>
            <a:r>
              <a:rPr lang="en-GB" dirty="0" smtClean="0"/>
              <a:t>Older HPL panels should be looked at.</a:t>
            </a:r>
            <a:endParaRPr lang="en-GB" dirty="0"/>
          </a:p>
        </p:txBody>
      </p:sp>
    </p:spTree>
    <p:extLst>
      <p:ext uri="{BB962C8B-B14F-4D97-AF65-F5344CB8AC3E}">
        <p14:creationId xmlns:p14="http://schemas.microsoft.com/office/powerpoint/2010/main" val="21037677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2349</TotalTime>
  <Words>1028</Words>
  <Application>Microsoft Office PowerPoint</Application>
  <PresentationFormat>Widescreen</PresentationFormat>
  <Paragraphs>85</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Transparency and homogeneity of HPL A quick qualitative look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Tranparency of HPL A quick look</dc:title>
  <dc:creator>Ian Crotty</dc:creator>
  <cp:lastModifiedBy>Ian Crotty</cp:lastModifiedBy>
  <cp:revision>40</cp:revision>
  <dcterms:created xsi:type="dcterms:W3CDTF">2020-01-06T18:26:30Z</dcterms:created>
  <dcterms:modified xsi:type="dcterms:W3CDTF">2020-02-04T16:23:35Z</dcterms:modified>
</cp:coreProperties>
</file>