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5" r:id="rId8"/>
    <p:sldId id="266" r:id="rId9"/>
    <p:sldId id="267" r:id="rId10"/>
    <p:sldId id="268" r:id="rId11"/>
    <p:sldId id="278" r:id="rId12"/>
    <p:sldId id="279" r:id="rId13"/>
    <p:sldId id="276" r:id="rId14"/>
    <p:sldId id="277" r:id="rId15"/>
    <p:sldId id="269" r:id="rId16"/>
    <p:sldId id="270" r:id="rId17"/>
    <p:sldId id="271" r:id="rId18"/>
    <p:sldId id="272" r:id="rId19"/>
    <p:sldId id="273" r:id="rId20"/>
    <p:sldId id="287" r:id="rId21"/>
    <p:sldId id="274" r:id="rId22"/>
    <p:sldId id="282" r:id="rId23"/>
    <p:sldId id="283" r:id="rId24"/>
    <p:sldId id="292" r:id="rId25"/>
    <p:sldId id="293" r:id="rId26"/>
    <p:sldId id="294" r:id="rId27"/>
    <p:sldId id="295" r:id="rId28"/>
    <p:sldId id="296" r:id="rId29"/>
    <p:sldId id="298" r:id="rId30"/>
    <p:sldId id="300" r:id="rId31"/>
    <p:sldId id="275" r:id="rId32"/>
    <p:sldId id="301" r:id="rId33"/>
    <p:sldId id="280" r:id="rId34"/>
    <p:sldId id="281" r:id="rId35"/>
    <p:sldId id="288" r:id="rId36"/>
    <p:sldId id="302" r:id="rId37"/>
    <p:sldId id="290"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9"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74751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0145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9476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4740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62437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80877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B2E6E-CBC3-4AD8-AF0F-3ED71A98D1CC}" type="datetimeFigureOut">
              <a:rPr lang="en-GB" smtClean="0"/>
              <a:t>13/10/2020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011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B2E6E-CBC3-4AD8-AF0F-3ED71A98D1CC}" type="datetimeFigureOut">
              <a:rPr lang="en-GB" smtClean="0"/>
              <a:t>13/10/2020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110006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B2E6E-CBC3-4AD8-AF0F-3ED71A98D1CC}" type="datetimeFigureOut">
              <a:rPr lang="en-GB" smtClean="0"/>
              <a:t>13/10/2020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885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43324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08367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B2E6E-CBC3-4AD8-AF0F-3ED71A98D1CC}" type="datetimeFigureOut">
              <a:rPr lang="en-GB" smtClean="0"/>
              <a:t>13/10/2020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C5597-0E69-453E-B47E-308E91D776F8}" type="slidenum">
              <a:rPr lang="en-GB" smtClean="0"/>
              <a:t>‹#›</a:t>
            </a:fld>
            <a:endParaRPr lang="en-GB"/>
          </a:p>
        </p:txBody>
      </p:sp>
    </p:spTree>
    <p:extLst>
      <p:ext uri="{BB962C8B-B14F-4D97-AF65-F5344CB8AC3E}">
        <p14:creationId xmlns:p14="http://schemas.microsoft.com/office/powerpoint/2010/main" val="166109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project-cms-rpc-endcap.web.cern.ch/project-cms-rpc-endcap/rpc/Production/Oil%20&amp;%20Bakelite/Quality/Transparency/TranparencyHPL6Jan2020V2.pptx" TargetMode="External"/><Relationship Id="rId2" Type="http://schemas.openxmlformats.org/officeDocument/2006/relationships/hyperlink" Target="http://project-cms-rpc-endcap.web.cern.ch/project-cms-rpc-endcap/rpc/Production/Oil%20&amp;%20Bakelite/Quality/Transparency/2ndStepQualitativeHPLOpticalTransmissionV2.pptx" TargetMode="External"/><Relationship Id="rId1" Type="http://schemas.openxmlformats.org/officeDocument/2006/relationships/slideLayout" Target="../slideLayouts/slideLayout7.xml"/><Relationship Id="rId4" Type="http://schemas.openxmlformats.org/officeDocument/2006/relationships/hyperlink" Target="http://project-cms-rpc-endcap.web.cern.ch/project-cms-rpc-endcap/rpc/Production/Oil%20&amp;%20Bakelite/Quality/Transparency/TransmissionWaveLengthSources.pptx"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2</a:t>
            </a:r>
            <a:r>
              <a:rPr lang="en-GB" baseline="30000" dirty="0" smtClean="0"/>
              <a:t>nd</a:t>
            </a:r>
            <a:r>
              <a:rPr lang="en-GB" dirty="0" smtClean="0"/>
              <a:t> Step to </a:t>
            </a:r>
            <a:r>
              <a:rPr lang="en-GB" dirty="0"/>
              <a:t>S</a:t>
            </a:r>
            <a:r>
              <a:rPr lang="en-GB" dirty="0" smtClean="0"/>
              <a:t>tudy Qualitatively the Optical </a:t>
            </a:r>
            <a:r>
              <a:rPr lang="en-GB" dirty="0"/>
              <a:t>T</a:t>
            </a:r>
            <a:r>
              <a:rPr lang="en-GB" dirty="0" smtClean="0"/>
              <a:t>ransmission of HPL</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20 Jan 2020</a:t>
            </a:r>
          </a:p>
          <a:p>
            <a:r>
              <a:rPr lang="en-GB" dirty="0" smtClean="0"/>
              <a:t>Input from P. </a:t>
            </a:r>
            <a:r>
              <a:rPr lang="en-GB" dirty="0" err="1" smtClean="0"/>
              <a:t>Vitulo</a:t>
            </a:r>
            <a:endParaRPr lang="en-GB" dirty="0"/>
          </a:p>
        </p:txBody>
      </p:sp>
    </p:spTree>
    <p:extLst>
      <p:ext uri="{BB962C8B-B14F-4D97-AF65-F5344CB8AC3E}">
        <p14:creationId xmlns:p14="http://schemas.microsoft.com/office/powerpoint/2010/main" val="417335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062" y="137786"/>
            <a:ext cx="6676373" cy="37554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84" y="3325660"/>
            <a:ext cx="6279715" cy="35323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5227" y="1500186"/>
            <a:ext cx="6858000" cy="3857625"/>
          </a:xfrm>
          <a:prstGeom prst="rect">
            <a:avLst/>
          </a:prstGeom>
        </p:spPr>
      </p:pic>
      <p:sp>
        <p:nvSpPr>
          <p:cNvPr id="5" name="TextBox 4"/>
          <p:cNvSpPr txBox="1"/>
          <p:nvPr/>
        </p:nvSpPr>
        <p:spPr>
          <a:xfrm>
            <a:off x="4359058" y="4371584"/>
            <a:ext cx="1553226" cy="1200329"/>
          </a:xfrm>
          <a:prstGeom prst="rect">
            <a:avLst/>
          </a:prstGeom>
          <a:solidFill>
            <a:srgbClr val="FFC000"/>
          </a:solidFill>
        </p:spPr>
        <p:txBody>
          <a:bodyPr wrap="square" rtlCol="0">
            <a:spAutoFit/>
          </a:bodyPr>
          <a:lstStyle/>
          <a:p>
            <a:r>
              <a:rPr lang="en-GB" dirty="0" smtClean="0"/>
              <a:t>The piece of yellow tape.</a:t>
            </a:r>
          </a:p>
          <a:p>
            <a:r>
              <a:rPr lang="en-GB" dirty="0" smtClean="0"/>
              <a:t>Bottom RH corner.</a:t>
            </a:r>
            <a:endParaRPr lang="en-GB" dirty="0"/>
          </a:p>
        </p:txBody>
      </p:sp>
    </p:spTree>
    <p:extLst>
      <p:ext uri="{BB962C8B-B14F-4D97-AF65-F5344CB8AC3E}">
        <p14:creationId xmlns:p14="http://schemas.microsoft.com/office/powerpoint/2010/main" val="3698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063" y="1866378"/>
            <a:ext cx="7337468" cy="41273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8075" y="1500189"/>
            <a:ext cx="6858000" cy="3857625"/>
          </a:xfrm>
          <a:prstGeom prst="rect">
            <a:avLst/>
          </a:prstGeom>
        </p:spPr>
      </p:pic>
      <p:sp>
        <p:nvSpPr>
          <p:cNvPr id="4" name="TextBox 3"/>
          <p:cNvSpPr txBox="1"/>
          <p:nvPr/>
        </p:nvSpPr>
        <p:spPr>
          <a:xfrm>
            <a:off x="5135794" y="47269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66156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37543" y="1500188"/>
            <a:ext cx="6857999"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4865" y="1500188"/>
            <a:ext cx="6857999" cy="38576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23072" y="1500187"/>
            <a:ext cx="6858000" cy="3857625"/>
          </a:xfrm>
          <a:prstGeom prst="rect">
            <a:avLst/>
          </a:prstGeom>
        </p:spPr>
      </p:pic>
      <p:sp>
        <p:nvSpPr>
          <p:cNvPr id="5" name="TextBox 4"/>
          <p:cNvSpPr txBox="1"/>
          <p:nvPr/>
        </p:nvSpPr>
        <p:spPr>
          <a:xfrm>
            <a:off x="4847696" y="222172"/>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141403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036" y="1"/>
            <a:ext cx="11098061" cy="2031325"/>
          </a:xfrm>
          <a:prstGeom prst="rect">
            <a:avLst/>
          </a:prstGeom>
          <a:noFill/>
        </p:spPr>
        <p:txBody>
          <a:bodyPr wrap="square" rtlCol="0">
            <a:spAutoFit/>
          </a:bodyPr>
          <a:lstStyle/>
          <a:p>
            <a:r>
              <a:rPr lang="en-GB" dirty="0" smtClean="0"/>
              <a:t>			</a:t>
            </a:r>
          </a:p>
          <a:p>
            <a:r>
              <a:rPr lang="en-GB" dirty="0"/>
              <a:t> </a:t>
            </a:r>
            <a:r>
              <a:rPr lang="en-GB" dirty="0" smtClean="0"/>
              <a:t>                                                      The earlier HPL is less transparent .</a:t>
            </a:r>
          </a:p>
          <a:p>
            <a:endParaRPr lang="en-GB" dirty="0"/>
          </a:p>
          <a:p>
            <a:endParaRPr lang="en-GB" dirty="0" smtClean="0"/>
          </a:p>
          <a:p>
            <a:r>
              <a:rPr lang="en-GB" dirty="0" smtClean="0"/>
              <a:t>			RE1/1 bottom panel</a:t>
            </a:r>
          </a:p>
          <a:p>
            <a:endParaRPr lang="en-GB" dirty="0"/>
          </a:p>
          <a:p>
            <a:r>
              <a:rPr lang="en-GB" dirty="0" smtClean="0"/>
              <a:t>In day light on the left                                                            And in the dark with the light on in the dark on the right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39" y="2004164"/>
            <a:ext cx="5511452" cy="31001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192" y="2004164"/>
            <a:ext cx="5689600" cy="3200400"/>
          </a:xfrm>
          <a:prstGeom prst="rect">
            <a:avLst/>
          </a:prstGeom>
        </p:spPr>
      </p:pic>
    </p:spTree>
    <p:extLst>
      <p:ext uri="{BB962C8B-B14F-4D97-AF65-F5344CB8AC3E}">
        <p14:creationId xmlns:p14="http://schemas.microsoft.com/office/powerpoint/2010/main" val="65646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1" t="-80" r="34414" b="884"/>
          <a:stretch/>
        </p:blipFill>
        <p:spPr>
          <a:xfrm>
            <a:off x="6688900" y="137786"/>
            <a:ext cx="5022936" cy="4361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07" y="1500189"/>
            <a:ext cx="6858000" cy="3857625"/>
          </a:xfrm>
          <a:prstGeom prst="rect">
            <a:avLst/>
          </a:prstGeom>
        </p:spPr>
      </p:pic>
      <p:sp>
        <p:nvSpPr>
          <p:cNvPr id="4" name="TextBox 3"/>
          <p:cNvSpPr txBox="1"/>
          <p:nvPr/>
        </p:nvSpPr>
        <p:spPr>
          <a:xfrm>
            <a:off x="889348" y="5549030"/>
            <a:ext cx="2580362" cy="646331"/>
          </a:xfrm>
          <a:prstGeom prst="rect">
            <a:avLst/>
          </a:prstGeom>
          <a:solidFill>
            <a:srgbClr val="FFC000"/>
          </a:solidFill>
        </p:spPr>
        <p:txBody>
          <a:bodyPr wrap="square" rtlCol="0">
            <a:spAutoFit/>
          </a:bodyPr>
          <a:lstStyle/>
          <a:p>
            <a:r>
              <a:rPr lang="en-GB" dirty="0" smtClean="0"/>
              <a:t>Cheap Nikon camera, very slight transmission</a:t>
            </a:r>
            <a:endParaRPr lang="en-GB" dirty="0"/>
          </a:p>
        </p:txBody>
      </p:sp>
      <p:sp>
        <p:nvSpPr>
          <p:cNvPr id="5" name="TextBox 4"/>
          <p:cNvSpPr txBox="1"/>
          <p:nvPr/>
        </p:nvSpPr>
        <p:spPr>
          <a:xfrm>
            <a:off x="6315205" y="4636717"/>
            <a:ext cx="5546943" cy="1477328"/>
          </a:xfrm>
          <a:prstGeom prst="rect">
            <a:avLst/>
          </a:prstGeom>
          <a:solidFill>
            <a:srgbClr val="FFC000"/>
          </a:solidFill>
        </p:spPr>
        <p:txBody>
          <a:bodyPr wrap="square" rtlCol="0">
            <a:spAutoFit/>
          </a:bodyPr>
          <a:lstStyle/>
          <a:p>
            <a:r>
              <a:rPr lang="en-GB" dirty="0" smtClean="0"/>
              <a:t>Smart phone taking a picture of the Nikon before the exposure is taken and the HPL is more luminous. The cameras have firmware that adjusts the photograph to make “the best shot” which is not necessarily what we want here.</a:t>
            </a:r>
            <a:endParaRPr lang="en-GB" dirty="0"/>
          </a:p>
        </p:txBody>
      </p:sp>
      <p:sp>
        <p:nvSpPr>
          <p:cNvPr id="6" name="TextBox 5"/>
          <p:cNvSpPr txBox="1"/>
          <p:nvPr/>
        </p:nvSpPr>
        <p:spPr>
          <a:xfrm>
            <a:off x="4901806" y="531912"/>
            <a:ext cx="2229719" cy="646331"/>
          </a:xfrm>
          <a:prstGeom prst="rect">
            <a:avLst/>
          </a:prstGeom>
          <a:solidFill>
            <a:srgbClr val="FFC000"/>
          </a:solidFill>
        </p:spPr>
        <p:txBody>
          <a:bodyPr wrap="square" rtlCol="0">
            <a:spAutoFit/>
          </a:bodyPr>
          <a:lstStyle/>
          <a:p>
            <a:r>
              <a:rPr lang="en-GB" dirty="0" smtClean="0"/>
              <a:t>RE type2 Cut  Top Wide Gap No ID</a:t>
            </a:r>
            <a:endParaRPr lang="en-GB" dirty="0"/>
          </a:p>
        </p:txBody>
      </p:sp>
    </p:spTree>
    <p:extLst>
      <p:ext uri="{BB962C8B-B14F-4D97-AF65-F5344CB8AC3E}">
        <p14:creationId xmlns:p14="http://schemas.microsoft.com/office/powerpoint/2010/main" val="227444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545" y="2367419"/>
            <a:ext cx="9419573" cy="1938992"/>
          </a:xfrm>
          <a:prstGeom prst="rect">
            <a:avLst/>
          </a:prstGeom>
          <a:noFill/>
        </p:spPr>
        <p:txBody>
          <a:bodyPr wrap="square" rtlCol="0">
            <a:spAutoFit/>
          </a:bodyPr>
          <a:lstStyle/>
          <a:p>
            <a:r>
              <a:rPr lang="en-GB" sz="4000" dirty="0" smtClean="0"/>
              <a:t>Revert to the sun as a broad band intense and uniform light source but with reduction of the back reflection from “behind” the HPL</a:t>
            </a:r>
            <a:endParaRPr lang="en-GB" sz="4000" dirty="0"/>
          </a:p>
        </p:txBody>
      </p:sp>
    </p:spTree>
    <p:extLst>
      <p:ext uri="{BB962C8B-B14F-4D97-AF65-F5344CB8AC3E}">
        <p14:creationId xmlns:p14="http://schemas.microsoft.com/office/powerpoint/2010/main" val="273445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6028" y="643510"/>
            <a:ext cx="5004353" cy="2814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0302"/>
            <a:ext cx="4350707" cy="2447273"/>
          </a:xfrm>
          <a:prstGeom prst="rect">
            <a:avLst/>
          </a:prstGeom>
        </p:spPr>
      </p:pic>
      <p:sp>
        <p:nvSpPr>
          <p:cNvPr id="5" name="TextBox 4"/>
          <p:cNvSpPr txBox="1"/>
          <p:nvPr/>
        </p:nvSpPr>
        <p:spPr>
          <a:xfrm>
            <a:off x="5466029" y="0"/>
            <a:ext cx="6308437" cy="646331"/>
          </a:xfrm>
          <a:prstGeom prst="rect">
            <a:avLst/>
          </a:prstGeom>
          <a:noFill/>
        </p:spPr>
        <p:txBody>
          <a:bodyPr wrap="square" rtlCol="0">
            <a:spAutoFit/>
          </a:bodyPr>
          <a:lstStyle/>
          <a:p>
            <a:r>
              <a:rPr lang="en-GB" dirty="0" smtClean="0"/>
              <a:t>Looking through the small aperture at the HPL on the other side of the box that is facing the sun. The box is not light tight !</a:t>
            </a:r>
            <a:endParaRPr lang="en-GB" dirty="0"/>
          </a:p>
        </p:txBody>
      </p:sp>
      <p:sp>
        <p:nvSpPr>
          <p:cNvPr id="6" name="TextBox 5"/>
          <p:cNvSpPr txBox="1"/>
          <p:nvPr/>
        </p:nvSpPr>
        <p:spPr>
          <a:xfrm>
            <a:off x="6196460" y="6211669"/>
            <a:ext cx="4847573" cy="646331"/>
          </a:xfrm>
          <a:prstGeom prst="rect">
            <a:avLst/>
          </a:prstGeom>
          <a:noFill/>
        </p:spPr>
        <p:txBody>
          <a:bodyPr wrap="square" rtlCol="0">
            <a:spAutoFit/>
          </a:bodyPr>
          <a:lstStyle/>
          <a:p>
            <a:r>
              <a:rPr lang="en-GB" dirty="0" smtClean="0"/>
              <a:t>The uniformity is far better than what has been observed so far, the piece is however small.</a:t>
            </a:r>
            <a:endParaRPr lang="en-GB" dirty="0"/>
          </a:p>
        </p:txBody>
      </p:sp>
      <p:sp>
        <p:nvSpPr>
          <p:cNvPr id="7" name="TextBox 6"/>
          <p:cNvSpPr txBox="1"/>
          <p:nvPr/>
        </p:nvSpPr>
        <p:spPr>
          <a:xfrm>
            <a:off x="596569" y="2533389"/>
            <a:ext cx="2743200" cy="646331"/>
          </a:xfrm>
          <a:prstGeom prst="rect">
            <a:avLst/>
          </a:prstGeom>
          <a:noFill/>
        </p:spPr>
        <p:txBody>
          <a:bodyPr wrap="square" rtlCol="0">
            <a:spAutoFit/>
          </a:bodyPr>
          <a:lstStyle/>
          <a:p>
            <a:r>
              <a:rPr lang="en-GB" dirty="0" smtClean="0"/>
              <a:t>RE1/1 bot gap mounted on a nominally light proof box</a:t>
            </a:r>
            <a:endParaRPr lang="en-GB" dirty="0"/>
          </a:p>
        </p:txBody>
      </p:sp>
      <p:sp>
        <p:nvSpPr>
          <p:cNvPr id="8" name="TextBox 7"/>
          <p:cNvSpPr txBox="1"/>
          <p:nvPr/>
        </p:nvSpPr>
        <p:spPr>
          <a:xfrm>
            <a:off x="51687" y="5995704"/>
            <a:ext cx="3832964" cy="646331"/>
          </a:xfrm>
          <a:prstGeom prst="rect">
            <a:avLst/>
          </a:prstGeom>
          <a:noFill/>
        </p:spPr>
        <p:txBody>
          <a:bodyPr wrap="square" rtlCol="0">
            <a:spAutoFit/>
          </a:bodyPr>
          <a:lstStyle/>
          <a:p>
            <a:r>
              <a:rPr lang="en-GB" dirty="0" smtClean="0"/>
              <a:t>Aperture on the opposite face of the box for the camera.</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03803" cy="253338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699" t="14265" r="10841" b="15602"/>
          <a:stretch/>
        </p:blipFill>
        <p:spPr>
          <a:xfrm>
            <a:off x="5704090" y="3319100"/>
            <a:ext cx="4424648" cy="2892569"/>
          </a:xfrm>
          <a:prstGeom prst="rect">
            <a:avLst/>
          </a:prstGeom>
        </p:spPr>
      </p:pic>
      <p:sp>
        <p:nvSpPr>
          <p:cNvPr id="10" name="TextBox 9"/>
          <p:cNvSpPr txBox="1"/>
          <p:nvPr/>
        </p:nvSpPr>
        <p:spPr>
          <a:xfrm>
            <a:off x="10128738" y="1731261"/>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15" name="TextBox 14"/>
          <p:cNvSpPr txBox="1"/>
          <p:nvPr/>
        </p:nvSpPr>
        <p:spPr>
          <a:xfrm>
            <a:off x="9729409" y="587290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99106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980" cy="25824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54" y="0"/>
            <a:ext cx="5416246" cy="30466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26310"/>
            <a:ext cx="4062608" cy="2285217"/>
          </a:xfrm>
          <a:prstGeom prst="rect">
            <a:avLst/>
          </a:prstGeom>
        </p:spPr>
      </p:pic>
      <p:sp>
        <p:nvSpPr>
          <p:cNvPr id="6" name="TextBox 5"/>
          <p:cNvSpPr txBox="1"/>
          <p:nvPr/>
        </p:nvSpPr>
        <p:spPr>
          <a:xfrm>
            <a:off x="4010525" y="224780"/>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7" name="TextBox 6"/>
          <p:cNvSpPr txBox="1"/>
          <p:nvPr/>
        </p:nvSpPr>
        <p:spPr>
          <a:xfrm>
            <a:off x="572024" y="6211669"/>
            <a:ext cx="3686825" cy="646331"/>
          </a:xfrm>
          <a:prstGeom prst="rect">
            <a:avLst/>
          </a:prstGeom>
          <a:noFill/>
        </p:spPr>
        <p:txBody>
          <a:bodyPr wrap="square" rtlCol="0">
            <a:spAutoFit/>
          </a:bodyPr>
          <a:lstStyle/>
          <a:p>
            <a:r>
              <a:rPr lang="en-GB" dirty="0" smtClean="0"/>
              <a:t>Slight cloud but little attenuation , especially in the red ?</a:t>
            </a:r>
            <a:endParaRPr lang="en-GB" dirty="0"/>
          </a:p>
        </p:txBody>
      </p:sp>
      <p:sp>
        <p:nvSpPr>
          <p:cNvPr id="8" name="TextBox 7"/>
          <p:cNvSpPr txBox="1"/>
          <p:nvPr/>
        </p:nvSpPr>
        <p:spPr>
          <a:xfrm>
            <a:off x="5131626" y="2989239"/>
            <a:ext cx="6062320" cy="646331"/>
          </a:xfrm>
          <a:prstGeom prst="rect">
            <a:avLst/>
          </a:prstGeom>
          <a:noFill/>
        </p:spPr>
        <p:txBody>
          <a:bodyPr wrap="square" rtlCol="0">
            <a:spAutoFit/>
          </a:bodyPr>
          <a:lstStyle/>
          <a:p>
            <a:r>
              <a:rPr lang="en-GB" dirty="0" smtClean="0"/>
              <a:t>The bright spot above, in the middle is the slit above the camera allowing light to enter and be reflected off the panel.</a:t>
            </a:r>
            <a:endParaRPr lang="en-GB"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91" t="11103" r="9612" b="11136"/>
          <a:stretch/>
        </p:blipFill>
        <p:spPr>
          <a:xfrm>
            <a:off x="6147178" y="3617406"/>
            <a:ext cx="4400510" cy="3240593"/>
          </a:xfrm>
          <a:prstGeom prst="rect">
            <a:avLst/>
          </a:prstGeom>
        </p:spPr>
      </p:pic>
      <p:sp>
        <p:nvSpPr>
          <p:cNvPr id="9" name="TextBox 8"/>
          <p:cNvSpPr txBox="1"/>
          <p:nvPr/>
        </p:nvSpPr>
        <p:spPr>
          <a:xfrm>
            <a:off x="5290201" y="6440143"/>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9898567" y="40114"/>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232791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7407" y="3405889"/>
            <a:ext cx="4403709" cy="24770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226" y="0"/>
            <a:ext cx="5671737" cy="31903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099492" cy="2868464"/>
          </a:xfrm>
          <a:prstGeom prst="rect">
            <a:avLst/>
          </a:prstGeom>
        </p:spPr>
      </p:pic>
      <p:sp>
        <p:nvSpPr>
          <p:cNvPr id="5" name="TextBox 4"/>
          <p:cNvSpPr txBox="1"/>
          <p:nvPr/>
        </p:nvSpPr>
        <p:spPr>
          <a:xfrm>
            <a:off x="4407095" y="19542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6" name="TextBox 5"/>
          <p:cNvSpPr txBox="1"/>
          <p:nvPr/>
        </p:nvSpPr>
        <p:spPr>
          <a:xfrm>
            <a:off x="3139616" y="3701935"/>
            <a:ext cx="3562635" cy="1754326"/>
          </a:xfrm>
          <a:prstGeom prst="rect">
            <a:avLst/>
          </a:prstGeom>
          <a:noFill/>
        </p:spPr>
        <p:txBody>
          <a:bodyPr wrap="square" rtlCol="0">
            <a:spAutoFit/>
          </a:bodyPr>
          <a:lstStyle/>
          <a:p>
            <a:r>
              <a:rPr lang="en-GB" dirty="0" smtClean="0"/>
              <a:t>Here the intensity is greater than the older samples. Perhaps a greater degree of dispersion is evident. The light streak on the LHS and the dark edges on the RHS and top</a:t>
            </a:r>
            <a:r>
              <a:rPr lang="en-GB" dirty="0"/>
              <a:t>.</a:t>
            </a:r>
          </a:p>
        </p:txBody>
      </p:sp>
      <p:sp>
        <p:nvSpPr>
          <p:cNvPr id="7" name="TextBox 6"/>
          <p:cNvSpPr txBox="1"/>
          <p:nvPr/>
        </p:nvSpPr>
        <p:spPr>
          <a:xfrm>
            <a:off x="414890" y="5949863"/>
            <a:ext cx="1979113" cy="369332"/>
          </a:xfrm>
          <a:prstGeom prst="rect">
            <a:avLst/>
          </a:prstGeom>
          <a:solidFill>
            <a:srgbClr val="FFC000"/>
          </a:solidFill>
        </p:spPr>
        <p:txBody>
          <a:bodyPr wrap="square" rtlCol="0">
            <a:spAutoFit/>
          </a:bodyPr>
          <a:lstStyle/>
          <a:p>
            <a:r>
              <a:rPr lang="en-GB" dirty="0" smtClean="0"/>
              <a:t>The intense source</a:t>
            </a:r>
            <a:endParaRPr lang="en-GB"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6984704" y="3353805"/>
            <a:ext cx="4822109" cy="3422143"/>
          </a:xfrm>
          <a:prstGeom prst="rect">
            <a:avLst/>
          </a:prstGeom>
        </p:spPr>
      </p:pic>
      <p:sp>
        <p:nvSpPr>
          <p:cNvPr id="9" name="TextBox 8"/>
          <p:cNvSpPr txBox="1"/>
          <p:nvPr/>
        </p:nvSpPr>
        <p:spPr>
          <a:xfrm>
            <a:off x="5448226" y="6406616"/>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10169872" y="14925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426540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82" y="1941534"/>
            <a:ext cx="2880986" cy="2585323"/>
          </a:xfrm>
          <a:prstGeom prst="rect">
            <a:avLst/>
          </a:prstGeom>
          <a:noFill/>
        </p:spPr>
        <p:txBody>
          <a:bodyPr wrap="square" rtlCol="0">
            <a:spAutoFit/>
          </a:bodyPr>
          <a:lstStyle/>
          <a:p>
            <a:r>
              <a:rPr lang="en-GB" dirty="0" smtClean="0"/>
              <a:t>Unfortunately the largest panel was not put into a similar arrangement as a far bigger box would be required. </a:t>
            </a:r>
          </a:p>
          <a:p>
            <a:endParaRPr lang="en-GB" dirty="0"/>
          </a:p>
          <a:p>
            <a:r>
              <a:rPr lang="en-GB" dirty="0" smtClean="0"/>
              <a:t>This was finally rectified as shown in the following slides.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359" y="1553228"/>
            <a:ext cx="7226126" cy="4064696"/>
          </a:xfrm>
          <a:prstGeom prst="rect">
            <a:avLst/>
          </a:prstGeom>
        </p:spPr>
      </p:pic>
      <p:pic>
        <p:nvPicPr>
          <p:cNvPr id="4" name="Picture 3"/>
          <p:cNvPicPr>
            <a:picLocks noChangeAspect="1"/>
          </p:cNvPicPr>
          <p:nvPr/>
        </p:nvPicPr>
        <p:blipFill>
          <a:blip r:embed="rId3"/>
          <a:stretch>
            <a:fillRect/>
          </a:stretch>
        </p:blipFill>
        <p:spPr>
          <a:xfrm>
            <a:off x="1928518" y="785065"/>
            <a:ext cx="1646063" cy="768163"/>
          </a:xfrm>
          <a:prstGeom prst="rect">
            <a:avLst/>
          </a:prstGeom>
        </p:spPr>
      </p:pic>
    </p:spTree>
    <p:extLst>
      <p:ext uri="{BB962C8B-B14F-4D97-AF65-F5344CB8AC3E}">
        <p14:creationId xmlns:p14="http://schemas.microsoft.com/office/powerpoint/2010/main" val="162746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84" y="1557497"/>
            <a:ext cx="8666084" cy="2185214"/>
          </a:xfrm>
          <a:prstGeom prst="rect">
            <a:avLst/>
          </a:prstGeom>
          <a:noFill/>
        </p:spPr>
        <p:txBody>
          <a:bodyPr wrap="square" rtlCol="0">
            <a:spAutoFit/>
          </a:bodyPr>
          <a:lstStyle/>
          <a:p>
            <a:r>
              <a:rPr lang="en-GB" sz="2800" dirty="0" smtClean="0"/>
              <a:t>Different light source and lighting conditions</a:t>
            </a:r>
          </a:p>
          <a:p>
            <a:endParaRPr lang="en-GB" dirty="0" smtClean="0"/>
          </a:p>
          <a:p>
            <a:pPr marL="285750" indent="-285750">
              <a:buFont typeface="Arial" panose="020B0604020202020204" pitchFamily="34" charset="0"/>
              <a:buChar char="•"/>
            </a:pPr>
            <a:r>
              <a:rPr lang="en-GB" dirty="0" smtClean="0"/>
              <a:t>Neon Florescent Tube</a:t>
            </a:r>
          </a:p>
          <a:p>
            <a:endParaRPr lang="en-GB" dirty="0"/>
          </a:p>
          <a:p>
            <a:pPr marL="285750" indent="-285750">
              <a:buFont typeface="Arial" panose="020B0604020202020204" pitchFamily="34" charset="0"/>
              <a:buChar char="•"/>
            </a:pPr>
            <a:r>
              <a:rPr lang="en-GB" dirty="0" smtClean="0"/>
              <a:t>Sun with reduced reflection from operator/camera side</a:t>
            </a:r>
          </a:p>
          <a:p>
            <a:endParaRPr lang="en-GB" dirty="0"/>
          </a:p>
          <a:p>
            <a:pPr marL="285750" indent="-285750">
              <a:buFont typeface="Arial" panose="020B0604020202020204" pitchFamily="34" charset="0"/>
              <a:buChar char="•"/>
            </a:pPr>
            <a:r>
              <a:rPr lang="en-GB" dirty="0" smtClean="0"/>
              <a:t>LED light source from ceiling light in 904</a:t>
            </a:r>
            <a:endParaRPr lang="en-GB" dirty="0"/>
          </a:p>
        </p:txBody>
      </p:sp>
    </p:spTree>
    <p:extLst>
      <p:ext uri="{BB962C8B-B14F-4D97-AF65-F5344CB8AC3E}">
        <p14:creationId xmlns:p14="http://schemas.microsoft.com/office/powerpoint/2010/main" val="290388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313" t="21983" r="23592" b="5237"/>
          <a:stretch/>
        </p:blipFill>
        <p:spPr>
          <a:xfrm rot="16200000">
            <a:off x="6791519" y="376304"/>
            <a:ext cx="5073399" cy="5727562"/>
          </a:xfrm>
          <a:prstGeom prst="rect">
            <a:avLst/>
          </a:prstGeom>
        </p:spPr>
      </p:pic>
      <p:sp>
        <p:nvSpPr>
          <p:cNvPr id="3" name="TextBox 2"/>
          <p:cNvSpPr txBox="1"/>
          <p:nvPr/>
        </p:nvSpPr>
        <p:spPr>
          <a:xfrm>
            <a:off x="532563" y="703385"/>
            <a:ext cx="5335674" cy="4524315"/>
          </a:xfrm>
          <a:prstGeom prst="rect">
            <a:avLst/>
          </a:prstGeom>
          <a:noFill/>
        </p:spPr>
        <p:txBody>
          <a:bodyPr wrap="square" rtlCol="0">
            <a:spAutoFit/>
          </a:bodyPr>
          <a:lstStyle/>
          <a:p>
            <a:r>
              <a:rPr lang="en-GB" dirty="0" smtClean="0"/>
              <a:t>The specification of the light proof box.</a:t>
            </a:r>
          </a:p>
          <a:p>
            <a:endParaRPr lang="en-GB" dirty="0"/>
          </a:p>
          <a:p>
            <a:r>
              <a:rPr lang="en-GB" dirty="0" smtClean="0"/>
              <a:t>The aperture angle necessary to cover the entire HPL sheet was achieved with a distance between the sheet and the camera, measured for both cameras and established at &gt; 1420mm.</a:t>
            </a:r>
          </a:p>
          <a:p>
            <a:endParaRPr lang="en-GB" dirty="0"/>
          </a:p>
          <a:p>
            <a:r>
              <a:rPr lang="en-GB" dirty="0" smtClean="0"/>
              <a:t>The dimensions of the HPL sheet are shown, with the aperture for the camera in the rear face.</a:t>
            </a:r>
          </a:p>
          <a:p>
            <a:endParaRPr lang="en-GB" dirty="0"/>
          </a:p>
          <a:p>
            <a:r>
              <a:rPr lang="en-GB" dirty="0" smtClean="0"/>
              <a:t>Fortunately a suitable box was found with our CSC colleagues and kindly leant for this trial.</a:t>
            </a:r>
          </a:p>
          <a:p>
            <a:endParaRPr lang="en-GB" dirty="0"/>
          </a:p>
          <a:p>
            <a:r>
              <a:rPr lang="en-GB" dirty="0" smtClean="0"/>
              <a:t>Dimensions; 2600 x 1370 x 1100mm. A little small on the width.</a:t>
            </a:r>
          </a:p>
          <a:p>
            <a:endParaRPr lang="en-GB" dirty="0"/>
          </a:p>
        </p:txBody>
      </p:sp>
    </p:spTree>
    <p:extLst>
      <p:ext uri="{BB962C8B-B14F-4D97-AF65-F5344CB8AC3E}">
        <p14:creationId xmlns:p14="http://schemas.microsoft.com/office/powerpoint/2010/main" val="31405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704"/>
            <a:ext cx="4561952" cy="25660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9097"/>
            <a:ext cx="4712677" cy="26508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348" y="3707841"/>
            <a:ext cx="5046505" cy="28386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348" y="233621"/>
            <a:ext cx="5046505" cy="2838659"/>
          </a:xfrm>
          <a:prstGeom prst="rect">
            <a:avLst/>
          </a:prstGeom>
        </p:spPr>
      </p:pic>
      <p:sp>
        <p:nvSpPr>
          <p:cNvPr id="10" name="TextBox 9"/>
          <p:cNvSpPr txBox="1"/>
          <p:nvPr/>
        </p:nvSpPr>
        <p:spPr>
          <a:xfrm>
            <a:off x="184724" y="2555767"/>
            <a:ext cx="6167211" cy="923330"/>
          </a:xfrm>
          <a:prstGeom prst="rect">
            <a:avLst/>
          </a:prstGeom>
          <a:noFill/>
        </p:spPr>
        <p:txBody>
          <a:bodyPr wrap="square" rtlCol="0">
            <a:spAutoFit/>
          </a:bodyPr>
          <a:lstStyle/>
          <a:p>
            <a:r>
              <a:rPr lang="en-GB" dirty="0" smtClean="0"/>
              <a:t>The box modification.</a:t>
            </a:r>
            <a:endParaRPr lang="en-GB" dirty="0"/>
          </a:p>
          <a:p>
            <a:r>
              <a:rPr lang="en-GB" dirty="0" smtClean="0"/>
              <a:t>Open up the necessary apertures, HPL and camera.</a:t>
            </a:r>
            <a:endParaRPr lang="en-GB" dirty="0"/>
          </a:p>
          <a:p>
            <a:r>
              <a:rPr lang="en-GB" dirty="0" smtClean="0"/>
              <a:t>Counter weight to allow the ready movement of the large box.</a:t>
            </a:r>
            <a:endParaRPr lang="en-GB" dirty="0"/>
          </a:p>
        </p:txBody>
      </p:sp>
      <p:sp>
        <p:nvSpPr>
          <p:cNvPr id="11" name="TextBox 10"/>
          <p:cNvSpPr txBox="1"/>
          <p:nvPr/>
        </p:nvSpPr>
        <p:spPr>
          <a:xfrm>
            <a:off x="8892791" y="1141087"/>
            <a:ext cx="1567543" cy="369332"/>
          </a:xfrm>
          <a:prstGeom prst="rect">
            <a:avLst/>
          </a:prstGeom>
          <a:solidFill>
            <a:srgbClr val="FFC000"/>
          </a:solidFill>
        </p:spPr>
        <p:txBody>
          <a:bodyPr wrap="square" rtlCol="0">
            <a:spAutoFit/>
          </a:bodyPr>
          <a:lstStyle/>
          <a:p>
            <a:r>
              <a:rPr lang="en-GB" dirty="0" smtClean="0"/>
              <a:t>HPL opening</a:t>
            </a:r>
            <a:endParaRPr lang="en-GB" dirty="0"/>
          </a:p>
        </p:txBody>
      </p:sp>
      <p:sp>
        <p:nvSpPr>
          <p:cNvPr id="12" name="TextBox 11"/>
          <p:cNvSpPr txBox="1"/>
          <p:nvPr/>
        </p:nvSpPr>
        <p:spPr>
          <a:xfrm>
            <a:off x="6511056" y="5251711"/>
            <a:ext cx="1567543" cy="923330"/>
          </a:xfrm>
          <a:prstGeom prst="rect">
            <a:avLst/>
          </a:prstGeom>
          <a:solidFill>
            <a:srgbClr val="FFC000"/>
          </a:solidFill>
        </p:spPr>
        <p:txBody>
          <a:bodyPr wrap="square" rtlCol="0">
            <a:spAutoFit/>
          </a:bodyPr>
          <a:lstStyle/>
          <a:p>
            <a:r>
              <a:rPr lang="en-GB" dirty="0" smtClean="0"/>
              <a:t>Camera access on the opposite face</a:t>
            </a:r>
            <a:endParaRPr lang="en-GB" dirty="0"/>
          </a:p>
        </p:txBody>
      </p:sp>
      <p:cxnSp>
        <p:nvCxnSpPr>
          <p:cNvPr id="14" name="Straight Arrow Connector 13"/>
          <p:cNvCxnSpPr/>
          <p:nvPr/>
        </p:nvCxnSpPr>
        <p:spPr>
          <a:xfrm flipV="1">
            <a:off x="8091814" y="4747364"/>
            <a:ext cx="1114816" cy="9394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4780" y="494756"/>
            <a:ext cx="1689614" cy="646331"/>
          </a:xfrm>
          <a:prstGeom prst="rect">
            <a:avLst/>
          </a:prstGeom>
          <a:solidFill>
            <a:srgbClr val="FFC000"/>
          </a:solidFill>
        </p:spPr>
        <p:txBody>
          <a:bodyPr wrap="square" rtlCol="0">
            <a:spAutoFit/>
          </a:bodyPr>
          <a:lstStyle/>
          <a:p>
            <a:r>
              <a:rPr lang="en-GB" dirty="0" smtClean="0"/>
              <a:t>Counter weight ~ 180kg</a:t>
            </a:r>
            <a:endParaRPr lang="en-GB" dirty="0"/>
          </a:p>
        </p:txBody>
      </p:sp>
      <p:cxnSp>
        <p:nvCxnSpPr>
          <p:cNvPr id="16" name="Straight Arrow Connector 15"/>
          <p:cNvCxnSpPr/>
          <p:nvPr/>
        </p:nvCxnSpPr>
        <p:spPr>
          <a:xfrm flipH="1">
            <a:off x="1415442" y="817921"/>
            <a:ext cx="2619338" cy="960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28" y="6175041"/>
            <a:ext cx="6354863" cy="646331"/>
          </a:xfrm>
          <a:prstGeom prst="rect">
            <a:avLst/>
          </a:prstGeom>
          <a:solidFill>
            <a:srgbClr val="FFC000"/>
          </a:solidFill>
        </p:spPr>
        <p:txBody>
          <a:bodyPr wrap="square" rtlCol="0">
            <a:spAutoFit/>
          </a:bodyPr>
          <a:lstStyle/>
          <a:p>
            <a:r>
              <a:rPr lang="en-GB" dirty="0" smtClean="0"/>
              <a:t>Distance from HPL to Camera is just sufficient, with the Nikon, to cover the full length of the RE type 2 bottom HPL panel.</a:t>
            </a:r>
            <a:endParaRPr lang="en-GB" dirty="0"/>
          </a:p>
        </p:txBody>
      </p:sp>
      <p:cxnSp>
        <p:nvCxnSpPr>
          <p:cNvPr id="20" name="Straight Arrow Connector 19"/>
          <p:cNvCxnSpPr/>
          <p:nvPr/>
        </p:nvCxnSpPr>
        <p:spPr>
          <a:xfrm flipV="1">
            <a:off x="2369554" y="3848887"/>
            <a:ext cx="2269310" cy="22810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p:cNvCxnSpPr>
          <p:nvPr/>
        </p:nvCxnSpPr>
        <p:spPr>
          <a:xfrm flipH="1" flipV="1">
            <a:off x="148533" y="4023483"/>
            <a:ext cx="2207806" cy="21064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48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5366" y="1802646"/>
            <a:ext cx="6438792" cy="3621123"/>
          </a:xfrm>
          <a:prstGeom prst="rect">
            <a:avLst/>
          </a:prstGeom>
        </p:spPr>
      </p:pic>
      <p:sp>
        <p:nvSpPr>
          <p:cNvPr id="3" name="TextBox 2"/>
          <p:cNvSpPr txBox="1"/>
          <p:nvPr/>
        </p:nvSpPr>
        <p:spPr>
          <a:xfrm>
            <a:off x="701458" y="1127342"/>
            <a:ext cx="2592887" cy="2862322"/>
          </a:xfrm>
          <a:prstGeom prst="rect">
            <a:avLst/>
          </a:prstGeom>
          <a:noFill/>
        </p:spPr>
        <p:txBody>
          <a:bodyPr wrap="square" rtlCol="0">
            <a:spAutoFit/>
          </a:bodyPr>
          <a:lstStyle/>
          <a:p>
            <a:r>
              <a:rPr lang="en-GB" dirty="0" smtClean="0"/>
              <a:t>First shots taken inside as there is still no sun at this altitude.</a:t>
            </a:r>
          </a:p>
          <a:p>
            <a:endParaRPr lang="en-GB" dirty="0"/>
          </a:p>
          <a:p>
            <a:r>
              <a:rPr lang="en-GB" dirty="0" smtClean="0"/>
              <a:t>See next slide</a:t>
            </a:r>
          </a:p>
          <a:p>
            <a:endParaRPr lang="en-GB" dirty="0"/>
          </a:p>
          <a:p>
            <a:r>
              <a:rPr lang="en-GB" dirty="0" smtClean="0"/>
              <a:t>The yellow tape is at the top LH corner in this photo and in the top RH corner in the next slide</a:t>
            </a:r>
            <a:endParaRPr lang="en-GB" dirty="0"/>
          </a:p>
        </p:txBody>
      </p:sp>
    </p:spTree>
    <p:extLst>
      <p:ext uri="{BB962C8B-B14F-4D97-AF65-F5344CB8AC3E}">
        <p14:creationId xmlns:p14="http://schemas.microsoft.com/office/powerpoint/2010/main" val="276935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19" y="580190"/>
            <a:ext cx="3372024" cy="6463308"/>
          </a:xfrm>
          <a:prstGeom prst="rect">
            <a:avLst/>
          </a:prstGeom>
          <a:noFill/>
        </p:spPr>
        <p:txBody>
          <a:bodyPr wrap="square" rtlCol="0">
            <a:spAutoFit/>
          </a:bodyPr>
          <a:lstStyle/>
          <a:p>
            <a:r>
              <a:rPr lang="en-GB" dirty="0" smtClean="0"/>
              <a:t>Results, qualitative so far.</a:t>
            </a:r>
          </a:p>
          <a:p>
            <a:r>
              <a:rPr lang="en-GB" dirty="0" smtClean="0"/>
              <a:t>Photos with Samsung A50.</a:t>
            </a:r>
          </a:p>
          <a:p>
            <a:r>
              <a:rPr lang="en-GB" dirty="0" smtClean="0"/>
              <a:t>The light source is the new LED lighting in the  ceiling of 904 building.</a:t>
            </a:r>
          </a:p>
          <a:p>
            <a:endParaRPr lang="en-GB" dirty="0"/>
          </a:p>
          <a:p>
            <a:r>
              <a:rPr lang="en-GB" dirty="0" smtClean="0"/>
              <a:t>The quality is poor perhaps due to the lack of light sealing around the edges of the panel.</a:t>
            </a:r>
          </a:p>
          <a:p>
            <a:endParaRPr lang="en-GB" dirty="0"/>
          </a:p>
          <a:p>
            <a:r>
              <a:rPr lang="en-GB" dirty="0" smtClean="0"/>
              <a:t>Referring back to the multiple shots taken with the Neon light source (slide 9) a similar light distribution is seen, namely high transmission on the high “R” end (RHS) and two dark bands on the low “R” end (LHS).</a:t>
            </a:r>
          </a:p>
          <a:p>
            <a:endParaRPr lang="en-GB" dirty="0"/>
          </a:p>
          <a:p>
            <a:r>
              <a:rPr lang="en-GB" dirty="0" smtClean="0"/>
              <a:t>No comparison for transmission intensity can be made as the source has changed</a:t>
            </a:r>
          </a:p>
          <a:p>
            <a:endParaRPr lang="en-GB" dirty="0"/>
          </a:p>
          <a:p>
            <a:r>
              <a:rPr lang="en-GB" dirty="0" smtClean="0"/>
              <a:t>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943" y="1004276"/>
            <a:ext cx="7791187" cy="5843390"/>
          </a:xfrm>
          <a:prstGeom prst="rect">
            <a:avLst/>
          </a:prstGeom>
        </p:spPr>
      </p:pic>
    </p:spTree>
    <p:extLst>
      <p:ext uri="{BB962C8B-B14F-4D97-AF65-F5344CB8AC3E}">
        <p14:creationId xmlns:p14="http://schemas.microsoft.com/office/powerpoint/2010/main" val="278335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1582"/>
            <a:ext cx="6141929" cy="34548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34188" y="1500188"/>
            <a:ext cx="6858000" cy="3857625"/>
          </a:xfrm>
          <a:prstGeom prst="rect">
            <a:avLst/>
          </a:prstGeom>
        </p:spPr>
      </p:pic>
      <p:sp>
        <p:nvSpPr>
          <p:cNvPr id="4" name="TextBox 3"/>
          <p:cNvSpPr txBox="1"/>
          <p:nvPr/>
        </p:nvSpPr>
        <p:spPr>
          <a:xfrm>
            <a:off x="3084844" y="693336"/>
            <a:ext cx="2451798" cy="646331"/>
          </a:xfrm>
          <a:prstGeom prst="rect">
            <a:avLst/>
          </a:prstGeom>
          <a:noFill/>
        </p:spPr>
        <p:txBody>
          <a:bodyPr wrap="square" rtlCol="0">
            <a:spAutoFit/>
          </a:bodyPr>
          <a:lstStyle/>
          <a:p>
            <a:r>
              <a:rPr lang="en-GB" dirty="0" smtClean="0"/>
              <a:t>Finally the box in sealed AND the sun came out.</a:t>
            </a:r>
            <a:endParaRPr lang="en-GB" dirty="0"/>
          </a:p>
        </p:txBody>
      </p:sp>
    </p:spTree>
    <p:extLst>
      <p:ext uri="{BB962C8B-B14F-4D97-AF65-F5344CB8AC3E}">
        <p14:creationId xmlns:p14="http://schemas.microsoft.com/office/powerpoint/2010/main" val="414925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6250488" cy="3515899"/>
          </a:xfrm>
          <a:prstGeom prst="rect">
            <a:avLst/>
          </a:prstGeom>
        </p:spPr>
      </p:pic>
      <p:sp>
        <p:nvSpPr>
          <p:cNvPr id="4" name="TextBox 3"/>
          <p:cNvSpPr txBox="1"/>
          <p:nvPr/>
        </p:nvSpPr>
        <p:spPr>
          <a:xfrm>
            <a:off x="96171" y="18975"/>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6" name="TextBox 5"/>
          <p:cNvSpPr txBox="1"/>
          <p:nvPr/>
        </p:nvSpPr>
        <p:spPr>
          <a:xfrm>
            <a:off x="7628351" y="388307"/>
            <a:ext cx="2805830" cy="646331"/>
          </a:xfrm>
          <a:prstGeom prst="rect">
            <a:avLst/>
          </a:prstGeom>
          <a:noFill/>
        </p:spPr>
        <p:txBody>
          <a:bodyPr wrap="square" rtlCol="0">
            <a:spAutoFit/>
          </a:bodyPr>
          <a:lstStyle/>
          <a:p>
            <a:r>
              <a:rPr lang="en-GB" dirty="0" smtClean="0"/>
              <a:t>Using the sun as source, comparing cameras.</a:t>
            </a:r>
            <a:endParaRPr lang="en-GB" dirty="0"/>
          </a:p>
        </p:txBody>
      </p:sp>
      <p:sp>
        <p:nvSpPr>
          <p:cNvPr id="7" name="TextBox 6"/>
          <p:cNvSpPr txBox="1"/>
          <p:nvPr/>
        </p:nvSpPr>
        <p:spPr>
          <a:xfrm>
            <a:off x="292320" y="3297136"/>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489" y="2406889"/>
            <a:ext cx="5941512" cy="4456134"/>
          </a:xfrm>
          <a:prstGeom prst="rect">
            <a:avLst/>
          </a:prstGeom>
        </p:spPr>
      </p:pic>
      <p:sp>
        <p:nvSpPr>
          <p:cNvPr id="5" name="TextBox 4"/>
          <p:cNvSpPr txBox="1"/>
          <p:nvPr/>
        </p:nvSpPr>
        <p:spPr>
          <a:xfrm>
            <a:off x="6949836" y="264722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3614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79715" cy="35323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345" y="3281819"/>
            <a:ext cx="6357655" cy="3576181"/>
          </a:xfrm>
          <a:prstGeom prst="rect">
            <a:avLst/>
          </a:prstGeom>
        </p:spPr>
      </p:pic>
      <p:sp>
        <p:nvSpPr>
          <p:cNvPr id="4" name="TextBox 3"/>
          <p:cNvSpPr txBox="1"/>
          <p:nvPr/>
        </p:nvSpPr>
        <p:spPr>
          <a:xfrm>
            <a:off x="231778" y="0"/>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6" name="TextBox 5"/>
          <p:cNvSpPr txBox="1"/>
          <p:nvPr/>
        </p:nvSpPr>
        <p:spPr>
          <a:xfrm>
            <a:off x="4519829" y="5069909"/>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7" name="TextBox 6"/>
          <p:cNvSpPr txBox="1"/>
          <p:nvPr/>
        </p:nvSpPr>
        <p:spPr>
          <a:xfrm>
            <a:off x="7753611" y="275574"/>
            <a:ext cx="3329721" cy="923330"/>
          </a:xfrm>
          <a:prstGeom prst="rect">
            <a:avLst/>
          </a:prstGeom>
          <a:noFill/>
        </p:spPr>
        <p:txBody>
          <a:bodyPr wrap="square" rtlCol="0">
            <a:spAutoFit/>
          </a:bodyPr>
          <a:lstStyle/>
          <a:p>
            <a:r>
              <a:rPr lang="en-GB" dirty="0" smtClean="0"/>
              <a:t>Compare the RE4/2 Bottom panel to RE4/2 Top wide gap Panel with the Nikon Camera.</a:t>
            </a:r>
            <a:endParaRPr lang="en-GB" dirty="0"/>
          </a:p>
        </p:txBody>
      </p:sp>
      <p:sp>
        <p:nvSpPr>
          <p:cNvPr id="8" name="TextBox 7"/>
          <p:cNvSpPr txBox="1"/>
          <p:nvPr/>
        </p:nvSpPr>
        <p:spPr>
          <a:xfrm>
            <a:off x="292320" y="3297136"/>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sp>
        <p:nvSpPr>
          <p:cNvPr id="9" name="TextBox 8"/>
          <p:cNvSpPr txBox="1"/>
          <p:nvPr/>
        </p:nvSpPr>
        <p:spPr>
          <a:xfrm>
            <a:off x="9839677" y="291248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683237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359" t="12479" r="10052" b="11265"/>
          <a:stretch/>
        </p:blipFill>
        <p:spPr>
          <a:xfrm>
            <a:off x="7053429" y="3197925"/>
            <a:ext cx="5157377" cy="3660075"/>
          </a:xfrm>
          <a:prstGeom prst="rect">
            <a:avLst/>
          </a:prstGeom>
        </p:spPr>
      </p:pic>
      <p:sp>
        <p:nvSpPr>
          <p:cNvPr id="3" name="TextBox 2"/>
          <p:cNvSpPr txBox="1"/>
          <p:nvPr/>
        </p:nvSpPr>
        <p:spPr>
          <a:xfrm>
            <a:off x="5058657" y="4267030"/>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4" name="TextBox 3"/>
          <p:cNvSpPr txBox="1"/>
          <p:nvPr/>
        </p:nvSpPr>
        <p:spPr>
          <a:xfrm>
            <a:off x="7874191" y="989006"/>
            <a:ext cx="3560833" cy="923330"/>
          </a:xfrm>
          <a:prstGeom prst="rect">
            <a:avLst/>
          </a:prstGeom>
          <a:noFill/>
        </p:spPr>
        <p:txBody>
          <a:bodyPr wrap="square" rtlCol="0">
            <a:spAutoFit/>
          </a:bodyPr>
          <a:lstStyle/>
          <a:p>
            <a:r>
              <a:rPr lang="en-GB" dirty="0" smtClean="0"/>
              <a:t>Compare the RE4/2 Bottom panel to RE4/2 Top wide gap Panel with the Samsung A50. </a:t>
            </a:r>
            <a:endParaRPr lang="en-GB" dirty="0"/>
          </a:p>
        </p:txBody>
      </p:sp>
      <p:sp>
        <p:nvSpPr>
          <p:cNvPr id="5" name="TextBox 4"/>
          <p:cNvSpPr txBox="1"/>
          <p:nvPr/>
        </p:nvSpPr>
        <p:spPr>
          <a:xfrm>
            <a:off x="5915634" y="592868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59" t="14110" r="1355" b="11096"/>
          <a:stretch/>
        </p:blipFill>
        <p:spPr>
          <a:xfrm>
            <a:off x="0" y="-1"/>
            <a:ext cx="7053429" cy="4079631"/>
          </a:xfrm>
          <a:prstGeom prst="rect">
            <a:avLst/>
          </a:prstGeom>
        </p:spPr>
      </p:pic>
      <p:sp>
        <p:nvSpPr>
          <p:cNvPr id="6" name="TextBox 5"/>
          <p:cNvSpPr txBox="1"/>
          <p:nvPr/>
        </p:nvSpPr>
        <p:spPr>
          <a:xfrm>
            <a:off x="335268" y="3756464"/>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sp>
        <p:nvSpPr>
          <p:cNvPr id="8" name="TextBox 7"/>
          <p:cNvSpPr txBox="1"/>
          <p:nvPr/>
        </p:nvSpPr>
        <p:spPr>
          <a:xfrm>
            <a:off x="1131703" y="5027962"/>
            <a:ext cx="2944167" cy="646331"/>
          </a:xfrm>
          <a:prstGeom prst="rect">
            <a:avLst/>
          </a:prstGeom>
          <a:noFill/>
        </p:spPr>
        <p:txBody>
          <a:bodyPr wrap="square" rtlCol="0">
            <a:spAutoFit/>
          </a:bodyPr>
          <a:lstStyle/>
          <a:p>
            <a:r>
              <a:rPr lang="en-GB" dirty="0" smtClean="0"/>
              <a:t>What is this straight line formation ? See next slide.</a:t>
            </a:r>
            <a:endParaRPr lang="en-GB" dirty="0"/>
          </a:p>
        </p:txBody>
      </p:sp>
      <p:cxnSp>
        <p:nvCxnSpPr>
          <p:cNvPr id="10" name="Straight Arrow Connector 9"/>
          <p:cNvCxnSpPr>
            <a:stCxn id="8" idx="0"/>
          </p:cNvCxnSpPr>
          <p:nvPr/>
        </p:nvCxnSpPr>
        <p:spPr>
          <a:xfrm flipV="1">
            <a:off x="2603787" y="1788607"/>
            <a:ext cx="2731888" cy="3239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p:cNvCxnSpPr>
          <p:nvPr/>
        </p:nvCxnSpPr>
        <p:spPr>
          <a:xfrm flipV="1">
            <a:off x="2603787" y="1912337"/>
            <a:ext cx="246548" cy="3115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865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3" y="0"/>
            <a:ext cx="6355275" cy="357484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59" t="14110" r="1355" b="11096"/>
          <a:stretch/>
        </p:blipFill>
        <p:spPr>
          <a:xfrm>
            <a:off x="5160723" y="2791181"/>
            <a:ext cx="7031277" cy="4066819"/>
          </a:xfrm>
          <a:prstGeom prst="rect">
            <a:avLst/>
          </a:prstGeom>
        </p:spPr>
      </p:pic>
      <p:sp>
        <p:nvSpPr>
          <p:cNvPr id="4" name="TextBox 3"/>
          <p:cNvSpPr txBox="1"/>
          <p:nvPr/>
        </p:nvSpPr>
        <p:spPr>
          <a:xfrm>
            <a:off x="0" y="4294373"/>
            <a:ext cx="5060515" cy="1477328"/>
          </a:xfrm>
          <a:prstGeom prst="rect">
            <a:avLst/>
          </a:prstGeom>
          <a:noFill/>
        </p:spPr>
        <p:txBody>
          <a:bodyPr wrap="square" rtlCol="0">
            <a:spAutoFit/>
          </a:bodyPr>
          <a:lstStyle/>
          <a:p>
            <a:r>
              <a:rPr lang="en-GB" dirty="0" smtClean="0"/>
              <a:t>The yellow tape applied to the HPL sheet has been removed but has left traces of the adhesive. Curiously the adhesive of this tape appears to leave more of a shadow than the full tape (x3) and adhesive………</a:t>
            </a:r>
            <a:endParaRPr lang="en-GB" dirty="0"/>
          </a:p>
        </p:txBody>
      </p:sp>
      <p:sp>
        <p:nvSpPr>
          <p:cNvPr id="5" name="TextBox 4"/>
          <p:cNvSpPr txBox="1"/>
          <p:nvPr/>
        </p:nvSpPr>
        <p:spPr>
          <a:xfrm>
            <a:off x="8029183" y="192223"/>
            <a:ext cx="2931091" cy="1200329"/>
          </a:xfrm>
          <a:prstGeom prst="rect">
            <a:avLst/>
          </a:prstGeom>
          <a:noFill/>
        </p:spPr>
        <p:txBody>
          <a:bodyPr wrap="square" rtlCol="0">
            <a:spAutoFit/>
          </a:bodyPr>
          <a:lstStyle/>
          <a:p>
            <a:r>
              <a:rPr lang="en-GB" dirty="0" smtClean="0"/>
              <a:t>In addition the other pieces of yellow tape, here , can just be seen in the transmission view below, here. </a:t>
            </a:r>
            <a:endParaRPr lang="en-GB" dirty="0"/>
          </a:p>
        </p:txBody>
      </p:sp>
      <p:cxnSp>
        <p:nvCxnSpPr>
          <p:cNvPr id="7" name="Straight Arrow Connector 6"/>
          <p:cNvCxnSpPr>
            <a:stCxn id="5" idx="1"/>
          </p:cNvCxnSpPr>
          <p:nvPr/>
        </p:nvCxnSpPr>
        <p:spPr>
          <a:xfrm flipH="1" flipV="1">
            <a:off x="3194137" y="637694"/>
            <a:ext cx="4835046" cy="154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4572000" y="792388"/>
            <a:ext cx="3457183" cy="154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a:off x="5336088" y="792388"/>
            <a:ext cx="2693095" cy="445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p:cNvCxnSpPr>
          <p:nvPr/>
        </p:nvCxnSpPr>
        <p:spPr>
          <a:xfrm flipH="1">
            <a:off x="8676361" y="1392552"/>
            <a:ext cx="818368" cy="2028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p:cNvCxnSpPr>
          <p:nvPr/>
        </p:nvCxnSpPr>
        <p:spPr>
          <a:xfrm>
            <a:off x="9494729" y="1392552"/>
            <a:ext cx="716073" cy="20286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p:cNvCxnSpPr>
          <p:nvPr/>
        </p:nvCxnSpPr>
        <p:spPr>
          <a:xfrm>
            <a:off x="9494729" y="1392552"/>
            <a:ext cx="1456153" cy="20286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354893" y="1853852"/>
            <a:ext cx="501040" cy="22231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685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59" t="14110" r="1355" b="11096"/>
          <a:stretch/>
        </p:blipFill>
        <p:spPr>
          <a:xfrm>
            <a:off x="556953" y="54756"/>
            <a:ext cx="5537914" cy="320307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191" t="11103" r="9612" b="11136"/>
          <a:stretch/>
        </p:blipFill>
        <p:spPr>
          <a:xfrm>
            <a:off x="7337150" y="419517"/>
            <a:ext cx="4400510" cy="324059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699" t="14265" r="10841" b="15602"/>
          <a:stretch/>
        </p:blipFill>
        <p:spPr>
          <a:xfrm>
            <a:off x="7337150" y="3660110"/>
            <a:ext cx="4424648" cy="2892569"/>
          </a:xfrm>
          <a:prstGeom prst="rect">
            <a:avLst/>
          </a:prstGeom>
        </p:spPr>
      </p:pic>
      <p:sp>
        <p:nvSpPr>
          <p:cNvPr id="5" name="TextBox 4"/>
          <p:cNvSpPr txBox="1"/>
          <p:nvPr/>
        </p:nvSpPr>
        <p:spPr>
          <a:xfrm>
            <a:off x="-1" y="3257830"/>
            <a:ext cx="7240385" cy="954107"/>
          </a:xfrm>
          <a:prstGeom prst="rect">
            <a:avLst/>
          </a:prstGeom>
          <a:noFill/>
        </p:spPr>
        <p:txBody>
          <a:bodyPr wrap="square" rtlCol="0">
            <a:spAutoFit/>
          </a:bodyPr>
          <a:lstStyle/>
          <a:p>
            <a:r>
              <a:rPr lang="en-GB" sz="1400" dirty="0" smtClean="0"/>
              <a:t>Similar lighting from the Sun and Samsung Camera. Old production on the RHS and new on the </a:t>
            </a:r>
            <a:r>
              <a:rPr lang="en-GB" sz="1400" dirty="0" smtClean="0"/>
              <a:t>left. The wave length of transmitted light through the panel on the RHS is higher (more Purple) than that on the LHS more red/orange/yellow. </a:t>
            </a:r>
            <a:r>
              <a:rPr lang="en-GB" sz="1400" dirty="0" smtClean="0">
                <a:solidFill>
                  <a:srgbClr val="FF0000"/>
                </a:solidFill>
              </a:rPr>
              <a:t>Question is the band gap higher on the RHS than the LHS ? If yes then the resistance of the RH panel is higher than on the LHS.</a:t>
            </a:r>
            <a:endParaRPr lang="en-GB" sz="1400" dirty="0">
              <a:solidFill>
                <a:srgbClr val="FF0000"/>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1923765" y="4211937"/>
            <a:ext cx="3728543" cy="2646063"/>
          </a:xfrm>
          <a:prstGeom prst="rect">
            <a:avLst/>
          </a:prstGeom>
        </p:spPr>
      </p:pic>
    </p:spTree>
    <p:extLst>
      <p:ext uri="{BB962C8B-B14F-4D97-AF65-F5344CB8AC3E}">
        <p14:creationId xmlns:p14="http://schemas.microsoft.com/office/powerpoint/2010/main" val="381889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36" y="331596"/>
            <a:ext cx="11012993" cy="6194808"/>
          </a:xfrm>
          <a:prstGeom prst="rect">
            <a:avLst/>
          </a:prstGeom>
        </p:spPr>
      </p:pic>
      <p:sp>
        <p:nvSpPr>
          <p:cNvPr id="3" name="TextBox 2"/>
          <p:cNvSpPr txBox="1"/>
          <p:nvPr/>
        </p:nvSpPr>
        <p:spPr>
          <a:xfrm>
            <a:off x="6713949" y="175364"/>
            <a:ext cx="2843409" cy="646331"/>
          </a:xfrm>
          <a:prstGeom prst="rect">
            <a:avLst/>
          </a:prstGeom>
          <a:solidFill>
            <a:srgbClr val="FFC000"/>
          </a:solidFill>
        </p:spPr>
        <p:txBody>
          <a:bodyPr wrap="square" rtlCol="0">
            <a:spAutoFit/>
          </a:bodyPr>
          <a:lstStyle/>
          <a:p>
            <a:r>
              <a:rPr lang="en-GB" dirty="0" smtClean="0"/>
              <a:t>Different production batches /sources</a:t>
            </a:r>
            <a:endParaRPr lang="en-GB" dirty="0"/>
          </a:p>
        </p:txBody>
      </p:sp>
      <p:sp>
        <p:nvSpPr>
          <p:cNvPr id="4" name="TextBox 3"/>
          <p:cNvSpPr txBox="1"/>
          <p:nvPr/>
        </p:nvSpPr>
        <p:spPr>
          <a:xfrm>
            <a:off x="7154448" y="1169964"/>
            <a:ext cx="2843409" cy="369332"/>
          </a:xfrm>
          <a:prstGeom prst="rect">
            <a:avLst/>
          </a:prstGeom>
          <a:solidFill>
            <a:srgbClr val="FFC000"/>
          </a:solidFill>
        </p:spPr>
        <p:txBody>
          <a:bodyPr wrap="square" rtlCol="0">
            <a:spAutoFit/>
          </a:bodyPr>
          <a:lstStyle/>
          <a:p>
            <a:r>
              <a:rPr lang="en-GB" dirty="0" smtClean="0"/>
              <a:t>Old production sources</a:t>
            </a:r>
            <a:endParaRPr lang="en-GB" dirty="0"/>
          </a:p>
        </p:txBody>
      </p:sp>
      <p:sp>
        <p:nvSpPr>
          <p:cNvPr id="5" name="TextBox 4"/>
          <p:cNvSpPr txBox="1"/>
          <p:nvPr/>
        </p:nvSpPr>
        <p:spPr>
          <a:xfrm>
            <a:off x="555319" y="1031465"/>
            <a:ext cx="2843409" cy="646331"/>
          </a:xfrm>
          <a:prstGeom prst="rect">
            <a:avLst/>
          </a:prstGeom>
          <a:solidFill>
            <a:srgbClr val="FFC000"/>
          </a:solidFill>
        </p:spPr>
        <p:txBody>
          <a:bodyPr wrap="square" rtlCol="0">
            <a:spAutoFit/>
          </a:bodyPr>
          <a:lstStyle/>
          <a:p>
            <a:r>
              <a:rPr lang="en-GB" dirty="0" smtClean="0"/>
              <a:t>Newer RE4 production sources</a:t>
            </a:r>
            <a:endParaRPr lang="en-GB" dirty="0"/>
          </a:p>
        </p:txBody>
      </p:sp>
    </p:spTree>
    <p:extLst>
      <p:ext uri="{BB962C8B-B14F-4D97-AF65-F5344CB8AC3E}">
        <p14:creationId xmlns:p14="http://schemas.microsoft.com/office/powerpoint/2010/main" val="211274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545" y="0"/>
            <a:ext cx="3005780" cy="4107543"/>
          </a:xfrm>
          <a:prstGeom prst="rect">
            <a:avLst/>
          </a:prstGeom>
        </p:spPr>
      </p:pic>
      <p:grpSp>
        <p:nvGrpSpPr>
          <p:cNvPr id="6" name="Gruppo 5"/>
          <p:cNvGrpSpPr/>
          <p:nvPr/>
        </p:nvGrpSpPr>
        <p:grpSpPr>
          <a:xfrm>
            <a:off x="4297680" y="402656"/>
            <a:ext cx="7094220" cy="5198044"/>
            <a:chOff x="4472940" y="783656"/>
            <a:chExt cx="5893000" cy="4172621"/>
          </a:xfrm>
        </p:grpSpPr>
        <p:pic>
          <p:nvPicPr>
            <p:cNvPr id="4" name="Immagine 3"/>
            <p:cNvPicPr>
              <a:picLocks noChangeAspect="1"/>
            </p:cNvPicPr>
            <p:nvPr/>
          </p:nvPicPr>
          <p:blipFill>
            <a:blip r:embed="rId3"/>
            <a:stretch>
              <a:fillRect/>
            </a:stretch>
          </p:blipFill>
          <p:spPr>
            <a:xfrm>
              <a:off x="4472940" y="783656"/>
              <a:ext cx="5893000" cy="4172621"/>
            </a:xfrm>
            <a:prstGeom prst="rect">
              <a:avLst/>
            </a:prstGeom>
          </p:spPr>
        </p:pic>
        <p:pic>
          <p:nvPicPr>
            <p:cNvPr id="5" name="Immagine 4"/>
            <p:cNvPicPr>
              <a:picLocks noChangeAspect="1"/>
            </p:cNvPicPr>
            <p:nvPr/>
          </p:nvPicPr>
          <p:blipFill rotWithShape="1">
            <a:blip r:embed="rId2"/>
            <a:srcRect l="64937" t="35384" b="7374"/>
            <a:stretch/>
          </p:blipFill>
          <p:spPr>
            <a:xfrm rot="16200000">
              <a:off x="6221722" y="4225782"/>
              <a:ext cx="404363" cy="883439"/>
            </a:xfrm>
            <a:prstGeom prst="rect">
              <a:avLst/>
            </a:prstGeom>
          </p:spPr>
        </p:pic>
      </p:grpSp>
      <p:pic>
        <p:nvPicPr>
          <p:cNvPr id="7" name="Immagine 6"/>
          <p:cNvPicPr>
            <a:picLocks noChangeAspect="1"/>
          </p:cNvPicPr>
          <p:nvPr/>
        </p:nvPicPr>
        <p:blipFill>
          <a:blip r:embed="rId4"/>
          <a:stretch>
            <a:fillRect/>
          </a:stretch>
        </p:blipFill>
        <p:spPr>
          <a:xfrm rot="16200000">
            <a:off x="1600405" y="3874444"/>
            <a:ext cx="1942038" cy="3452512"/>
          </a:xfrm>
          <a:prstGeom prst="rect">
            <a:avLst/>
          </a:prstGeom>
        </p:spPr>
      </p:pic>
      <p:cxnSp>
        <p:nvCxnSpPr>
          <p:cNvPr id="9" name="Connettore 2 8"/>
          <p:cNvCxnSpPr>
            <a:stCxn id="7" idx="2"/>
          </p:cNvCxnSpPr>
          <p:nvPr/>
        </p:nvCxnSpPr>
        <p:spPr>
          <a:xfrm flipV="1">
            <a:off x="4297680" y="4107543"/>
            <a:ext cx="2880404" cy="1493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5"/>
          <a:stretch>
            <a:fillRect/>
          </a:stretch>
        </p:blipFill>
        <p:spPr>
          <a:xfrm rot="16200000">
            <a:off x="9946236" y="-608367"/>
            <a:ext cx="1564373" cy="2781108"/>
          </a:xfrm>
          <a:prstGeom prst="rect">
            <a:avLst/>
          </a:prstGeom>
        </p:spPr>
      </p:pic>
      <p:cxnSp>
        <p:nvCxnSpPr>
          <p:cNvPr id="12" name="Connettore 2 11"/>
          <p:cNvCxnSpPr>
            <a:stCxn id="10" idx="0"/>
          </p:cNvCxnSpPr>
          <p:nvPr/>
        </p:nvCxnSpPr>
        <p:spPr>
          <a:xfrm flipH="1">
            <a:off x="8420100" y="782187"/>
            <a:ext cx="917769" cy="1103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10353675" y="1564374"/>
            <a:ext cx="1266825" cy="997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80986" y="79490"/>
            <a:ext cx="3620021" cy="646331"/>
          </a:xfrm>
          <a:prstGeom prst="rect">
            <a:avLst/>
          </a:prstGeom>
          <a:solidFill>
            <a:srgbClr val="FFC000"/>
          </a:solidFill>
        </p:spPr>
        <p:txBody>
          <a:bodyPr wrap="square" rtlCol="0">
            <a:spAutoFit/>
          </a:bodyPr>
          <a:lstStyle/>
          <a:p>
            <a:r>
              <a:rPr lang="en-GB" dirty="0" smtClean="0"/>
              <a:t>Slide from Paolo </a:t>
            </a:r>
            <a:r>
              <a:rPr lang="en-GB" dirty="0" err="1" smtClean="0"/>
              <a:t>Vitulo</a:t>
            </a:r>
            <a:r>
              <a:rPr lang="en-GB" dirty="0" smtClean="0"/>
              <a:t> showing red and infra red transmission</a:t>
            </a:r>
            <a:endParaRPr lang="en-GB" dirty="0"/>
          </a:p>
        </p:txBody>
      </p:sp>
      <p:sp>
        <p:nvSpPr>
          <p:cNvPr id="8" name="TextBox 7"/>
          <p:cNvSpPr txBox="1"/>
          <p:nvPr/>
        </p:nvSpPr>
        <p:spPr>
          <a:xfrm>
            <a:off x="7590773" y="5600700"/>
            <a:ext cx="3801127" cy="1200329"/>
          </a:xfrm>
          <a:prstGeom prst="rect">
            <a:avLst/>
          </a:prstGeom>
          <a:noFill/>
        </p:spPr>
        <p:txBody>
          <a:bodyPr wrap="square" rtlCol="0">
            <a:spAutoFit/>
          </a:bodyPr>
          <a:lstStyle/>
          <a:p>
            <a:r>
              <a:rPr lang="en-GB" dirty="0" smtClean="0"/>
              <a:t>The difference, both intensity and wavelength shift, between the polymerised and </a:t>
            </a:r>
            <a:r>
              <a:rPr lang="en-GB" dirty="0" err="1" smtClean="0"/>
              <a:t>unpolymerised</a:t>
            </a:r>
            <a:r>
              <a:rPr lang="en-GB" dirty="0" smtClean="0"/>
              <a:t> samples is not clear. Ian’s comment.</a:t>
            </a:r>
            <a:endParaRPr lang="en-GB" dirty="0"/>
          </a:p>
        </p:txBody>
      </p:sp>
    </p:spTree>
    <p:extLst>
      <p:ext uri="{BB962C8B-B14F-4D97-AF65-F5344CB8AC3E}">
        <p14:creationId xmlns:p14="http://schemas.microsoft.com/office/powerpoint/2010/main" val="142335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78751"/>
          </a:xfrm>
          <a:prstGeom prst="rect">
            <a:avLst/>
          </a:prstGeom>
          <a:noFill/>
        </p:spPr>
        <p:txBody>
          <a:bodyPr wrap="square" rtlCol="0">
            <a:spAutoFit/>
          </a:bodyPr>
          <a:lstStyle/>
          <a:p>
            <a:r>
              <a:rPr lang="en-GB" dirty="0" smtClean="0"/>
              <a:t>					</a:t>
            </a:r>
            <a:r>
              <a:rPr lang="en-GB" sz="2800" dirty="0" smtClean="0"/>
              <a:t>Conclusion</a:t>
            </a:r>
          </a:p>
          <a:p>
            <a:pPr marL="285750" indent="-285750">
              <a:buFont typeface="Arial" panose="020B0604020202020204" pitchFamily="34" charset="0"/>
              <a:buChar char="•"/>
            </a:pPr>
            <a:r>
              <a:rPr lang="en-GB" sz="1600" dirty="0" smtClean="0"/>
              <a:t>The neon light gives a good idea of the transmittance over a long narrow section of the panel. It’s intensity is insufficient with the Nikon camera available.</a:t>
            </a:r>
          </a:p>
          <a:p>
            <a:pPr marL="285750" indent="-285750">
              <a:buFont typeface="Arial" panose="020B0604020202020204" pitchFamily="34" charset="0"/>
              <a:buChar char="•"/>
            </a:pPr>
            <a:r>
              <a:rPr lang="en-GB" sz="1600" dirty="0" smtClean="0"/>
              <a:t>There are different sensitivities of cameras and phone based cameras. A good knowledge of their operation is  necessary. Choose a good smart phone !</a:t>
            </a:r>
          </a:p>
          <a:p>
            <a:pPr marL="285750" indent="-285750">
              <a:buFont typeface="Arial" panose="020B0604020202020204" pitchFamily="34" charset="0"/>
              <a:buChar char="•"/>
            </a:pPr>
            <a:r>
              <a:rPr lang="en-GB" sz="1600" dirty="0" smtClean="0"/>
              <a:t>The sun is a very good source when it is visible and there is no cloud movement.</a:t>
            </a:r>
          </a:p>
          <a:p>
            <a:pPr marL="285750" indent="-285750">
              <a:buFont typeface="Arial" panose="020B0604020202020204" pitchFamily="34" charset="0"/>
              <a:buChar char="•"/>
            </a:pPr>
            <a:r>
              <a:rPr lang="en-GB" sz="1600" dirty="0" smtClean="0"/>
              <a:t>Alternative light sources (</a:t>
            </a:r>
            <a:r>
              <a:rPr lang="en-GB" sz="1600" dirty="0" err="1" smtClean="0"/>
              <a:t>Neons</a:t>
            </a:r>
            <a:r>
              <a:rPr lang="en-GB" sz="1600" dirty="0" smtClean="0"/>
              <a:t>, LEDs </a:t>
            </a:r>
            <a:r>
              <a:rPr lang="en-GB" sz="1600" dirty="0" err="1" smtClean="0"/>
              <a:t>etc</a:t>
            </a:r>
            <a:r>
              <a:rPr lang="en-GB" sz="1600" dirty="0"/>
              <a:t>)</a:t>
            </a:r>
            <a:r>
              <a:rPr lang="en-GB" sz="1600" dirty="0" smtClean="0"/>
              <a:t> that are more readily available at least in this part of </a:t>
            </a:r>
            <a:r>
              <a:rPr lang="en-GB" sz="1600" dirty="0" smtClean="0"/>
              <a:t>Europe, </a:t>
            </a:r>
            <a:r>
              <a:rPr lang="en-GB" sz="1600" dirty="0" smtClean="0"/>
              <a:t>during </a:t>
            </a:r>
            <a:r>
              <a:rPr lang="en-GB" sz="1600" dirty="0" smtClean="0"/>
              <a:t>winter, </a:t>
            </a:r>
            <a:r>
              <a:rPr lang="en-GB" sz="1600" dirty="0" smtClean="0"/>
              <a:t>could be chosen.</a:t>
            </a:r>
          </a:p>
          <a:p>
            <a:endParaRPr lang="en-GB" sz="1600" dirty="0" smtClean="0"/>
          </a:p>
          <a:p>
            <a:pPr marL="285750" indent="-285750">
              <a:buFont typeface="Arial" panose="020B0604020202020204" pitchFamily="34" charset="0"/>
              <a:buChar char="•"/>
            </a:pPr>
            <a:r>
              <a:rPr lang="en-GB" sz="1600" dirty="0" smtClean="0"/>
              <a:t>The RE4/2 HPL panel is less homogeneous in light transmission than older production HPL. Assuming a correlation between the transmission and the panel composition it is clear that there are “streaks“ of non uniformity along the length of the HPL panel. As they are along the length, panel length ~ 1.7m which forces the length of the RE2 Bot panel to be orientated along the length of the HPL that is 3.2 x 1.6m, then they could be produced by the production of the </a:t>
            </a:r>
            <a:r>
              <a:rPr lang="en-GB" sz="1600" dirty="0" err="1" smtClean="0"/>
              <a:t>kraft</a:t>
            </a:r>
            <a:r>
              <a:rPr lang="en-GB" sz="1600" dirty="0" smtClean="0"/>
              <a:t> paper sheets. This then </a:t>
            </a:r>
            <a:r>
              <a:rPr lang="en-GB" sz="1600" dirty="0"/>
              <a:t>i</a:t>
            </a:r>
            <a:r>
              <a:rPr lang="en-GB" sz="1600" dirty="0" smtClean="0"/>
              <a:t>mplies that the rollers of the machine running the paper through the phenolic resin are not producing a homogeneous pressure across the paper. Possibly there could be a non homogeneous mixture of resin in the bath the paper goes through but given the speed of this process I would assume that there is mixing action given by the movement of the paper alone.  </a:t>
            </a:r>
            <a:r>
              <a:rPr lang="en-GB" sz="1600" dirty="0" smtClean="0"/>
              <a:t>The higher resin content the higher the conductivity (see Ref)</a:t>
            </a:r>
            <a:endParaRPr lang="en-GB"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 HPL sheets , old and new, give different transmission spectra indicating different chemical and or physical composition.</a:t>
            </a:r>
          </a:p>
          <a:p>
            <a:endParaRPr lang="en-GB" sz="1600" dirty="0"/>
          </a:p>
          <a:p>
            <a:pPr marL="285750" indent="-285750">
              <a:buFont typeface="Arial" panose="020B0604020202020204" pitchFamily="34" charset="0"/>
              <a:buChar char="•"/>
            </a:pPr>
            <a:r>
              <a:rPr lang="en-GB" sz="1600" dirty="0" smtClean="0"/>
              <a:t>Can this principle be used as a Quality assurance instrument ? It would require some form of digitising to allow analysis.</a:t>
            </a:r>
          </a:p>
          <a:p>
            <a:r>
              <a:rPr lang="en-GB" sz="1600" dirty="0" smtClean="0"/>
              <a:t> </a:t>
            </a:r>
            <a:endParaRPr lang="en-GB" sz="1600" dirty="0"/>
          </a:p>
          <a:p>
            <a:pPr marL="285750" indent="-285750">
              <a:buFont typeface="Arial" panose="020B0604020202020204" pitchFamily="34" charset="0"/>
              <a:buChar char="•"/>
            </a:pPr>
            <a:r>
              <a:rPr lang="en-GB" sz="1600" dirty="0" smtClean="0"/>
              <a:t>There is still no correlation between the conductivity and </a:t>
            </a:r>
            <a:r>
              <a:rPr lang="en-GB" sz="1600" dirty="0" smtClean="0"/>
              <a:t>transparency.</a:t>
            </a:r>
            <a:endParaRPr lang="en-GB" sz="1600" dirty="0" smtClean="0"/>
          </a:p>
          <a:p>
            <a:pPr marL="285750" indent="-285750">
              <a:buFont typeface="Arial" panose="020B0604020202020204" pitchFamily="34" charset="0"/>
              <a:buChar char="•"/>
            </a:pPr>
            <a:r>
              <a:rPr lang="en-GB" sz="1600" dirty="0" smtClean="0"/>
              <a:t>And in addition no correlation between variation of transmission (intensity &amp; spectra) or conductivity and density, the phenol to paper proportions.</a:t>
            </a:r>
          </a:p>
          <a:p>
            <a:pPr marL="285750" indent="-285750">
              <a:buFont typeface="Arial" panose="020B0604020202020204" pitchFamily="34" charset="0"/>
              <a:buChar char="•"/>
            </a:pPr>
            <a:r>
              <a:rPr lang="en-GB" sz="1600" dirty="0" smtClean="0"/>
              <a:t>The humidity </a:t>
            </a:r>
            <a:r>
              <a:rPr lang="en-GB" sz="1600" dirty="0" err="1" smtClean="0"/>
              <a:t>absorbtion</a:t>
            </a:r>
            <a:r>
              <a:rPr lang="en-GB" sz="1600" dirty="0" smtClean="0"/>
              <a:t> could also be correlated to transmission intensity. Comment from </a:t>
            </a:r>
            <a:r>
              <a:rPr lang="en-GB" sz="1600" dirty="0" err="1" smtClean="0"/>
              <a:t>Iuri</a:t>
            </a:r>
            <a:r>
              <a:rPr lang="en-GB" sz="1600" dirty="0" smtClean="0"/>
              <a:t> </a:t>
            </a:r>
            <a:r>
              <a:rPr lang="en-GB" sz="1600" dirty="0" err="1" smtClean="0"/>
              <a:t>Bagaturia</a:t>
            </a:r>
            <a:endParaRPr lang="en-GB" sz="1600" dirty="0" smtClean="0"/>
          </a:p>
          <a:p>
            <a:endParaRPr lang="en-GB" sz="1600" dirty="0"/>
          </a:p>
          <a:p>
            <a:pPr marL="285750" indent="-285750">
              <a:buFont typeface="Arial" panose="020B0604020202020204" pitchFamily="34" charset="0"/>
              <a:buChar char="•"/>
            </a:pPr>
            <a:r>
              <a:rPr lang="en-GB" sz="1600" dirty="0" smtClean="0"/>
              <a:t>A means to measure the resistivity on a “small” dimension, few centimetres, is required .</a:t>
            </a:r>
            <a:endParaRPr lang="en-GB" sz="1600" dirty="0"/>
          </a:p>
        </p:txBody>
      </p:sp>
    </p:spTree>
    <p:extLst>
      <p:ext uri="{BB962C8B-B14F-4D97-AF65-F5344CB8AC3E}">
        <p14:creationId xmlns:p14="http://schemas.microsoft.com/office/powerpoint/2010/main" val="104048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99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5293757"/>
          </a:xfrm>
          <a:prstGeom prst="rect">
            <a:avLst/>
          </a:prstGeom>
          <a:noFill/>
        </p:spPr>
        <p:txBody>
          <a:bodyPr wrap="square" rtlCol="0">
            <a:spAutoFit/>
          </a:bodyPr>
          <a:lstStyle/>
          <a:p>
            <a:r>
              <a:rPr lang="en-GB" sz="3200" dirty="0" smtClean="0"/>
              <a:t>						Appendix</a:t>
            </a:r>
          </a:p>
          <a:p>
            <a:endParaRPr lang="en-GB" dirty="0"/>
          </a:p>
          <a:p>
            <a:endParaRPr lang="en-GB" dirty="0" smtClean="0"/>
          </a:p>
          <a:p>
            <a:r>
              <a:rPr lang="en-GB" dirty="0" smtClean="0"/>
              <a:t>Camera types</a:t>
            </a:r>
          </a:p>
          <a:p>
            <a:endParaRPr lang="en-GB" dirty="0"/>
          </a:p>
          <a:p>
            <a:r>
              <a:rPr lang="en-GB" dirty="0" smtClean="0"/>
              <a:t>		Samsung A50 in “low light mode”</a:t>
            </a:r>
          </a:p>
          <a:p>
            <a:endParaRPr lang="en-GB" dirty="0"/>
          </a:p>
          <a:p>
            <a:r>
              <a:rPr lang="en-GB" dirty="0" smtClean="0"/>
              <a:t>		Nikon IXUS PC2048</a:t>
            </a:r>
          </a:p>
          <a:p>
            <a:endParaRPr lang="en-GB" dirty="0"/>
          </a:p>
          <a:p>
            <a:r>
              <a:rPr lang="en-GB" dirty="0" smtClean="0"/>
              <a:t>Light sources</a:t>
            </a:r>
          </a:p>
          <a:p>
            <a:endParaRPr lang="en-GB" dirty="0"/>
          </a:p>
          <a:p>
            <a:r>
              <a:rPr lang="en-GB" dirty="0" smtClean="0"/>
              <a:t>		Neon 		</a:t>
            </a:r>
            <a:r>
              <a:rPr lang="en-GB" dirty="0" err="1" smtClean="0"/>
              <a:t>Osram</a:t>
            </a:r>
            <a:r>
              <a:rPr lang="en-GB" dirty="0" smtClean="0"/>
              <a:t> L 36W/865, </a:t>
            </a:r>
            <a:r>
              <a:rPr lang="en-GB" dirty="0" err="1" smtClean="0"/>
              <a:t>Lumil</a:t>
            </a:r>
            <a:r>
              <a:rPr lang="en-GB" dirty="0" smtClean="0"/>
              <a:t> UX “Cool daylight” (Hg) dated 08, 2018</a:t>
            </a:r>
          </a:p>
          <a:p>
            <a:endParaRPr lang="en-GB" dirty="0"/>
          </a:p>
          <a:p>
            <a:r>
              <a:rPr lang="en-GB" dirty="0" smtClean="0"/>
              <a:t>		Sun 		see following slide</a:t>
            </a:r>
          </a:p>
          <a:p>
            <a:endParaRPr lang="en-GB" dirty="0"/>
          </a:p>
          <a:p>
            <a:r>
              <a:rPr lang="en-GB" dirty="0" smtClean="0"/>
              <a:t>		904 LEDs		 no details</a:t>
            </a:r>
          </a:p>
          <a:p>
            <a:endParaRPr lang="en-GB" dirty="0"/>
          </a:p>
          <a:p>
            <a:endParaRPr lang="en-GB" dirty="0"/>
          </a:p>
        </p:txBody>
      </p:sp>
    </p:spTree>
    <p:extLst>
      <p:ext uri="{BB962C8B-B14F-4D97-AF65-F5344CB8AC3E}">
        <p14:creationId xmlns:p14="http://schemas.microsoft.com/office/powerpoint/2010/main" val="2453850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40307"/>
          </a:xfrm>
          <a:prstGeom prst="rect">
            <a:avLst/>
          </a:prstGeom>
          <a:noFill/>
        </p:spPr>
        <p:txBody>
          <a:bodyPr wrap="square" rtlCol="0">
            <a:spAutoFit/>
          </a:bodyPr>
          <a:lstStyle/>
          <a:p>
            <a:r>
              <a:rPr lang="en-GB" dirty="0" smtClean="0"/>
              <a:t>This document can be found here;</a:t>
            </a:r>
          </a:p>
          <a:p>
            <a:endParaRPr lang="en-GB" dirty="0" smtClean="0"/>
          </a:p>
          <a:p>
            <a:r>
              <a:rPr lang="en-GB" dirty="0" smtClean="0">
                <a:hlinkClick r:id="rId2"/>
              </a:rPr>
              <a:t>http://project-cms-rpc-endcap.web.cern.ch/project-cms-rpc-endcap/rpc/Production/Oil%20</a:t>
            </a:r>
            <a:r>
              <a:rPr lang="en-GB" dirty="0">
                <a:hlinkClick r:id="rId2"/>
              </a:rPr>
              <a:t>&amp;%</a:t>
            </a:r>
            <a:r>
              <a:rPr lang="en-GB" dirty="0" smtClean="0">
                <a:hlinkClick r:id="rId2"/>
              </a:rPr>
              <a:t>20Bakelite/Quality/Transparency/2ndStepQualitativeHPLOpticalTransmissionV3.pptx</a:t>
            </a:r>
            <a:endParaRPr lang="en-GB" dirty="0" smtClean="0"/>
          </a:p>
          <a:p>
            <a:endParaRPr lang="en-GB" dirty="0"/>
          </a:p>
          <a:p>
            <a:endParaRPr lang="en-GB" dirty="0" smtClean="0"/>
          </a:p>
          <a:p>
            <a:r>
              <a:rPr lang="en-GB" dirty="0" smtClean="0"/>
              <a:t>The previous document is here;</a:t>
            </a:r>
          </a:p>
          <a:p>
            <a:r>
              <a:rPr lang="en-GB" dirty="0">
                <a:hlinkClick r:id="rId3"/>
              </a:rPr>
              <a:t>http://project-cms-rpc-endcap.web.cern.ch/project-cms-rpc-endcap/rpc/Production/Oil%20&amp;%</a:t>
            </a:r>
            <a:r>
              <a:rPr lang="en-GB" dirty="0" smtClean="0">
                <a:hlinkClick r:id="rId3"/>
              </a:rPr>
              <a:t>20Bakelite/Quality/Transparency/TranparencyHPL6Jan2020V2.pptx</a:t>
            </a:r>
            <a:endParaRPr lang="en-GB" dirty="0" smtClean="0"/>
          </a:p>
          <a:p>
            <a:endParaRPr lang="en-GB" dirty="0"/>
          </a:p>
          <a:p>
            <a:endParaRPr lang="en-GB" dirty="0" smtClean="0"/>
          </a:p>
          <a:p>
            <a:endParaRPr lang="en-GB" dirty="0"/>
          </a:p>
          <a:p>
            <a:r>
              <a:rPr lang="en-GB" dirty="0" smtClean="0"/>
              <a:t>Paolo’s comment</a:t>
            </a:r>
          </a:p>
          <a:p>
            <a:r>
              <a:rPr lang="en-GB" dirty="0"/>
              <a:t>http://project-cms-rpc-endcap.web.cern.ch/project-cms-rpc-endcap/rpc/Production/Oil%20&amp;%20Bakelite/Quality/Transparency/TranparencyHPL6Jan2020V2_Paolo.pptx</a:t>
            </a:r>
          </a:p>
          <a:p>
            <a:endParaRPr lang="en-GB" dirty="0" smtClean="0"/>
          </a:p>
          <a:p>
            <a:endParaRPr lang="en-GB" dirty="0"/>
          </a:p>
          <a:p>
            <a:r>
              <a:rPr lang="en-GB" dirty="0" smtClean="0"/>
              <a:t>Sources Light;</a:t>
            </a:r>
          </a:p>
          <a:p>
            <a:r>
              <a:rPr lang="en-GB" dirty="0">
                <a:hlinkClick r:id="rId4"/>
              </a:rPr>
              <a:t>http://project-cms-rpc-endcap.web.cern.ch/project-cms-rpc-endcap/rpc/Production/Oil%20&amp;%</a:t>
            </a:r>
            <a:r>
              <a:rPr lang="en-GB" dirty="0" smtClean="0">
                <a:hlinkClick r:id="rId4"/>
              </a:rPr>
              <a:t>20Bakelite/Quality/Transparency/TransmissionWaveLengthSources.pptx</a:t>
            </a:r>
            <a:endParaRPr lang="en-GB" dirty="0" smtClean="0"/>
          </a:p>
          <a:p>
            <a:endParaRPr lang="en-GB" dirty="0"/>
          </a:p>
          <a:p>
            <a:r>
              <a:rPr lang="en-GB" dirty="0" smtClean="0"/>
              <a:t>All photos;</a:t>
            </a:r>
          </a:p>
          <a:p>
            <a:r>
              <a:rPr lang="en-GB" dirty="0"/>
              <a:t>http://project-cms-rpc-endcap.web.cern.ch/project-cms-rpc-endcap/rpc/Production/Oil%20&amp;%20Bakelite/Quality/Transparency/Photos/</a:t>
            </a:r>
          </a:p>
        </p:txBody>
      </p:sp>
    </p:spTree>
    <p:extLst>
      <p:ext uri="{BB962C8B-B14F-4D97-AF65-F5344CB8AC3E}">
        <p14:creationId xmlns:p14="http://schemas.microsoft.com/office/powerpoint/2010/main" val="189053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04" t="19756" r="32480" b="45010"/>
          <a:stretch/>
        </p:blipFill>
        <p:spPr>
          <a:xfrm>
            <a:off x="1954061" y="1415441"/>
            <a:ext cx="6663847" cy="4648570"/>
          </a:xfrm>
          <a:prstGeom prst="rect">
            <a:avLst/>
          </a:prstGeom>
        </p:spPr>
      </p:pic>
      <p:sp>
        <p:nvSpPr>
          <p:cNvPr id="3" name="Rectangle 2"/>
          <p:cNvSpPr/>
          <p:nvPr/>
        </p:nvSpPr>
        <p:spPr>
          <a:xfrm>
            <a:off x="0" y="6212290"/>
            <a:ext cx="11273425" cy="369332"/>
          </a:xfrm>
          <a:prstGeom prst="rect">
            <a:avLst/>
          </a:prstGeom>
        </p:spPr>
        <p:txBody>
          <a:bodyPr wrap="square">
            <a:spAutoFit/>
          </a:bodyPr>
          <a:lstStyle/>
          <a:p>
            <a:r>
              <a:rPr lang="en-GB" dirty="0"/>
              <a:t>http://www.eng.uc.edu/~beaucag/Classes/SolarPowerForAfrica/BookPartsPVTechnical/Sunlight_01.pdf</a:t>
            </a:r>
          </a:p>
        </p:txBody>
      </p:sp>
      <p:sp>
        <p:nvSpPr>
          <p:cNvPr id="4" name="TextBox 3"/>
          <p:cNvSpPr txBox="1"/>
          <p:nvPr/>
        </p:nvSpPr>
        <p:spPr>
          <a:xfrm>
            <a:off x="2931090" y="463463"/>
            <a:ext cx="4158642" cy="369332"/>
          </a:xfrm>
          <a:prstGeom prst="rect">
            <a:avLst/>
          </a:prstGeom>
          <a:noFill/>
        </p:spPr>
        <p:txBody>
          <a:bodyPr wrap="square" rtlCol="0">
            <a:spAutoFit/>
          </a:bodyPr>
          <a:lstStyle/>
          <a:p>
            <a:r>
              <a:rPr lang="en-GB" dirty="0" smtClean="0"/>
              <a:t>The </a:t>
            </a:r>
            <a:r>
              <a:rPr lang="en-GB" dirty="0"/>
              <a:t>S</a:t>
            </a:r>
            <a:r>
              <a:rPr lang="en-GB" dirty="0" smtClean="0"/>
              <a:t>un Characteristics</a:t>
            </a:r>
            <a:endParaRPr lang="en-GB" dirty="0"/>
          </a:p>
        </p:txBody>
      </p:sp>
    </p:spTree>
    <p:extLst>
      <p:ext uri="{BB962C8B-B14F-4D97-AF65-F5344CB8AC3E}">
        <p14:creationId xmlns:p14="http://schemas.microsoft.com/office/powerpoint/2010/main" val="110495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638" t="31324" r="24179" b="20607"/>
          <a:stretch/>
        </p:blipFill>
        <p:spPr>
          <a:xfrm>
            <a:off x="1920241" y="247067"/>
            <a:ext cx="8684548" cy="4333247"/>
          </a:xfrm>
          <a:prstGeom prst="rect">
            <a:avLst/>
          </a:prstGeom>
        </p:spPr>
      </p:pic>
      <p:sp>
        <p:nvSpPr>
          <p:cNvPr id="3" name="Rectangle 2"/>
          <p:cNvSpPr/>
          <p:nvPr/>
        </p:nvSpPr>
        <p:spPr>
          <a:xfrm>
            <a:off x="0" y="4959711"/>
            <a:ext cx="12192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https://www.researchgate.net/publication/315646504_Expanded_Graphite_Composite_Based_Bipolar_Plate_for_PEM_Fuel_Cell_Development_of_Low_Density_and_Low_Cost_Composite_Bipolar_Plate_for_Proton_Exchange_Membrane_Fuel_Cell/figures?lo=1</a:t>
            </a:r>
          </a:p>
        </p:txBody>
      </p:sp>
    </p:spTree>
    <p:extLst>
      <p:ext uri="{BB962C8B-B14F-4D97-AF65-F5344CB8AC3E}">
        <p14:creationId xmlns:p14="http://schemas.microsoft.com/office/powerpoint/2010/main" val="2622896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15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62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087156" y="427461"/>
            <a:ext cx="3945653" cy="2219430"/>
          </a:xfrm>
          <a:prstGeom prst="rect">
            <a:avLst/>
          </a:prstGeom>
        </p:spPr>
      </p:pic>
      <p:sp>
        <p:nvSpPr>
          <p:cNvPr id="3" name="TextBox 2"/>
          <p:cNvSpPr txBox="1"/>
          <p:nvPr/>
        </p:nvSpPr>
        <p:spPr>
          <a:xfrm>
            <a:off x="9900792" y="1950924"/>
            <a:ext cx="1592871" cy="369332"/>
          </a:xfrm>
          <a:prstGeom prst="rect">
            <a:avLst/>
          </a:prstGeom>
          <a:solidFill>
            <a:srgbClr val="FFC000"/>
          </a:solidFill>
        </p:spPr>
        <p:txBody>
          <a:bodyPr wrap="square" rtlCol="0">
            <a:spAutoFit/>
          </a:bodyPr>
          <a:lstStyle/>
          <a:p>
            <a:r>
              <a:rPr lang="en-GB" dirty="0" smtClean="0"/>
              <a:t>RE1/1 Bot Gap</a:t>
            </a:r>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71574" y="4488951"/>
            <a:ext cx="3974925" cy="2235895"/>
          </a:xfrm>
          <a:prstGeom prst="rect">
            <a:avLst/>
          </a:prstGeom>
        </p:spPr>
      </p:pic>
      <p:sp>
        <p:nvSpPr>
          <p:cNvPr id="9" name="TextBox 8"/>
          <p:cNvSpPr txBox="1"/>
          <p:nvPr/>
        </p:nvSpPr>
        <p:spPr>
          <a:xfrm>
            <a:off x="9072009" y="4433079"/>
            <a:ext cx="1274490" cy="646331"/>
          </a:xfrm>
          <a:prstGeom prst="rect">
            <a:avLst/>
          </a:prstGeom>
          <a:solidFill>
            <a:srgbClr val="FFC000"/>
          </a:solidFill>
        </p:spPr>
        <p:txBody>
          <a:bodyPr wrap="square" rtlCol="0">
            <a:spAutoFit/>
          </a:bodyPr>
          <a:lstStyle/>
          <a:p>
            <a:r>
              <a:rPr lang="en-GB" dirty="0" smtClean="0"/>
              <a:t>RE1/1 Top Wide Gap</a:t>
            </a:r>
            <a:endParaRPr lang="en-GB"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2000" t="23935"/>
          <a:stretch/>
        </p:blipFill>
        <p:spPr>
          <a:xfrm>
            <a:off x="4070959" y="1712510"/>
            <a:ext cx="3353120" cy="2988959"/>
          </a:xfrm>
          <a:prstGeom prst="rect">
            <a:avLst/>
          </a:prstGeom>
        </p:spPr>
      </p:pic>
      <p:pic>
        <p:nvPicPr>
          <p:cNvPr id="17" name="Picture 16"/>
          <p:cNvPicPr>
            <a:picLocks noChangeAspect="1"/>
          </p:cNvPicPr>
          <p:nvPr/>
        </p:nvPicPr>
        <p:blipFill rotWithShape="1">
          <a:blip r:embed="rId5"/>
          <a:srcRect l="1369" t="23849" r="1209" b="10556"/>
          <a:stretch/>
        </p:blipFill>
        <p:spPr>
          <a:xfrm>
            <a:off x="232247" y="1571020"/>
            <a:ext cx="2931894" cy="3508390"/>
          </a:xfrm>
          <a:prstGeom prst="rect">
            <a:avLst/>
          </a:prstGeom>
        </p:spPr>
      </p:pic>
      <p:sp>
        <p:nvSpPr>
          <p:cNvPr id="16" name="TextBox 15"/>
          <p:cNvSpPr txBox="1"/>
          <p:nvPr/>
        </p:nvSpPr>
        <p:spPr>
          <a:xfrm>
            <a:off x="593210" y="3325215"/>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18" name="TextBox 17"/>
          <p:cNvSpPr txBox="1"/>
          <p:nvPr/>
        </p:nvSpPr>
        <p:spPr>
          <a:xfrm>
            <a:off x="1841326" y="300625"/>
            <a:ext cx="2943616" cy="923330"/>
          </a:xfrm>
          <a:prstGeom prst="rect">
            <a:avLst/>
          </a:prstGeom>
          <a:noFill/>
        </p:spPr>
        <p:txBody>
          <a:bodyPr wrap="square" rtlCol="0">
            <a:spAutoFit/>
          </a:bodyPr>
          <a:lstStyle/>
          <a:p>
            <a:r>
              <a:rPr lang="en-GB" dirty="0" smtClean="0"/>
              <a:t>Three samples that are from the RE1, 2 and 3 stations production.</a:t>
            </a:r>
            <a:endParaRPr lang="en-GB" dirty="0"/>
          </a:p>
        </p:txBody>
      </p:sp>
      <p:sp>
        <p:nvSpPr>
          <p:cNvPr id="19" name="TextBox 18"/>
          <p:cNvSpPr txBox="1"/>
          <p:nvPr/>
        </p:nvSpPr>
        <p:spPr>
          <a:xfrm>
            <a:off x="8573034" y="3197388"/>
            <a:ext cx="1861148" cy="646331"/>
          </a:xfrm>
          <a:prstGeom prst="rect">
            <a:avLst/>
          </a:prstGeom>
          <a:noFill/>
        </p:spPr>
        <p:txBody>
          <a:bodyPr wrap="square" rtlCol="0">
            <a:spAutoFit/>
          </a:bodyPr>
          <a:lstStyle/>
          <a:p>
            <a:r>
              <a:rPr lang="en-GB" dirty="0" smtClean="0"/>
              <a:t>Very close in the production run</a:t>
            </a:r>
            <a:endParaRPr lang="en-GB" dirty="0"/>
          </a:p>
        </p:txBody>
      </p:sp>
      <p:sp>
        <p:nvSpPr>
          <p:cNvPr id="20" name="Left-Right Arrow 19"/>
          <p:cNvSpPr/>
          <p:nvPr/>
        </p:nvSpPr>
        <p:spPr>
          <a:xfrm rot="17918578">
            <a:off x="9910561" y="3473412"/>
            <a:ext cx="1163832" cy="3499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65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73" y="2304789"/>
            <a:ext cx="7114784" cy="400206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438" t="35088" r="19562" b="35579"/>
          <a:stretch/>
        </p:blipFill>
        <p:spPr>
          <a:xfrm>
            <a:off x="8158620" y="4480542"/>
            <a:ext cx="3259035" cy="1378822"/>
          </a:xfrm>
          <a:prstGeom prst="rect">
            <a:avLst/>
          </a:prstGeom>
        </p:spPr>
      </p:pic>
      <p:sp>
        <p:nvSpPr>
          <p:cNvPr id="4" name="TextBox 3"/>
          <p:cNvSpPr txBox="1"/>
          <p:nvPr/>
        </p:nvSpPr>
        <p:spPr>
          <a:xfrm>
            <a:off x="839367" y="516995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73452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5547" y="629092"/>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1165"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 y="3428999"/>
            <a:ext cx="4442564" cy="2498942"/>
          </a:xfrm>
          <a:prstGeom prst="rect">
            <a:avLst/>
          </a:prstGeom>
        </p:spPr>
      </p:pic>
    </p:spTree>
    <p:extLst>
      <p:ext uri="{BB962C8B-B14F-4D97-AF65-F5344CB8AC3E}">
        <p14:creationId xmlns:p14="http://schemas.microsoft.com/office/powerpoint/2010/main" val="265580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47145" cy="37390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995" y="2705623"/>
            <a:ext cx="7382005" cy="4152378"/>
          </a:xfrm>
          <a:prstGeom prst="rect">
            <a:avLst/>
          </a:prstGeom>
        </p:spPr>
      </p:pic>
      <p:sp>
        <p:nvSpPr>
          <p:cNvPr id="4" name="TextBox 3"/>
          <p:cNvSpPr txBox="1"/>
          <p:nvPr/>
        </p:nvSpPr>
        <p:spPr>
          <a:xfrm>
            <a:off x="7565721" y="375781"/>
            <a:ext cx="3356975" cy="646331"/>
          </a:xfrm>
          <a:prstGeom prst="rect">
            <a:avLst/>
          </a:prstGeom>
          <a:noFill/>
        </p:spPr>
        <p:txBody>
          <a:bodyPr wrap="square" rtlCol="0">
            <a:spAutoFit/>
          </a:bodyPr>
          <a:lstStyle/>
          <a:p>
            <a:r>
              <a:rPr lang="en-GB" dirty="0" smtClean="0"/>
              <a:t>Tube source under the HPL in day light and at night</a:t>
            </a:r>
            <a:endParaRPr lang="en-GB" dirty="0"/>
          </a:p>
        </p:txBody>
      </p:sp>
      <p:sp>
        <p:nvSpPr>
          <p:cNvPr id="5" name="TextBox 4"/>
          <p:cNvSpPr txBox="1"/>
          <p:nvPr/>
        </p:nvSpPr>
        <p:spPr>
          <a:xfrm>
            <a:off x="1177447" y="5599134"/>
            <a:ext cx="3331923" cy="646331"/>
          </a:xfrm>
          <a:prstGeom prst="rect">
            <a:avLst/>
          </a:prstGeom>
          <a:noFill/>
        </p:spPr>
        <p:txBody>
          <a:bodyPr wrap="square" rtlCol="0">
            <a:spAutoFit/>
          </a:bodyPr>
          <a:lstStyle/>
          <a:p>
            <a:r>
              <a:rPr lang="en-GB" dirty="0" smtClean="0"/>
              <a:t>The blinding neon tube and the red transmission through the HPL</a:t>
            </a:r>
            <a:endParaRPr lang="en-GB" dirty="0"/>
          </a:p>
        </p:txBody>
      </p:sp>
      <p:cxnSp>
        <p:nvCxnSpPr>
          <p:cNvPr id="7" name="Straight Arrow Connector 6"/>
          <p:cNvCxnSpPr/>
          <p:nvPr/>
        </p:nvCxnSpPr>
        <p:spPr>
          <a:xfrm flipH="1">
            <a:off x="6375748" y="1114816"/>
            <a:ext cx="2079320" cy="1628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3"/>
          </p:cNvCxnSpPr>
          <p:nvPr/>
        </p:nvCxnSpPr>
        <p:spPr>
          <a:xfrm flipV="1">
            <a:off x="4509370" y="5373666"/>
            <a:ext cx="5586608" cy="5486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7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898" y="1565754"/>
            <a:ext cx="7582421" cy="4265112"/>
          </a:xfrm>
          <a:prstGeom prst="rect">
            <a:avLst/>
          </a:prstGeom>
        </p:spPr>
      </p:pic>
      <p:sp>
        <p:nvSpPr>
          <p:cNvPr id="3" name="TextBox 2"/>
          <p:cNvSpPr txBox="1"/>
          <p:nvPr/>
        </p:nvSpPr>
        <p:spPr>
          <a:xfrm>
            <a:off x="2492679" y="751562"/>
            <a:ext cx="6513534" cy="369332"/>
          </a:xfrm>
          <a:prstGeom prst="rect">
            <a:avLst/>
          </a:prstGeom>
          <a:noFill/>
        </p:spPr>
        <p:txBody>
          <a:bodyPr wrap="square" rtlCol="0">
            <a:spAutoFit/>
          </a:bodyPr>
          <a:lstStyle/>
          <a:p>
            <a:r>
              <a:rPr lang="en-GB" dirty="0" smtClean="0"/>
              <a:t>The panel is moved over the neon tube from the left to the right</a:t>
            </a:r>
            <a:endParaRPr lang="en-GB" dirty="0"/>
          </a:p>
        </p:txBody>
      </p:sp>
    </p:spTree>
    <p:extLst>
      <p:ext uri="{BB962C8B-B14F-4D97-AF65-F5344CB8AC3E}">
        <p14:creationId xmlns:p14="http://schemas.microsoft.com/office/powerpoint/2010/main" val="386752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90" y="676404"/>
            <a:ext cx="9965150" cy="56053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937" t="1615" r="23547"/>
          <a:stretch/>
        </p:blipFill>
        <p:spPr>
          <a:xfrm>
            <a:off x="7053377" y="1173603"/>
            <a:ext cx="1273831" cy="52158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661" t="8540" r="35570"/>
          <a:stretch/>
        </p:blipFill>
        <p:spPr>
          <a:xfrm>
            <a:off x="5800203" y="1402915"/>
            <a:ext cx="1376855" cy="51443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0382" t="10389" r="46158" b="15529"/>
          <a:stretch/>
        </p:blipFill>
        <p:spPr>
          <a:xfrm>
            <a:off x="4492183" y="1631332"/>
            <a:ext cx="1340591" cy="41501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2971" t="9066" r="54123" b="11801"/>
          <a:stretch/>
        </p:blipFill>
        <p:spPr>
          <a:xfrm>
            <a:off x="3329855" y="1589495"/>
            <a:ext cx="1227551" cy="423379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9417" t="10411" r="66096" b="-274"/>
          <a:stretch/>
        </p:blipFill>
        <p:spPr>
          <a:xfrm>
            <a:off x="2108861" y="1559207"/>
            <a:ext cx="1303090" cy="4546948"/>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6621" t="46320" r="27671" b="25430"/>
          <a:stretch/>
        </p:blipFill>
        <p:spPr>
          <a:xfrm rot="5400000">
            <a:off x="-725127" y="3166275"/>
            <a:ext cx="4672491" cy="1332811"/>
          </a:xfrm>
          <a:prstGeom prst="rect">
            <a:avLst/>
          </a:prstGeom>
        </p:spPr>
      </p:pic>
      <p:sp>
        <p:nvSpPr>
          <p:cNvPr id="10" name="TextBox 9"/>
          <p:cNvSpPr txBox="1"/>
          <p:nvPr/>
        </p:nvSpPr>
        <p:spPr>
          <a:xfrm>
            <a:off x="7394532" y="410902"/>
            <a:ext cx="3757808" cy="923330"/>
          </a:xfrm>
          <a:prstGeom prst="rect">
            <a:avLst/>
          </a:prstGeom>
          <a:solidFill>
            <a:srgbClr val="FFC000"/>
          </a:solidFill>
        </p:spPr>
        <p:txBody>
          <a:bodyPr wrap="square" rtlCol="0">
            <a:spAutoFit/>
          </a:bodyPr>
          <a:lstStyle/>
          <a:p>
            <a:r>
              <a:rPr lang="en-GB" dirty="0" smtClean="0"/>
              <a:t>2 dark bands are visible. There is an indication of higher transmission at the high “R” end (The yellow tape)</a:t>
            </a:r>
            <a:endParaRPr lang="en-GB" dirty="0"/>
          </a:p>
        </p:txBody>
      </p:sp>
      <p:sp>
        <p:nvSpPr>
          <p:cNvPr id="11" name="TextBox 10"/>
          <p:cNvSpPr txBox="1"/>
          <p:nvPr/>
        </p:nvSpPr>
        <p:spPr>
          <a:xfrm>
            <a:off x="5609736" y="5820368"/>
            <a:ext cx="5845593" cy="923330"/>
          </a:xfrm>
          <a:prstGeom prst="rect">
            <a:avLst/>
          </a:prstGeom>
          <a:solidFill>
            <a:schemeClr val="bg1"/>
          </a:solidFill>
        </p:spPr>
        <p:txBody>
          <a:bodyPr wrap="square" rtlCol="0">
            <a:spAutoFit/>
          </a:bodyPr>
          <a:lstStyle/>
          <a:p>
            <a:r>
              <a:rPr lang="en-GB" dirty="0" smtClean="0"/>
              <a:t>More light is transmitted in the centre of the panel rather than the top and bottom edges due to the greater thickness through which the light must travel to the camera ??</a:t>
            </a:r>
            <a:endParaRPr lang="en-GB" dirty="0"/>
          </a:p>
        </p:txBody>
      </p:sp>
      <p:sp>
        <p:nvSpPr>
          <p:cNvPr id="5" name="TextBox 4"/>
          <p:cNvSpPr txBox="1"/>
          <p:nvPr/>
        </p:nvSpPr>
        <p:spPr>
          <a:xfrm>
            <a:off x="1340285" y="200416"/>
            <a:ext cx="3807912" cy="369332"/>
          </a:xfrm>
          <a:prstGeom prst="rect">
            <a:avLst/>
          </a:prstGeom>
          <a:noFill/>
        </p:spPr>
        <p:txBody>
          <a:bodyPr wrap="square" rtlCol="0">
            <a:spAutoFit/>
          </a:bodyPr>
          <a:lstStyle/>
          <a:p>
            <a:r>
              <a:rPr lang="en-GB" dirty="0" smtClean="0"/>
              <a:t>All assembled photos in one view.</a:t>
            </a:r>
            <a:endParaRPr lang="en-GB" dirty="0"/>
          </a:p>
        </p:txBody>
      </p:sp>
    </p:spTree>
    <p:extLst>
      <p:ext uri="{BB962C8B-B14F-4D97-AF65-F5344CB8AC3E}">
        <p14:creationId xmlns:p14="http://schemas.microsoft.com/office/powerpoint/2010/main" val="122665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3519</TotalTime>
  <Words>1631</Words>
  <Application>Microsoft Office PowerPoint</Application>
  <PresentationFormat>Widescreen</PresentationFormat>
  <Paragraphs>172</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2nd Step to Study Qualitatively the Optical Transmission of HPL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step to study marcoscopically and qualitatvily the light transmission of HPL</dc:title>
  <dc:creator>Ian Crotty</dc:creator>
  <cp:lastModifiedBy>Ian Crotty</cp:lastModifiedBy>
  <cp:revision>129</cp:revision>
  <dcterms:created xsi:type="dcterms:W3CDTF">2020-01-20T14:33:46Z</dcterms:created>
  <dcterms:modified xsi:type="dcterms:W3CDTF">2020-10-13T15:08:39Z</dcterms:modified>
</cp:coreProperties>
</file>