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5" r:id="rId7"/>
    <p:sldId id="261" r:id="rId8"/>
    <p:sldId id="264" r:id="rId9"/>
    <p:sldId id="262"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2" autoAdjust="0"/>
    <p:restoredTop sz="94660"/>
  </p:normalViewPr>
  <p:slideViewPr>
    <p:cSldViewPr snapToGrid="0">
      <p:cViewPr varScale="1">
        <p:scale>
          <a:sx n="106" d="100"/>
          <a:sy n="106" d="100"/>
        </p:scale>
        <p:origin x="39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0381310-7971-451D-9FB4-33A27C40FD3E}" type="datetimeFigureOut">
              <a:rPr lang="en-GB" smtClean="0"/>
              <a:t>18/02/2020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E4B40F-18EF-4B69-969F-8E7BD2E8D9C7}" type="slidenum">
              <a:rPr lang="en-GB" smtClean="0"/>
              <a:t>‹#›</a:t>
            </a:fld>
            <a:endParaRPr lang="en-GB"/>
          </a:p>
        </p:txBody>
      </p:sp>
    </p:spTree>
    <p:extLst>
      <p:ext uri="{BB962C8B-B14F-4D97-AF65-F5344CB8AC3E}">
        <p14:creationId xmlns:p14="http://schemas.microsoft.com/office/powerpoint/2010/main" val="2021306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381310-7971-451D-9FB4-33A27C40FD3E}" type="datetimeFigureOut">
              <a:rPr lang="en-GB" smtClean="0"/>
              <a:t>18/02/2020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E4B40F-18EF-4B69-969F-8E7BD2E8D9C7}" type="slidenum">
              <a:rPr lang="en-GB" smtClean="0"/>
              <a:t>‹#›</a:t>
            </a:fld>
            <a:endParaRPr lang="en-GB"/>
          </a:p>
        </p:txBody>
      </p:sp>
    </p:spTree>
    <p:extLst>
      <p:ext uri="{BB962C8B-B14F-4D97-AF65-F5344CB8AC3E}">
        <p14:creationId xmlns:p14="http://schemas.microsoft.com/office/powerpoint/2010/main" val="1541045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381310-7971-451D-9FB4-33A27C40FD3E}" type="datetimeFigureOut">
              <a:rPr lang="en-GB" smtClean="0"/>
              <a:t>18/02/2020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E4B40F-18EF-4B69-969F-8E7BD2E8D9C7}" type="slidenum">
              <a:rPr lang="en-GB" smtClean="0"/>
              <a:t>‹#›</a:t>
            </a:fld>
            <a:endParaRPr lang="en-GB"/>
          </a:p>
        </p:txBody>
      </p:sp>
    </p:spTree>
    <p:extLst>
      <p:ext uri="{BB962C8B-B14F-4D97-AF65-F5344CB8AC3E}">
        <p14:creationId xmlns:p14="http://schemas.microsoft.com/office/powerpoint/2010/main" val="3625579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381310-7971-451D-9FB4-33A27C40FD3E}" type="datetimeFigureOut">
              <a:rPr lang="en-GB" smtClean="0"/>
              <a:t>18/02/2020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E4B40F-18EF-4B69-969F-8E7BD2E8D9C7}" type="slidenum">
              <a:rPr lang="en-GB" smtClean="0"/>
              <a:t>‹#›</a:t>
            </a:fld>
            <a:endParaRPr lang="en-GB"/>
          </a:p>
        </p:txBody>
      </p:sp>
    </p:spTree>
    <p:extLst>
      <p:ext uri="{BB962C8B-B14F-4D97-AF65-F5344CB8AC3E}">
        <p14:creationId xmlns:p14="http://schemas.microsoft.com/office/powerpoint/2010/main" val="1973269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0381310-7971-451D-9FB4-33A27C40FD3E}" type="datetimeFigureOut">
              <a:rPr lang="en-GB" smtClean="0"/>
              <a:t>18/02/2020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E4B40F-18EF-4B69-969F-8E7BD2E8D9C7}" type="slidenum">
              <a:rPr lang="en-GB" smtClean="0"/>
              <a:t>‹#›</a:t>
            </a:fld>
            <a:endParaRPr lang="en-GB"/>
          </a:p>
        </p:txBody>
      </p:sp>
    </p:spTree>
    <p:extLst>
      <p:ext uri="{BB962C8B-B14F-4D97-AF65-F5344CB8AC3E}">
        <p14:creationId xmlns:p14="http://schemas.microsoft.com/office/powerpoint/2010/main" val="2791263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0381310-7971-451D-9FB4-33A27C40FD3E}" type="datetimeFigureOut">
              <a:rPr lang="en-GB" smtClean="0"/>
              <a:t>18/02/2020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E4B40F-18EF-4B69-969F-8E7BD2E8D9C7}" type="slidenum">
              <a:rPr lang="en-GB" smtClean="0"/>
              <a:t>‹#›</a:t>
            </a:fld>
            <a:endParaRPr lang="en-GB"/>
          </a:p>
        </p:txBody>
      </p:sp>
    </p:spTree>
    <p:extLst>
      <p:ext uri="{BB962C8B-B14F-4D97-AF65-F5344CB8AC3E}">
        <p14:creationId xmlns:p14="http://schemas.microsoft.com/office/powerpoint/2010/main" val="243756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0381310-7971-451D-9FB4-33A27C40FD3E}" type="datetimeFigureOut">
              <a:rPr lang="en-GB" smtClean="0"/>
              <a:t>18/02/2020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3E4B40F-18EF-4B69-969F-8E7BD2E8D9C7}" type="slidenum">
              <a:rPr lang="en-GB" smtClean="0"/>
              <a:t>‹#›</a:t>
            </a:fld>
            <a:endParaRPr lang="en-GB"/>
          </a:p>
        </p:txBody>
      </p:sp>
    </p:spTree>
    <p:extLst>
      <p:ext uri="{BB962C8B-B14F-4D97-AF65-F5344CB8AC3E}">
        <p14:creationId xmlns:p14="http://schemas.microsoft.com/office/powerpoint/2010/main" val="4196142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0381310-7971-451D-9FB4-33A27C40FD3E}" type="datetimeFigureOut">
              <a:rPr lang="en-GB" smtClean="0"/>
              <a:t>18/02/2020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3E4B40F-18EF-4B69-969F-8E7BD2E8D9C7}" type="slidenum">
              <a:rPr lang="en-GB" smtClean="0"/>
              <a:t>‹#›</a:t>
            </a:fld>
            <a:endParaRPr lang="en-GB"/>
          </a:p>
        </p:txBody>
      </p:sp>
    </p:spTree>
    <p:extLst>
      <p:ext uri="{BB962C8B-B14F-4D97-AF65-F5344CB8AC3E}">
        <p14:creationId xmlns:p14="http://schemas.microsoft.com/office/powerpoint/2010/main" val="3281332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381310-7971-451D-9FB4-33A27C40FD3E}" type="datetimeFigureOut">
              <a:rPr lang="en-GB" smtClean="0"/>
              <a:t>18/02/2020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3E4B40F-18EF-4B69-969F-8E7BD2E8D9C7}" type="slidenum">
              <a:rPr lang="en-GB" smtClean="0"/>
              <a:t>‹#›</a:t>
            </a:fld>
            <a:endParaRPr lang="en-GB"/>
          </a:p>
        </p:txBody>
      </p:sp>
    </p:spTree>
    <p:extLst>
      <p:ext uri="{BB962C8B-B14F-4D97-AF65-F5344CB8AC3E}">
        <p14:creationId xmlns:p14="http://schemas.microsoft.com/office/powerpoint/2010/main" val="1330301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0381310-7971-451D-9FB4-33A27C40FD3E}" type="datetimeFigureOut">
              <a:rPr lang="en-GB" smtClean="0"/>
              <a:t>18/02/2020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E4B40F-18EF-4B69-969F-8E7BD2E8D9C7}" type="slidenum">
              <a:rPr lang="en-GB" smtClean="0"/>
              <a:t>‹#›</a:t>
            </a:fld>
            <a:endParaRPr lang="en-GB"/>
          </a:p>
        </p:txBody>
      </p:sp>
    </p:spTree>
    <p:extLst>
      <p:ext uri="{BB962C8B-B14F-4D97-AF65-F5344CB8AC3E}">
        <p14:creationId xmlns:p14="http://schemas.microsoft.com/office/powerpoint/2010/main" val="69703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0381310-7971-451D-9FB4-33A27C40FD3E}" type="datetimeFigureOut">
              <a:rPr lang="en-GB" smtClean="0"/>
              <a:t>18/02/2020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E4B40F-18EF-4B69-969F-8E7BD2E8D9C7}" type="slidenum">
              <a:rPr lang="en-GB" smtClean="0"/>
              <a:t>‹#›</a:t>
            </a:fld>
            <a:endParaRPr lang="en-GB"/>
          </a:p>
        </p:txBody>
      </p:sp>
    </p:spTree>
    <p:extLst>
      <p:ext uri="{BB962C8B-B14F-4D97-AF65-F5344CB8AC3E}">
        <p14:creationId xmlns:p14="http://schemas.microsoft.com/office/powerpoint/2010/main" val="3973725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381310-7971-451D-9FB4-33A27C40FD3E}" type="datetimeFigureOut">
              <a:rPr lang="en-GB" smtClean="0"/>
              <a:t>18/02/2020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E4B40F-18EF-4B69-969F-8E7BD2E8D9C7}" type="slidenum">
              <a:rPr lang="en-GB" smtClean="0"/>
              <a:t>‹#›</a:t>
            </a:fld>
            <a:endParaRPr lang="en-GB"/>
          </a:p>
        </p:txBody>
      </p:sp>
    </p:spTree>
    <p:extLst>
      <p:ext uri="{BB962C8B-B14F-4D97-AF65-F5344CB8AC3E}">
        <p14:creationId xmlns:p14="http://schemas.microsoft.com/office/powerpoint/2010/main" val="2114184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rubberchemtechnol.org/doi/abs/10.5254/1.3538143"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slac.stanford.edu/~jjv/activity/babar_rpc_my_summary.pdf"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books.google.ch/books?hl=en&amp;lr=&amp;id=bUV5DAAAQBAJ&amp;oi=fnd&amp;pg=PP1&amp;dq=water+permeability+of+plastics&amp;ots=U4oBTB-wlE&amp;sig=lV7oosM-ExYbJ2AalIfpQVfhysQ#v=onepage&amp;q=water%20permeability%20of%20plastics&amp;f=false"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Water Vapour and Resistivity</a:t>
            </a:r>
            <a:br>
              <a:rPr lang="en-GB" dirty="0" smtClean="0"/>
            </a:br>
            <a:r>
              <a:rPr lang="en-GB" dirty="0" smtClean="0"/>
              <a:t>and </a:t>
            </a:r>
            <a:r>
              <a:rPr lang="en-GB" dirty="0" err="1" smtClean="0"/>
              <a:t>BaBar</a:t>
            </a:r>
            <a:endParaRPr lang="en-GB" dirty="0"/>
          </a:p>
        </p:txBody>
      </p:sp>
      <p:sp>
        <p:nvSpPr>
          <p:cNvPr id="3" name="Subtitle 2"/>
          <p:cNvSpPr>
            <a:spLocks noGrp="1"/>
          </p:cNvSpPr>
          <p:nvPr>
            <p:ph type="subTitle" idx="1"/>
          </p:nvPr>
        </p:nvSpPr>
        <p:spPr/>
        <p:txBody>
          <a:bodyPr/>
          <a:lstStyle/>
          <a:p>
            <a:r>
              <a:rPr lang="en-GB" dirty="0" smtClean="0"/>
              <a:t>Ian</a:t>
            </a:r>
          </a:p>
          <a:p>
            <a:r>
              <a:rPr lang="en-GB" dirty="0" smtClean="0"/>
              <a:t>18 Feb 2020</a:t>
            </a:r>
            <a:endParaRPr lang="en-GB" dirty="0"/>
          </a:p>
        </p:txBody>
      </p:sp>
    </p:spTree>
    <p:extLst>
      <p:ext uri="{BB962C8B-B14F-4D97-AF65-F5344CB8AC3E}">
        <p14:creationId xmlns:p14="http://schemas.microsoft.com/office/powerpoint/2010/main" val="3563318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71991" y="459354"/>
            <a:ext cx="5420009" cy="3671620"/>
          </a:xfrm>
          <a:prstGeom prst="rect">
            <a:avLst/>
          </a:prstGeom>
        </p:spPr>
      </p:pic>
      <p:sp>
        <p:nvSpPr>
          <p:cNvPr id="3" name="Rectangle 2"/>
          <p:cNvSpPr/>
          <p:nvPr/>
        </p:nvSpPr>
        <p:spPr>
          <a:xfrm>
            <a:off x="-1" y="0"/>
            <a:ext cx="7025489" cy="1200329"/>
          </a:xfrm>
          <a:prstGeom prst="rect">
            <a:avLst/>
          </a:prstGeom>
        </p:spPr>
        <p:txBody>
          <a:bodyPr wrap="square">
            <a:spAutoFit/>
          </a:bodyPr>
          <a:lstStyle/>
          <a:p>
            <a:r>
              <a:rPr lang="en-GB" dirty="0" smtClean="0">
                <a:hlinkClick r:id="rId3"/>
              </a:rPr>
              <a:t>https://www.rubberchemtechnol.org/doi/abs/10.5254/1.3538143</a:t>
            </a:r>
            <a:endParaRPr lang="en-GB" dirty="0" smtClean="0"/>
          </a:p>
          <a:p>
            <a:endParaRPr lang="en-GB" dirty="0" smtClean="0"/>
          </a:p>
          <a:p>
            <a:r>
              <a:rPr lang="en-GB" dirty="0" smtClean="0"/>
              <a:t>Water Permeation through Elastomers and Plastics</a:t>
            </a:r>
          </a:p>
          <a:p>
            <a:r>
              <a:rPr lang="en-GB" dirty="0" smtClean="0"/>
              <a:t>Patrick E. Cassidy1,2, </a:t>
            </a:r>
            <a:r>
              <a:rPr lang="en-GB" dirty="0" err="1" smtClean="0"/>
              <a:t>Tejraj</a:t>
            </a:r>
            <a:r>
              <a:rPr lang="en-GB" dirty="0" smtClean="0"/>
              <a:t> M. Aminabhavi1,2, Corley M. Thompson3</a:t>
            </a:r>
            <a:endParaRPr lang="en-GB" dirty="0"/>
          </a:p>
        </p:txBody>
      </p:sp>
      <p:sp>
        <p:nvSpPr>
          <p:cNvPr id="5" name="Rectangle 4"/>
          <p:cNvSpPr/>
          <p:nvPr/>
        </p:nvSpPr>
        <p:spPr>
          <a:xfrm>
            <a:off x="-1" y="3103126"/>
            <a:ext cx="8039477" cy="3754874"/>
          </a:xfrm>
          <a:prstGeom prst="rect">
            <a:avLst/>
          </a:prstGeom>
        </p:spPr>
        <p:txBody>
          <a:bodyPr wrap="square">
            <a:spAutoFit/>
          </a:bodyPr>
          <a:lstStyle/>
          <a:p>
            <a:r>
              <a:rPr lang="en-GB" sz="1400" dirty="0" smtClean="0"/>
              <a:t>The available data on permeability, diffusivity, and solubility of water and water </a:t>
            </a:r>
            <a:r>
              <a:rPr lang="en-GB" sz="1400" dirty="0" err="1" smtClean="0"/>
              <a:t>vapor</a:t>
            </a:r>
            <a:r>
              <a:rPr lang="en-GB" sz="1400" dirty="0" smtClean="0"/>
              <a:t> through elastomers and plastics have been summarized. In many ways, the last five years have been a relatively dormant period, following the previous fifteen years when most theories and experimental data were generated. From a practical and technical viewpoint, knowledge of permeation, diffusion, and solution </a:t>
            </a:r>
            <a:r>
              <a:rPr lang="en-GB" sz="1400" dirty="0" err="1" smtClean="0"/>
              <a:t>behavior</a:t>
            </a:r>
            <a:r>
              <a:rPr lang="en-GB" sz="1400" dirty="0" smtClean="0"/>
              <a:t> is essential for the successful design and use of many products, such as packaging films and other protective coatings. This knowledge had an immediate impact on the development of efficient </a:t>
            </a:r>
            <a:r>
              <a:rPr lang="en-GB" sz="1400" dirty="0" err="1" smtClean="0"/>
              <a:t>permselective</a:t>
            </a:r>
            <a:r>
              <a:rPr lang="en-GB" sz="1400" dirty="0" smtClean="0"/>
              <a:t> membranes to satisfy the exacting conditions required for use as media for reverse osmosis desalination, artificial kidney and lung components, and for other precise separations of multicomponent penetrant mixtures. The interdependence of polymer structure and transport </a:t>
            </a:r>
            <a:r>
              <a:rPr lang="en-GB" sz="1400" dirty="0" err="1" smtClean="0"/>
              <a:t>behavior</a:t>
            </a:r>
            <a:r>
              <a:rPr lang="en-GB" sz="1400" dirty="0" smtClean="0"/>
              <a:t>—a major factor affecting the ultimate properties of films and membranes—is of increasing importance as our ability to control polymer synthesis and characterize polymer structure has become more precise and predictable. It is to be expected that even more dramatic progress in membrane technology will result from the ever quickening pace of research in related areas of science spurred on by the increased awareness of the present and potential importance of membrane phenomena. There are two serious and pandemic problems which plague researchers in the field of transport of water through elastomers and plastics. One of these is that a variety of techniques are used to measure permeability that cannot be compared to one another. The second is that the composition of the membrane is often not reported precisely in the published data.</a:t>
            </a:r>
            <a:endParaRPr lang="en-GB" sz="1400" dirty="0"/>
          </a:p>
        </p:txBody>
      </p:sp>
    </p:spTree>
    <p:extLst>
      <p:ext uri="{BB962C8B-B14F-4D97-AF65-F5344CB8AC3E}">
        <p14:creationId xmlns:p14="http://schemas.microsoft.com/office/powerpoint/2010/main" val="3166529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1304" y="75621"/>
            <a:ext cx="4679294" cy="369332"/>
          </a:xfrm>
          <a:prstGeom prst="rect">
            <a:avLst/>
          </a:prstGeom>
        </p:spPr>
        <p:txBody>
          <a:bodyPr wrap="none">
            <a:spAutoFit/>
          </a:bodyPr>
          <a:lstStyle/>
          <a:p>
            <a:r>
              <a:rPr lang="en-GB" dirty="0" smtClean="0"/>
              <a:t>http://www.dowell.com.hk/whatisphenolic.htm</a:t>
            </a:r>
            <a:endParaRPr lang="en-GB" dirty="0"/>
          </a:p>
        </p:txBody>
      </p:sp>
      <p:pic>
        <p:nvPicPr>
          <p:cNvPr id="3" name="Picture 2"/>
          <p:cNvPicPr>
            <a:picLocks noChangeAspect="1"/>
          </p:cNvPicPr>
          <p:nvPr/>
        </p:nvPicPr>
        <p:blipFill rotWithShape="1">
          <a:blip r:embed="rId2"/>
          <a:srcRect l="3052" t="13628" r="54039" b="5169"/>
          <a:stretch/>
        </p:blipFill>
        <p:spPr>
          <a:xfrm>
            <a:off x="6826313" y="0"/>
            <a:ext cx="5365687" cy="6878726"/>
          </a:xfrm>
          <a:prstGeom prst="rect">
            <a:avLst/>
          </a:prstGeom>
        </p:spPr>
      </p:pic>
    </p:spTree>
    <p:extLst>
      <p:ext uri="{BB962C8B-B14F-4D97-AF65-F5344CB8AC3E}">
        <p14:creationId xmlns:p14="http://schemas.microsoft.com/office/powerpoint/2010/main" val="2293316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5746" y="1"/>
            <a:ext cx="11754415" cy="369332"/>
          </a:xfrm>
          <a:prstGeom prst="rect">
            <a:avLst/>
          </a:prstGeom>
        </p:spPr>
        <p:txBody>
          <a:bodyPr wrap="square">
            <a:spAutoFit/>
          </a:bodyPr>
          <a:lstStyle/>
          <a:p>
            <a:r>
              <a:rPr lang="en-GB" dirty="0" smtClean="0"/>
              <a:t>https://scholar.google.ch/scholar?q=water+permeability+of+plastics&amp;hl=en&amp;as_sdt=0&amp;as_vis=1&amp;oi=scholart</a:t>
            </a:r>
            <a:endParaRPr lang="en-GB" dirty="0"/>
          </a:p>
        </p:txBody>
      </p:sp>
    </p:spTree>
    <p:extLst>
      <p:ext uri="{BB962C8B-B14F-4D97-AF65-F5344CB8AC3E}">
        <p14:creationId xmlns:p14="http://schemas.microsoft.com/office/powerpoint/2010/main" val="1134695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52073" y="1833194"/>
            <a:ext cx="7178964" cy="4863169"/>
          </a:xfrm>
          <a:prstGeom prst="rect">
            <a:avLst/>
          </a:prstGeom>
        </p:spPr>
      </p:pic>
      <p:sp>
        <p:nvSpPr>
          <p:cNvPr id="3" name="Rectangle 2"/>
          <p:cNvSpPr/>
          <p:nvPr/>
        </p:nvSpPr>
        <p:spPr>
          <a:xfrm>
            <a:off x="241425" y="1"/>
            <a:ext cx="9807921" cy="923330"/>
          </a:xfrm>
          <a:prstGeom prst="rect">
            <a:avLst/>
          </a:prstGeom>
        </p:spPr>
        <p:txBody>
          <a:bodyPr wrap="square">
            <a:spAutoFit/>
          </a:bodyPr>
          <a:lstStyle/>
          <a:p>
            <a:r>
              <a:rPr lang="en-GB" dirty="0" smtClean="0"/>
              <a:t>Water vapour into Scintillators</a:t>
            </a:r>
          </a:p>
          <a:p>
            <a:endParaRPr lang="en-GB" dirty="0"/>
          </a:p>
          <a:p>
            <a:r>
              <a:rPr lang="en-GB" dirty="0" smtClean="0"/>
              <a:t>https://www.pnnl.gov/main/publications/external/technical_reports/PNNL-26070.pdf</a:t>
            </a:r>
            <a:endParaRPr lang="en-GB" dirty="0"/>
          </a:p>
        </p:txBody>
      </p:sp>
    </p:spTree>
    <p:extLst>
      <p:ext uri="{BB962C8B-B14F-4D97-AF65-F5344CB8AC3E}">
        <p14:creationId xmlns:p14="http://schemas.microsoft.com/office/powerpoint/2010/main" val="3857723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211" y="1"/>
            <a:ext cx="10314915" cy="646331"/>
          </a:xfrm>
          <a:prstGeom prst="rect">
            <a:avLst/>
          </a:prstGeom>
        </p:spPr>
        <p:txBody>
          <a:bodyPr wrap="square">
            <a:spAutoFit/>
          </a:bodyPr>
          <a:lstStyle/>
          <a:p>
            <a:r>
              <a:rPr lang="en-GB" dirty="0" smtClean="0">
                <a:hlinkClick r:id="rId2"/>
              </a:rPr>
              <a:t>https://www.slac.stanford.edu/~jjv/activity/babar_rpc_my_summary.pdf</a:t>
            </a:r>
            <a:endParaRPr lang="en-GB" dirty="0" smtClean="0"/>
          </a:p>
          <a:p>
            <a:r>
              <a:rPr lang="en-GB" dirty="0" smtClean="0"/>
              <a:t>125 pages with photos</a:t>
            </a:r>
            <a:endParaRPr lang="en-GB" dirty="0"/>
          </a:p>
        </p:txBody>
      </p:sp>
      <p:pic>
        <p:nvPicPr>
          <p:cNvPr id="3" name="Picture 2"/>
          <p:cNvPicPr>
            <a:picLocks noChangeAspect="1"/>
          </p:cNvPicPr>
          <p:nvPr/>
        </p:nvPicPr>
        <p:blipFill>
          <a:blip r:embed="rId3"/>
          <a:stretch>
            <a:fillRect/>
          </a:stretch>
        </p:blipFill>
        <p:spPr>
          <a:xfrm>
            <a:off x="-1" y="651860"/>
            <a:ext cx="8962931" cy="6071663"/>
          </a:xfrm>
          <a:prstGeom prst="rect">
            <a:avLst/>
          </a:prstGeom>
        </p:spPr>
      </p:pic>
    </p:spTree>
    <p:extLst>
      <p:ext uri="{BB962C8B-B14F-4D97-AF65-F5344CB8AC3E}">
        <p14:creationId xmlns:p14="http://schemas.microsoft.com/office/powerpoint/2010/main" val="1222078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105" y="0"/>
            <a:ext cx="6050733" cy="646331"/>
          </a:xfrm>
          <a:prstGeom prst="rect">
            <a:avLst/>
          </a:prstGeom>
        </p:spPr>
        <p:txBody>
          <a:bodyPr wrap="square">
            <a:spAutoFit/>
          </a:bodyPr>
          <a:lstStyle/>
          <a:p>
            <a:r>
              <a:rPr lang="en-GB" dirty="0" smtClean="0"/>
              <a:t>https://www.slac.stanford.edu/pubs/slacpubs/11500/slac-pub-11744.pdf</a:t>
            </a:r>
            <a:endParaRPr lang="en-GB" dirty="0"/>
          </a:p>
        </p:txBody>
      </p:sp>
      <p:pic>
        <p:nvPicPr>
          <p:cNvPr id="3" name="Picture 2"/>
          <p:cNvPicPr>
            <a:picLocks noChangeAspect="1"/>
          </p:cNvPicPr>
          <p:nvPr/>
        </p:nvPicPr>
        <p:blipFill rotWithShape="1">
          <a:blip r:embed="rId2"/>
          <a:srcRect l="26340" t="15327" r="27878" b="4134"/>
          <a:stretch/>
        </p:blipFill>
        <p:spPr>
          <a:xfrm>
            <a:off x="6382693" y="1"/>
            <a:ext cx="5721792" cy="6818578"/>
          </a:xfrm>
          <a:prstGeom prst="rect">
            <a:avLst/>
          </a:prstGeom>
        </p:spPr>
      </p:pic>
    </p:spTree>
    <p:extLst>
      <p:ext uri="{BB962C8B-B14F-4D97-AF65-F5344CB8AC3E}">
        <p14:creationId xmlns:p14="http://schemas.microsoft.com/office/powerpoint/2010/main" val="3529347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2585323"/>
          </a:xfrm>
          <a:prstGeom prst="rect">
            <a:avLst/>
          </a:prstGeom>
        </p:spPr>
        <p:txBody>
          <a:bodyPr>
            <a:spAutoFit/>
          </a:bodyPr>
          <a:lstStyle/>
          <a:p>
            <a:r>
              <a:rPr lang="en-GB" dirty="0" smtClean="0"/>
              <a:t>https://books.google.ch/books?id=Pfn0eS83DgIC&amp;pg=PA16&amp;lpg=PA16&amp;dq=water+vapour+bakelite&amp;source=bl&amp;ots=EY2HU294rA&amp;sig=ACfU3U0XGo6zP1PZafqyzPiclqrAaM2gZQ&amp;hl=en&amp;sa=X&amp;ved=2ahUKEwixyLaivbjnAhWry6YKHeEkDPsQ6AEwDHoECAwQAQ#v=onepage&amp;q=water%20vapour%20bakelite&amp;f=false</a:t>
            </a:r>
          </a:p>
          <a:p>
            <a:endParaRPr lang="en-GB" dirty="0"/>
          </a:p>
          <a:p>
            <a:endParaRPr lang="en-GB" dirty="0" smtClean="0"/>
          </a:p>
          <a:p>
            <a:endParaRPr lang="en-GB" dirty="0"/>
          </a:p>
          <a:p>
            <a:r>
              <a:rPr lang="en-GB" dirty="0" smtClean="0"/>
              <a:t>Review of the Properties of Snow and Ice</a:t>
            </a:r>
            <a:endParaRPr lang="en-GB" dirty="0"/>
          </a:p>
        </p:txBody>
      </p:sp>
      <p:pic>
        <p:nvPicPr>
          <p:cNvPr id="3" name="Picture 2"/>
          <p:cNvPicPr>
            <a:picLocks noChangeAspect="1"/>
          </p:cNvPicPr>
          <p:nvPr/>
        </p:nvPicPr>
        <p:blipFill rotWithShape="1">
          <a:blip r:embed="rId2"/>
          <a:srcRect l="36607" t="24754" r="19352" b="2431"/>
          <a:stretch/>
        </p:blipFill>
        <p:spPr>
          <a:xfrm>
            <a:off x="6174463" y="-1"/>
            <a:ext cx="6017537" cy="6739643"/>
          </a:xfrm>
          <a:prstGeom prst="rect">
            <a:avLst/>
          </a:prstGeom>
        </p:spPr>
      </p:pic>
    </p:spTree>
    <p:extLst>
      <p:ext uri="{BB962C8B-B14F-4D97-AF65-F5344CB8AC3E}">
        <p14:creationId xmlns:p14="http://schemas.microsoft.com/office/powerpoint/2010/main" val="1774005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2495" y="0"/>
            <a:ext cx="8123976" cy="369332"/>
          </a:xfrm>
          <a:prstGeom prst="rect">
            <a:avLst/>
          </a:prstGeom>
        </p:spPr>
        <p:txBody>
          <a:bodyPr wrap="square">
            <a:spAutoFit/>
          </a:bodyPr>
          <a:lstStyle/>
          <a:p>
            <a:r>
              <a:rPr lang="en-GB" dirty="0" smtClean="0"/>
              <a:t>https://nvlpubs.nist.gov/nistpubs/jres/18/jresv18n2p235_A1b.pdf</a:t>
            </a:r>
            <a:endParaRPr lang="en-GB" dirty="0"/>
          </a:p>
        </p:txBody>
      </p:sp>
      <p:pic>
        <p:nvPicPr>
          <p:cNvPr id="3" name="Picture 2"/>
          <p:cNvPicPr>
            <a:picLocks noChangeAspect="1"/>
          </p:cNvPicPr>
          <p:nvPr/>
        </p:nvPicPr>
        <p:blipFill rotWithShape="1">
          <a:blip r:embed="rId2"/>
          <a:srcRect l="32960" t="16905" r="34671" b="6326"/>
          <a:stretch/>
        </p:blipFill>
        <p:spPr>
          <a:xfrm>
            <a:off x="7957997" y="0"/>
            <a:ext cx="4234004" cy="6802749"/>
          </a:xfrm>
          <a:prstGeom prst="rect">
            <a:avLst/>
          </a:prstGeom>
        </p:spPr>
      </p:pic>
    </p:spTree>
    <p:extLst>
      <p:ext uri="{BB962C8B-B14F-4D97-AF65-F5344CB8AC3E}">
        <p14:creationId xmlns:p14="http://schemas.microsoft.com/office/powerpoint/2010/main" val="3067769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2862322"/>
          </a:xfrm>
          <a:prstGeom prst="rect">
            <a:avLst/>
          </a:prstGeom>
        </p:spPr>
        <p:txBody>
          <a:bodyPr>
            <a:spAutoFit/>
          </a:bodyPr>
          <a:lstStyle/>
          <a:p>
            <a:r>
              <a:rPr lang="en-GB" dirty="0" smtClean="0">
                <a:hlinkClick r:id="rId2"/>
              </a:rPr>
              <a:t>https://books.google.ch/books?hl=en&amp;lr=&amp;id=bUV5DAAAQBAJ&amp;oi=fnd&amp;pg=PP1&amp;dq=water+permeability+of+plastics&amp;ots=U4oBTB-wlE&amp;sig=lV7oosM-ExYbJ2AalIfpQVfhysQ#v=onepage&amp;q=water%20permeability%20of%20plastics&amp;f=false</a:t>
            </a:r>
            <a:endParaRPr lang="en-GB" dirty="0" smtClean="0"/>
          </a:p>
          <a:p>
            <a:endParaRPr lang="en-GB" dirty="0"/>
          </a:p>
          <a:p>
            <a:endParaRPr lang="en-GB" dirty="0" smtClean="0"/>
          </a:p>
          <a:p>
            <a:endParaRPr lang="en-GB" dirty="0"/>
          </a:p>
          <a:p>
            <a:r>
              <a:rPr lang="en-GB" dirty="0" smtClean="0"/>
              <a:t>Permeability Properties of Plastics and Elastomers</a:t>
            </a:r>
          </a:p>
          <a:p>
            <a:r>
              <a:rPr lang="en-GB" dirty="0" smtClean="0"/>
              <a:t>By Laurence W. </a:t>
            </a:r>
            <a:r>
              <a:rPr lang="en-GB" dirty="0" err="1" smtClean="0"/>
              <a:t>McKeen</a:t>
            </a:r>
            <a:endParaRPr lang="en-GB" dirty="0"/>
          </a:p>
        </p:txBody>
      </p:sp>
      <p:pic>
        <p:nvPicPr>
          <p:cNvPr id="3" name="Picture 2"/>
          <p:cNvPicPr>
            <a:picLocks noChangeAspect="1"/>
          </p:cNvPicPr>
          <p:nvPr/>
        </p:nvPicPr>
        <p:blipFill rotWithShape="1">
          <a:blip r:embed="rId3"/>
          <a:srcRect l="36635" t="26800" r="19257" b="25214"/>
          <a:stretch/>
        </p:blipFill>
        <p:spPr>
          <a:xfrm>
            <a:off x="6995683" y="624689"/>
            <a:ext cx="5196318" cy="3829615"/>
          </a:xfrm>
          <a:prstGeom prst="rect">
            <a:avLst/>
          </a:prstGeom>
        </p:spPr>
      </p:pic>
    </p:spTree>
    <p:extLst>
      <p:ext uri="{BB962C8B-B14F-4D97-AF65-F5344CB8AC3E}">
        <p14:creationId xmlns:p14="http://schemas.microsoft.com/office/powerpoint/2010/main" val="40518057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367</Words>
  <Application>Microsoft Office PowerPoint</Application>
  <PresentationFormat>Widescreen</PresentationFormat>
  <Paragraphs>28</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Water Vapour and Resistivity and BaBar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Vapour and Resistivity</dc:title>
  <dc:creator>Ian Crotty</dc:creator>
  <cp:lastModifiedBy>Ian Crotty</cp:lastModifiedBy>
  <cp:revision>8</cp:revision>
  <dcterms:created xsi:type="dcterms:W3CDTF">2020-02-18T15:17:13Z</dcterms:created>
  <dcterms:modified xsi:type="dcterms:W3CDTF">2020-02-18T15:33:41Z</dcterms:modified>
</cp:coreProperties>
</file>