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9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48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209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303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086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61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968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12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10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03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73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92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F4198-0DFE-224F-9BA6-79EA4F7530F5}" type="datetimeFigureOut">
              <a:rPr lang="en-US" smtClean="0"/>
              <a:t>1/22/2018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A1F70-2D6E-1D4F-9DD9-4E7E362A02D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07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RE2/2 geometry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76693" y="1986767"/>
            <a:ext cx="1271079" cy="2628031"/>
            <a:chOff x="876694" y="2299551"/>
            <a:chExt cx="1119000" cy="2319919"/>
          </a:xfrm>
        </p:grpSpPr>
        <p:sp>
          <p:nvSpPr>
            <p:cNvPr id="5" name="Flowchart: Manual Operation 4"/>
            <p:cNvSpPr/>
            <p:nvPr/>
          </p:nvSpPr>
          <p:spPr>
            <a:xfrm>
              <a:off x="897903" y="2763796"/>
              <a:ext cx="643380" cy="1451753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76694" y="2617706"/>
              <a:ext cx="692870" cy="707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053446" y="4316752"/>
              <a:ext cx="3605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18035" y="2763796"/>
              <a:ext cx="7070" cy="145175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76694" y="2299551"/>
              <a:ext cx="763571" cy="264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979 mm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33253" y="4354570"/>
              <a:ext cx="791852" cy="264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684 mm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5400000">
              <a:off x="1360452" y="3357583"/>
              <a:ext cx="1006305" cy="264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1687 mm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E025-B7DF-4C3E-92B2-82EB5967860D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4344" y="4894182"/>
            <a:ext cx="163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Active area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565703"/>
              </p:ext>
            </p:extLst>
          </p:nvPr>
        </p:nvGraphicFramePr>
        <p:xfrm>
          <a:off x="4908839" y="97435"/>
          <a:ext cx="4050650" cy="6755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Layer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Thickness</a:t>
                      </a:r>
                      <a:r>
                        <a:rPr lang="en-US" sz="1000" baseline="0" dirty="0"/>
                        <a:t> (mm)</a:t>
                      </a:r>
                      <a:endParaRPr 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Aluminum FEB Cover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4041565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latin typeface="Arial"/>
                        </a:rPr>
                        <a:t>PCB</a:t>
                      </a:r>
                      <a:r>
                        <a:rPr lang="en-US" sz="1000" baseline="0" dirty="0" smtClean="0">
                          <a:latin typeface="Arial"/>
                        </a:rPr>
                        <a:t> </a:t>
                      </a:r>
                      <a:r>
                        <a:rPr lang="it-IT" sz="1000" dirty="0" err="1" smtClean="0">
                          <a:latin typeface="Arial"/>
                        </a:rPr>
                        <a:t>FEBs</a:t>
                      </a:r>
                      <a:r>
                        <a:rPr lang="it-IT" sz="1000" dirty="0" smtClean="0">
                          <a:latin typeface="Arial"/>
                        </a:rPr>
                        <a:t> FR4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1.6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696555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Cu. </a:t>
                      </a:r>
                      <a:r>
                        <a:rPr lang="it-IT" sz="1000" dirty="0" err="1" smtClean="0">
                          <a:latin typeface="Arial"/>
                        </a:rPr>
                        <a:t>Cooling</a:t>
                      </a:r>
                      <a:r>
                        <a:rPr lang="it-IT" sz="1000" dirty="0" smtClean="0">
                          <a:latin typeface="Arial"/>
                        </a:rPr>
                        <a:t> </a:t>
                      </a:r>
                      <a:r>
                        <a:rPr lang="it-IT" sz="1000" dirty="0" err="1" smtClean="0">
                          <a:latin typeface="Arial"/>
                        </a:rPr>
                        <a:t>panels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1.15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6600"/>
                          </a:solidFill>
                          <a:latin typeface="Arial"/>
                        </a:rPr>
                        <a:t>Aluminum Faraday cage for FEBs </a:t>
                      </a:r>
                      <a:endParaRPr lang="en-US" sz="1000" dirty="0">
                        <a:solidFill>
                          <a:srgbClr val="FF66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6600"/>
                          </a:solidFill>
                          <a:latin typeface="Arial"/>
                        </a:rPr>
                        <a:t>NONE!</a:t>
                      </a:r>
                      <a:endParaRPr lang="en-US" sz="1000" dirty="0">
                        <a:solidFill>
                          <a:srgbClr val="FF66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latin typeface="Arial"/>
                        </a:rPr>
                        <a:t>Cu. </a:t>
                      </a:r>
                      <a:r>
                        <a:rPr lang="it-IT" sz="1000" dirty="0" err="1" smtClean="0">
                          <a:latin typeface="Arial"/>
                        </a:rPr>
                        <a:t>Cooling</a:t>
                      </a:r>
                      <a:r>
                        <a:rPr lang="it-IT" sz="1000" dirty="0" smtClean="0">
                          <a:latin typeface="Arial"/>
                        </a:rPr>
                        <a:t> Pipe (with H2O)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8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Aluminum Cross Bar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5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err="1" smtClean="0">
                          <a:latin typeface="Arial"/>
                        </a:rPr>
                        <a:t>Copper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0.1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Top </a:t>
                      </a:r>
                      <a:r>
                        <a:rPr lang="en-US" sz="1000" dirty="0" err="1" smtClean="0">
                          <a:latin typeface="Arial"/>
                        </a:rPr>
                        <a:t>hpl</a:t>
                      </a:r>
                      <a:r>
                        <a:rPr lang="en-US" sz="1000" dirty="0" smtClean="0">
                          <a:latin typeface="Arial"/>
                        </a:rPr>
                        <a:t> out (HV)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2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latin typeface="Arial"/>
                        </a:rPr>
                        <a:t>Gas Gap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latin typeface="Arial"/>
                        </a:rPr>
                        <a:t>2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Top</a:t>
                      </a:r>
                      <a:r>
                        <a:rPr lang="en-US" sz="1000" baseline="0" dirty="0" smtClean="0">
                          <a:latin typeface="Arial"/>
                        </a:rPr>
                        <a:t> </a:t>
                      </a:r>
                      <a:r>
                        <a:rPr lang="en-US" sz="1000" baseline="0" dirty="0" err="1" smtClean="0">
                          <a:latin typeface="Arial"/>
                        </a:rPr>
                        <a:t>hpl</a:t>
                      </a:r>
                      <a:r>
                        <a:rPr lang="en-US" sz="1000" baseline="0" dirty="0" smtClean="0">
                          <a:latin typeface="Arial"/>
                        </a:rPr>
                        <a:t> in (0V)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2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Cu strips 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latin typeface="Arial"/>
                        </a:rPr>
                        <a:t>0.017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FR4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0.4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latin typeface="Arial"/>
                        </a:rPr>
                        <a:t>bottom </a:t>
                      </a:r>
                      <a:r>
                        <a:rPr lang="en-US" sz="1000" baseline="0" dirty="0" err="1" smtClean="0">
                          <a:latin typeface="Arial"/>
                        </a:rPr>
                        <a:t>hpl</a:t>
                      </a:r>
                      <a:r>
                        <a:rPr lang="en-US" sz="1000" baseline="0" dirty="0" smtClean="0">
                          <a:latin typeface="Arial"/>
                        </a:rPr>
                        <a:t> in (0V)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2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latin typeface="Arial"/>
                        </a:rPr>
                        <a:t>Gas Gap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latin typeface="Arial"/>
                        </a:rPr>
                        <a:t>2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bottom </a:t>
                      </a:r>
                      <a:r>
                        <a:rPr lang="en-US" sz="1000" dirty="0" err="1" smtClean="0">
                          <a:latin typeface="Arial"/>
                        </a:rPr>
                        <a:t>hpl</a:t>
                      </a:r>
                      <a:r>
                        <a:rPr lang="en-US" sz="1000" dirty="0" smtClean="0">
                          <a:latin typeface="Arial"/>
                        </a:rPr>
                        <a:t> out (HV)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/>
                        </a:rPr>
                        <a:t>2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err="1" smtClean="0">
                          <a:latin typeface="Arial"/>
                        </a:rPr>
                        <a:t>Copper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0.1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/>
                        </a:rPr>
                        <a:t>Mylar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</a:rPr>
                        <a:t>0.3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1562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err="1">
                          <a:latin typeface="Arial"/>
                        </a:rPr>
                        <a:t>Aluminum</a:t>
                      </a:r>
                      <a:r>
                        <a:rPr lang="it-IT" sz="1000" dirty="0">
                          <a:latin typeface="Arial"/>
                        </a:rPr>
                        <a:t> </a:t>
                      </a:r>
                      <a:r>
                        <a:rPr lang="it-IT" sz="1000" dirty="0" smtClean="0">
                          <a:latin typeface="Arial"/>
                        </a:rPr>
                        <a:t>bottom</a:t>
                      </a:r>
                      <a:r>
                        <a:rPr lang="it-IT" sz="1000" baseline="0" dirty="0" smtClean="0">
                          <a:latin typeface="Arial"/>
                        </a:rPr>
                        <a:t> panel</a:t>
                      </a:r>
                      <a:endParaRPr lang="en-US" sz="100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496322" y="2494871"/>
            <a:ext cx="2077448" cy="101566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</a:rPr>
              <a:t>HPL (d = 1.4) composition in mass ratio:</a:t>
            </a:r>
          </a:p>
          <a:p>
            <a:r>
              <a:rPr lang="en-US" sz="1200" dirty="0">
                <a:latin typeface="Tahoma" panose="020B0604030504040204" pitchFamily="34" charset="0"/>
              </a:rPr>
              <a:t>H:  5.74% </a:t>
            </a:r>
          </a:p>
          <a:p>
            <a:r>
              <a:rPr lang="en-US" sz="1200" dirty="0">
                <a:latin typeface="Tahoma" panose="020B0604030504040204" pitchFamily="34" charset="0"/>
              </a:rPr>
              <a:t>C: 77.46%</a:t>
            </a:r>
          </a:p>
          <a:p>
            <a:r>
              <a:rPr lang="en-US" sz="1200" dirty="0">
                <a:latin typeface="Tahoma" panose="020B0604030504040204" pitchFamily="34" charset="0"/>
              </a:rPr>
              <a:t>O: 16.80% </a:t>
            </a:r>
            <a:endParaRPr lang="en-US" sz="1200" dirty="0">
              <a:effectLst/>
              <a:latin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344" y="1272619"/>
            <a:ext cx="290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Continuous</a:t>
            </a:r>
            <a:r>
              <a:rPr lang="en-US" dirty="0"/>
              <a:t> </a:t>
            </a:r>
            <a:r>
              <a:rPr lang="en-US" i="1" dirty="0"/>
              <a:t>layers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45932" y="3940075"/>
            <a:ext cx="1626514" cy="954107"/>
            <a:chOff x="2545932" y="3940075"/>
            <a:chExt cx="1626514" cy="954107"/>
          </a:xfrm>
        </p:grpSpPr>
        <p:sp>
          <p:nvSpPr>
            <p:cNvPr id="20" name="CasellaDiTesto 1"/>
            <p:cNvSpPr txBox="1"/>
            <p:nvPr/>
          </p:nvSpPr>
          <p:spPr>
            <a:xfrm>
              <a:off x="2545932" y="3940075"/>
              <a:ext cx="1626514" cy="95410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Gas mixture: </a:t>
              </a:r>
            </a:p>
            <a:p>
              <a:pPr algn="ctr"/>
              <a:r>
                <a:rPr lang="en-US" sz="1400" dirty="0"/>
                <a:t>95.4% C</a:t>
              </a:r>
              <a:r>
                <a:rPr lang="en-US" sz="1400" baseline="-25000" dirty="0"/>
                <a:t>2</a:t>
              </a:r>
              <a:r>
                <a:rPr lang="en-US" sz="1400" dirty="0"/>
                <a:t>H</a:t>
              </a:r>
              <a:r>
                <a:rPr lang="en-US" sz="1400" baseline="-25000" dirty="0"/>
                <a:t>2</a:t>
              </a:r>
              <a:r>
                <a:rPr lang="en-US" sz="1400" dirty="0"/>
                <a:t>F</a:t>
              </a:r>
              <a:r>
                <a:rPr lang="en-US" sz="1400" baseline="-25000" dirty="0"/>
                <a:t>4</a:t>
              </a:r>
            </a:p>
            <a:p>
              <a:pPr algn="ctr"/>
              <a:r>
                <a:rPr lang="en-US" sz="1400" dirty="0"/>
                <a:t>4.5% iC</a:t>
              </a:r>
              <a:r>
                <a:rPr lang="en-US" sz="1400" baseline="-25000" dirty="0"/>
                <a:t>4</a:t>
              </a:r>
              <a:r>
                <a:rPr lang="en-US" sz="1400" dirty="0"/>
                <a:t>H</a:t>
              </a:r>
              <a:r>
                <a:rPr lang="en-US" sz="1400" baseline="-25000" dirty="0"/>
                <a:t>10</a:t>
              </a:r>
            </a:p>
            <a:p>
              <a:pPr algn="ctr"/>
              <a:r>
                <a:rPr lang="en-US" sz="1400" dirty="0"/>
                <a:t>0.3% SF</a:t>
              </a:r>
              <a:r>
                <a:rPr lang="en-US" sz="1400" baseline="-25000" dirty="0"/>
                <a:t>6</a:t>
              </a:r>
              <a:r>
                <a:rPr lang="en-US" sz="1400" dirty="0"/>
                <a:t>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675450" y="4157232"/>
              <a:ext cx="64753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95.2%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309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RE1/1 geometry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76693" y="1986767"/>
            <a:ext cx="1291471" cy="2667886"/>
            <a:chOff x="876694" y="2299551"/>
            <a:chExt cx="1136952" cy="2355101"/>
          </a:xfrm>
        </p:grpSpPr>
        <p:sp>
          <p:nvSpPr>
            <p:cNvPr id="5" name="Flowchart: Manual Operation 4"/>
            <p:cNvSpPr/>
            <p:nvPr/>
          </p:nvSpPr>
          <p:spPr>
            <a:xfrm>
              <a:off x="897903" y="2763796"/>
              <a:ext cx="643380" cy="1451753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76694" y="2617706"/>
              <a:ext cx="692870" cy="707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053446" y="4316752"/>
              <a:ext cx="3605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18035" y="2763796"/>
              <a:ext cx="7070" cy="145175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76694" y="2299551"/>
              <a:ext cx="763571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271 mm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33253" y="4354570"/>
              <a:ext cx="79185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453 mm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5400000">
              <a:off x="1360452" y="3339632"/>
              <a:ext cx="1006305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1007 mm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Magnani, RPC DPG meeting 04/11/2015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E025-B7DF-4C3E-92B2-82EB5967860D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4344" y="4894182"/>
            <a:ext cx="163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Active area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270366"/>
              </p:ext>
            </p:extLst>
          </p:nvPr>
        </p:nvGraphicFramePr>
        <p:xfrm>
          <a:off x="4901929" y="65655"/>
          <a:ext cx="3809116" cy="6102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Arial"/>
                        </a:rPr>
                        <a:t>Layer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Arial"/>
                        </a:rPr>
                        <a:t>Thickness</a:t>
                      </a:r>
                      <a:r>
                        <a:rPr lang="en-US" sz="1000" b="0" i="0" baseline="0" dirty="0" smtClean="0">
                          <a:latin typeface="Arial"/>
                        </a:rPr>
                        <a:t> (mm)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latin typeface="Arial"/>
                        </a:rPr>
                        <a:t>Aluminum FEB Cover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0.5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dirty="0" smtClean="0">
                          <a:latin typeface="Arial"/>
                        </a:rPr>
                        <a:t>PCB</a:t>
                      </a:r>
                      <a:r>
                        <a:rPr lang="en-US" sz="1000" b="0" i="0" baseline="0" dirty="0" smtClean="0">
                          <a:latin typeface="Arial"/>
                        </a:rPr>
                        <a:t> </a:t>
                      </a:r>
                      <a:r>
                        <a:rPr lang="it-IT" sz="1000" b="0" i="0" dirty="0" err="1" smtClean="0">
                          <a:latin typeface="Arial"/>
                        </a:rPr>
                        <a:t>FEBs</a:t>
                      </a:r>
                      <a:r>
                        <a:rPr lang="it-IT" sz="1000" b="0" i="0" dirty="0" smtClean="0">
                          <a:latin typeface="Arial"/>
                        </a:rPr>
                        <a:t> FR4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latin typeface="Arial"/>
                        </a:rPr>
                        <a:t>1.6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latin typeface="Arial"/>
                        </a:rPr>
                        <a:t>Cu. </a:t>
                      </a:r>
                      <a:r>
                        <a:rPr lang="it-IT" sz="1000" b="0" i="0" dirty="0" err="1" smtClean="0">
                          <a:latin typeface="Arial"/>
                        </a:rPr>
                        <a:t>Cooling</a:t>
                      </a:r>
                      <a:r>
                        <a:rPr lang="it-IT" sz="1000" b="0" i="0" dirty="0" smtClean="0">
                          <a:latin typeface="Arial"/>
                        </a:rPr>
                        <a:t> </a:t>
                      </a:r>
                      <a:r>
                        <a:rPr lang="it-IT" sz="1000" b="0" i="0" dirty="0" err="1" smtClean="0">
                          <a:latin typeface="Arial"/>
                        </a:rPr>
                        <a:t>panels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FF6600"/>
                          </a:solidFill>
                          <a:latin typeface="Arial"/>
                        </a:rPr>
                        <a:t>Aluminum Faraday cage for FEBs </a:t>
                      </a:r>
                      <a:endParaRPr lang="en-US" sz="1000" b="0" i="0" dirty="0">
                        <a:solidFill>
                          <a:srgbClr val="FF66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FF6600"/>
                          </a:solidFill>
                          <a:latin typeface="Arial"/>
                        </a:rPr>
                        <a:t>1</a:t>
                      </a:r>
                      <a:endParaRPr lang="en-US" sz="1000" b="0" i="0" dirty="0">
                        <a:solidFill>
                          <a:srgbClr val="FF66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Cu. </a:t>
                      </a:r>
                      <a:r>
                        <a:rPr lang="it-IT" sz="1000" b="0" i="0" dirty="0" err="1" smtClean="0">
                          <a:latin typeface="Arial"/>
                        </a:rPr>
                        <a:t>Cooling</a:t>
                      </a:r>
                      <a:r>
                        <a:rPr lang="it-IT" sz="1000" b="0" i="0" dirty="0" smtClean="0">
                          <a:latin typeface="Arial"/>
                        </a:rPr>
                        <a:t> Pipe dia. (with H2O)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latin typeface="Arial"/>
                        </a:rPr>
                        <a:t>Aluminum Cross Bar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Arial"/>
                        </a:rPr>
                        <a:t>5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Mylar electrical insulation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0.2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Total mylar on HV side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0.4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Copper GND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0.038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top hpl out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Arial"/>
                        </a:rPr>
                        <a:t>2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gas gap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Arial"/>
                        </a:rPr>
                        <a:t>2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top hpl in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Arial"/>
                        </a:rPr>
                        <a:t>2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Total mylar on GND side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0.2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Cu strips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0.017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FR4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0.400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Total mylar on GND side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0.2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bottom hpl in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2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gas gap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Arial"/>
                        </a:rPr>
                        <a:t>2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bottom hpl out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Arial"/>
                        </a:rPr>
                        <a:t>2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Copper GND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0.038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Total mylar on HV side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0.4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Mylar electrical insulation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0.2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4279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 smtClean="0">
                          <a:latin typeface="Arial"/>
                        </a:rPr>
                        <a:t>Aluminum bottom panel </a:t>
                      </a:r>
                      <a:endParaRPr lang="en-US" sz="1000" b="0" i="0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en-US" sz="1000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496322" y="2494871"/>
            <a:ext cx="2077448" cy="101566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</a:rPr>
              <a:t>HPL </a:t>
            </a:r>
            <a:r>
              <a:rPr lang="en-US" sz="1200" dirty="0">
                <a:latin typeface="Tahoma" panose="020B0604030504040204" pitchFamily="34" charset="0"/>
              </a:rPr>
              <a:t>(d = 1.4</a:t>
            </a:r>
            <a:r>
              <a:rPr lang="en-US" sz="1200" dirty="0" smtClean="0">
                <a:latin typeface="Tahoma" panose="020B0604030504040204" pitchFamily="34" charset="0"/>
              </a:rPr>
              <a:t>) composition in mass ratio:</a:t>
            </a:r>
            <a:endParaRPr lang="en-US" sz="1200" dirty="0">
              <a:latin typeface="Tahoma" panose="020B0604030504040204" pitchFamily="34" charset="0"/>
            </a:endParaRPr>
          </a:p>
          <a:p>
            <a:r>
              <a:rPr lang="en-US" sz="1200" dirty="0">
                <a:latin typeface="Tahoma" panose="020B0604030504040204" pitchFamily="34" charset="0"/>
              </a:rPr>
              <a:t>H:  5.74% </a:t>
            </a:r>
          </a:p>
          <a:p>
            <a:r>
              <a:rPr lang="en-US" sz="1200" dirty="0">
                <a:latin typeface="Tahoma" panose="020B0604030504040204" pitchFamily="34" charset="0"/>
              </a:rPr>
              <a:t>C: 77.46%</a:t>
            </a:r>
          </a:p>
          <a:p>
            <a:r>
              <a:rPr lang="en-US" sz="1200" dirty="0">
                <a:latin typeface="Tahoma" panose="020B0604030504040204" pitchFamily="34" charset="0"/>
              </a:rPr>
              <a:t>O: 16.80% </a:t>
            </a:r>
            <a:endParaRPr lang="en-US" sz="1200" dirty="0">
              <a:effectLst/>
              <a:latin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344" y="1272619"/>
            <a:ext cx="290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Continuous</a:t>
            </a:r>
            <a:r>
              <a:rPr lang="en-US" dirty="0" smtClean="0"/>
              <a:t> </a:t>
            </a:r>
            <a:r>
              <a:rPr lang="en-US" i="1" dirty="0" smtClean="0"/>
              <a:t>layers</a:t>
            </a:r>
            <a:endParaRPr lang="en-US" i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2545932" y="3940075"/>
            <a:ext cx="1626514" cy="954107"/>
            <a:chOff x="2545932" y="3940075"/>
            <a:chExt cx="1626514" cy="954107"/>
          </a:xfrm>
        </p:grpSpPr>
        <p:sp>
          <p:nvSpPr>
            <p:cNvPr id="20" name="CasellaDiTesto 1"/>
            <p:cNvSpPr txBox="1"/>
            <p:nvPr/>
          </p:nvSpPr>
          <p:spPr>
            <a:xfrm>
              <a:off x="2545932" y="3940075"/>
              <a:ext cx="1626514" cy="95410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Gas mixture: </a:t>
              </a:r>
            </a:p>
            <a:p>
              <a:pPr algn="ctr"/>
              <a:r>
                <a:rPr lang="en-US" sz="1400" dirty="0" smtClean="0"/>
                <a:t>95.4% C</a:t>
              </a:r>
              <a:r>
                <a:rPr lang="en-US" sz="1400" baseline="-25000" dirty="0" smtClean="0"/>
                <a:t>2</a:t>
              </a:r>
              <a:r>
                <a:rPr lang="en-US" sz="1400" dirty="0" smtClean="0"/>
                <a:t>H</a:t>
              </a:r>
              <a:r>
                <a:rPr lang="en-US" sz="1400" baseline="-25000" dirty="0" smtClean="0"/>
                <a:t>2</a:t>
              </a:r>
              <a:r>
                <a:rPr lang="en-US" sz="1400" dirty="0" smtClean="0"/>
                <a:t>F</a:t>
              </a:r>
              <a:r>
                <a:rPr lang="en-US" sz="1400" baseline="-25000" dirty="0" smtClean="0"/>
                <a:t>4</a:t>
              </a:r>
            </a:p>
            <a:p>
              <a:pPr algn="ctr"/>
              <a:r>
                <a:rPr lang="en-US" sz="1400" dirty="0" smtClean="0"/>
                <a:t>4.5% iC</a:t>
              </a:r>
              <a:r>
                <a:rPr lang="en-US" sz="1400" baseline="-25000" dirty="0" smtClean="0"/>
                <a:t>4</a:t>
              </a:r>
              <a:r>
                <a:rPr lang="en-US" sz="1400" dirty="0" smtClean="0"/>
                <a:t>H</a:t>
              </a:r>
              <a:r>
                <a:rPr lang="en-US" sz="1400" baseline="-25000" dirty="0" smtClean="0"/>
                <a:t>10</a:t>
              </a:r>
            </a:p>
            <a:p>
              <a:pPr algn="ctr"/>
              <a:r>
                <a:rPr lang="en-US" sz="1400" dirty="0" smtClean="0"/>
                <a:t>0.3% SF</a:t>
              </a:r>
              <a:r>
                <a:rPr lang="en-US" sz="1400" baseline="-25000" dirty="0" smtClean="0"/>
                <a:t>6</a:t>
              </a:r>
              <a:r>
                <a:rPr lang="en-US" sz="1400" dirty="0" smtClean="0"/>
                <a:t> </a:t>
              </a:r>
              <a:endParaRPr lang="en-US" sz="1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675450" y="4157232"/>
              <a:ext cx="64753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95.2%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3940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289</Words>
  <Application>Microsoft Office PowerPoint</Application>
  <PresentationFormat>On-screen Show (4:3)</PresentationFormat>
  <Paragraphs>137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Office Theme</vt:lpstr>
      <vt:lpstr>RE2/2 geometry</vt:lpstr>
      <vt:lpstr>RE1/1 geometry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U</dc:creator>
  <cp:lastModifiedBy>Ian Crotty</cp:lastModifiedBy>
  <cp:revision>10</cp:revision>
  <dcterms:created xsi:type="dcterms:W3CDTF">2018-01-17T17:35:20Z</dcterms:created>
  <dcterms:modified xsi:type="dcterms:W3CDTF">2018-01-22T11:34:27Z</dcterms:modified>
</cp:coreProperties>
</file>