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 id="2147483840" r:id="rId2"/>
    <p:sldMasterId id="2147483854" r:id="rId3"/>
  </p:sldMasterIdLst>
  <p:notesMasterIdLst>
    <p:notesMasterId r:id="rId67"/>
  </p:notesMasterIdLst>
  <p:handoutMasterIdLst>
    <p:handoutMasterId r:id="rId68"/>
  </p:handoutMasterIdLst>
  <p:sldIdLst>
    <p:sldId id="606" r:id="rId4"/>
    <p:sldId id="865" r:id="rId5"/>
    <p:sldId id="805" r:id="rId6"/>
    <p:sldId id="810" r:id="rId7"/>
    <p:sldId id="809" r:id="rId8"/>
    <p:sldId id="758" r:id="rId9"/>
    <p:sldId id="827" r:id="rId10"/>
    <p:sldId id="826" r:id="rId11"/>
    <p:sldId id="828" r:id="rId12"/>
    <p:sldId id="846" r:id="rId13"/>
    <p:sldId id="347" r:id="rId14"/>
    <p:sldId id="348" r:id="rId15"/>
    <p:sldId id="351" r:id="rId16"/>
    <p:sldId id="759" r:id="rId17"/>
    <p:sldId id="760" r:id="rId18"/>
    <p:sldId id="761" r:id="rId19"/>
    <p:sldId id="830" r:id="rId20"/>
    <p:sldId id="812" r:id="rId21"/>
    <p:sldId id="813" r:id="rId22"/>
    <p:sldId id="814" r:id="rId23"/>
    <p:sldId id="815" r:id="rId24"/>
    <p:sldId id="816" r:id="rId25"/>
    <p:sldId id="817" r:id="rId26"/>
    <p:sldId id="806" r:id="rId27"/>
    <p:sldId id="866" r:id="rId28"/>
    <p:sldId id="829" r:id="rId29"/>
    <p:sldId id="718" r:id="rId30"/>
    <p:sldId id="719" r:id="rId31"/>
    <p:sldId id="762" r:id="rId32"/>
    <p:sldId id="763" r:id="rId33"/>
    <p:sldId id="867" r:id="rId34"/>
    <p:sldId id="861" r:id="rId35"/>
    <p:sldId id="862" r:id="rId36"/>
    <p:sldId id="769" r:id="rId37"/>
    <p:sldId id="692" r:id="rId38"/>
    <p:sldId id="689" r:id="rId39"/>
    <p:sldId id="765" r:id="rId40"/>
    <p:sldId id="766" r:id="rId41"/>
    <p:sldId id="770" r:id="rId42"/>
    <p:sldId id="771" r:id="rId43"/>
    <p:sldId id="793" r:id="rId44"/>
    <p:sldId id="772" r:id="rId45"/>
    <p:sldId id="775" r:id="rId46"/>
    <p:sldId id="841" r:id="rId47"/>
    <p:sldId id="842" r:id="rId48"/>
    <p:sldId id="838" r:id="rId49"/>
    <p:sldId id="839" r:id="rId50"/>
    <p:sldId id="843" r:id="rId51"/>
    <p:sldId id="855" r:id="rId52"/>
    <p:sldId id="844" r:id="rId53"/>
    <p:sldId id="856" r:id="rId54"/>
    <p:sldId id="845" r:id="rId55"/>
    <p:sldId id="850" r:id="rId56"/>
    <p:sldId id="851" r:id="rId57"/>
    <p:sldId id="858" r:id="rId58"/>
    <p:sldId id="859" r:id="rId59"/>
    <p:sldId id="860" r:id="rId60"/>
    <p:sldId id="863" r:id="rId61"/>
    <p:sldId id="864" r:id="rId62"/>
    <p:sldId id="804" r:id="rId63"/>
    <p:sldId id="869" r:id="rId64"/>
    <p:sldId id="871" r:id="rId65"/>
    <p:sldId id="875" r:id="rId6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A622"/>
    <a:srgbClr val="FFD579"/>
    <a:srgbClr val="0033CC"/>
    <a:srgbClr val="4E8F00"/>
    <a:srgbClr val="009051"/>
    <a:srgbClr val="00CC00"/>
    <a:srgbClr val="008F00"/>
    <a:srgbClr val="0099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627" autoAdjust="0"/>
    <p:restoredTop sz="95921" autoAdjust="0"/>
  </p:normalViewPr>
  <p:slideViewPr>
    <p:cSldViewPr snapToGrid="0">
      <p:cViewPr varScale="1">
        <p:scale>
          <a:sx n="118" d="100"/>
          <a:sy n="118" d="100"/>
        </p:scale>
        <p:origin x="384" y="208"/>
      </p:cViewPr>
      <p:guideLst>
        <p:guide orient="horz" pos="2160"/>
        <p:guide pos="3840"/>
      </p:guideLst>
    </p:cSldViewPr>
  </p:slideViewPr>
  <p:notesTextViewPr>
    <p:cViewPr>
      <p:scale>
        <a:sx n="100" d="100"/>
        <a:sy n="100" d="100"/>
      </p:scale>
      <p:origin x="0" y="0"/>
    </p:cViewPr>
  </p:notesTextViewPr>
  <p:sorterViewPr>
    <p:cViewPr>
      <p:scale>
        <a:sx n="30" d="100"/>
        <a:sy n="3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smtClean="0"/>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smtClean="0"/>
            </a:lvl1pPr>
          </a:lstStyle>
          <a:p>
            <a:pPr>
              <a:defRPr/>
            </a:pPr>
            <a:fld id="{5C74CE1E-FCDB-7048-B95D-9B33593C65D0}" type="datetimeFigureOut">
              <a:rPr lang="en-GB"/>
              <a:pPr>
                <a:defRPr/>
              </a:pPr>
              <a:t>21/10/2021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smtClean="0"/>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hangingPunct="1">
              <a:defRPr sz="1200" smtClean="0"/>
            </a:lvl1pPr>
          </a:lstStyle>
          <a:p>
            <a:pPr>
              <a:defRPr/>
            </a:pPr>
            <a:fld id="{4EE87B35-848E-B44C-AA7E-1ED9C10DDF39}"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2416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416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16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defRPr>
            </a:lvl1pPr>
          </a:lstStyle>
          <a:p>
            <a:pPr>
              <a:defRPr/>
            </a:pPr>
            <a:endParaRPr lang="en-US"/>
          </a:p>
        </p:txBody>
      </p:sp>
      <p:sp>
        <p:nvSpPr>
          <p:cNvPr id="2416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48FEA7F-7DAA-CA40-B336-E7E1D0DA69B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bwMode="auto">
          <a:xfrm>
            <a:off x="84138" y="742950"/>
            <a:ext cx="6604000" cy="3714750"/>
          </a:xfrm>
          <a:prstGeom prst="rect">
            <a:avLst/>
          </a:prstGeom>
          <a:noFill/>
          <a:ln>
            <a:solidFill>
              <a:srgbClr val="000000"/>
            </a:solidFill>
            <a:miter lim="800000"/>
            <a:headEnd/>
            <a:tailEnd/>
          </a:ln>
        </p:spPr>
      </p:sp>
      <p:sp>
        <p:nvSpPr>
          <p:cNvPr id="62467" name="Rectangle 3"/>
          <p:cNvSpPr>
            <a:spLocks noGrp="1" noChangeArrowheads="1"/>
          </p:cNvSpPr>
          <p:nvPr>
            <p:ph type="body" idx="1"/>
          </p:nvPr>
        </p:nvSpPr>
        <p:spPr bwMode="auto">
          <a:xfrm>
            <a:off x="903288" y="4705350"/>
            <a:ext cx="4962525" cy="4457700"/>
          </a:xfrm>
          <a:prstGeom prst="rect">
            <a:avLst/>
          </a:prstGeom>
          <a:noFill/>
          <a:ln w="12700">
            <a:miter lim="800000"/>
            <a:headEnd type="none" w="sm" len="sm"/>
            <a:tailEnd type="none" w="sm" len="sm"/>
          </a:ln>
        </p:spPr>
        <p:txBody>
          <a:bodyPr lIns="91717" tIns="45859" rIns="91717" bIns="45859"/>
          <a:lstStyle/>
          <a:p>
            <a:endParaRPr lang="en-US"/>
          </a:p>
        </p:txBody>
      </p:sp>
    </p:spTree>
    <p:extLst>
      <p:ext uri="{BB962C8B-B14F-4D97-AF65-F5344CB8AC3E}">
        <p14:creationId xmlns:p14="http://schemas.microsoft.com/office/powerpoint/2010/main" val="1184680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half" idx="10"/>
          </p:nvPr>
        </p:nvSpPr>
        <p:spPr>
          <a:ln/>
        </p:spPr>
        <p:txBody>
          <a:bodyPr/>
          <a:lstStyle>
            <a:lvl1pPr>
              <a:defRPr/>
            </a:lvl1pPr>
          </a:lstStyle>
          <a:p>
            <a:pPr>
              <a:defRPr/>
            </a:pPr>
            <a:fld id="{AAA149D0-08DA-024C-B8CE-8C75B3E520C1}" type="datetime1">
              <a:rPr lang="en-US" smtClean="0">
                <a:solidFill>
                  <a:srgbClr val="000000"/>
                </a:solidFill>
              </a:rPr>
              <a:t>10/21/21</a:t>
            </a:fld>
            <a:endParaRPr lang="en-US">
              <a:solidFill>
                <a:srgbClr val="000000"/>
              </a:solidFill>
            </a:endParaRPr>
          </a:p>
        </p:txBody>
      </p:sp>
      <p:sp>
        <p:nvSpPr>
          <p:cNvPr id="5" name="Rectangle 15"/>
          <p:cNvSpPr>
            <a:spLocks noGrp="1" noChangeArrowheads="1"/>
          </p:cNvSpPr>
          <p:nvPr>
            <p:ph type="sldNum" sz="quarter" idx="11"/>
          </p:nvPr>
        </p:nvSpPr>
        <p:spPr>
          <a:ln/>
        </p:spPr>
        <p:txBody>
          <a:bodyPr/>
          <a:lstStyle>
            <a:lvl1pPr>
              <a:defRPr/>
            </a:lvl1pPr>
          </a:lstStyle>
          <a:p>
            <a:pPr>
              <a:defRPr/>
            </a:pPr>
            <a:fld id="{E857223F-C94E-4DFE-BA72-6D1C06BFF808}" type="slidenum">
              <a:rPr lang="en-US">
                <a:solidFill>
                  <a:srgbClr val="000000"/>
                </a:solidFill>
              </a:rPr>
              <a:pPr>
                <a:defRPr/>
              </a:pPr>
              <a:t>‹#›</a:t>
            </a:fld>
            <a:endParaRPr lang="en-US">
              <a:solidFill>
                <a:srgbClr val="000000"/>
              </a:solidFill>
            </a:endParaRPr>
          </a:p>
        </p:txBody>
      </p:sp>
      <p:sp>
        <p:nvSpPr>
          <p:cNvPr id="6"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Signals in Particle Detectors, W. Riegler/CERN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231F034F-296A-B940-99AD-44F46C4C1B44}" type="datetime1">
              <a:rPr lang="en-US" smtClean="0">
                <a:solidFill>
                  <a:srgbClr val="000000"/>
                </a:solidFill>
              </a:rPr>
              <a:t>10/21/21</a:t>
            </a:fld>
            <a:endParaRPr lang="en-US">
              <a:solidFill>
                <a:srgbClr val="000000"/>
              </a:solidFill>
            </a:endParaRPr>
          </a:p>
        </p:txBody>
      </p:sp>
      <p:sp>
        <p:nvSpPr>
          <p:cNvPr id="5" name="Rectangle 15"/>
          <p:cNvSpPr>
            <a:spLocks noGrp="1" noChangeArrowheads="1"/>
          </p:cNvSpPr>
          <p:nvPr>
            <p:ph type="sldNum" sz="quarter" idx="11"/>
          </p:nvPr>
        </p:nvSpPr>
        <p:spPr>
          <a:ln/>
        </p:spPr>
        <p:txBody>
          <a:bodyPr/>
          <a:lstStyle>
            <a:lvl1pPr>
              <a:defRPr/>
            </a:lvl1pPr>
          </a:lstStyle>
          <a:p>
            <a:pPr>
              <a:defRPr/>
            </a:pPr>
            <a:fld id="{B01688F3-2DB2-40A6-94CF-DC4846358A1C}" type="slidenum">
              <a:rPr lang="en-US">
                <a:solidFill>
                  <a:srgbClr val="000000"/>
                </a:solidFill>
              </a:rPr>
              <a:pPr>
                <a:defRPr/>
              </a:pPr>
              <a:t>‹#›</a:t>
            </a:fld>
            <a:endParaRPr lang="en-US">
              <a:solidFill>
                <a:srgbClr val="000000"/>
              </a:solidFill>
            </a:endParaRPr>
          </a:p>
        </p:txBody>
      </p:sp>
      <p:sp>
        <p:nvSpPr>
          <p:cNvPr id="6"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Signals in Particle Detectors, W. Riegler/CERN</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1" y="381000"/>
            <a:ext cx="25908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381000"/>
            <a:ext cx="75692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9CAC3220-7951-ED45-90A0-36B3D210B995}" type="datetime1">
              <a:rPr lang="en-US" smtClean="0">
                <a:solidFill>
                  <a:srgbClr val="000000"/>
                </a:solidFill>
              </a:rPr>
              <a:t>10/21/21</a:t>
            </a:fld>
            <a:endParaRPr lang="en-US">
              <a:solidFill>
                <a:srgbClr val="000000"/>
              </a:solidFill>
            </a:endParaRPr>
          </a:p>
        </p:txBody>
      </p:sp>
      <p:sp>
        <p:nvSpPr>
          <p:cNvPr id="5" name="Rectangle 15"/>
          <p:cNvSpPr>
            <a:spLocks noGrp="1" noChangeArrowheads="1"/>
          </p:cNvSpPr>
          <p:nvPr>
            <p:ph type="sldNum" sz="quarter" idx="11"/>
          </p:nvPr>
        </p:nvSpPr>
        <p:spPr>
          <a:ln/>
        </p:spPr>
        <p:txBody>
          <a:bodyPr/>
          <a:lstStyle>
            <a:lvl1pPr>
              <a:defRPr/>
            </a:lvl1pPr>
          </a:lstStyle>
          <a:p>
            <a:pPr>
              <a:defRPr/>
            </a:pPr>
            <a:fld id="{60891A9C-A867-46FB-83AB-C9ECFE36EBDC}" type="slidenum">
              <a:rPr lang="en-US">
                <a:solidFill>
                  <a:srgbClr val="000000"/>
                </a:solidFill>
              </a:rPr>
              <a:pPr>
                <a:defRPr/>
              </a:pPr>
              <a:t>‹#›</a:t>
            </a:fld>
            <a:endParaRPr lang="en-US">
              <a:solidFill>
                <a:srgbClr val="000000"/>
              </a:solidFill>
            </a:endParaRPr>
          </a:p>
        </p:txBody>
      </p:sp>
      <p:sp>
        <p:nvSpPr>
          <p:cNvPr id="6"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Signals in Particle Detectors, W. Riegler/CERN</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28876" y="6553200"/>
            <a:ext cx="1625600" cy="304800"/>
          </a:xfrm>
          <a:ln/>
        </p:spPr>
        <p:txBody>
          <a:bodyPr/>
          <a:lstStyle>
            <a:lvl1pPr>
              <a:defRPr sz="1000">
                <a:solidFill>
                  <a:schemeClr val="accent3">
                    <a:lumMod val="50000"/>
                  </a:schemeClr>
                </a:solidFill>
                <a:latin typeface="+mj-lt"/>
              </a:defRPr>
            </a:lvl1pPr>
          </a:lstStyle>
          <a:p>
            <a:pPr>
              <a:defRPr/>
            </a:pPr>
            <a:r>
              <a:rPr lang="en-US" dirty="0"/>
              <a:t>12/2/19</a:t>
            </a:r>
          </a:p>
        </p:txBody>
      </p:sp>
      <p:sp>
        <p:nvSpPr>
          <p:cNvPr id="3" name="Rectangle 15"/>
          <p:cNvSpPr>
            <a:spLocks noGrp="1" noChangeArrowheads="1"/>
          </p:cNvSpPr>
          <p:nvPr>
            <p:ph type="sldNum" sz="quarter" idx="11"/>
          </p:nvPr>
        </p:nvSpPr>
        <p:spPr>
          <a:xfrm>
            <a:off x="11353800" y="6551596"/>
            <a:ext cx="711200" cy="304800"/>
          </a:xfrm>
          <a:prstGeom prst="rect">
            <a:avLst/>
          </a:prstGeom>
          <a:ln/>
        </p:spPr>
        <p:txBody>
          <a:bodyPr/>
          <a:lstStyle>
            <a:lvl1pPr>
              <a:defRPr>
                <a:solidFill>
                  <a:schemeClr val="accent3">
                    <a:lumMod val="50000"/>
                  </a:schemeClr>
                </a:solidFill>
                <a:latin typeface="+mj-lt"/>
              </a:defRPr>
            </a:lvl1pPr>
          </a:lstStyle>
          <a:p>
            <a:pPr>
              <a:defRPr/>
            </a:pPr>
            <a:fld id="{7139EE62-D25E-4D29-9274-D0BC29529B49}" type="slidenum">
              <a:rPr lang="en-US" smtClean="0"/>
              <a:pPr>
                <a:defRPr/>
              </a:pPr>
              <a:t>‹#›</a:t>
            </a:fld>
            <a:endParaRPr lang="en-US" dirty="0"/>
          </a:p>
        </p:txBody>
      </p:sp>
      <p:sp>
        <p:nvSpPr>
          <p:cNvPr id="4" name="Footer Placeholder 3"/>
          <p:cNvSpPr>
            <a:spLocks noGrp="1" noChangeArrowheads="1"/>
          </p:cNvSpPr>
          <p:nvPr>
            <p:ph type="ftr" sz="quarter" idx="12"/>
          </p:nvPr>
        </p:nvSpPr>
        <p:spPr>
          <a:xfrm>
            <a:off x="5257800" y="6553200"/>
            <a:ext cx="2032000" cy="304800"/>
          </a:xfrm>
          <a:prstGeom prst="rect">
            <a:avLst/>
          </a:prstGeom>
          <a:ln/>
        </p:spPr>
        <p:txBody>
          <a:bodyPr/>
          <a:lstStyle>
            <a:lvl1pPr>
              <a:defRPr>
                <a:solidFill>
                  <a:schemeClr val="accent3">
                    <a:lumMod val="50000"/>
                  </a:schemeClr>
                </a:solidFill>
              </a:defRPr>
            </a:lvl1pPr>
          </a:lstStyle>
          <a:p>
            <a:pPr>
              <a:defRPr/>
            </a:pPr>
            <a:r>
              <a:rPr lang="en-US" dirty="0"/>
              <a:t>Signals in Particle Detectors, W. </a:t>
            </a:r>
            <a:r>
              <a:rPr lang="en-US" dirty="0" err="1"/>
              <a:t>Riegler</a:t>
            </a:r>
            <a:r>
              <a:rPr lang="en-US" dirty="0"/>
              <a:t>/CERN</a:t>
            </a:r>
          </a:p>
        </p:txBody>
      </p:sp>
    </p:spTree>
    <p:extLst>
      <p:ext uri="{BB962C8B-B14F-4D97-AF65-F5344CB8AC3E}">
        <p14:creationId xmlns:p14="http://schemas.microsoft.com/office/powerpoint/2010/main" val="315402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sz="half" idx="10"/>
          </p:nvPr>
        </p:nvSpPr>
        <p:spPr>
          <a:ln/>
        </p:spPr>
        <p:txBody>
          <a:bodyPr/>
          <a:lstStyle>
            <a:lvl1pPr>
              <a:defRPr/>
            </a:lvl1pPr>
          </a:lstStyle>
          <a:p>
            <a:pPr>
              <a:defRPr/>
            </a:pPr>
            <a:fld id="{E640C78D-3900-4949-B181-49D4CC4AEB91}" type="datetime1">
              <a:rPr lang="en-US" smtClean="0">
                <a:solidFill>
                  <a:srgbClr val="000000"/>
                </a:solidFill>
              </a:rPr>
              <a:t>10/21/21</a:t>
            </a:fld>
            <a:endParaRPr lang="en-US">
              <a:solidFill>
                <a:srgbClr val="000000"/>
              </a:solidFill>
            </a:endParaRPr>
          </a:p>
        </p:txBody>
      </p:sp>
      <p:sp>
        <p:nvSpPr>
          <p:cNvPr id="5" name="Rectangle 15"/>
          <p:cNvSpPr>
            <a:spLocks noGrp="1" noChangeArrowheads="1"/>
          </p:cNvSpPr>
          <p:nvPr>
            <p:ph type="sldNum" sz="quarter" idx="11"/>
          </p:nvPr>
        </p:nvSpPr>
        <p:spPr>
          <a:ln/>
        </p:spPr>
        <p:txBody>
          <a:bodyPr/>
          <a:lstStyle>
            <a:lvl1pPr>
              <a:defRPr/>
            </a:lvl1pPr>
          </a:lstStyle>
          <a:p>
            <a:pPr>
              <a:defRPr/>
            </a:pPr>
            <a:fld id="{E857223F-C94E-4DFE-BA72-6D1C06BFF808}" type="slidenum">
              <a:rPr lang="en-US">
                <a:solidFill>
                  <a:srgbClr val="000000"/>
                </a:solidFill>
              </a:rPr>
              <a:pPr>
                <a:defRPr/>
              </a:pPr>
              <a:t>‹#›</a:t>
            </a:fld>
            <a:endParaRPr lang="en-US">
              <a:solidFill>
                <a:srgbClr val="000000"/>
              </a:solidFill>
            </a:endParaRPr>
          </a:p>
        </p:txBody>
      </p:sp>
      <p:sp>
        <p:nvSpPr>
          <p:cNvPr id="6"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Signals in Particle Detectors, W. Riegler/CERN</a:t>
            </a:r>
          </a:p>
        </p:txBody>
      </p:sp>
    </p:spTree>
    <p:extLst>
      <p:ext uri="{BB962C8B-B14F-4D97-AF65-F5344CB8AC3E}">
        <p14:creationId xmlns:p14="http://schemas.microsoft.com/office/powerpoint/2010/main" val="1216351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fld id="{46E83E08-59B7-BB46-BF1A-FB52C2B03EC6}" type="datetime1">
              <a:rPr lang="en-US" smtClean="0">
                <a:solidFill>
                  <a:srgbClr val="000000"/>
                </a:solidFill>
              </a:rPr>
              <a:t>10/21/21</a:t>
            </a:fld>
            <a:endParaRPr lang="en-US">
              <a:solidFill>
                <a:srgbClr val="000000"/>
              </a:solidFill>
            </a:endParaRPr>
          </a:p>
        </p:txBody>
      </p:sp>
      <p:sp>
        <p:nvSpPr>
          <p:cNvPr id="5" name="Rectangle 15"/>
          <p:cNvSpPr>
            <a:spLocks noGrp="1" noChangeArrowheads="1"/>
          </p:cNvSpPr>
          <p:nvPr>
            <p:ph type="sldNum" sz="quarter" idx="11"/>
          </p:nvPr>
        </p:nvSpPr>
        <p:spPr>
          <a:xfrm>
            <a:off x="11480800" y="6477000"/>
            <a:ext cx="711200" cy="457200"/>
          </a:xfrm>
        </p:spPr>
        <p:txBody>
          <a:bodyPr/>
          <a:lstStyle>
            <a:lvl1pPr>
              <a:defRPr sz="1200">
                <a:latin typeface="+mj-lt"/>
              </a:defRPr>
            </a:lvl1pPr>
          </a:lstStyle>
          <a:p>
            <a:pPr>
              <a:defRPr/>
            </a:pPr>
            <a:fld id="{AB4AE3A6-72E1-4052-B2AD-299F6F6A5451}" type="slidenum">
              <a:rPr lang="en-US">
                <a:solidFill>
                  <a:srgbClr val="000000"/>
                </a:solidFill>
              </a:rPr>
              <a:pPr>
                <a:defRPr/>
              </a:pPr>
              <a:t>‹#›</a:t>
            </a:fld>
            <a:endParaRPr lang="en-US">
              <a:solidFill>
                <a:srgbClr val="000000"/>
              </a:solidFill>
            </a:endParaRPr>
          </a:p>
        </p:txBody>
      </p:sp>
      <p:sp>
        <p:nvSpPr>
          <p:cNvPr id="6" name="Rectangle 3"/>
          <p:cNvSpPr>
            <a:spLocks noGrp="1" noChangeArrowheads="1"/>
          </p:cNvSpPr>
          <p:nvPr>
            <p:ph type="ftr" sz="quarter" idx="12"/>
          </p:nvPr>
        </p:nvSpPr>
        <p:spPr>
          <a:xfrm>
            <a:off x="-101600" y="6477000"/>
            <a:ext cx="2032000" cy="457200"/>
          </a:xfrm>
        </p:spPr>
        <p:txBody>
          <a:bodyPr/>
          <a:lstStyle>
            <a:lvl1pPr>
              <a:defRPr/>
            </a:lvl1pPr>
          </a:lstStyle>
          <a:p>
            <a:pPr>
              <a:defRPr/>
            </a:pPr>
            <a:r>
              <a:rPr lang="en-US">
                <a:solidFill>
                  <a:srgbClr val="000000"/>
                </a:solidFill>
              </a:rPr>
              <a:t>Signals in Particle Detectors, W. Riegler/CERN</a:t>
            </a:r>
          </a:p>
        </p:txBody>
      </p:sp>
    </p:spTree>
    <p:extLst>
      <p:ext uri="{BB962C8B-B14F-4D97-AF65-F5344CB8AC3E}">
        <p14:creationId xmlns:p14="http://schemas.microsoft.com/office/powerpoint/2010/main" val="357095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32CBB6AF-37F1-8744-82B7-8D870A44B2F5}" type="datetime1">
              <a:rPr lang="en-US" smtClean="0">
                <a:solidFill>
                  <a:srgbClr val="000000"/>
                </a:solidFill>
              </a:rPr>
              <a:t>10/21/21</a:t>
            </a:fld>
            <a:endParaRPr lang="en-US">
              <a:solidFill>
                <a:srgbClr val="000000"/>
              </a:solidFill>
            </a:endParaRPr>
          </a:p>
        </p:txBody>
      </p:sp>
      <p:sp>
        <p:nvSpPr>
          <p:cNvPr id="5" name="Rectangle 15"/>
          <p:cNvSpPr>
            <a:spLocks noGrp="1" noChangeArrowheads="1"/>
          </p:cNvSpPr>
          <p:nvPr>
            <p:ph type="sldNum" sz="quarter" idx="11"/>
          </p:nvPr>
        </p:nvSpPr>
        <p:spPr>
          <a:ln/>
        </p:spPr>
        <p:txBody>
          <a:bodyPr/>
          <a:lstStyle>
            <a:lvl1pPr>
              <a:defRPr/>
            </a:lvl1pPr>
          </a:lstStyle>
          <a:p>
            <a:pPr>
              <a:defRPr/>
            </a:pPr>
            <a:fld id="{1D1AC671-ECCC-4E53-A84E-DCB5FD7F5A31}" type="slidenum">
              <a:rPr lang="en-US">
                <a:solidFill>
                  <a:srgbClr val="000000"/>
                </a:solidFill>
              </a:rPr>
              <a:pPr>
                <a:defRPr/>
              </a:pPr>
              <a:t>‹#›</a:t>
            </a:fld>
            <a:endParaRPr lang="en-US">
              <a:solidFill>
                <a:srgbClr val="000000"/>
              </a:solidFill>
            </a:endParaRPr>
          </a:p>
        </p:txBody>
      </p:sp>
      <p:sp>
        <p:nvSpPr>
          <p:cNvPr id="6"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Signals in Particle Detectors, W. Riegler/CERN</a:t>
            </a:r>
          </a:p>
        </p:txBody>
      </p:sp>
    </p:spTree>
    <p:extLst>
      <p:ext uri="{BB962C8B-B14F-4D97-AF65-F5344CB8AC3E}">
        <p14:creationId xmlns:p14="http://schemas.microsoft.com/office/powerpoint/2010/main" val="658548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fld id="{B3A9CCFC-BC1F-A843-8B7D-C36F6AA7FB28}" type="datetime1">
              <a:rPr lang="en-US" smtClean="0">
                <a:solidFill>
                  <a:srgbClr val="000000"/>
                </a:solidFill>
              </a:rPr>
              <a:t>10/21/21</a:t>
            </a:fld>
            <a:endParaRPr lang="en-US">
              <a:solidFill>
                <a:srgbClr val="000000"/>
              </a:solidFill>
            </a:endParaRPr>
          </a:p>
        </p:txBody>
      </p:sp>
      <p:sp>
        <p:nvSpPr>
          <p:cNvPr id="6" name="Rectangle 15"/>
          <p:cNvSpPr>
            <a:spLocks noGrp="1" noChangeArrowheads="1"/>
          </p:cNvSpPr>
          <p:nvPr>
            <p:ph type="sldNum" sz="quarter" idx="11"/>
          </p:nvPr>
        </p:nvSpPr>
        <p:spPr>
          <a:ln/>
        </p:spPr>
        <p:txBody>
          <a:bodyPr/>
          <a:lstStyle>
            <a:lvl1pPr>
              <a:defRPr/>
            </a:lvl1pPr>
          </a:lstStyle>
          <a:p>
            <a:pPr>
              <a:defRPr/>
            </a:pPr>
            <a:fld id="{F2EB983B-B825-45E4-92D4-06C220976238}" type="slidenum">
              <a:rPr lang="en-US">
                <a:solidFill>
                  <a:srgbClr val="000000"/>
                </a:solidFill>
              </a:rPr>
              <a:pPr>
                <a:defRPr/>
              </a:pPr>
              <a:t>‹#›</a:t>
            </a:fld>
            <a:endParaRPr lang="en-US">
              <a:solidFill>
                <a:srgbClr val="000000"/>
              </a:solidFill>
            </a:endParaRPr>
          </a:p>
        </p:txBody>
      </p:sp>
      <p:sp>
        <p:nvSpPr>
          <p:cNvPr id="7"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Signals in Particle Detectors, W. Riegler/CERN</a:t>
            </a:r>
          </a:p>
        </p:txBody>
      </p:sp>
    </p:spTree>
    <p:extLst>
      <p:ext uri="{BB962C8B-B14F-4D97-AF65-F5344CB8AC3E}">
        <p14:creationId xmlns:p14="http://schemas.microsoft.com/office/powerpoint/2010/main" val="2765853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fld id="{4D73ECF9-B7DB-A741-8F03-7549A7A396FA}" type="datetime1">
              <a:rPr lang="en-US" smtClean="0">
                <a:solidFill>
                  <a:srgbClr val="000000"/>
                </a:solidFill>
              </a:rPr>
              <a:t>10/21/21</a:t>
            </a:fld>
            <a:endParaRPr lang="en-US">
              <a:solidFill>
                <a:srgbClr val="000000"/>
              </a:solidFill>
            </a:endParaRPr>
          </a:p>
        </p:txBody>
      </p:sp>
      <p:sp>
        <p:nvSpPr>
          <p:cNvPr id="8" name="Rectangle 15"/>
          <p:cNvSpPr>
            <a:spLocks noGrp="1" noChangeArrowheads="1"/>
          </p:cNvSpPr>
          <p:nvPr>
            <p:ph type="sldNum" sz="quarter" idx="11"/>
          </p:nvPr>
        </p:nvSpPr>
        <p:spPr>
          <a:ln/>
        </p:spPr>
        <p:txBody>
          <a:bodyPr/>
          <a:lstStyle>
            <a:lvl1pPr>
              <a:defRPr/>
            </a:lvl1pPr>
          </a:lstStyle>
          <a:p>
            <a:pPr>
              <a:defRPr/>
            </a:pPr>
            <a:fld id="{AD50D15F-9292-4FAF-969F-CE3258BF9305}" type="slidenum">
              <a:rPr lang="en-US">
                <a:solidFill>
                  <a:srgbClr val="000000"/>
                </a:solidFill>
              </a:rPr>
              <a:pPr>
                <a:defRPr/>
              </a:pPr>
              <a:t>‹#›</a:t>
            </a:fld>
            <a:endParaRPr lang="en-US">
              <a:solidFill>
                <a:srgbClr val="000000"/>
              </a:solidFill>
            </a:endParaRPr>
          </a:p>
        </p:txBody>
      </p:sp>
      <p:sp>
        <p:nvSpPr>
          <p:cNvPr id="9"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Signals in Particle Detectors, W. Riegler/CERN</a:t>
            </a:r>
          </a:p>
        </p:txBody>
      </p:sp>
    </p:spTree>
    <p:extLst>
      <p:ext uri="{BB962C8B-B14F-4D97-AF65-F5344CB8AC3E}">
        <p14:creationId xmlns:p14="http://schemas.microsoft.com/office/powerpoint/2010/main" val="32661663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fld id="{5BBE8FD4-954F-E445-B8C0-1329A9558DC9}" type="datetime1">
              <a:rPr lang="en-US" smtClean="0">
                <a:solidFill>
                  <a:srgbClr val="000000"/>
                </a:solidFill>
              </a:rPr>
              <a:t>10/21/21</a:t>
            </a:fld>
            <a:endParaRPr lang="en-US">
              <a:solidFill>
                <a:srgbClr val="000000"/>
              </a:solidFill>
            </a:endParaRPr>
          </a:p>
        </p:txBody>
      </p:sp>
      <p:sp>
        <p:nvSpPr>
          <p:cNvPr id="4" name="Rectangle 15"/>
          <p:cNvSpPr>
            <a:spLocks noGrp="1" noChangeArrowheads="1"/>
          </p:cNvSpPr>
          <p:nvPr>
            <p:ph type="sldNum" sz="quarter" idx="11"/>
          </p:nvPr>
        </p:nvSpPr>
        <p:spPr>
          <a:ln/>
        </p:spPr>
        <p:txBody>
          <a:bodyPr/>
          <a:lstStyle>
            <a:lvl1pPr>
              <a:defRPr/>
            </a:lvl1pPr>
          </a:lstStyle>
          <a:p>
            <a:pPr>
              <a:defRPr/>
            </a:pPr>
            <a:fld id="{FABBC7D2-1598-46B5-99AC-7F0CABACEFCD}" type="slidenum">
              <a:rPr lang="en-US">
                <a:solidFill>
                  <a:srgbClr val="000000"/>
                </a:solidFill>
              </a:rPr>
              <a:pPr>
                <a:defRPr/>
              </a:pPr>
              <a:t>‹#›</a:t>
            </a:fld>
            <a:endParaRPr lang="en-US">
              <a:solidFill>
                <a:srgbClr val="000000"/>
              </a:solidFill>
            </a:endParaRPr>
          </a:p>
        </p:txBody>
      </p:sp>
      <p:sp>
        <p:nvSpPr>
          <p:cNvPr id="5"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Signals in Particle Detectors, W. Riegler/CERN</a:t>
            </a:r>
          </a:p>
        </p:txBody>
      </p:sp>
    </p:spTree>
    <p:extLst>
      <p:ext uri="{BB962C8B-B14F-4D97-AF65-F5344CB8AC3E}">
        <p14:creationId xmlns:p14="http://schemas.microsoft.com/office/powerpoint/2010/main" val="2313546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0" y="6569764"/>
            <a:ext cx="1625600" cy="288235"/>
          </a:xfrm>
          <a:ln/>
        </p:spPr>
        <p:txBody>
          <a:bodyPr/>
          <a:lstStyle>
            <a:lvl1pPr>
              <a:defRPr sz="1000">
                <a:solidFill>
                  <a:schemeClr val="accent3">
                    <a:lumMod val="50000"/>
                  </a:schemeClr>
                </a:solidFill>
                <a:latin typeface="+mj-lt"/>
              </a:defRPr>
            </a:lvl1pPr>
          </a:lstStyle>
          <a:p>
            <a:pPr>
              <a:defRPr/>
            </a:pPr>
            <a:fld id="{7DAF013E-C921-1A41-ACB1-41C1024FB1B8}" type="datetime1">
              <a:rPr lang="en-US" smtClean="0"/>
              <a:t>10/21/21</a:t>
            </a:fld>
            <a:endParaRPr lang="en-US" dirty="0"/>
          </a:p>
        </p:txBody>
      </p:sp>
      <p:sp>
        <p:nvSpPr>
          <p:cNvPr id="3" name="Rectangle 15"/>
          <p:cNvSpPr>
            <a:spLocks noGrp="1" noChangeArrowheads="1"/>
          </p:cNvSpPr>
          <p:nvPr>
            <p:ph type="sldNum" sz="quarter" idx="11"/>
          </p:nvPr>
        </p:nvSpPr>
        <p:spPr>
          <a:xfrm>
            <a:off x="11463382" y="6557554"/>
            <a:ext cx="711200" cy="300446"/>
          </a:xfrm>
          <a:ln/>
        </p:spPr>
        <p:txBody>
          <a:bodyPr/>
          <a:lstStyle>
            <a:lvl1pPr>
              <a:defRPr>
                <a:solidFill>
                  <a:schemeClr val="accent3">
                    <a:lumMod val="50000"/>
                  </a:schemeClr>
                </a:solidFill>
                <a:latin typeface="+mj-lt"/>
              </a:defRPr>
            </a:lvl1pPr>
          </a:lstStyle>
          <a:p>
            <a:pPr>
              <a:defRPr/>
            </a:pPr>
            <a:fld id="{7139EE62-D25E-4D29-9274-D0BC29529B49}" type="slidenum">
              <a:rPr lang="en-US" smtClean="0"/>
              <a:pPr>
                <a:defRPr/>
              </a:pPr>
              <a:t>‹#›</a:t>
            </a:fld>
            <a:endParaRPr lang="en-US" dirty="0"/>
          </a:p>
        </p:txBody>
      </p:sp>
      <p:sp>
        <p:nvSpPr>
          <p:cNvPr id="4" name="Rectangle 3"/>
          <p:cNvSpPr>
            <a:spLocks noGrp="1" noChangeArrowheads="1"/>
          </p:cNvSpPr>
          <p:nvPr>
            <p:ph type="ftr" sz="quarter" idx="12"/>
          </p:nvPr>
        </p:nvSpPr>
        <p:spPr>
          <a:xfrm>
            <a:off x="4934857" y="6566262"/>
            <a:ext cx="2032000" cy="291737"/>
          </a:xfrm>
          <a:ln/>
        </p:spPr>
        <p:txBody>
          <a:bodyPr/>
          <a:lstStyle>
            <a:lvl1pPr>
              <a:defRPr>
                <a:solidFill>
                  <a:schemeClr val="accent3">
                    <a:lumMod val="50000"/>
                  </a:schemeClr>
                </a:solidFill>
              </a:defRPr>
            </a:lvl1pPr>
          </a:lstStyle>
          <a:p>
            <a:pPr>
              <a:defRPr/>
            </a:pPr>
            <a:r>
              <a:rPr lang="en-US" dirty="0"/>
              <a:t>Signals in Particle Detectors, W. </a:t>
            </a:r>
            <a:r>
              <a:rPr lang="en-US" dirty="0" err="1"/>
              <a:t>Riegler</a:t>
            </a:r>
            <a:r>
              <a:rPr lang="en-US" dirty="0"/>
              <a:t>/CERN</a:t>
            </a:r>
          </a:p>
        </p:txBody>
      </p:sp>
    </p:spTree>
    <p:extLst>
      <p:ext uri="{BB962C8B-B14F-4D97-AF65-F5344CB8AC3E}">
        <p14:creationId xmlns:p14="http://schemas.microsoft.com/office/powerpoint/2010/main" val="3738983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fld id="{2CEE2E47-B9B5-F445-800B-37C0FC9825EA}" type="datetime1">
              <a:rPr lang="en-US" smtClean="0">
                <a:solidFill>
                  <a:srgbClr val="000000"/>
                </a:solidFill>
              </a:rPr>
              <a:t>10/21/21</a:t>
            </a:fld>
            <a:endParaRPr lang="en-US">
              <a:solidFill>
                <a:srgbClr val="000000"/>
              </a:solidFill>
            </a:endParaRPr>
          </a:p>
        </p:txBody>
      </p:sp>
      <p:sp>
        <p:nvSpPr>
          <p:cNvPr id="5" name="Rectangle 15"/>
          <p:cNvSpPr>
            <a:spLocks noGrp="1" noChangeArrowheads="1"/>
          </p:cNvSpPr>
          <p:nvPr>
            <p:ph type="sldNum" sz="quarter" idx="11"/>
          </p:nvPr>
        </p:nvSpPr>
        <p:spPr>
          <a:xfrm>
            <a:off x="11480800" y="6477000"/>
            <a:ext cx="711200" cy="457200"/>
          </a:xfrm>
        </p:spPr>
        <p:txBody>
          <a:bodyPr/>
          <a:lstStyle>
            <a:lvl1pPr>
              <a:defRPr sz="1200">
                <a:latin typeface="+mj-lt"/>
              </a:defRPr>
            </a:lvl1pPr>
          </a:lstStyle>
          <a:p>
            <a:pPr>
              <a:defRPr/>
            </a:pPr>
            <a:fld id="{AB4AE3A6-72E1-4052-B2AD-299F6F6A5451}" type="slidenum">
              <a:rPr lang="en-US">
                <a:solidFill>
                  <a:srgbClr val="000000"/>
                </a:solidFill>
              </a:rPr>
              <a:pPr>
                <a:defRPr/>
              </a:pPr>
              <a:t>‹#›</a:t>
            </a:fld>
            <a:endParaRPr lang="en-US">
              <a:solidFill>
                <a:srgbClr val="000000"/>
              </a:solidFill>
            </a:endParaRPr>
          </a:p>
        </p:txBody>
      </p:sp>
      <p:sp>
        <p:nvSpPr>
          <p:cNvPr id="6" name="Rectangle 3"/>
          <p:cNvSpPr>
            <a:spLocks noGrp="1" noChangeArrowheads="1"/>
          </p:cNvSpPr>
          <p:nvPr>
            <p:ph type="ftr" sz="quarter" idx="12"/>
          </p:nvPr>
        </p:nvSpPr>
        <p:spPr>
          <a:xfrm>
            <a:off x="-101600" y="6477000"/>
            <a:ext cx="2032000" cy="457200"/>
          </a:xfrm>
        </p:spPr>
        <p:txBody>
          <a:bodyPr/>
          <a:lstStyle>
            <a:lvl1pPr>
              <a:defRPr/>
            </a:lvl1pPr>
          </a:lstStyle>
          <a:p>
            <a:pPr>
              <a:defRPr/>
            </a:pPr>
            <a:r>
              <a:rPr lang="en-US">
                <a:solidFill>
                  <a:srgbClr val="000000"/>
                </a:solidFill>
              </a:rPr>
              <a:t>Signals in Particle Detectors, W. Riegler/CERN</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060BB6FD-A34F-CD4C-9CB2-99B2AA0CCAE1}" type="datetime1">
              <a:rPr lang="en-US" smtClean="0">
                <a:solidFill>
                  <a:srgbClr val="000000"/>
                </a:solidFill>
              </a:rPr>
              <a:t>10/21/21</a:t>
            </a:fld>
            <a:endParaRPr lang="en-US">
              <a:solidFill>
                <a:srgbClr val="000000"/>
              </a:solidFill>
            </a:endParaRPr>
          </a:p>
        </p:txBody>
      </p:sp>
      <p:sp>
        <p:nvSpPr>
          <p:cNvPr id="6" name="Rectangle 15"/>
          <p:cNvSpPr>
            <a:spLocks noGrp="1" noChangeArrowheads="1"/>
          </p:cNvSpPr>
          <p:nvPr>
            <p:ph type="sldNum" sz="quarter" idx="11"/>
          </p:nvPr>
        </p:nvSpPr>
        <p:spPr>
          <a:ln/>
        </p:spPr>
        <p:txBody>
          <a:bodyPr/>
          <a:lstStyle>
            <a:lvl1pPr>
              <a:defRPr/>
            </a:lvl1pPr>
          </a:lstStyle>
          <a:p>
            <a:pPr>
              <a:defRPr/>
            </a:pPr>
            <a:fld id="{9BB9C3AF-607F-4143-A1A6-E1B13CE6EBF6}" type="slidenum">
              <a:rPr lang="en-US">
                <a:solidFill>
                  <a:srgbClr val="000000"/>
                </a:solidFill>
              </a:rPr>
              <a:pPr>
                <a:defRPr/>
              </a:pPr>
              <a:t>‹#›</a:t>
            </a:fld>
            <a:endParaRPr lang="en-US">
              <a:solidFill>
                <a:srgbClr val="000000"/>
              </a:solidFill>
            </a:endParaRPr>
          </a:p>
        </p:txBody>
      </p:sp>
      <p:sp>
        <p:nvSpPr>
          <p:cNvPr id="7"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Signals in Particle Detectors, W. Riegler/CERN</a:t>
            </a:r>
          </a:p>
        </p:txBody>
      </p:sp>
    </p:spTree>
    <p:extLst>
      <p:ext uri="{BB962C8B-B14F-4D97-AF65-F5344CB8AC3E}">
        <p14:creationId xmlns:p14="http://schemas.microsoft.com/office/powerpoint/2010/main" val="1263135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2F3842CE-1261-BA46-848E-67F9652D7D3F}" type="datetime1">
              <a:rPr lang="en-US" smtClean="0">
                <a:solidFill>
                  <a:srgbClr val="000000"/>
                </a:solidFill>
              </a:rPr>
              <a:t>10/21/21</a:t>
            </a:fld>
            <a:endParaRPr lang="en-US">
              <a:solidFill>
                <a:srgbClr val="000000"/>
              </a:solidFill>
            </a:endParaRPr>
          </a:p>
        </p:txBody>
      </p:sp>
      <p:sp>
        <p:nvSpPr>
          <p:cNvPr id="6" name="Rectangle 15"/>
          <p:cNvSpPr>
            <a:spLocks noGrp="1" noChangeArrowheads="1"/>
          </p:cNvSpPr>
          <p:nvPr>
            <p:ph type="sldNum" sz="quarter" idx="11"/>
          </p:nvPr>
        </p:nvSpPr>
        <p:spPr>
          <a:ln/>
        </p:spPr>
        <p:txBody>
          <a:bodyPr/>
          <a:lstStyle>
            <a:lvl1pPr>
              <a:defRPr/>
            </a:lvl1pPr>
          </a:lstStyle>
          <a:p>
            <a:pPr>
              <a:defRPr/>
            </a:pPr>
            <a:fld id="{17C35B30-C783-461C-9997-EBCCAD90200A}" type="slidenum">
              <a:rPr lang="en-US">
                <a:solidFill>
                  <a:srgbClr val="000000"/>
                </a:solidFill>
              </a:rPr>
              <a:pPr>
                <a:defRPr/>
              </a:pPr>
              <a:t>‹#›</a:t>
            </a:fld>
            <a:endParaRPr lang="en-US">
              <a:solidFill>
                <a:srgbClr val="000000"/>
              </a:solidFill>
            </a:endParaRPr>
          </a:p>
        </p:txBody>
      </p:sp>
      <p:sp>
        <p:nvSpPr>
          <p:cNvPr id="7"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Signals in Particle Detectors, W. Riegler/CERN</a:t>
            </a:r>
          </a:p>
        </p:txBody>
      </p:sp>
    </p:spTree>
    <p:extLst>
      <p:ext uri="{BB962C8B-B14F-4D97-AF65-F5344CB8AC3E}">
        <p14:creationId xmlns:p14="http://schemas.microsoft.com/office/powerpoint/2010/main" val="9370704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D4F5B9E6-7828-924E-9CC4-6ACD2C14E463}" type="datetime1">
              <a:rPr lang="en-US" smtClean="0">
                <a:solidFill>
                  <a:srgbClr val="000000"/>
                </a:solidFill>
              </a:rPr>
              <a:t>10/21/21</a:t>
            </a:fld>
            <a:endParaRPr lang="en-US">
              <a:solidFill>
                <a:srgbClr val="000000"/>
              </a:solidFill>
            </a:endParaRPr>
          </a:p>
        </p:txBody>
      </p:sp>
      <p:sp>
        <p:nvSpPr>
          <p:cNvPr id="5" name="Rectangle 15"/>
          <p:cNvSpPr>
            <a:spLocks noGrp="1" noChangeArrowheads="1"/>
          </p:cNvSpPr>
          <p:nvPr>
            <p:ph type="sldNum" sz="quarter" idx="11"/>
          </p:nvPr>
        </p:nvSpPr>
        <p:spPr>
          <a:ln/>
        </p:spPr>
        <p:txBody>
          <a:bodyPr/>
          <a:lstStyle>
            <a:lvl1pPr>
              <a:defRPr/>
            </a:lvl1pPr>
          </a:lstStyle>
          <a:p>
            <a:pPr>
              <a:defRPr/>
            </a:pPr>
            <a:fld id="{B01688F3-2DB2-40A6-94CF-DC4846358A1C}" type="slidenum">
              <a:rPr lang="en-US">
                <a:solidFill>
                  <a:srgbClr val="000000"/>
                </a:solidFill>
              </a:rPr>
              <a:pPr>
                <a:defRPr/>
              </a:pPr>
              <a:t>‹#›</a:t>
            </a:fld>
            <a:endParaRPr lang="en-US">
              <a:solidFill>
                <a:srgbClr val="000000"/>
              </a:solidFill>
            </a:endParaRPr>
          </a:p>
        </p:txBody>
      </p:sp>
      <p:sp>
        <p:nvSpPr>
          <p:cNvPr id="6"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Signals in Particle Detectors, W. Riegler/CERN</a:t>
            </a:r>
          </a:p>
        </p:txBody>
      </p:sp>
    </p:spTree>
    <p:extLst>
      <p:ext uri="{BB962C8B-B14F-4D97-AF65-F5344CB8AC3E}">
        <p14:creationId xmlns:p14="http://schemas.microsoft.com/office/powerpoint/2010/main" val="178165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1" y="381000"/>
            <a:ext cx="25908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381000"/>
            <a:ext cx="75692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C0C50BC6-189C-EB49-9D5B-23DB312744AB}" type="datetime1">
              <a:rPr lang="en-US" smtClean="0">
                <a:solidFill>
                  <a:srgbClr val="000000"/>
                </a:solidFill>
              </a:rPr>
              <a:t>10/21/21</a:t>
            </a:fld>
            <a:endParaRPr lang="en-US">
              <a:solidFill>
                <a:srgbClr val="000000"/>
              </a:solidFill>
            </a:endParaRPr>
          </a:p>
        </p:txBody>
      </p:sp>
      <p:sp>
        <p:nvSpPr>
          <p:cNvPr id="5" name="Rectangle 15"/>
          <p:cNvSpPr>
            <a:spLocks noGrp="1" noChangeArrowheads="1"/>
          </p:cNvSpPr>
          <p:nvPr>
            <p:ph type="sldNum" sz="quarter" idx="11"/>
          </p:nvPr>
        </p:nvSpPr>
        <p:spPr>
          <a:ln/>
        </p:spPr>
        <p:txBody>
          <a:bodyPr/>
          <a:lstStyle>
            <a:lvl1pPr>
              <a:defRPr/>
            </a:lvl1pPr>
          </a:lstStyle>
          <a:p>
            <a:pPr>
              <a:defRPr/>
            </a:pPr>
            <a:fld id="{60891A9C-A867-46FB-83AB-C9ECFE36EBDC}" type="slidenum">
              <a:rPr lang="en-US">
                <a:solidFill>
                  <a:srgbClr val="000000"/>
                </a:solidFill>
              </a:rPr>
              <a:pPr>
                <a:defRPr/>
              </a:pPr>
              <a:t>‹#›</a:t>
            </a:fld>
            <a:endParaRPr lang="en-US">
              <a:solidFill>
                <a:srgbClr val="000000"/>
              </a:solidFill>
            </a:endParaRPr>
          </a:p>
        </p:txBody>
      </p:sp>
      <p:sp>
        <p:nvSpPr>
          <p:cNvPr id="6"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Signals in Particle Detectors, W. Riegler/CERN</a:t>
            </a:r>
          </a:p>
        </p:txBody>
      </p:sp>
    </p:spTree>
    <p:extLst>
      <p:ext uri="{BB962C8B-B14F-4D97-AF65-F5344CB8AC3E}">
        <p14:creationId xmlns:p14="http://schemas.microsoft.com/office/powerpoint/2010/main" val="852099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97CEB29C-0381-D844-AA39-0357976331AB}" type="datetime1">
              <a:rPr lang="en-US" smtClean="0">
                <a:solidFill>
                  <a:srgbClr val="000000"/>
                </a:solidFill>
              </a:rPr>
              <a:t>10/21/21</a:t>
            </a:fld>
            <a:endParaRPr lang="en-US">
              <a:solidFill>
                <a:srgbClr val="000000"/>
              </a:solidFill>
            </a:endParaRPr>
          </a:p>
        </p:txBody>
      </p:sp>
      <p:sp>
        <p:nvSpPr>
          <p:cNvPr id="5" name="Rectangle 15"/>
          <p:cNvSpPr>
            <a:spLocks noGrp="1" noChangeArrowheads="1"/>
          </p:cNvSpPr>
          <p:nvPr>
            <p:ph type="sldNum" sz="quarter" idx="11"/>
          </p:nvPr>
        </p:nvSpPr>
        <p:spPr>
          <a:ln/>
        </p:spPr>
        <p:txBody>
          <a:bodyPr/>
          <a:lstStyle>
            <a:lvl1pPr>
              <a:defRPr/>
            </a:lvl1pPr>
          </a:lstStyle>
          <a:p>
            <a:pPr>
              <a:defRPr/>
            </a:pPr>
            <a:fld id="{1D1AC671-ECCC-4E53-A84E-DCB5FD7F5A31}" type="slidenum">
              <a:rPr lang="en-US">
                <a:solidFill>
                  <a:srgbClr val="000000"/>
                </a:solidFill>
              </a:rPr>
              <a:pPr>
                <a:defRPr/>
              </a:pPr>
              <a:t>‹#›</a:t>
            </a:fld>
            <a:endParaRPr lang="en-US">
              <a:solidFill>
                <a:srgbClr val="000000"/>
              </a:solidFill>
            </a:endParaRPr>
          </a:p>
        </p:txBody>
      </p:sp>
      <p:sp>
        <p:nvSpPr>
          <p:cNvPr id="6"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Signals in Particle Detectors, W. Riegler/CERN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fld id="{5670E76D-1FD8-F34F-BAD1-86CD0144A363}" type="datetime1">
              <a:rPr lang="en-US" smtClean="0">
                <a:solidFill>
                  <a:srgbClr val="000000"/>
                </a:solidFill>
              </a:rPr>
              <a:t>10/21/21</a:t>
            </a:fld>
            <a:endParaRPr lang="en-US">
              <a:solidFill>
                <a:srgbClr val="000000"/>
              </a:solidFill>
            </a:endParaRPr>
          </a:p>
        </p:txBody>
      </p:sp>
      <p:sp>
        <p:nvSpPr>
          <p:cNvPr id="6" name="Rectangle 15"/>
          <p:cNvSpPr>
            <a:spLocks noGrp="1" noChangeArrowheads="1"/>
          </p:cNvSpPr>
          <p:nvPr>
            <p:ph type="sldNum" sz="quarter" idx="11"/>
          </p:nvPr>
        </p:nvSpPr>
        <p:spPr>
          <a:ln/>
        </p:spPr>
        <p:txBody>
          <a:bodyPr/>
          <a:lstStyle>
            <a:lvl1pPr>
              <a:defRPr/>
            </a:lvl1pPr>
          </a:lstStyle>
          <a:p>
            <a:pPr>
              <a:defRPr/>
            </a:pPr>
            <a:fld id="{F2EB983B-B825-45E4-92D4-06C220976238}" type="slidenum">
              <a:rPr lang="en-US">
                <a:solidFill>
                  <a:srgbClr val="000000"/>
                </a:solidFill>
              </a:rPr>
              <a:pPr>
                <a:defRPr/>
              </a:pPr>
              <a:t>‹#›</a:t>
            </a:fld>
            <a:endParaRPr lang="en-US">
              <a:solidFill>
                <a:srgbClr val="000000"/>
              </a:solidFill>
            </a:endParaRPr>
          </a:p>
        </p:txBody>
      </p:sp>
      <p:sp>
        <p:nvSpPr>
          <p:cNvPr id="7"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Signals in Particle Detectors, W. Riegler/CERN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fld id="{4EC90340-5A0E-B14D-8106-C464A11602AE}" type="datetime1">
              <a:rPr lang="en-US" smtClean="0">
                <a:solidFill>
                  <a:srgbClr val="000000"/>
                </a:solidFill>
              </a:rPr>
              <a:t>10/21/21</a:t>
            </a:fld>
            <a:endParaRPr lang="en-US">
              <a:solidFill>
                <a:srgbClr val="000000"/>
              </a:solidFill>
            </a:endParaRPr>
          </a:p>
        </p:txBody>
      </p:sp>
      <p:sp>
        <p:nvSpPr>
          <p:cNvPr id="8" name="Rectangle 15"/>
          <p:cNvSpPr>
            <a:spLocks noGrp="1" noChangeArrowheads="1"/>
          </p:cNvSpPr>
          <p:nvPr>
            <p:ph type="sldNum" sz="quarter" idx="11"/>
          </p:nvPr>
        </p:nvSpPr>
        <p:spPr>
          <a:ln/>
        </p:spPr>
        <p:txBody>
          <a:bodyPr/>
          <a:lstStyle>
            <a:lvl1pPr>
              <a:defRPr/>
            </a:lvl1pPr>
          </a:lstStyle>
          <a:p>
            <a:pPr>
              <a:defRPr/>
            </a:pPr>
            <a:fld id="{AD50D15F-9292-4FAF-969F-CE3258BF9305}" type="slidenum">
              <a:rPr lang="en-US">
                <a:solidFill>
                  <a:srgbClr val="000000"/>
                </a:solidFill>
              </a:rPr>
              <a:pPr>
                <a:defRPr/>
              </a:pPr>
              <a:t>‹#›</a:t>
            </a:fld>
            <a:endParaRPr lang="en-US">
              <a:solidFill>
                <a:srgbClr val="000000"/>
              </a:solidFill>
            </a:endParaRPr>
          </a:p>
        </p:txBody>
      </p:sp>
      <p:sp>
        <p:nvSpPr>
          <p:cNvPr id="9"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Signals in Particle Detectors, W. Riegler/CERN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fld id="{C9B3D405-8EE4-8940-A127-F0DD3AF96B68}" type="datetime1">
              <a:rPr lang="en-US" smtClean="0">
                <a:solidFill>
                  <a:srgbClr val="000000"/>
                </a:solidFill>
              </a:rPr>
              <a:t>10/21/21</a:t>
            </a:fld>
            <a:endParaRPr lang="en-US">
              <a:solidFill>
                <a:srgbClr val="000000"/>
              </a:solidFill>
            </a:endParaRPr>
          </a:p>
        </p:txBody>
      </p:sp>
      <p:sp>
        <p:nvSpPr>
          <p:cNvPr id="4" name="Rectangle 15"/>
          <p:cNvSpPr>
            <a:spLocks noGrp="1" noChangeArrowheads="1"/>
          </p:cNvSpPr>
          <p:nvPr>
            <p:ph type="sldNum" sz="quarter" idx="11"/>
          </p:nvPr>
        </p:nvSpPr>
        <p:spPr>
          <a:ln/>
        </p:spPr>
        <p:txBody>
          <a:bodyPr/>
          <a:lstStyle>
            <a:lvl1pPr>
              <a:defRPr/>
            </a:lvl1pPr>
          </a:lstStyle>
          <a:p>
            <a:pPr>
              <a:defRPr/>
            </a:pPr>
            <a:fld id="{FABBC7D2-1598-46B5-99AC-7F0CABACEFCD}" type="slidenum">
              <a:rPr lang="en-US">
                <a:solidFill>
                  <a:srgbClr val="000000"/>
                </a:solidFill>
              </a:rPr>
              <a:pPr>
                <a:defRPr/>
              </a:pPr>
              <a:t>‹#›</a:t>
            </a:fld>
            <a:endParaRPr lang="en-US">
              <a:solidFill>
                <a:srgbClr val="000000"/>
              </a:solidFill>
            </a:endParaRPr>
          </a:p>
        </p:txBody>
      </p:sp>
      <p:sp>
        <p:nvSpPr>
          <p:cNvPr id="5"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Signals in Particle Detectors, W. Riegler/CERN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0" y="6569764"/>
            <a:ext cx="1625600" cy="288235"/>
          </a:xfrm>
          <a:ln/>
        </p:spPr>
        <p:txBody>
          <a:bodyPr/>
          <a:lstStyle>
            <a:lvl1pPr>
              <a:defRPr sz="1000">
                <a:solidFill>
                  <a:schemeClr val="accent3">
                    <a:lumMod val="50000"/>
                  </a:schemeClr>
                </a:solidFill>
                <a:latin typeface="+mj-lt"/>
              </a:defRPr>
            </a:lvl1pPr>
          </a:lstStyle>
          <a:p>
            <a:pPr>
              <a:defRPr/>
            </a:pPr>
            <a:fld id="{A52BF309-6B9F-3741-9BDB-9CF9B53810AF}" type="datetime1">
              <a:rPr lang="en-US" smtClean="0"/>
              <a:t>10/21/21</a:t>
            </a:fld>
            <a:endParaRPr lang="en-US" dirty="0"/>
          </a:p>
        </p:txBody>
      </p:sp>
      <p:sp>
        <p:nvSpPr>
          <p:cNvPr id="3" name="Rectangle 15"/>
          <p:cNvSpPr>
            <a:spLocks noGrp="1" noChangeArrowheads="1"/>
          </p:cNvSpPr>
          <p:nvPr>
            <p:ph type="sldNum" sz="quarter" idx="11"/>
          </p:nvPr>
        </p:nvSpPr>
        <p:spPr>
          <a:xfrm>
            <a:off x="11463382" y="6557554"/>
            <a:ext cx="711200" cy="300446"/>
          </a:xfrm>
          <a:ln/>
        </p:spPr>
        <p:txBody>
          <a:bodyPr/>
          <a:lstStyle>
            <a:lvl1pPr>
              <a:defRPr>
                <a:solidFill>
                  <a:schemeClr val="accent3">
                    <a:lumMod val="50000"/>
                  </a:schemeClr>
                </a:solidFill>
                <a:latin typeface="+mj-lt"/>
              </a:defRPr>
            </a:lvl1pPr>
          </a:lstStyle>
          <a:p>
            <a:pPr>
              <a:defRPr/>
            </a:pPr>
            <a:fld id="{7139EE62-D25E-4D29-9274-D0BC29529B49}" type="slidenum">
              <a:rPr lang="en-US" smtClean="0"/>
              <a:pPr>
                <a:defRPr/>
              </a:pPr>
              <a:t>‹#›</a:t>
            </a:fld>
            <a:endParaRPr lang="en-US" dirty="0"/>
          </a:p>
        </p:txBody>
      </p:sp>
      <p:sp>
        <p:nvSpPr>
          <p:cNvPr id="4" name="Rectangle 3"/>
          <p:cNvSpPr>
            <a:spLocks noGrp="1" noChangeArrowheads="1"/>
          </p:cNvSpPr>
          <p:nvPr>
            <p:ph type="ftr" sz="quarter" idx="12"/>
          </p:nvPr>
        </p:nvSpPr>
        <p:spPr>
          <a:xfrm>
            <a:off x="4934857" y="6566262"/>
            <a:ext cx="2032000" cy="291737"/>
          </a:xfrm>
          <a:ln/>
        </p:spPr>
        <p:txBody>
          <a:bodyPr/>
          <a:lstStyle>
            <a:lvl1pPr>
              <a:defRPr>
                <a:solidFill>
                  <a:schemeClr val="accent3">
                    <a:lumMod val="50000"/>
                  </a:schemeClr>
                </a:solidFill>
              </a:defRPr>
            </a:lvl1pPr>
          </a:lstStyle>
          <a:p>
            <a:pPr>
              <a:defRPr/>
            </a:pPr>
            <a:r>
              <a:rPr lang="en-US" dirty="0"/>
              <a:t>Signals in Particle Detectors, W. </a:t>
            </a:r>
            <a:r>
              <a:rPr lang="en-US" dirty="0" err="1"/>
              <a:t>Riegler</a:t>
            </a:r>
            <a:r>
              <a:rPr lang="en-US" dirty="0"/>
              <a:t>/CERN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0B0E97BD-00BC-7B4A-96AE-E6E3F08294B5}" type="datetime1">
              <a:rPr lang="en-US" smtClean="0">
                <a:solidFill>
                  <a:srgbClr val="000000"/>
                </a:solidFill>
              </a:rPr>
              <a:t>10/21/21</a:t>
            </a:fld>
            <a:endParaRPr lang="en-US">
              <a:solidFill>
                <a:srgbClr val="000000"/>
              </a:solidFill>
            </a:endParaRPr>
          </a:p>
        </p:txBody>
      </p:sp>
      <p:sp>
        <p:nvSpPr>
          <p:cNvPr id="6" name="Rectangle 15"/>
          <p:cNvSpPr>
            <a:spLocks noGrp="1" noChangeArrowheads="1"/>
          </p:cNvSpPr>
          <p:nvPr>
            <p:ph type="sldNum" sz="quarter" idx="11"/>
          </p:nvPr>
        </p:nvSpPr>
        <p:spPr>
          <a:ln/>
        </p:spPr>
        <p:txBody>
          <a:bodyPr/>
          <a:lstStyle>
            <a:lvl1pPr>
              <a:defRPr/>
            </a:lvl1pPr>
          </a:lstStyle>
          <a:p>
            <a:pPr>
              <a:defRPr/>
            </a:pPr>
            <a:fld id="{9BB9C3AF-607F-4143-A1A6-E1B13CE6EBF6}" type="slidenum">
              <a:rPr lang="en-US">
                <a:solidFill>
                  <a:srgbClr val="000000"/>
                </a:solidFill>
              </a:rPr>
              <a:pPr>
                <a:defRPr/>
              </a:pPr>
              <a:t>‹#›</a:t>
            </a:fld>
            <a:endParaRPr lang="en-US">
              <a:solidFill>
                <a:srgbClr val="000000"/>
              </a:solidFill>
            </a:endParaRPr>
          </a:p>
        </p:txBody>
      </p:sp>
      <p:sp>
        <p:nvSpPr>
          <p:cNvPr id="7"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Signals in Particle Detectors, W. Riegler/CERN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52D5B3BD-709F-3B43-8212-522C26126E47}" type="datetime1">
              <a:rPr lang="en-US" smtClean="0">
                <a:solidFill>
                  <a:srgbClr val="000000"/>
                </a:solidFill>
              </a:rPr>
              <a:t>10/21/21</a:t>
            </a:fld>
            <a:endParaRPr lang="en-US">
              <a:solidFill>
                <a:srgbClr val="000000"/>
              </a:solidFill>
            </a:endParaRPr>
          </a:p>
        </p:txBody>
      </p:sp>
      <p:sp>
        <p:nvSpPr>
          <p:cNvPr id="6" name="Rectangle 15"/>
          <p:cNvSpPr>
            <a:spLocks noGrp="1" noChangeArrowheads="1"/>
          </p:cNvSpPr>
          <p:nvPr>
            <p:ph type="sldNum" sz="quarter" idx="11"/>
          </p:nvPr>
        </p:nvSpPr>
        <p:spPr>
          <a:ln/>
        </p:spPr>
        <p:txBody>
          <a:bodyPr/>
          <a:lstStyle>
            <a:lvl1pPr>
              <a:defRPr/>
            </a:lvl1pPr>
          </a:lstStyle>
          <a:p>
            <a:pPr>
              <a:defRPr/>
            </a:pPr>
            <a:fld id="{17C35B30-C783-461C-9997-EBCCAD90200A}" type="slidenum">
              <a:rPr lang="en-US">
                <a:solidFill>
                  <a:srgbClr val="000000"/>
                </a:solidFill>
              </a:rPr>
              <a:pPr>
                <a:defRPr/>
              </a:pPr>
              <a:t>‹#›</a:t>
            </a:fld>
            <a:endParaRPr lang="en-US">
              <a:solidFill>
                <a:srgbClr val="000000"/>
              </a:solidFill>
            </a:endParaRPr>
          </a:p>
        </p:txBody>
      </p:sp>
      <p:sp>
        <p:nvSpPr>
          <p:cNvPr id="7" name="Rectangle 3"/>
          <p:cNvSpPr>
            <a:spLocks noGrp="1" noChangeArrowheads="1"/>
          </p:cNvSpPr>
          <p:nvPr>
            <p:ph type="ftr" sz="quarter" idx="12"/>
          </p:nvPr>
        </p:nvSpPr>
        <p:spPr>
          <a:ln/>
        </p:spPr>
        <p:txBody>
          <a:bodyPr/>
          <a:lstStyle>
            <a:lvl1pPr>
              <a:defRPr/>
            </a:lvl1pPr>
          </a:lstStyle>
          <a:p>
            <a:pPr>
              <a:defRPr/>
            </a:pPr>
            <a:r>
              <a:rPr lang="en-US">
                <a:solidFill>
                  <a:srgbClr val="000000"/>
                </a:solidFill>
              </a:rPr>
              <a:t>Signals in Particle Detectors, W. Riegler/CERN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10566400" y="0"/>
            <a:ext cx="162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nSpc>
                <a:spcPct val="100000"/>
              </a:lnSpc>
              <a:spcBef>
                <a:spcPct val="0"/>
              </a:spcBef>
              <a:buClrTx/>
              <a:buSzTx/>
              <a:buFontTx/>
              <a:buNone/>
              <a:defRPr sz="1400" b="0">
                <a:latin typeface="Times New Roman" pitchFamily="18" charset="0"/>
              </a:defRPr>
            </a:lvl1pPr>
          </a:lstStyle>
          <a:p>
            <a:pPr>
              <a:defRPr/>
            </a:pPr>
            <a:fld id="{B9DC9908-96C5-3B45-BEB4-9A7A09C5A302}" type="datetime1">
              <a:rPr lang="en-US" smtClean="0">
                <a:solidFill>
                  <a:srgbClr val="000000"/>
                </a:solidFill>
              </a:rPr>
              <a:t>10/21/21</a:t>
            </a:fld>
            <a:endParaRPr lang="en-US">
              <a:solidFill>
                <a:srgbClr val="000000"/>
              </a:solidFill>
            </a:endParaRPr>
          </a:p>
        </p:txBody>
      </p:sp>
      <p:sp>
        <p:nvSpPr>
          <p:cNvPr id="1029" name="Rectangle 5"/>
          <p:cNvSpPr>
            <a:spLocks noGrp="1" noChangeArrowheads="1"/>
          </p:cNvSpPr>
          <p:nvPr>
            <p:ph type="title"/>
          </p:nvPr>
        </p:nvSpPr>
        <p:spPr bwMode="auto">
          <a:xfrm>
            <a:off x="1727200" y="381000"/>
            <a:ext cx="80264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Slide Title</a:t>
            </a:r>
          </a:p>
        </p:txBody>
      </p:sp>
      <p:sp>
        <p:nvSpPr>
          <p:cNvPr id="1030" name="Rectangle 6"/>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Body Text</a:t>
            </a:r>
          </a:p>
          <a:p>
            <a:pPr lvl="1"/>
            <a:r>
              <a:rPr lang="en-US"/>
              <a:t>Second Level</a:t>
            </a:r>
          </a:p>
          <a:p>
            <a:pPr lvl="2"/>
            <a:r>
              <a:rPr lang="en-US"/>
              <a:t>Third Level</a:t>
            </a:r>
          </a:p>
          <a:p>
            <a:pPr lvl="3"/>
            <a:r>
              <a:rPr lang="en-US"/>
              <a:t>Fourth Level</a:t>
            </a:r>
          </a:p>
          <a:p>
            <a:pPr lvl="4"/>
            <a:r>
              <a:rPr lang="en-US"/>
              <a:t>Fifth Level</a:t>
            </a:r>
          </a:p>
        </p:txBody>
      </p:sp>
      <p:sp>
        <p:nvSpPr>
          <p:cNvPr id="1039" name="Rectangle 15"/>
          <p:cNvSpPr>
            <a:spLocks noGrp="1" noChangeArrowheads="1"/>
          </p:cNvSpPr>
          <p:nvPr>
            <p:ph type="sldNum" sz="quarter" idx="4"/>
          </p:nvPr>
        </p:nvSpPr>
        <p:spPr bwMode="auto">
          <a:xfrm>
            <a:off x="11379200" y="6477000"/>
            <a:ext cx="7112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lnSpc>
                <a:spcPct val="100000"/>
              </a:lnSpc>
              <a:spcBef>
                <a:spcPct val="0"/>
              </a:spcBef>
              <a:buClrTx/>
              <a:buSzTx/>
              <a:buFontTx/>
              <a:buNone/>
              <a:defRPr sz="1000" b="0">
                <a:latin typeface="Times New Roman" pitchFamily="18" charset="0"/>
              </a:defRPr>
            </a:lvl1pPr>
          </a:lstStyle>
          <a:p>
            <a:pPr>
              <a:defRPr/>
            </a:pPr>
            <a:fld id="{76D2897A-2A7A-4378-864C-CFB4657A69B9}" type="slidenum">
              <a:rPr lang="en-US">
                <a:solidFill>
                  <a:srgbClr val="000000"/>
                </a:solidFill>
              </a:rPr>
              <a:pPr>
                <a:defRPr/>
              </a:pPr>
              <a:t>‹#›</a:t>
            </a:fld>
            <a:endParaRPr lang="en-US">
              <a:solidFill>
                <a:srgbClr val="000000"/>
              </a:solidFill>
            </a:endParaRPr>
          </a:p>
        </p:txBody>
      </p:sp>
      <p:sp>
        <p:nvSpPr>
          <p:cNvPr id="1027" name="Rectangle 3"/>
          <p:cNvSpPr>
            <a:spLocks noGrp="1" noChangeArrowheads="1"/>
          </p:cNvSpPr>
          <p:nvPr>
            <p:ph type="ftr" sz="quarter" idx="3"/>
          </p:nvPr>
        </p:nvSpPr>
        <p:spPr bwMode="auto">
          <a:xfrm>
            <a:off x="-203200" y="6477000"/>
            <a:ext cx="2032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lnSpc>
                <a:spcPct val="100000"/>
              </a:lnSpc>
              <a:spcBef>
                <a:spcPct val="0"/>
              </a:spcBef>
              <a:buClrTx/>
              <a:buSzTx/>
              <a:buFontTx/>
              <a:buNone/>
              <a:defRPr sz="1000" b="0">
                <a:latin typeface="+mj-lt"/>
              </a:defRPr>
            </a:lvl1pPr>
          </a:lstStyle>
          <a:p>
            <a:pPr>
              <a:defRPr/>
            </a:pPr>
            <a:r>
              <a:rPr lang="en-US">
                <a:solidFill>
                  <a:srgbClr val="000000"/>
                </a:solidFill>
              </a:rPr>
              <a:t>Signals in Particle Detectors, W. Riegler/CERN</a:t>
            </a:r>
          </a:p>
        </p:txBody>
      </p:sp>
      <p:sp>
        <p:nvSpPr>
          <p:cNvPr id="1044" name="Line 20"/>
          <p:cNvSpPr>
            <a:spLocks noChangeShapeType="1"/>
          </p:cNvSpPr>
          <p:nvPr/>
        </p:nvSpPr>
        <p:spPr bwMode="auto">
          <a:xfrm>
            <a:off x="0" y="1295400"/>
            <a:ext cx="0" cy="0"/>
          </a:xfrm>
          <a:prstGeom prst="line">
            <a:avLst/>
          </a:prstGeom>
          <a:noFill/>
          <a:ln w="9525">
            <a:noFill/>
            <a:round/>
            <a:headEnd/>
            <a:tailEnd/>
          </a:ln>
          <a:effectLst/>
        </p:spPr>
        <p:txBody>
          <a:bodyPr wrap="none" lIns="92075" tIns="46038" rIns="92075" bIns="46038" anchor="ctr"/>
          <a:lstStyle/>
          <a:p>
            <a:pPr>
              <a:lnSpc>
                <a:spcPct val="90000"/>
              </a:lnSpc>
              <a:spcBef>
                <a:spcPct val="30000"/>
              </a:spcBef>
              <a:buClr>
                <a:srgbClr val="008000"/>
              </a:buClr>
              <a:buSzPct val="70000"/>
              <a:buFont typeface="Wingdings" pitchFamily="2" charset="2"/>
              <a:buNone/>
              <a:defRPr/>
            </a:pPr>
            <a:endParaRPr lang="en-US" sz="1500" b="1">
              <a:solidFill>
                <a:srgbClr val="000000"/>
              </a:solidFill>
              <a:latin typeface="Arial" pitchFamily="34" charset="0"/>
            </a:endParaRPr>
          </a:p>
        </p:txBody>
      </p:sp>
    </p:spTree>
    <p:extLst>
      <p:ext uri="{BB962C8B-B14F-4D97-AF65-F5344CB8AC3E}">
        <p14:creationId xmlns:p14="http://schemas.microsoft.com/office/powerpoint/2010/main" val="178372752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p:txStyles>
    <p:titleStyle>
      <a:lvl1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2pPr>
      <a:lvl3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3pPr>
      <a:lvl4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4pPr>
      <a:lvl5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5pPr>
      <a:lvl6pPr marL="4572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6pPr>
      <a:lvl7pPr marL="9144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7pPr>
      <a:lvl8pPr marL="13716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8pPr>
      <a:lvl9pPr marL="18288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9pPr>
    </p:titleStyle>
    <p:bodyStyle>
      <a:lvl1pPr marL="384175" indent="-384175" algn="l" rtl="0" eaLnBrk="0" fontAlgn="base" hangingPunct="0">
        <a:lnSpc>
          <a:spcPct val="90000"/>
        </a:lnSpc>
        <a:spcBef>
          <a:spcPct val="30000"/>
        </a:spcBef>
        <a:spcAft>
          <a:spcPct val="0"/>
        </a:spcAft>
        <a:buClr>
          <a:srgbClr val="008000"/>
        </a:buClr>
        <a:buSzPct val="70000"/>
        <a:buFont typeface="Wingdings" pitchFamily="2" charset="2"/>
        <a:buChar char="u"/>
        <a:defRPr sz="2000" b="1">
          <a:solidFill>
            <a:srgbClr val="0000FF"/>
          </a:solidFill>
          <a:effectLst>
            <a:outerShdw blurRad="38100" dist="38100" dir="2700000" algn="tl">
              <a:srgbClr val="C0C0C0"/>
            </a:outerShdw>
          </a:effectLst>
          <a:latin typeface="+mn-lt"/>
          <a:ea typeface="+mn-ea"/>
          <a:cs typeface="+mn-cs"/>
        </a:defRPr>
      </a:lvl1pPr>
      <a:lvl2pPr marL="855663" indent="-280988" algn="l" rtl="0" eaLnBrk="0" fontAlgn="base" hangingPunct="0">
        <a:lnSpc>
          <a:spcPct val="90000"/>
        </a:lnSpc>
        <a:spcBef>
          <a:spcPct val="30000"/>
        </a:spcBef>
        <a:spcAft>
          <a:spcPct val="0"/>
        </a:spcAft>
        <a:buClr>
          <a:srgbClr val="008000"/>
        </a:buClr>
        <a:buSzPct val="70000"/>
        <a:buFont typeface="Wingdings" pitchFamily="2" charset="2"/>
        <a:buChar char="n"/>
        <a:defRPr sz="1700" b="1">
          <a:solidFill>
            <a:schemeClr val="tx1"/>
          </a:solidFill>
          <a:latin typeface="+mn-lt"/>
        </a:defRPr>
      </a:lvl2pPr>
      <a:lvl3pPr marL="1330325" indent="-192088" algn="l" rtl="0" eaLnBrk="0" fontAlgn="base" hangingPunct="0">
        <a:lnSpc>
          <a:spcPct val="90000"/>
        </a:lnSpc>
        <a:spcBef>
          <a:spcPct val="30000"/>
        </a:spcBef>
        <a:spcAft>
          <a:spcPct val="0"/>
        </a:spcAft>
        <a:buClr>
          <a:schemeClr val="tx1"/>
        </a:buClr>
        <a:buSzPct val="80000"/>
        <a:buFont typeface="Wingdings" pitchFamily="2" charset="2"/>
        <a:buChar char="l"/>
        <a:defRPr sz="1600" b="1">
          <a:solidFill>
            <a:schemeClr val="tx1"/>
          </a:solidFill>
          <a:latin typeface="+mn-lt"/>
        </a:defRPr>
      </a:lvl3pPr>
      <a:lvl4pPr marL="1712913" indent="-192088" algn="l" rtl="0" eaLnBrk="0" fontAlgn="base" hangingPunct="0">
        <a:lnSpc>
          <a:spcPct val="90000"/>
        </a:lnSpc>
        <a:spcBef>
          <a:spcPct val="30000"/>
        </a:spcBef>
        <a:spcAft>
          <a:spcPct val="0"/>
        </a:spcAft>
        <a:buClr>
          <a:schemeClr val="tx2"/>
        </a:buClr>
        <a:buSzPct val="70000"/>
        <a:buFont typeface="Wingdings" pitchFamily="2" charset="2"/>
        <a:buChar char="u"/>
        <a:defRPr sz="1400" b="1">
          <a:solidFill>
            <a:srgbClr val="0000FF"/>
          </a:solidFill>
          <a:latin typeface="+mn-lt"/>
        </a:defRPr>
      </a:lvl4pPr>
      <a:lvl5pPr marL="2097088" indent="-192088" algn="l" rtl="0" eaLnBrk="0" fontAlgn="base" hangingPunct="0">
        <a:lnSpc>
          <a:spcPct val="90000"/>
        </a:lnSpc>
        <a:spcBef>
          <a:spcPct val="30000"/>
        </a:spcBef>
        <a:spcAft>
          <a:spcPct val="0"/>
        </a:spcAft>
        <a:buChar char="»"/>
        <a:defRPr sz="1400" b="1">
          <a:solidFill>
            <a:srgbClr val="0000FF"/>
          </a:solidFill>
          <a:latin typeface="+mn-lt"/>
        </a:defRPr>
      </a:lvl5pPr>
      <a:lvl6pPr marL="2554288" indent="-192088" algn="l" rtl="0" eaLnBrk="0" fontAlgn="base" hangingPunct="0">
        <a:lnSpc>
          <a:spcPct val="90000"/>
        </a:lnSpc>
        <a:spcBef>
          <a:spcPct val="30000"/>
        </a:spcBef>
        <a:spcAft>
          <a:spcPct val="0"/>
        </a:spcAft>
        <a:defRPr sz="1400" b="1">
          <a:solidFill>
            <a:srgbClr val="0000FF"/>
          </a:solidFill>
          <a:latin typeface="+mn-lt"/>
        </a:defRPr>
      </a:lvl6pPr>
      <a:lvl7pPr marL="3011488" indent="-192088" algn="l" rtl="0" eaLnBrk="0" fontAlgn="base" hangingPunct="0">
        <a:lnSpc>
          <a:spcPct val="90000"/>
        </a:lnSpc>
        <a:spcBef>
          <a:spcPct val="30000"/>
        </a:spcBef>
        <a:spcAft>
          <a:spcPct val="0"/>
        </a:spcAft>
        <a:defRPr sz="1400" b="1">
          <a:solidFill>
            <a:srgbClr val="0000FF"/>
          </a:solidFill>
          <a:latin typeface="+mn-lt"/>
        </a:defRPr>
      </a:lvl7pPr>
      <a:lvl8pPr marL="3468688" indent="-192088" algn="l" rtl="0" eaLnBrk="0" fontAlgn="base" hangingPunct="0">
        <a:lnSpc>
          <a:spcPct val="90000"/>
        </a:lnSpc>
        <a:spcBef>
          <a:spcPct val="30000"/>
        </a:spcBef>
        <a:spcAft>
          <a:spcPct val="0"/>
        </a:spcAft>
        <a:defRPr sz="1400" b="1">
          <a:solidFill>
            <a:srgbClr val="0000FF"/>
          </a:solidFill>
          <a:latin typeface="+mn-lt"/>
        </a:defRPr>
      </a:lvl8pPr>
      <a:lvl9pPr marL="3925888" indent="-192088" algn="l" rtl="0" eaLnBrk="0" fontAlgn="base" hangingPunct="0">
        <a:lnSpc>
          <a:spcPct val="90000"/>
        </a:lnSpc>
        <a:spcBef>
          <a:spcPct val="30000"/>
        </a:spcBef>
        <a:spcAft>
          <a:spcPct val="0"/>
        </a:spcAft>
        <a:defRPr sz="1400" b="1">
          <a:solidFill>
            <a:srgbClr val="0000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0" y="6553199"/>
            <a:ext cx="1625600" cy="317863"/>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nSpc>
                <a:spcPct val="100000"/>
              </a:lnSpc>
              <a:spcBef>
                <a:spcPct val="0"/>
              </a:spcBef>
              <a:buClrTx/>
              <a:buSzTx/>
              <a:buFontTx/>
              <a:buNone/>
              <a:defRPr sz="1000" b="0">
                <a:solidFill>
                  <a:schemeClr val="accent3">
                    <a:lumMod val="50000"/>
                  </a:schemeClr>
                </a:solidFill>
                <a:latin typeface="+mj-lt"/>
              </a:defRPr>
            </a:lvl1pPr>
          </a:lstStyle>
          <a:p>
            <a:pPr>
              <a:defRPr/>
            </a:pPr>
            <a:r>
              <a:rPr lang="en-US" dirty="0"/>
              <a:t>12/2/19</a:t>
            </a:r>
          </a:p>
        </p:txBody>
      </p:sp>
      <p:sp>
        <p:nvSpPr>
          <p:cNvPr id="1029" name="Rectangle 5"/>
          <p:cNvSpPr>
            <a:spLocks noGrp="1" noChangeArrowheads="1"/>
          </p:cNvSpPr>
          <p:nvPr>
            <p:ph type="title"/>
          </p:nvPr>
        </p:nvSpPr>
        <p:spPr bwMode="auto">
          <a:xfrm>
            <a:off x="1727200" y="381000"/>
            <a:ext cx="80264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Slide Title</a:t>
            </a:r>
          </a:p>
        </p:txBody>
      </p:sp>
      <p:sp>
        <p:nvSpPr>
          <p:cNvPr id="1030" name="Rectangle 6"/>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Body Text</a:t>
            </a:r>
          </a:p>
          <a:p>
            <a:pPr lvl="1"/>
            <a:r>
              <a:rPr lang="en-US"/>
              <a:t>Second Level</a:t>
            </a:r>
          </a:p>
          <a:p>
            <a:pPr lvl="2"/>
            <a:r>
              <a:rPr lang="en-US"/>
              <a:t>Third Level</a:t>
            </a:r>
          </a:p>
          <a:p>
            <a:pPr lvl="3"/>
            <a:r>
              <a:rPr lang="en-US"/>
              <a:t>Fourth Level</a:t>
            </a:r>
          </a:p>
          <a:p>
            <a:pPr lvl="4"/>
            <a:r>
              <a:rPr lang="en-US"/>
              <a:t>Fifth Level</a:t>
            </a:r>
          </a:p>
        </p:txBody>
      </p:sp>
      <p:sp>
        <p:nvSpPr>
          <p:cNvPr id="1039" name="Rectangle 15"/>
          <p:cNvSpPr>
            <a:spLocks noGrp="1" noChangeArrowheads="1"/>
          </p:cNvSpPr>
          <p:nvPr>
            <p:ph type="sldNum" sz="quarter" idx="4"/>
          </p:nvPr>
        </p:nvSpPr>
        <p:spPr bwMode="auto">
          <a:xfrm>
            <a:off x="11353800" y="6629400"/>
            <a:ext cx="711200" cy="2286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lnSpc>
                <a:spcPct val="100000"/>
              </a:lnSpc>
              <a:spcBef>
                <a:spcPct val="0"/>
              </a:spcBef>
              <a:buClrTx/>
              <a:buSzTx/>
              <a:buFontTx/>
              <a:buNone/>
              <a:defRPr sz="1000" b="0">
                <a:solidFill>
                  <a:schemeClr val="accent3">
                    <a:lumMod val="50000"/>
                  </a:schemeClr>
                </a:solidFill>
                <a:latin typeface="+mj-lt"/>
              </a:defRPr>
            </a:lvl1pPr>
          </a:lstStyle>
          <a:p>
            <a:pPr>
              <a:defRPr/>
            </a:pPr>
            <a:fld id="{76D2897A-2A7A-4378-864C-CFB4657A69B9}" type="slidenum">
              <a:rPr lang="en-US" smtClean="0"/>
              <a:pPr>
                <a:defRPr/>
              </a:pPr>
              <a:t>‹#›</a:t>
            </a:fld>
            <a:endParaRPr lang="en-US" dirty="0"/>
          </a:p>
        </p:txBody>
      </p:sp>
      <p:sp>
        <p:nvSpPr>
          <p:cNvPr id="1027" name="Rectangle 3"/>
          <p:cNvSpPr>
            <a:spLocks noGrp="1" noChangeArrowheads="1"/>
          </p:cNvSpPr>
          <p:nvPr>
            <p:ph type="ftr" sz="quarter" idx="3"/>
          </p:nvPr>
        </p:nvSpPr>
        <p:spPr bwMode="auto">
          <a:xfrm>
            <a:off x="5029200" y="6553200"/>
            <a:ext cx="20320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lnSpc>
                <a:spcPct val="100000"/>
              </a:lnSpc>
              <a:spcBef>
                <a:spcPct val="0"/>
              </a:spcBef>
              <a:buClrTx/>
              <a:buSzTx/>
              <a:buFontTx/>
              <a:buNone/>
              <a:defRPr sz="1000" b="0">
                <a:solidFill>
                  <a:schemeClr val="accent3">
                    <a:lumMod val="50000"/>
                  </a:schemeClr>
                </a:solidFill>
                <a:latin typeface="+mj-lt"/>
              </a:defRPr>
            </a:lvl1pPr>
          </a:lstStyle>
          <a:p>
            <a:pPr>
              <a:defRPr/>
            </a:pPr>
            <a:r>
              <a:rPr lang="en-US" dirty="0"/>
              <a:t>Signals in Particle Detectors, W. </a:t>
            </a:r>
            <a:r>
              <a:rPr lang="en-US" dirty="0" err="1"/>
              <a:t>Riegler</a:t>
            </a:r>
            <a:r>
              <a:rPr lang="en-US" dirty="0"/>
              <a:t>/CERN</a:t>
            </a:r>
          </a:p>
        </p:txBody>
      </p:sp>
      <p:sp>
        <p:nvSpPr>
          <p:cNvPr id="1044" name="Line 20"/>
          <p:cNvSpPr>
            <a:spLocks noChangeShapeType="1"/>
          </p:cNvSpPr>
          <p:nvPr/>
        </p:nvSpPr>
        <p:spPr bwMode="auto">
          <a:xfrm>
            <a:off x="0" y="1295400"/>
            <a:ext cx="0" cy="0"/>
          </a:xfrm>
          <a:prstGeom prst="line">
            <a:avLst/>
          </a:prstGeom>
          <a:noFill/>
          <a:ln w="9525">
            <a:noFill/>
            <a:round/>
            <a:headEnd/>
            <a:tailEnd/>
          </a:ln>
          <a:effectLst/>
        </p:spPr>
        <p:txBody>
          <a:bodyPr wrap="none" lIns="92075" tIns="46038" rIns="92075" bIns="46038" anchor="ctr"/>
          <a:lstStyle/>
          <a:p>
            <a:pPr>
              <a:lnSpc>
                <a:spcPct val="90000"/>
              </a:lnSpc>
              <a:spcBef>
                <a:spcPct val="30000"/>
              </a:spcBef>
              <a:buClr>
                <a:srgbClr val="008000"/>
              </a:buClr>
              <a:buSzPct val="70000"/>
              <a:buFont typeface="Wingdings" pitchFamily="2" charset="2"/>
              <a:buNone/>
              <a:defRPr/>
            </a:pPr>
            <a:endParaRPr lang="en-US" sz="1500" b="1">
              <a:solidFill>
                <a:srgbClr val="000000"/>
              </a:solidFill>
              <a:latin typeface="Arial" pitchFamily="34" charset="0"/>
            </a:endParaRPr>
          </a:p>
        </p:txBody>
      </p:sp>
    </p:spTree>
    <p:extLst>
      <p:ext uri="{BB962C8B-B14F-4D97-AF65-F5344CB8AC3E}">
        <p14:creationId xmlns:p14="http://schemas.microsoft.com/office/powerpoint/2010/main" val="2567009769"/>
      </p:ext>
    </p:extLst>
  </p:cSld>
  <p:clrMap bg1="lt1" tx1="dk1" bg2="lt2" tx2="dk2" accent1="accent1" accent2="accent2" accent3="accent3" accent4="accent4" accent5="accent5" accent6="accent6" hlink="hlink" folHlink="folHlink"/>
  <p:sldLayoutIdLst>
    <p:sldLayoutId id="2147483841" r:id="rId1"/>
  </p:sldLayoutIdLst>
  <p:hf hdr="0"/>
  <p:txStyles>
    <p:titleStyle>
      <a:lvl1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2pPr>
      <a:lvl3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3pPr>
      <a:lvl4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4pPr>
      <a:lvl5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5pPr>
      <a:lvl6pPr marL="4572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6pPr>
      <a:lvl7pPr marL="9144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7pPr>
      <a:lvl8pPr marL="13716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8pPr>
      <a:lvl9pPr marL="18288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9pPr>
    </p:titleStyle>
    <p:bodyStyle>
      <a:lvl1pPr marL="384175" indent="-384175" algn="l" rtl="0" eaLnBrk="0" fontAlgn="base" hangingPunct="0">
        <a:lnSpc>
          <a:spcPct val="90000"/>
        </a:lnSpc>
        <a:spcBef>
          <a:spcPct val="30000"/>
        </a:spcBef>
        <a:spcAft>
          <a:spcPct val="0"/>
        </a:spcAft>
        <a:buClr>
          <a:srgbClr val="008000"/>
        </a:buClr>
        <a:buSzPct val="70000"/>
        <a:buFont typeface="Wingdings" pitchFamily="2" charset="2"/>
        <a:buChar char="u"/>
        <a:defRPr sz="2000" b="1">
          <a:solidFill>
            <a:srgbClr val="0000FF"/>
          </a:solidFill>
          <a:effectLst>
            <a:outerShdw blurRad="38100" dist="38100" dir="2700000" algn="tl">
              <a:srgbClr val="C0C0C0"/>
            </a:outerShdw>
          </a:effectLst>
          <a:latin typeface="+mn-lt"/>
          <a:ea typeface="+mn-ea"/>
          <a:cs typeface="+mn-cs"/>
        </a:defRPr>
      </a:lvl1pPr>
      <a:lvl2pPr marL="855663" indent="-280988" algn="l" rtl="0" eaLnBrk="0" fontAlgn="base" hangingPunct="0">
        <a:lnSpc>
          <a:spcPct val="90000"/>
        </a:lnSpc>
        <a:spcBef>
          <a:spcPct val="30000"/>
        </a:spcBef>
        <a:spcAft>
          <a:spcPct val="0"/>
        </a:spcAft>
        <a:buClr>
          <a:srgbClr val="008000"/>
        </a:buClr>
        <a:buSzPct val="70000"/>
        <a:buFont typeface="Wingdings" pitchFamily="2" charset="2"/>
        <a:buChar char="n"/>
        <a:defRPr sz="1700" b="1">
          <a:solidFill>
            <a:schemeClr val="tx1"/>
          </a:solidFill>
          <a:latin typeface="+mn-lt"/>
        </a:defRPr>
      </a:lvl2pPr>
      <a:lvl3pPr marL="1330325" indent="-192088" algn="l" rtl="0" eaLnBrk="0" fontAlgn="base" hangingPunct="0">
        <a:lnSpc>
          <a:spcPct val="90000"/>
        </a:lnSpc>
        <a:spcBef>
          <a:spcPct val="30000"/>
        </a:spcBef>
        <a:spcAft>
          <a:spcPct val="0"/>
        </a:spcAft>
        <a:buClr>
          <a:schemeClr val="tx1"/>
        </a:buClr>
        <a:buSzPct val="80000"/>
        <a:buFont typeface="Wingdings" pitchFamily="2" charset="2"/>
        <a:buChar char="l"/>
        <a:defRPr sz="1600" b="1">
          <a:solidFill>
            <a:schemeClr val="tx1"/>
          </a:solidFill>
          <a:latin typeface="+mn-lt"/>
        </a:defRPr>
      </a:lvl3pPr>
      <a:lvl4pPr marL="1712913" indent="-192088" algn="l" rtl="0" eaLnBrk="0" fontAlgn="base" hangingPunct="0">
        <a:lnSpc>
          <a:spcPct val="90000"/>
        </a:lnSpc>
        <a:spcBef>
          <a:spcPct val="30000"/>
        </a:spcBef>
        <a:spcAft>
          <a:spcPct val="0"/>
        </a:spcAft>
        <a:buClr>
          <a:schemeClr val="tx2"/>
        </a:buClr>
        <a:buSzPct val="70000"/>
        <a:buFont typeface="Wingdings" pitchFamily="2" charset="2"/>
        <a:buChar char="u"/>
        <a:defRPr sz="1400" b="1">
          <a:solidFill>
            <a:srgbClr val="0000FF"/>
          </a:solidFill>
          <a:latin typeface="+mn-lt"/>
        </a:defRPr>
      </a:lvl4pPr>
      <a:lvl5pPr marL="2097088" indent="-192088" algn="l" rtl="0" eaLnBrk="0" fontAlgn="base" hangingPunct="0">
        <a:lnSpc>
          <a:spcPct val="90000"/>
        </a:lnSpc>
        <a:spcBef>
          <a:spcPct val="30000"/>
        </a:spcBef>
        <a:spcAft>
          <a:spcPct val="0"/>
        </a:spcAft>
        <a:buChar char="»"/>
        <a:defRPr sz="1400" b="1">
          <a:solidFill>
            <a:srgbClr val="0000FF"/>
          </a:solidFill>
          <a:latin typeface="+mn-lt"/>
        </a:defRPr>
      </a:lvl5pPr>
      <a:lvl6pPr marL="2554288" indent="-192088" algn="l" rtl="0" eaLnBrk="0" fontAlgn="base" hangingPunct="0">
        <a:lnSpc>
          <a:spcPct val="90000"/>
        </a:lnSpc>
        <a:spcBef>
          <a:spcPct val="30000"/>
        </a:spcBef>
        <a:spcAft>
          <a:spcPct val="0"/>
        </a:spcAft>
        <a:defRPr sz="1400" b="1">
          <a:solidFill>
            <a:srgbClr val="0000FF"/>
          </a:solidFill>
          <a:latin typeface="+mn-lt"/>
        </a:defRPr>
      </a:lvl6pPr>
      <a:lvl7pPr marL="3011488" indent="-192088" algn="l" rtl="0" eaLnBrk="0" fontAlgn="base" hangingPunct="0">
        <a:lnSpc>
          <a:spcPct val="90000"/>
        </a:lnSpc>
        <a:spcBef>
          <a:spcPct val="30000"/>
        </a:spcBef>
        <a:spcAft>
          <a:spcPct val="0"/>
        </a:spcAft>
        <a:defRPr sz="1400" b="1">
          <a:solidFill>
            <a:srgbClr val="0000FF"/>
          </a:solidFill>
          <a:latin typeface="+mn-lt"/>
        </a:defRPr>
      </a:lvl7pPr>
      <a:lvl8pPr marL="3468688" indent="-192088" algn="l" rtl="0" eaLnBrk="0" fontAlgn="base" hangingPunct="0">
        <a:lnSpc>
          <a:spcPct val="90000"/>
        </a:lnSpc>
        <a:spcBef>
          <a:spcPct val="30000"/>
        </a:spcBef>
        <a:spcAft>
          <a:spcPct val="0"/>
        </a:spcAft>
        <a:defRPr sz="1400" b="1">
          <a:solidFill>
            <a:srgbClr val="0000FF"/>
          </a:solidFill>
          <a:latin typeface="+mn-lt"/>
        </a:defRPr>
      </a:lvl8pPr>
      <a:lvl9pPr marL="3925888" indent="-192088" algn="l" rtl="0" eaLnBrk="0" fontAlgn="base" hangingPunct="0">
        <a:lnSpc>
          <a:spcPct val="90000"/>
        </a:lnSpc>
        <a:spcBef>
          <a:spcPct val="30000"/>
        </a:spcBef>
        <a:spcAft>
          <a:spcPct val="0"/>
        </a:spcAft>
        <a:defRPr sz="1400" b="1">
          <a:solidFill>
            <a:srgbClr val="0000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10566400" y="0"/>
            <a:ext cx="162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nSpc>
                <a:spcPct val="100000"/>
              </a:lnSpc>
              <a:spcBef>
                <a:spcPct val="0"/>
              </a:spcBef>
              <a:buClrTx/>
              <a:buSzTx/>
              <a:buFontTx/>
              <a:buNone/>
              <a:defRPr sz="1400" b="0">
                <a:latin typeface="Times New Roman" pitchFamily="18" charset="0"/>
              </a:defRPr>
            </a:lvl1pPr>
          </a:lstStyle>
          <a:p>
            <a:pPr>
              <a:defRPr/>
            </a:pPr>
            <a:fld id="{8946214D-C66F-9148-88DA-DF879D45FEA3}" type="datetime1">
              <a:rPr lang="en-US" smtClean="0">
                <a:solidFill>
                  <a:srgbClr val="000000"/>
                </a:solidFill>
              </a:rPr>
              <a:t>10/21/21</a:t>
            </a:fld>
            <a:endParaRPr lang="en-US">
              <a:solidFill>
                <a:srgbClr val="000000"/>
              </a:solidFill>
            </a:endParaRPr>
          </a:p>
        </p:txBody>
      </p:sp>
      <p:sp>
        <p:nvSpPr>
          <p:cNvPr id="1029" name="Rectangle 5"/>
          <p:cNvSpPr>
            <a:spLocks noGrp="1" noChangeArrowheads="1"/>
          </p:cNvSpPr>
          <p:nvPr>
            <p:ph type="title"/>
          </p:nvPr>
        </p:nvSpPr>
        <p:spPr bwMode="auto">
          <a:xfrm>
            <a:off x="1727200" y="381000"/>
            <a:ext cx="80264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Slide Title</a:t>
            </a:r>
          </a:p>
        </p:txBody>
      </p:sp>
      <p:sp>
        <p:nvSpPr>
          <p:cNvPr id="1030" name="Rectangle 6"/>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Body Text</a:t>
            </a:r>
          </a:p>
          <a:p>
            <a:pPr lvl="1"/>
            <a:r>
              <a:rPr lang="en-US"/>
              <a:t>Second Level</a:t>
            </a:r>
          </a:p>
          <a:p>
            <a:pPr lvl="2"/>
            <a:r>
              <a:rPr lang="en-US"/>
              <a:t>Third Level</a:t>
            </a:r>
          </a:p>
          <a:p>
            <a:pPr lvl="3"/>
            <a:r>
              <a:rPr lang="en-US"/>
              <a:t>Fourth Level</a:t>
            </a:r>
          </a:p>
          <a:p>
            <a:pPr lvl="4"/>
            <a:r>
              <a:rPr lang="en-US"/>
              <a:t>Fifth Level</a:t>
            </a:r>
          </a:p>
        </p:txBody>
      </p:sp>
      <p:sp>
        <p:nvSpPr>
          <p:cNvPr id="1039" name="Rectangle 15"/>
          <p:cNvSpPr>
            <a:spLocks noGrp="1" noChangeArrowheads="1"/>
          </p:cNvSpPr>
          <p:nvPr>
            <p:ph type="sldNum" sz="quarter" idx="4"/>
          </p:nvPr>
        </p:nvSpPr>
        <p:spPr bwMode="auto">
          <a:xfrm>
            <a:off x="11379200" y="6477000"/>
            <a:ext cx="7112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lnSpc>
                <a:spcPct val="100000"/>
              </a:lnSpc>
              <a:spcBef>
                <a:spcPct val="0"/>
              </a:spcBef>
              <a:buClrTx/>
              <a:buSzTx/>
              <a:buFontTx/>
              <a:buNone/>
              <a:defRPr sz="1000" b="0">
                <a:latin typeface="Times New Roman" pitchFamily="18" charset="0"/>
              </a:defRPr>
            </a:lvl1pPr>
          </a:lstStyle>
          <a:p>
            <a:pPr>
              <a:defRPr/>
            </a:pPr>
            <a:fld id="{76D2897A-2A7A-4378-864C-CFB4657A69B9}" type="slidenum">
              <a:rPr lang="en-US">
                <a:solidFill>
                  <a:srgbClr val="000000"/>
                </a:solidFill>
              </a:rPr>
              <a:pPr>
                <a:defRPr/>
              </a:pPr>
              <a:t>‹#›</a:t>
            </a:fld>
            <a:endParaRPr lang="en-US">
              <a:solidFill>
                <a:srgbClr val="000000"/>
              </a:solidFill>
            </a:endParaRPr>
          </a:p>
        </p:txBody>
      </p:sp>
      <p:sp>
        <p:nvSpPr>
          <p:cNvPr id="1027" name="Rectangle 3"/>
          <p:cNvSpPr>
            <a:spLocks noGrp="1" noChangeArrowheads="1"/>
          </p:cNvSpPr>
          <p:nvPr>
            <p:ph type="ftr" sz="quarter" idx="3"/>
          </p:nvPr>
        </p:nvSpPr>
        <p:spPr bwMode="auto">
          <a:xfrm>
            <a:off x="-203200" y="6477000"/>
            <a:ext cx="2032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lnSpc>
                <a:spcPct val="100000"/>
              </a:lnSpc>
              <a:spcBef>
                <a:spcPct val="0"/>
              </a:spcBef>
              <a:buClrTx/>
              <a:buSzTx/>
              <a:buFontTx/>
              <a:buNone/>
              <a:defRPr sz="1000" b="0">
                <a:latin typeface="+mj-lt"/>
              </a:defRPr>
            </a:lvl1pPr>
          </a:lstStyle>
          <a:p>
            <a:pPr>
              <a:defRPr/>
            </a:pPr>
            <a:r>
              <a:rPr lang="en-US">
                <a:solidFill>
                  <a:srgbClr val="000000"/>
                </a:solidFill>
              </a:rPr>
              <a:t>Signals in Particle Detectors, W. Riegler/CERN</a:t>
            </a:r>
          </a:p>
        </p:txBody>
      </p:sp>
      <p:sp>
        <p:nvSpPr>
          <p:cNvPr id="1044" name="Line 20"/>
          <p:cNvSpPr>
            <a:spLocks noChangeShapeType="1"/>
          </p:cNvSpPr>
          <p:nvPr/>
        </p:nvSpPr>
        <p:spPr bwMode="auto">
          <a:xfrm>
            <a:off x="0" y="1295400"/>
            <a:ext cx="0" cy="0"/>
          </a:xfrm>
          <a:prstGeom prst="line">
            <a:avLst/>
          </a:prstGeom>
          <a:noFill/>
          <a:ln w="9525">
            <a:noFill/>
            <a:round/>
            <a:headEnd/>
            <a:tailEnd/>
          </a:ln>
          <a:effectLst/>
        </p:spPr>
        <p:txBody>
          <a:bodyPr wrap="none" lIns="92075" tIns="46038" rIns="92075" bIns="46038" anchor="ctr"/>
          <a:lstStyle/>
          <a:p>
            <a:pPr>
              <a:lnSpc>
                <a:spcPct val="90000"/>
              </a:lnSpc>
              <a:spcBef>
                <a:spcPct val="30000"/>
              </a:spcBef>
              <a:buClr>
                <a:srgbClr val="008000"/>
              </a:buClr>
              <a:buSzPct val="70000"/>
              <a:buFont typeface="Wingdings" pitchFamily="2" charset="2"/>
              <a:buNone/>
              <a:defRPr/>
            </a:pPr>
            <a:endParaRPr lang="en-US" sz="1500" b="1">
              <a:solidFill>
                <a:srgbClr val="000000"/>
              </a:solidFill>
              <a:latin typeface="Arial" pitchFamily="34" charset="0"/>
            </a:endParaRPr>
          </a:p>
        </p:txBody>
      </p:sp>
    </p:spTree>
    <p:extLst>
      <p:ext uri="{BB962C8B-B14F-4D97-AF65-F5344CB8AC3E}">
        <p14:creationId xmlns:p14="http://schemas.microsoft.com/office/powerpoint/2010/main" val="862869930"/>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hf hdr="0" ftr="0"/>
  <p:txStyles>
    <p:titleStyle>
      <a:lvl1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2pPr>
      <a:lvl3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3pPr>
      <a:lvl4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4pPr>
      <a:lvl5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5pPr>
      <a:lvl6pPr marL="4572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6pPr>
      <a:lvl7pPr marL="9144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7pPr>
      <a:lvl8pPr marL="13716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8pPr>
      <a:lvl9pPr marL="18288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9pPr>
    </p:titleStyle>
    <p:bodyStyle>
      <a:lvl1pPr marL="384175" indent="-384175" algn="l" rtl="0" eaLnBrk="0" fontAlgn="base" hangingPunct="0">
        <a:lnSpc>
          <a:spcPct val="90000"/>
        </a:lnSpc>
        <a:spcBef>
          <a:spcPct val="30000"/>
        </a:spcBef>
        <a:spcAft>
          <a:spcPct val="0"/>
        </a:spcAft>
        <a:buClr>
          <a:srgbClr val="008000"/>
        </a:buClr>
        <a:buSzPct val="70000"/>
        <a:buFont typeface="Wingdings" pitchFamily="2" charset="2"/>
        <a:buChar char="u"/>
        <a:defRPr sz="2000" b="1">
          <a:solidFill>
            <a:srgbClr val="0000FF"/>
          </a:solidFill>
          <a:effectLst>
            <a:outerShdw blurRad="38100" dist="38100" dir="2700000" algn="tl">
              <a:srgbClr val="C0C0C0"/>
            </a:outerShdw>
          </a:effectLst>
          <a:latin typeface="+mn-lt"/>
          <a:ea typeface="+mn-ea"/>
          <a:cs typeface="+mn-cs"/>
        </a:defRPr>
      </a:lvl1pPr>
      <a:lvl2pPr marL="855663" indent="-280988" algn="l" rtl="0" eaLnBrk="0" fontAlgn="base" hangingPunct="0">
        <a:lnSpc>
          <a:spcPct val="90000"/>
        </a:lnSpc>
        <a:spcBef>
          <a:spcPct val="30000"/>
        </a:spcBef>
        <a:spcAft>
          <a:spcPct val="0"/>
        </a:spcAft>
        <a:buClr>
          <a:srgbClr val="008000"/>
        </a:buClr>
        <a:buSzPct val="70000"/>
        <a:buFont typeface="Wingdings" pitchFamily="2" charset="2"/>
        <a:buChar char="n"/>
        <a:defRPr sz="1700" b="1">
          <a:solidFill>
            <a:schemeClr val="tx1"/>
          </a:solidFill>
          <a:latin typeface="+mn-lt"/>
        </a:defRPr>
      </a:lvl2pPr>
      <a:lvl3pPr marL="1330325" indent="-192088" algn="l" rtl="0" eaLnBrk="0" fontAlgn="base" hangingPunct="0">
        <a:lnSpc>
          <a:spcPct val="90000"/>
        </a:lnSpc>
        <a:spcBef>
          <a:spcPct val="30000"/>
        </a:spcBef>
        <a:spcAft>
          <a:spcPct val="0"/>
        </a:spcAft>
        <a:buClr>
          <a:schemeClr val="tx1"/>
        </a:buClr>
        <a:buSzPct val="80000"/>
        <a:buFont typeface="Wingdings" pitchFamily="2" charset="2"/>
        <a:buChar char="l"/>
        <a:defRPr sz="1600" b="1">
          <a:solidFill>
            <a:schemeClr val="tx1"/>
          </a:solidFill>
          <a:latin typeface="+mn-lt"/>
        </a:defRPr>
      </a:lvl3pPr>
      <a:lvl4pPr marL="1712913" indent="-192088" algn="l" rtl="0" eaLnBrk="0" fontAlgn="base" hangingPunct="0">
        <a:lnSpc>
          <a:spcPct val="90000"/>
        </a:lnSpc>
        <a:spcBef>
          <a:spcPct val="30000"/>
        </a:spcBef>
        <a:spcAft>
          <a:spcPct val="0"/>
        </a:spcAft>
        <a:buClr>
          <a:schemeClr val="tx2"/>
        </a:buClr>
        <a:buSzPct val="70000"/>
        <a:buFont typeface="Wingdings" pitchFamily="2" charset="2"/>
        <a:buChar char="u"/>
        <a:defRPr sz="1400" b="1">
          <a:solidFill>
            <a:srgbClr val="0000FF"/>
          </a:solidFill>
          <a:latin typeface="+mn-lt"/>
        </a:defRPr>
      </a:lvl4pPr>
      <a:lvl5pPr marL="2097088" indent="-192088" algn="l" rtl="0" eaLnBrk="0" fontAlgn="base" hangingPunct="0">
        <a:lnSpc>
          <a:spcPct val="90000"/>
        </a:lnSpc>
        <a:spcBef>
          <a:spcPct val="30000"/>
        </a:spcBef>
        <a:spcAft>
          <a:spcPct val="0"/>
        </a:spcAft>
        <a:buChar char="»"/>
        <a:defRPr sz="1400" b="1">
          <a:solidFill>
            <a:srgbClr val="0000FF"/>
          </a:solidFill>
          <a:latin typeface="+mn-lt"/>
        </a:defRPr>
      </a:lvl5pPr>
      <a:lvl6pPr marL="2554288" indent="-192088" algn="l" rtl="0" eaLnBrk="0" fontAlgn="base" hangingPunct="0">
        <a:lnSpc>
          <a:spcPct val="90000"/>
        </a:lnSpc>
        <a:spcBef>
          <a:spcPct val="30000"/>
        </a:spcBef>
        <a:spcAft>
          <a:spcPct val="0"/>
        </a:spcAft>
        <a:defRPr sz="1400" b="1">
          <a:solidFill>
            <a:srgbClr val="0000FF"/>
          </a:solidFill>
          <a:latin typeface="+mn-lt"/>
        </a:defRPr>
      </a:lvl6pPr>
      <a:lvl7pPr marL="3011488" indent="-192088" algn="l" rtl="0" eaLnBrk="0" fontAlgn="base" hangingPunct="0">
        <a:lnSpc>
          <a:spcPct val="90000"/>
        </a:lnSpc>
        <a:spcBef>
          <a:spcPct val="30000"/>
        </a:spcBef>
        <a:spcAft>
          <a:spcPct val="0"/>
        </a:spcAft>
        <a:defRPr sz="1400" b="1">
          <a:solidFill>
            <a:srgbClr val="0000FF"/>
          </a:solidFill>
          <a:latin typeface="+mn-lt"/>
        </a:defRPr>
      </a:lvl7pPr>
      <a:lvl8pPr marL="3468688" indent="-192088" algn="l" rtl="0" eaLnBrk="0" fontAlgn="base" hangingPunct="0">
        <a:lnSpc>
          <a:spcPct val="90000"/>
        </a:lnSpc>
        <a:spcBef>
          <a:spcPct val="30000"/>
        </a:spcBef>
        <a:spcAft>
          <a:spcPct val="0"/>
        </a:spcAft>
        <a:defRPr sz="1400" b="1">
          <a:solidFill>
            <a:srgbClr val="0000FF"/>
          </a:solidFill>
          <a:latin typeface="+mn-lt"/>
        </a:defRPr>
      </a:lvl8pPr>
      <a:lvl9pPr marL="3925888" indent="-192088" algn="l" rtl="0" eaLnBrk="0" fontAlgn="base" hangingPunct="0">
        <a:lnSpc>
          <a:spcPct val="90000"/>
        </a:lnSpc>
        <a:spcBef>
          <a:spcPct val="30000"/>
        </a:spcBef>
        <a:spcAft>
          <a:spcPct val="0"/>
        </a:spcAft>
        <a:defRPr sz="1400" b="1">
          <a:solidFill>
            <a:srgbClr val="0000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64.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4.png"/><Relationship Id="rId7" Type="http://schemas.openxmlformats.org/officeDocument/2006/relationships/image" Target="../media/image65.png"/><Relationship Id="rId12" Type="http://schemas.openxmlformats.org/officeDocument/2006/relationships/image" Target="../media/image81.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80.png"/><Relationship Id="rId5" Type="http://schemas.openxmlformats.org/officeDocument/2006/relationships/image" Target="../media/image76.png"/><Relationship Id="rId10" Type="http://schemas.openxmlformats.org/officeDocument/2006/relationships/image" Target="../media/image79.png"/><Relationship Id="rId4" Type="http://schemas.openxmlformats.org/officeDocument/2006/relationships/image" Target="../media/image75.png"/><Relationship Id="rId9" Type="http://schemas.openxmlformats.org/officeDocument/2006/relationships/image" Target="../media/image78.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1.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12.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2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4.png"/><Relationship Id="rId7" Type="http://schemas.openxmlformats.org/officeDocument/2006/relationships/image" Target="../media/image93.png"/><Relationship Id="rId2" Type="http://schemas.openxmlformats.org/officeDocument/2006/relationships/image" Target="../media/image83.png"/><Relationship Id="rId1" Type="http://schemas.openxmlformats.org/officeDocument/2006/relationships/slideLayout" Target="../slideLayouts/slideLayout12.xml"/><Relationship Id="rId6" Type="http://schemas.openxmlformats.org/officeDocument/2006/relationships/image" Target="../media/image88.png"/><Relationship Id="rId11" Type="http://schemas.openxmlformats.org/officeDocument/2006/relationships/image" Target="../media/image97.png"/><Relationship Id="rId5" Type="http://schemas.openxmlformats.org/officeDocument/2006/relationships/image" Target="../media/image86.png"/><Relationship Id="rId10" Type="http://schemas.openxmlformats.org/officeDocument/2006/relationships/image" Target="../media/image96.png"/><Relationship Id="rId4" Type="http://schemas.openxmlformats.org/officeDocument/2006/relationships/image" Target="../media/image85.png"/><Relationship Id="rId9" Type="http://schemas.openxmlformats.org/officeDocument/2006/relationships/image" Target="../media/image95.png"/></Relationships>
</file>

<file path=ppt/slides/_rels/slide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image" Target="../media/image108.tiff"/><Relationship Id="rId1" Type="http://schemas.openxmlformats.org/officeDocument/2006/relationships/slideLayout" Target="../slideLayouts/slideLayout1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08.tiff"/><Relationship Id="rId1" Type="http://schemas.openxmlformats.org/officeDocument/2006/relationships/slideLayout" Target="../slideLayouts/slideLayout1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116.png"/><Relationship Id="rId4" Type="http://schemas.openxmlformats.org/officeDocument/2006/relationships/image" Target="../media/image118.png"/></Relationships>
</file>

<file path=ppt/slides/_rels/slide3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118.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122.png"/><Relationship Id="rId4" Type="http://schemas.openxmlformats.org/officeDocument/2006/relationships/image" Target="../media/image1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23.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4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4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34.png"/><Relationship Id="rId4" Type="http://schemas.openxmlformats.org/officeDocument/2006/relationships/image" Target="../media/image133.png"/></Relationships>
</file>

<file path=ppt/slides/_rels/slide45.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4.png"/><Relationship Id="rId7" Type="http://schemas.openxmlformats.org/officeDocument/2006/relationships/image" Target="../media/image139.png"/><Relationship Id="rId2"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s>
</file>

<file path=ppt/slides/_rels/slide46.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31.png"/><Relationship Id="rId2"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35.png"/><Relationship Id="rId4" Type="http://schemas.openxmlformats.org/officeDocument/2006/relationships/image" Target="../media/image146.png"/></Relationships>
</file>

<file path=ppt/slides/_rels/slide47.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52.png"/><Relationship Id="rId2"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4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5.png"/><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 Id="rId9" Type="http://schemas.openxmlformats.org/officeDocument/2006/relationships/image" Target="../media/image163.png"/></Relationships>
</file>

<file path=ppt/slides/_rels/slide5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7.xml"/><Relationship Id="rId5" Type="http://schemas.openxmlformats.org/officeDocument/2006/relationships/image" Target="../media/image143.png"/><Relationship Id="rId4" Type="http://schemas.openxmlformats.org/officeDocument/2006/relationships/image" Target="../media/image142.png"/></Relationships>
</file>

<file path=ppt/slides/_rels/slide52.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67.png"/><Relationship Id="rId7" Type="http://schemas.openxmlformats.org/officeDocument/2006/relationships/image" Target="../media/image168.png"/><Relationship Id="rId2" Type="http://schemas.openxmlformats.org/officeDocument/2006/relationships/image" Target="../media/image166.png"/><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45.png"/><Relationship Id="rId4" Type="http://schemas.openxmlformats.org/officeDocument/2006/relationships/image" Target="../media/image158.png"/></Relationships>
</file>

<file path=ppt/slides/_rels/slide5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7.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5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7.xml"/><Relationship Id="rId4" Type="http://schemas.openxmlformats.org/officeDocument/2006/relationships/image" Target="../media/image177.png"/></Relationships>
</file>

<file path=ppt/slides/_rels/slide5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7.xml"/><Relationship Id="rId5" Type="http://schemas.openxmlformats.org/officeDocument/2006/relationships/image" Target="../media/image183.png"/><Relationship Id="rId4" Type="http://schemas.openxmlformats.org/officeDocument/2006/relationships/image" Target="../media/image182.png"/></Relationships>
</file>

<file path=ppt/slides/_rels/slide5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19.xml"/><Relationship Id="rId4" Type="http://schemas.openxmlformats.org/officeDocument/2006/relationships/image" Target="../media/image186.png"/></Relationships>
</file>

<file path=ppt/slides/_rels/slide59.xml.rels><?xml version="1.0" encoding="UTF-8" standalone="yes"?>
<Relationships xmlns="http://schemas.openxmlformats.org/package/2006/relationships"><Relationship Id="rId3" Type="http://schemas.openxmlformats.org/officeDocument/2006/relationships/hyperlink" Target="https://doi.org/10.1016/j.nima.2005.08.064" TargetMode="External"/><Relationship Id="rId2" Type="http://schemas.openxmlformats.org/officeDocument/2006/relationships/image" Target="../media/image187.png"/><Relationship Id="rId1" Type="http://schemas.openxmlformats.org/officeDocument/2006/relationships/slideLayout" Target="../slideLayouts/slideLayout19.xml"/><Relationship Id="rId4" Type="http://schemas.openxmlformats.org/officeDocument/2006/relationships/image" Target="../media/image18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7.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97.png"/><Relationship Id="rId2" Type="http://schemas.openxmlformats.org/officeDocument/2006/relationships/image" Target="../media/image194.png"/><Relationship Id="rId1" Type="http://schemas.openxmlformats.org/officeDocument/2006/relationships/slideLayout" Target="../slideLayouts/slideLayout7.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41.png"/></Relationships>
</file>

<file path=ppt/slides/_rels/slide63.xml.rels><?xml version="1.0" encoding="UTF-8" standalone="yes"?>
<Relationships xmlns="http://schemas.openxmlformats.org/package/2006/relationships"><Relationship Id="rId3" Type="http://schemas.openxmlformats.org/officeDocument/2006/relationships/hyperlink" Target="https://indico.cern.ch/event/861104/" TargetMode="External"/><Relationship Id="rId2" Type="http://schemas.openxmlformats.org/officeDocument/2006/relationships/image" Target="../media/image198.png"/><Relationship Id="rId1" Type="http://schemas.openxmlformats.org/officeDocument/2006/relationships/slideLayout" Target="../slideLayouts/slideLayout7.xml"/><Relationship Id="rId4" Type="http://schemas.openxmlformats.org/officeDocument/2006/relationships/image" Target="../media/image199.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0.png"/><Relationship Id="rId5" Type="http://schemas.openxmlformats.org/officeDocument/2006/relationships/image" Target="../media/image4.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4"/>
          <p:cNvSpPr>
            <a:spLocks noGrp="1"/>
          </p:cNvSpPr>
          <p:nvPr>
            <p:ph type="sldNum" sz="quarter" idx="11"/>
          </p:nvPr>
        </p:nvSpPr>
        <p:spPr>
          <a:noFill/>
        </p:spPr>
        <p:txBody>
          <a:bodyPr/>
          <a:lstStyle/>
          <a:p>
            <a:fld id="{EBCA16F1-1CA4-4B05-803A-D2AC89D6745E}" type="slidenum">
              <a:rPr lang="en-US" smtClean="0">
                <a:solidFill>
                  <a:srgbClr val="000000"/>
                </a:solidFill>
              </a:rPr>
              <a:pPr/>
              <a:t>1</a:t>
            </a:fld>
            <a:endParaRPr lang="en-US">
              <a:solidFill>
                <a:srgbClr val="000000"/>
              </a:solidFill>
            </a:endParaRPr>
          </a:p>
        </p:txBody>
      </p:sp>
      <p:sp>
        <p:nvSpPr>
          <p:cNvPr id="4100" name="Rectangle 4"/>
          <p:cNvSpPr>
            <a:spLocks noGrp="1" noChangeArrowheads="1"/>
          </p:cNvSpPr>
          <p:nvPr>
            <p:ph type="title" idx="4294967295"/>
          </p:nvPr>
        </p:nvSpPr>
        <p:spPr>
          <a:xfrm>
            <a:off x="-17418" y="550672"/>
            <a:ext cx="12192000" cy="838200"/>
          </a:xfrm>
          <a:noFill/>
        </p:spPr>
        <p:txBody>
          <a:bodyPr/>
          <a:lstStyle/>
          <a:p>
            <a:r>
              <a:rPr lang="en-US" dirty="0">
                <a:effectLst/>
              </a:rPr>
              <a:t>Time resolution of silicon sensors</a:t>
            </a:r>
          </a:p>
        </p:txBody>
      </p:sp>
      <p:sp>
        <p:nvSpPr>
          <p:cNvPr id="3077" name="Text Box 9"/>
          <p:cNvSpPr txBox="1">
            <a:spLocks noChangeArrowheads="1"/>
          </p:cNvSpPr>
          <p:nvPr/>
        </p:nvSpPr>
        <p:spPr bwMode="auto">
          <a:xfrm>
            <a:off x="0" y="1755183"/>
            <a:ext cx="12174582" cy="610040"/>
          </a:xfrm>
          <a:prstGeom prst="rect">
            <a:avLst/>
          </a:prstGeom>
          <a:noFill/>
          <a:ln w="9525">
            <a:noFill/>
            <a:miter lim="800000"/>
            <a:headEnd/>
            <a:tailEnd/>
          </a:ln>
        </p:spPr>
        <p:txBody>
          <a:bodyPr wrap="square" lIns="92075" tIns="46038" rIns="92075" bIns="46038">
            <a:spAutoFit/>
          </a:bodyPr>
          <a:lstStyle/>
          <a:p>
            <a:pPr algn="ctr">
              <a:lnSpc>
                <a:spcPct val="90000"/>
              </a:lnSpc>
              <a:spcBef>
                <a:spcPct val="30000"/>
              </a:spcBef>
              <a:buClr>
                <a:srgbClr val="008000"/>
              </a:buClr>
              <a:buSzPct val="70000"/>
              <a:buFont typeface="Wingdings" pitchFamily="2" charset="2"/>
              <a:buNone/>
              <a:defRPr/>
            </a:pPr>
            <a:r>
              <a:rPr lang="en-US" sz="1600" dirty="0">
                <a:solidFill>
                  <a:srgbClr val="000000"/>
                </a:solidFill>
                <a:latin typeface="Arial" pitchFamily="34" charset="0"/>
              </a:rPr>
              <a:t>Werner </a:t>
            </a:r>
            <a:r>
              <a:rPr lang="en-US" sz="1600" dirty="0" err="1">
                <a:solidFill>
                  <a:srgbClr val="000000"/>
                </a:solidFill>
                <a:latin typeface="Arial" pitchFamily="34" charset="0"/>
              </a:rPr>
              <a:t>Riegler</a:t>
            </a:r>
            <a:r>
              <a:rPr lang="en-US" sz="1600" dirty="0">
                <a:solidFill>
                  <a:srgbClr val="000000"/>
                </a:solidFill>
                <a:latin typeface="Arial" pitchFamily="34" charset="0"/>
              </a:rPr>
              <a:t>, CERN,  </a:t>
            </a:r>
            <a:r>
              <a:rPr lang="en-US" sz="1400" dirty="0" err="1">
                <a:solidFill>
                  <a:schemeClr val="accent6">
                    <a:lumMod val="50000"/>
                  </a:schemeClr>
                </a:solidFill>
                <a:latin typeface="Arial" pitchFamily="34" charset="0"/>
              </a:rPr>
              <a:t>werner.riegler@cern.ch</a:t>
            </a:r>
            <a:endParaRPr lang="en-US" sz="1400" dirty="0">
              <a:solidFill>
                <a:schemeClr val="accent6">
                  <a:lumMod val="50000"/>
                </a:schemeClr>
              </a:solidFill>
              <a:latin typeface="Arial" pitchFamily="34" charset="0"/>
            </a:endParaRPr>
          </a:p>
          <a:p>
            <a:pPr algn="ctr">
              <a:lnSpc>
                <a:spcPct val="90000"/>
              </a:lnSpc>
              <a:spcBef>
                <a:spcPct val="30000"/>
              </a:spcBef>
              <a:buClr>
                <a:srgbClr val="008000"/>
              </a:buClr>
              <a:buSzPct val="70000"/>
              <a:buFont typeface="Wingdings" pitchFamily="2" charset="2"/>
              <a:buNone/>
              <a:defRPr/>
            </a:pPr>
            <a:r>
              <a:rPr lang="en-US" sz="1600" dirty="0">
                <a:solidFill>
                  <a:srgbClr val="009D00"/>
                </a:solidFill>
                <a:latin typeface="Arial" pitchFamily="34" charset="0"/>
              </a:rPr>
              <a:t> </a:t>
            </a:r>
            <a:r>
              <a:rPr lang="en-US" sz="1600" dirty="0">
                <a:latin typeface="Arial" pitchFamily="34" charset="0"/>
              </a:rPr>
              <a:t>October 15,  2021 </a:t>
            </a:r>
          </a:p>
        </p:txBody>
      </p:sp>
      <p:sp>
        <p:nvSpPr>
          <p:cNvPr id="2" name="Date Placeholder 1">
            <a:extLst>
              <a:ext uri="{FF2B5EF4-FFF2-40B4-BE49-F238E27FC236}">
                <a16:creationId xmlns:a16="http://schemas.microsoft.com/office/drawing/2014/main" id="{5EBEA79C-81AE-5C46-AAAC-0EF34D3FDC60}"/>
              </a:ext>
            </a:extLst>
          </p:cNvPr>
          <p:cNvSpPr>
            <a:spLocks noGrp="1"/>
          </p:cNvSpPr>
          <p:nvPr>
            <p:ph type="dt" sz="half" idx="10"/>
          </p:nvPr>
        </p:nvSpPr>
        <p:spPr/>
        <p:txBody>
          <a:bodyPr/>
          <a:lstStyle/>
          <a:p>
            <a:pPr>
              <a:defRPr/>
            </a:pPr>
            <a:fld id="{62C8DD62-6523-8B4F-BBCD-12E5AED3BAA0}" type="datetime1">
              <a:rPr lang="en-US" smtClean="0">
                <a:solidFill>
                  <a:srgbClr val="000000"/>
                </a:solidFill>
              </a:rPr>
              <a:t>10/21/21</a:t>
            </a:fld>
            <a:endParaRPr lang="en-US" dirty="0">
              <a:solidFill>
                <a:srgbClr val="000000"/>
              </a:solidFill>
            </a:endParaRPr>
          </a:p>
        </p:txBody>
      </p:sp>
      <p:sp>
        <p:nvSpPr>
          <p:cNvPr id="3" name="Rectangle 2">
            <a:extLst>
              <a:ext uri="{FF2B5EF4-FFF2-40B4-BE49-F238E27FC236}">
                <a16:creationId xmlns:a16="http://schemas.microsoft.com/office/drawing/2014/main" id="{D339479E-312B-FA41-BDF9-04BFCD364072}"/>
              </a:ext>
            </a:extLst>
          </p:cNvPr>
          <p:cNvSpPr/>
          <p:nvPr/>
        </p:nvSpPr>
        <p:spPr>
          <a:xfrm>
            <a:off x="1890380" y="2672211"/>
            <a:ext cx="8357742" cy="3816429"/>
          </a:xfrm>
          <a:prstGeom prst="rect">
            <a:avLst/>
          </a:prstGeom>
        </p:spPr>
        <p:txBody>
          <a:bodyPr wrap="square">
            <a:spAutoFit/>
          </a:bodyPr>
          <a:lstStyle/>
          <a:p>
            <a:pPr algn="ctr"/>
            <a:r>
              <a:rPr lang="en-US" sz="1600" b="1" dirty="0">
                <a:solidFill>
                  <a:srgbClr val="000000"/>
                </a:solidFill>
                <a:latin typeface="Helvetica" pitchFamily="2" charset="0"/>
              </a:rPr>
              <a:t>Abstract</a:t>
            </a:r>
          </a:p>
          <a:p>
            <a:pPr algn="just"/>
            <a:endParaRPr lang="en-US" sz="1400" b="1" dirty="0">
              <a:solidFill>
                <a:srgbClr val="000000"/>
              </a:solidFill>
              <a:latin typeface="Helvetica" pitchFamily="2" charset="0"/>
            </a:endParaRPr>
          </a:p>
          <a:p>
            <a:pPr algn="just"/>
            <a:r>
              <a:rPr lang="en-US" sz="1400" dirty="0">
                <a:solidFill>
                  <a:srgbClr val="002060"/>
                </a:solidFill>
              </a:rPr>
              <a:t>Precision timing with solid state detectors is being employed in many areas of particle physics instrumentation. Applications for pileup rejection and time of flight measurements at the LHC are just two of many notable examples.</a:t>
            </a:r>
          </a:p>
          <a:p>
            <a:pPr algn="just"/>
            <a:endParaRPr lang="en-US" sz="1400" dirty="0">
              <a:solidFill>
                <a:srgbClr val="002060"/>
              </a:solidFill>
            </a:endParaRPr>
          </a:p>
          <a:p>
            <a:pPr algn="just"/>
            <a:r>
              <a:rPr lang="en-US" sz="1400" dirty="0">
                <a:solidFill>
                  <a:schemeClr val="accent6">
                    <a:lumMod val="50000"/>
                  </a:schemeClr>
                </a:solidFill>
              </a:rPr>
              <a:t>During the past years the principal contributions to the time resolution for various types of silicon sensors have been studied. The principal contributors to the time resolution are Landau fluctuations, electronics noise, signal shape fluctuations due to a varying pad response function as well as gain fluctuations. </a:t>
            </a:r>
          </a:p>
          <a:p>
            <a:pPr algn="just"/>
            <a:endParaRPr lang="en-US" sz="1400" dirty="0">
              <a:solidFill>
                <a:srgbClr val="002060"/>
              </a:solidFill>
            </a:endParaRPr>
          </a:p>
          <a:p>
            <a:pPr algn="just"/>
            <a:r>
              <a:rPr lang="en-US" sz="1400" dirty="0">
                <a:solidFill>
                  <a:srgbClr val="002060"/>
                </a:solidFill>
              </a:rPr>
              <a:t>We discuss silicon pad and silicon pixel sensors, LGAD sensors as well as SPADs and </a:t>
            </a:r>
            <a:r>
              <a:rPr lang="en-US" sz="1400" dirty="0" err="1">
                <a:solidFill>
                  <a:srgbClr val="002060"/>
                </a:solidFill>
              </a:rPr>
              <a:t>SiPMs</a:t>
            </a:r>
            <a:r>
              <a:rPr lang="en-US" sz="1400" dirty="0">
                <a:solidFill>
                  <a:srgbClr val="002060"/>
                </a:solidFill>
              </a:rPr>
              <a:t>. These sensors have been simulated using the Garfield++ toolkit. The analytic statistical analysis of the contributions to the time resolution has been performed, resulting in elementary expressions for the timing performance of these sensors. These expressions show the basic directions for optimization of these sensors as well as the fundamental limits to the time resolution.</a:t>
            </a:r>
          </a:p>
          <a:p>
            <a:r>
              <a:rPr lang="en-US" dirty="0">
                <a:solidFill>
                  <a:srgbClr val="002060"/>
                </a:solidFill>
              </a:rPr>
              <a:t> </a:t>
            </a:r>
          </a:p>
        </p:txBody>
      </p:sp>
    </p:spTree>
    <p:extLst>
      <p:ext uri="{BB962C8B-B14F-4D97-AF65-F5344CB8AC3E}">
        <p14:creationId xmlns:p14="http://schemas.microsoft.com/office/powerpoint/2010/main" val="236834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E4B3CE-A0D5-604A-B227-8A7F9DC8F345}"/>
              </a:ext>
            </a:extLst>
          </p:cNvPr>
          <p:cNvSpPr>
            <a:spLocks noGrp="1"/>
          </p:cNvSpPr>
          <p:nvPr>
            <p:ph type="dt" sz="half" idx="10"/>
          </p:nvPr>
        </p:nvSpPr>
        <p:spPr/>
        <p:txBody>
          <a:bodyPr/>
          <a:lstStyle/>
          <a:p>
            <a:pPr>
              <a:defRPr/>
            </a:pPr>
            <a:fld id="{A52BF309-6B9F-3741-9BDB-9CF9B53810AF}" type="datetime1">
              <a:rPr lang="en-US" smtClean="0"/>
              <a:t>10/21/21</a:t>
            </a:fld>
            <a:endParaRPr lang="en-US" dirty="0"/>
          </a:p>
        </p:txBody>
      </p:sp>
      <p:sp>
        <p:nvSpPr>
          <p:cNvPr id="3" name="Slide Number Placeholder 2">
            <a:extLst>
              <a:ext uri="{FF2B5EF4-FFF2-40B4-BE49-F238E27FC236}">
                <a16:creationId xmlns:a16="http://schemas.microsoft.com/office/drawing/2014/main" id="{20946824-DE51-8F47-A819-390D4B3D4FFB}"/>
              </a:ext>
            </a:extLst>
          </p:cNvPr>
          <p:cNvSpPr>
            <a:spLocks noGrp="1"/>
          </p:cNvSpPr>
          <p:nvPr>
            <p:ph type="sldNum" sz="quarter" idx="11"/>
          </p:nvPr>
        </p:nvSpPr>
        <p:spPr/>
        <p:txBody>
          <a:bodyPr/>
          <a:lstStyle/>
          <a:p>
            <a:pPr>
              <a:defRPr/>
            </a:pPr>
            <a:fld id="{7139EE62-D25E-4D29-9274-D0BC29529B49}" type="slidenum">
              <a:rPr lang="en-US" smtClean="0"/>
              <a:pPr>
                <a:defRPr/>
              </a:pPr>
              <a:t>10</a:t>
            </a:fld>
            <a:endParaRPr lang="en-US" dirty="0"/>
          </a:p>
        </p:txBody>
      </p:sp>
      <p:pic>
        <p:nvPicPr>
          <p:cNvPr id="5" name="Picture 4">
            <a:extLst>
              <a:ext uri="{FF2B5EF4-FFF2-40B4-BE49-F238E27FC236}">
                <a16:creationId xmlns:a16="http://schemas.microsoft.com/office/drawing/2014/main" id="{BEC6492B-53E3-ED41-8EEB-DAFB2D3255AB}"/>
              </a:ext>
            </a:extLst>
          </p:cNvPr>
          <p:cNvPicPr>
            <a:picLocks noChangeAspect="1"/>
          </p:cNvPicPr>
          <p:nvPr/>
        </p:nvPicPr>
        <p:blipFill>
          <a:blip r:embed="rId2"/>
          <a:stretch>
            <a:fillRect/>
          </a:stretch>
        </p:blipFill>
        <p:spPr>
          <a:xfrm>
            <a:off x="945029" y="909682"/>
            <a:ext cx="4059591" cy="2701553"/>
          </a:xfrm>
          <a:prstGeom prst="rect">
            <a:avLst/>
          </a:prstGeom>
        </p:spPr>
      </p:pic>
      <p:pic>
        <p:nvPicPr>
          <p:cNvPr id="6" name="Picture 5">
            <a:extLst>
              <a:ext uri="{FF2B5EF4-FFF2-40B4-BE49-F238E27FC236}">
                <a16:creationId xmlns:a16="http://schemas.microsoft.com/office/drawing/2014/main" id="{1D54AC59-69C8-F546-AEBC-C5615A719308}"/>
              </a:ext>
            </a:extLst>
          </p:cNvPr>
          <p:cNvPicPr>
            <a:picLocks noChangeAspect="1"/>
          </p:cNvPicPr>
          <p:nvPr/>
        </p:nvPicPr>
        <p:blipFill>
          <a:blip r:embed="rId3"/>
          <a:stretch>
            <a:fillRect/>
          </a:stretch>
        </p:blipFill>
        <p:spPr>
          <a:xfrm>
            <a:off x="812800" y="4015454"/>
            <a:ext cx="4191820" cy="2789547"/>
          </a:xfrm>
          <a:prstGeom prst="rect">
            <a:avLst/>
          </a:prstGeom>
        </p:spPr>
      </p:pic>
      <p:sp>
        <p:nvSpPr>
          <p:cNvPr id="7" name="TextBox 6">
            <a:extLst>
              <a:ext uri="{FF2B5EF4-FFF2-40B4-BE49-F238E27FC236}">
                <a16:creationId xmlns:a16="http://schemas.microsoft.com/office/drawing/2014/main" id="{57DEF945-84A2-BA4A-BF8F-05870BDA3DBA}"/>
              </a:ext>
            </a:extLst>
          </p:cNvPr>
          <p:cNvSpPr txBox="1"/>
          <p:nvPr/>
        </p:nvSpPr>
        <p:spPr>
          <a:xfrm>
            <a:off x="5355911" y="3932106"/>
            <a:ext cx="6463071" cy="1815882"/>
          </a:xfrm>
          <a:prstGeom prst="rect">
            <a:avLst/>
          </a:prstGeom>
          <a:noFill/>
        </p:spPr>
        <p:txBody>
          <a:bodyPr wrap="square" rtlCol="0">
            <a:spAutoFit/>
          </a:bodyPr>
          <a:lstStyle/>
          <a:p>
            <a:r>
              <a:rPr lang="en-GB" sz="1400" dirty="0">
                <a:solidFill>
                  <a:srgbClr val="002060"/>
                </a:solidFill>
              </a:rPr>
              <a:t>There are many different ways to correct for this slewing effect</a:t>
            </a:r>
          </a:p>
          <a:p>
            <a:endParaRPr lang="en-GB" sz="1400" dirty="0">
              <a:solidFill>
                <a:srgbClr val="002060"/>
              </a:solidFill>
            </a:endParaRPr>
          </a:p>
          <a:p>
            <a:pPr marL="285750" indent="-285750">
              <a:buFont typeface="Arial" panose="020B0604020202020204" pitchFamily="34" charset="0"/>
              <a:buChar char="•"/>
            </a:pPr>
            <a:r>
              <a:rPr lang="en-GB" sz="1400" dirty="0">
                <a:solidFill>
                  <a:srgbClr val="002060"/>
                </a:solidFill>
              </a:rPr>
              <a:t>Constant Fraction discrimination</a:t>
            </a:r>
          </a:p>
          <a:p>
            <a:pPr marL="285750" indent="-285750">
              <a:buFont typeface="Arial" panose="020B0604020202020204" pitchFamily="34" charset="0"/>
              <a:buChar char="•"/>
            </a:pPr>
            <a:r>
              <a:rPr lang="en-GB" sz="1400" dirty="0">
                <a:solidFill>
                  <a:schemeClr val="accent6">
                    <a:lumMod val="50000"/>
                  </a:schemeClr>
                </a:solidFill>
              </a:rPr>
              <a:t>Standard discrimination using time over threshold to correct for pulse-height</a:t>
            </a:r>
          </a:p>
          <a:p>
            <a:pPr marL="285750" indent="-285750">
              <a:buFont typeface="Arial" panose="020B0604020202020204" pitchFamily="34" charset="0"/>
              <a:buChar char="•"/>
            </a:pPr>
            <a:r>
              <a:rPr lang="en-GB" sz="1400" dirty="0">
                <a:solidFill>
                  <a:srgbClr val="002060"/>
                </a:solidFill>
              </a:rPr>
              <a:t>Standard discrimination  + </a:t>
            </a:r>
            <a:r>
              <a:rPr lang="en-GB" sz="1400" dirty="0" err="1">
                <a:solidFill>
                  <a:srgbClr val="002060"/>
                </a:solidFill>
              </a:rPr>
              <a:t>pulseheight</a:t>
            </a:r>
            <a:r>
              <a:rPr lang="en-GB" sz="1400" dirty="0">
                <a:solidFill>
                  <a:srgbClr val="002060"/>
                </a:solidFill>
              </a:rPr>
              <a:t> to correct for pulse-height</a:t>
            </a:r>
          </a:p>
          <a:p>
            <a:pPr marL="285750" indent="-285750">
              <a:buFont typeface="Arial" panose="020B0604020202020204" pitchFamily="34" charset="0"/>
              <a:buChar char="•"/>
            </a:pPr>
            <a:r>
              <a:rPr lang="en-GB" sz="1400" dirty="0">
                <a:solidFill>
                  <a:schemeClr val="accent6">
                    <a:lumMod val="50000"/>
                  </a:schemeClr>
                </a:solidFill>
              </a:rPr>
              <a:t>Standard discrimination  + total charge  to correct for pulse-height</a:t>
            </a:r>
          </a:p>
          <a:p>
            <a:pPr marL="285750" indent="-285750">
              <a:buFont typeface="Arial" panose="020B0604020202020204" pitchFamily="34" charset="0"/>
              <a:buChar char="•"/>
            </a:pPr>
            <a:r>
              <a:rPr lang="en-GB" sz="1400" dirty="0">
                <a:solidFill>
                  <a:srgbClr val="002060"/>
                </a:solidFill>
              </a:rPr>
              <a:t>Multiple sampling and ‘fitting’ the know signal shape</a:t>
            </a:r>
          </a:p>
          <a:p>
            <a:pPr marL="285750" indent="-285750">
              <a:buFont typeface="Arial" panose="020B0604020202020204" pitchFamily="34" charset="0"/>
              <a:buChar char="•"/>
            </a:pPr>
            <a:r>
              <a:rPr lang="en-GB" sz="1400" dirty="0">
                <a:solidFill>
                  <a:srgbClr val="002060"/>
                </a:solidFill>
              </a:rPr>
              <a:t>….</a:t>
            </a:r>
          </a:p>
        </p:txBody>
      </p:sp>
      <p:sp>
        <p:nvSpPr>
          <p:cNvPr id="8" name="Text Box 20">
            <a:extLst>
              <a:ext uri="{FF2B5EF4-FFF2-40B4-BE49-F238E27FC236}">
                <a16:creationId xmlns:a16="http://schemas.microsoft.com/office/drawing/2014/main" id="{C84F2C4B-A1E3-2F40-8454-F480D3D07EEB}"/>
              </a:ext>
            </a:extLst>
          </p:cNvPr>
          <p:cNvSpPr txBox="1">
            <a:spLocks noChangeArrowheads="1"/>
          </p:cNvSpPr>
          <p:nvPr/>
        </p:nvSpPr>
        <p:spPr bwMode="auto">
          <a:xfrm>
            <a:off x="0" y="1"/>
            <a:ext cx="1217458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2800" b="1" dirty="0">
                <a:solidFill>
                  <a:srgbClr val="FF0000"/>
                </a:solidFill>
              </a:rPr>
              <a:t>Electronics ‘slower’ than the detector signal, time slewing</a:t>
            </a:r>
            <a:endPar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2EBB489-066B-EE44-A51D-AC4E38A6663C}"/>
              </a:ext>
            </a:extLst>
          </p:cNvPr>
          <p:cNvSpPr txBox="1"/>
          <p:nvPr/>
        </p:nvSpPr>
        <p:spPr>
          <a:xfrm>
            <a:off x="1029419" y="620374"/>
            <a:ext cx="3890809" cy="307777"/>
          </a:xfrm>
          <a:prstGeom prst="rect">
            <a:avLst/>
          </a:prstGeom>
          <a:noFill/>
        </p:spPr>
        <p:txBody>
          <a:bodyPr wrap="none" rtlCol="0">
            <a:spAutoFit/>
          </a:bodyPr>
          <a:lstStyle/>
          <a:p>
            <a:r>
              <a:rPr lang="en-GB" sz="1400" dirty="0">
                <a:solidFill>
                  <a:srgbClr val="002060"/>
                </a:solidFill>
              </a:rPr>
              <a:t>Delta response shifted by </a:t>
            </a:r>
            <a:r>
              <a:rPr lang="en-GB" sz="1400" dirty="0" err="1">
                <a:solidFill>
                  <a:srgbClr val="002060"/>
                </a:solidFill>
              </a:rPr>
              <a:t>t</a:t>
            </a:r>
            <a:r>
              <a:rPr lang="en-GB" sz="1400" baseline="-25000" dirty="0" err="1">
                <a:solidFill>
                  <a:srgbClr val="002060"/>
                </a:solidFill>
              </a:rPr>
              <a:t>cog</a:t>
            </a:r>
            <a:r>
              <a:rPr lang="en-GB" sz="1400" dirty="0">
                <a:solidFill>
                  <a:srgbClr val="002060"/>
                </a:solidFill>
              </a:rPr>
              <a:t> and scaled by Q </a:t>
            </a:r>
          </a:p>
        </p:txBody>
      </p:sp>
      <p:sp>
        <p:nvSpPr>
          <p:cNvPr id="10" name="TextBox 9">
            <a:extLst>
              <a:ext uri="{FF2B5EF4-FFF2-40B4-BE49-F238E27FC236}">
                <a16:creationId xmlns:a16="http://schemas.microsoft.com/office/drawing/2014/main" id="{9F3D2302-8F34-0F45-9F43-9F0C96B8F443}"/>
              </a:ext>
            </a:extLst>
          </p:cNvPr>
          <p:cNvSpPr txBox="1"/>
          <p:nvPr/>
        </p:nvSpPr>
        <p:spPr>
          <a:xfrm>
            <a:off x="945029" y="3654679"/>
            <a:ext cx="3783408" cy="307777"/>
          </a:xfrm>
          <a:prstGeom prst="rect">
            <a:avLst/>
          </a:prstGeom>
          <a:noFill/>
        </p:spPr>
        <p:txBody>
          <a:bodyPr wrap="none" rtlCol="0">
            <a:spAutoFit/>
          </a:bodyPr>
          <a:lstStyle/>
          <a:p>
            <a:r>
              <a:rPr lang="en-GB" sz="1400" dirty="0">
                <a:solidFill>
                  <a:schemeClr val="accent5">
                    <a:lumMod val="10000"/>
                  </a:schemeClr>
                </a:solidFill>
              </a:rPr>
              <a:t>Signal normalized to same  amplitude </a:t>
            </a:r>
            <a:r>
              <a:rPr lang="en-GB" sz="1400" dirty="0">
                <a:solidFill>
                  <a:schemeClr val="accent5">
                    <a:lumMod val="10000"/>
                  </a:schemeClr>
                </a:solidFill>
                <a:sym typeface="Wingdings" pitchFamily="2" charset="2"/>
              </a:rPr>
              <a:t> time</a:t>
            </a:r>
            <a:endParaRPr lang="en-GB" sz="1400" dirty="0">
              <a:solidFill>
                <a:schemeClr val="accent5">
                  <a:lumMod val="10000"/>
                </a:schemeClr>
              </a:solidFill>
            </a:endParaRPr>
          </a:p>
        </p:txBody>
      </p:sp>
      <p:sp>
        <p:nvSpPr>
          <p:cNvPr id="12" name="TextBox 11">
            <a:extLst>
              <a:ext uri="{FF2B5EF4-FFF2-40B4-BE49-F238E27FC236}">
                <a16:creationId xmlns:a16="http://schemas.microsoft.com/office/drawing/2014/main" id="{91CBF3AE-56A3-C644-8415-32F6F5F7F89C}"/>
              </a:ext>
            </a:extLst>
          </p:cNvPr>
          <p:cNvSpPr txBox="1"/>
          <p:nvPr/>
        </p:nvSpPr>
        <p:spPr>
          <a:xfrm>
            <a:off x="6279614" y="620374"/>
            <a:ext cx="1250663" cy="307777"/>
          </a:xfrm>
          <a:prstGeom prst="rect">
            <a:avLst/>
          </a:prstGeom>
          <a:noFill/>
        </p:spPr>
        <p:txBody>
          <a:bodyPr wrap="none" rtlCol="0">
            <a:spAutoFit/>
          </a:bodyPr>
          <a:lstStyle/>
          <a:p>
            <a:r>
              <a:rPr lang="en-GB" sz="1400" dirty="0">
                <a:solidFill>
                  <a:srgbClr val="002060"/>
                </a:solidFill>
              </a:rPr>
              <a:t>‘time slewing’</a:t>
            </a:r>
          </a:p>
        </p:txBody>
      </p:sp>
      <p:pic>
        <p:nvPicPr>
          <p:cNvPr id="13" name="Picture 12">
            <a:extLst>
              <a:ext uri="{FF2B5EF4-FFF2-40B4-BE49-F238E27FC236}">
                <a16:creationId xmlns:a16="http://schemas.microsoft.com/office/drawing/2014/main" id="{57E50124-1569-334F-BC2C-EB7466AE6CC0}"/>
              </a:ext>
            </a:extLst>
          </p:cNvPr>
          <p:cNvPicPr>
            <a:picLocks noChangeAspect="1"/>
          </p:cNvPicPr>
          <p:nvPr/>
        </p:nvPicPr>
        <p:blipFill>
          <a:blip r:embed="rId4"/>
          <a:stretch>
            <a:fillRect/>
          </a:stretch>
        </p:blipFill>
        <p:spPr>
          <a:xfrm>
            <a:off x="6156117" y="965240"/>
            <a:ext cx="3892616" cy="2590435"/>
          </a:xfrm>
          <a:prstGeom prst="rect">
            <a:avLst/>
          </a:prstGeom>
        </p:spPr>
      </p:pic>
      <p:sp>
        <p:nvSpPr>
          <p:cNvPr id="14" name="TextBox 13">
            <a:extLst>
              <a:ext uri="{FF2B5EF4-FFF2-40B4-BE49-F238E27FC236}">
                <a16:creationId xmlns:a16="http://schemas.microsoft.com/office/drawing/2014/main" id="{F987E2E4-3953-4A4D-A7C8-3E60CE79AF15}"/>
              </a:ext>
            </a:extLst>
          </p:cNvPr>
          <p:cNvSpPr txBox="1"/>
          <p:nvPr/>
        </p:nvSpPr>
        <p:spPr>
          <a:xfrm>
            <a:off x="5355911" y="5939753"/>
            <a:ext cx="5925020" cy="369332"/>
          </a:xfrm>
          <a:prstGeom prst="rect">
            <a:avLst/>
          </a:prstGeom>
          <a:noFill/>
        </p:spPr>
        <p:txBody>
          <a:bodyPr wrap="none" rtlCol="0">
            <a:spAutoFit/>
          </a:bodyPr>
          <a:lstStyle/>
          <a:p>
            <a:r>
              <a:rPr lang="en-GB" dirty="0">
                <a:solidFill>
                  <a:srgbClr val="FF0000"/>
                </a:solidFill>
                <a:sym typeface="Wingdings" pitchFamily="2" charset="2"/>
              </a:rPr>
              <a:t> What is the </a:t>
            </a:r>
            <a:r>
              <a:rPr lang="en-GB" dirty="0" err="1">
                <a:solidFill>
                  <a:srgbClr val="FF0000"/>
                </a:solidFill>
                <a:sym typeface="Wingdings" pitchFamily="2" charset="2"/>
              </a:rPr>
              <a:t>c.o.g</a:t>
            </a:r>
            <a:r>
              <a:rPr lang="en-GB" dirty="0">
                <a:solidFill>
                  <a:srgbClr val="FF0000"/>
                </a:solidFill>
                <a:sym typeface="Wingdings" pitchFamily="2" charset="2"/>
              </a:rPr>
              <a:t>. time resolution of a silicon sensor ?</a:t>
            </a:r>
            <a:endParaRPr lang="en-GB" dirty="0">
              <a:solidFill>
                <a:srgbClr val="FF0000"/>
              </a:solidFill>
            </a:endParaRPr>
          </a:p>
        </p:txBody>
      </p:sp>
    </p:spTree>
    <p:extLst>
      <p:ext uri="{BB962C8B-B14F-4D97-AF65-F5344CB8AC3E}">
        <p14:creationId xmlns:p14="http://schemas.microsoft.com/office/powerpoint/2010/main" val="2624164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C072507-69B7-7843-A8D7-64CA8C63B67A}"/>
              </a:ext>
            </a:extLst>
          </p:cNvPr>
          <p:cNvSpPr/>
          <p:nvPr/>
        </p:nvSpPr>
        <p:spPr>
          <a:xfrm>
            <a:off x="4331109" y="648244"/>
            <a:ext cx="7356393" cy="5909310"/>
          </a:xfrm>
          <a:prstGeom prst="rect">
            <a:avLst/>
          </a:prstGeom>
        </p:spPr>
        <p:txBody>
          <a:bodyPr wrap="square">
            <a:spAutoFit/>
          </a:bodyPr>
          <a:lstStyle/>
          <a:p>
            <a:pPr lvl="0"/>
            <a:r>
              <a:rPr lang="en-GB" sz="1400" dirty="0">
                <a:solidFill>
                  <a:srgbClr val="002060"/>
                </a:solidFill>
              </a:rPr>
              <a:t>A high energy particle passing the sensor will experience primary interactions, with an average distance of around </a:t>
            </a:r>
            <a:r>
              <a:rPr lang="en-GB" sz="1400" dirty="0" err="1">
                <a:solidFill>
                  <a:srgbClr val="002060"/>
                </a:solidFill>
              </a:rPr>
              <a:t>λ</a:t>
            </a:r>
            <a:r>
              <a:rPr lang="en-GB" sz="1400" dirty="0">
                <a:solidFill>
                  <a:srgbClr val="002060"/>
                </a:solidFill>
              </a:rPr>
              <a:t>=0.21μm. In each interaction there is a probability </a:t>
            </a:r>
            <a:r>
              <a:rPr lang="en-GB" sz="1400" dirty="0" err="1">
                <a:solidFill>
                  <a:srgbClr val="002060"/>
                </a:solidFill>
              </a:rPr>
              <a:t>p</a:t>
            </a:r>
            <a:r>
              <a:rPr lang="en-GB" sz="1400" baseline="-25000" dirty="0" err="1">
                <a:solidFill>
                  <a:srgbClr val="002060"/>
                </a:solidFill>
              </a:rPr>
              <a:t>clu</a:t>
            </a:r>
            <a:r>
              <a:rPr lang="en-GB" sz="1400" dirty="0">
                <a:solidFill>
                  <a:srgbClr val="002060"/>
                </a:solidFill>
              </a:rPr>
              <a:t>(n) to produce a cluster of n electrons. The probability p(n, </a:t>
            </a:r>
            <a:r>
              <a:rPr lang="en-GB" sz="1400" dirty="0" err="1">
                <a:solidFill>
                  <a:srgbClr val="002060"/>
                </a:solidFill>
              </a:rPr>
              <a:t>Δz</a:t>
            </a:r>
            <a:r>
              <a:rPr lang="en-GB" sz="1400" dirty="0">
                <a:solidFill>
                  <a:srgbClr val="002060"/>
                </a:solidFill>
              </a:rPr>
              <a:t>) have n e-h pairs in </a:t>
            </a:r>
            <a:r>
              <a:rPr lang="en-GB" sz="1400" dirty="0" err="1">
                <a:solidFill>
                  <a:srgbClr val="002060"/>
                </a:solidFill>
              </a:rPr>
              <a:t>Δz</a:t>
            </a:r>
            <a:r>
              <a:rPr lang="en-GB" sz="1400" dirty="0">
                <a:solidFill>
                  <a:srgbClr val="002060"/>
                </a:solidFill>
              </a:rPr>
              <a:t> is therefore </a:t>
            </a:r>
          </a:p>
          <a:p>
            <a:pPr lvl="0"/>
            <a:endParaRPr lang="en-GB" sz="1400" dirty="0">
              <a:solidFill>
                <a:srgbClr val="002060"/>
              </a:solidFill>
            </a:endParaRPr>
          </a:p>
          <a:p>
            <a:pPr lvl="0"/>
            <a:endParaRPr lang="en-GB" sz="1400" dirty="0">
              <a:solidFill>
                <a:srgbClr val="002060"/>
              </a:solidFill>
            </a:endParaRPr>
          </a:p>
          <a:p>
            <a:pPr lvl="0"/>
            <a:endParaRPr lang="en-GB" sz="1400" dirty="0">
              <a:solidFill>
                <a:srgbClr val="002060"/>
              </a:solidFill>
            </a:endParaRPr>
          </a:p>
          <a:p>
            <a:pPr lvl="0"/>
            <a:endParaRPr lang="en-GB" sz="1400" dirty="0">
              <a:solidFill>
                <a:srgbClr val="002060"/>
              </a:solidFill>
            </a:endParaRPr>
          </a:p>
          <a:p>
            <a:pPr lvl="0"/>
            <a:endParaRPr lang="en-GB" sz="1400" dirty="0">
              <a:solidFill>
                <a:srgbClr val="002060"/>
              </a:solidFill>
            </a:endParaRPr>
          </a:p>
          <a:p>
            <a:pPr lvl="0"/>
            <a:endParaRPr lang="en-GB" sz="1400" dirty="0">
              <a:solidFill>
                <a:srgbClr val="002060"/>
              </a:solidFill>
            </a:endParaRPr>
          </a:p>
          <a:p>
            <a:pPr lvl="0"/>
            <a:r>
              <a:rPr lang="en-GB" sz="1400" dirty="0">
                <a:solidFill>
                  <a:schemeClr val="accent6">
                    <a:lumMod val="50000"/>
                  </a:schemeClr>
                </a:solidFill>
              </a:rPr>
              <a:t>The probability to have n e-h pairs in the sensor of thickness d, p(n, d) is then </a:t>
            </a:r>
          </a:p>
          <a:p>
            <a:pPr lvl="0"/>
            <a:endParaRPr lang="en-GB" sz="1400" dirty="0">
              <a:solidFill>
                <a:srgbClr val="002060"/>
              </a:solidFill>
            </a:endParaRPr>
          </a:p>
          <a:p>
            <a:pPr lvl="0"/>
            <a:endParaRPr lang="en-GB" sz="1400" dirty="0">
              <a:solidFill>
                <a:srgbClr val="002060"/>
              </a:solidFill>
            </a:endParaRPr>
          </a:p>
          <a:p>
            <a:pPr lvl="0"/>
            <a:endParaRPr lang="en-GB" sz="1400" dirty="0">
              <a:solidFill>
                <a:srgbClr val="002060"/>
              </a:solidFill>
            </a:endParaRPr>
          </a:p>
          <a:p>
            <a:r>
              <a:rPr lang="en-GB" sz="1400" dirty="0">
                <a:solidFill>
                  <a:srgbClr val="002060"/>
                </a:solidFill>
              </a:rPr>
              <a:t>The cluster size distribution is </a:t>
            </a:r>
            <a:r>
              <a:rPr lang="en-GB" sz="1400" dirty="0" err="1">
                <a:solidFill>
                  <a:srgbClr val="002060"/>
                </a:solidFill>
              </a:rPr>
              <a:t>p</a:t>
            </a:r>
            <a:r>
              <a:rPr lang="en-GB" sz="1400" baseline="-25000" dirty="0" err="1">
                <a:solidFill>
                  <a:srgbClr val="002060"/>
                </a:solidFill>
              </a:rPr>
              <a:t>clu</a:t>
            </a:r>
            <a:r>
              <a:rPr lang="en-GB" sz="1400" dirty="0">
                <a:solidFill>
                  <a:srgbClr val="002060"/>
                </a:solidFill>
              </a:rPr>
              <a:t>(n) is typically calculated using the PAI model.</a:t>
            </a:r>
          </a:p>
          <a:p>
            <a:r>
              <a:rPr lang="en-GB" sz="1400" dirty="0">
                <a:solidFill>
                  <a:srgbClr val="002060"/>
                </a:solidFill>
              </a:rPr>
              <a:t>Landau’s approach assumes a 1/E</a:t>
            </a:r>
            <a:r>
              <a:rPr lang="en-GB" sz="1400" baseline="30000" dirty="0">
                <a:solidFill>
                  <a:srgbClr val="002060"/>
                </a:solidFill>
              </a:rPr>
              <a:t>2</a:t>
            </a:r>
            <a:r>
              <a:rPr lang="en-GB" sz="1400" dirty="0">
                <a:solidFill>
                  <a:srgbClr val="002060"/>
                </a:solidFill>
              </a:rPr>
              <a:t> distribution for the energy transfer in accordance with Rutherford scattering, which leads to an 1/n</a:t>
            </a:r>
            <a:r>
              <a:rPr lang="en-GB" sz="1400" baseline="30000" dirty="0">
                <a:solidFill>
                  <a:srgbClr val="002060"/>
                </a:solidFill>
              </a:rPr>
              <a:t>2</a:t>
            </a:r>
            <a:r>
              <a:rPr lang="en-GB" sz="1400" dirty="0">
                <a:solidFill>
                  <a:srgbClr val="002060"/>
                </a:solidFill>
              </a:rPr>
              <a:t> distribution for the e-h pairs</a:t>
            </a:r>
          </a:p>
          <a:p>
            <a:endParaRPr lang="en-GB" sz="1400" dirty="0">
              <a:solidFill>
                <a:srgbClr val="002060"/>
              </a:solidFill>
            </a:endParaRPr>
          </a:p>
          <a:p>
            <a:endParaRPr lang="en-GB" sz="1400" dirty="0">
              <a:solidFill>
                <a:srgbClr val="002060"/>
              </a:solidFill>
            </a:endParaRPr>
          </a:p>
          <a:p>
            <a:endParaRPr lang="en-GB" sz="1400" dirty="0">
              <a:solidFill>
                <a:srgbClr val="002060"/>
              </a:solidFill>
            </a:endParaRPr>
          </a:p>
          <a:p>
            <a:endParaRPr lang="en-GB" sz="1400" dirty="0">
              <a:solidFill>
                <a:srgbClr val="002060"/>
              </a:solidFill>
            </a:endParaRPr>
          </a:p>
          <a:p>
            <a:endParaRPr lang="en-GB" sz="1400" dirty="0">
              <a:solidFill>
                <a:srgbClr val="002060"/>
              </a:solidFill>
            </a:endParaRPr>
          </a:p>
          <a:p>
            <a:endParaRPr lang="en-GB" sz="1400" dirty="0">
              <a:solidFill>
                <a:srgbClr val="002060"/>
              </a:solidFill>
            </a:endParaRPr>
          </a:p>
          <a:p>
            <a:endParaRPr lang="en-GB" sz="1400" dirty="0">
              <a:solidFill>
                <a:srgbClr val="002060"/>
              </a:solidFill>
            </a:endParaRPr>
          </a:p>
          <a:p>
            <a:endParaRPr lang="en-GB" sz="1400" dirty="0">
              <a:solidFill>
                <a:srgbClr val="002060"/>
              </a:solidFill>
            </a:endParaRPr>
          </a:p>
          <a:p>
            <a:endParaRPr lang="en-GB" sz="1400" dirty="0">
              <a:solidFill>
                <a:srgbClr val="002060"/>
              </a:solidFill>
            </a:endParaRPr>
          </a:p>
          <a:p>
            <a:endParaRPr lang="en-GB" sz="1400" dirty="0">
              <a:solidFill>
                <a:srgbClr val="002060"/>
              </a:solidFill>
            </a:endParaRPr>
          </a:p>
          <a:p>
            <a:r>
              <a:rPr lang="en-GB" sz="1400" dirty="0">
                <a:solidFill>
                  <a:schemeClr val="accent6">
                    <a:lumMod val="50000"/>
                  </a:schemeClr>
                </a:solidFill>
                <a:sym typeface="Wingdings" pitchFamily="2" charset="2"/>
              </a:rPr>
              <a:t> Landau distribution</a:t>
            </a:r>
            <a:endParaRPr lang="en-GB" sz="1400" dirty="0">
              <a:solidFill>
                <a:schemeClr val="accent6">
                  <a:lumMod val="50000"/>
                </a:schemeClr>
              </a:solidFill>
            </a:endParaRPr>
          </a:p>
        </p:txBody>
      </p:sp>
      <p:sp>
        <p:nvSpPr>
          <p:cNvPr id="3" name="Slide Number Placeholder 2">
            <a:extLst>
              <a:ext uri="{FF2B5EF4-FFF2-40B4-BE49-F238E27FC236}">
                <a16:creationId xmlns:a16="http://schemas.microsoft.com/office/drawing/2014/main" id="{B9279D0B-E4F4-AA4D-8D8A-3165A3A10835}"/>
              </a:ext>
            </a:extLst>
          </p:cNvPr>
          <p:cNvSpPr>
            <a:spLocks noGrp="1"/>
          </p:cNvSpPr>
          <p:nvPr>
            <p:ph type="sldNum" sz="quarter" idx="11"/>
          </p:nvPr>
        </p:nvSpPr>
        <p:spPr/>
        <p:txBody>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fld id="{C3387896-9446-5245-9759-DF695E6B7C3C}" type="slidenum">
              <a:rPr lang="de-DE" altLang="en-US" sz="1200">
                <a:solidFill>
                  <a:srgbClr val="898989"/>
                </a:solidFill>
                <a:latin typeface="Calibri" panose="020F0502020204030204" pitchFamily="34" charset="0"/>
              </a:rPr>
              <a:pPr/>
              <a:t>11</a:t>
            </a:fld>
            <a:endParaRPr lang="de-DE" altLang="en-US" sz="1200">
              <a:solidFill>
                <a:srgbClr val="898989"/>
              </a:solidFill>
              <a:latin typeface="Calibri" panose="020F0502020204030204" pitchFamily="34" charset="0"/>
            </a:endParaRPr>
          </a:p>
        </p:txBody>
      </p:sp>
      <p:sp>
        <p:nvSpPr>
          <p:cNvPr id="2" name="Footer Placeholder 1">
            <a:extLst>
              <a:ext uri="{FF2B5EF4-FFF2-40B4-BE49-F238E27FC236}">
                <a16:creationId xmlns:a16="http://schemas.microsoft.com/office/drawing/2014/main" id="{589AB757-31D6-394F-AD2F-680857932B94}"/>
              </a:ext>
            </a:extLst>
          </p:cNvPr>
          <p:cNvSpPr>
            <a:spLocks noGrp="1"/>
          </p:cNvSpPr>
          <p:nvPr>
            <p:ph type="ftr" sz="quarter" idx="12"/>
          </p:nvPr>
        </p:nvSpPr>
        <p:spPr/>
        <p:txBody>
          <a:bodyPr/>
          <a:lstStyle/>
          <a:p>
            <a:pPr>
              <a:defRPr/>
            </a:pPr>
            <a:r>
              <a:rPr lang="de-DE"/>
              <a:t>Werner Riegler, CERN</a:t>
            </a:r>
          </a:p>
        </p:txBody>
      </p:sp>
      <p:pic>
        <p:nvPicPr>
          <p:cNvPr id="26629" name="Picture 5">
            <a:extLst>
              <a:ext uri="{FF2B5EF4-FFF2-40B4-BE49-F238E27FC236}">
                <a16:creationId xmlns:a16="http://schemas.microsoft.com/office/drawing/2014/main" id="{7A71E91A-D14B-3345-8A1A-03513DA20838}"/>
              </a:ext>
            </a:extLst>
          </p:cNvPr>
          <p:cNvPicPr>
            <a:picLocks noChangeAspect="1"/>
          </p:cNvPicPr>
          <p:nvPr/>
        </p:nvPicPr>
        <p:blipFill rotWithShape="1">
          <a:blip r:embed="rId2">
            <a:extLst>
              <a:ext uri="{28A0092B-C50C-407E-A947-70E740481C1C}">
                <a14:useLocalDpi xmlns:a14="http://schemas.microsoft.com/office/drawing/2010/main" val="0"/>
              </a:ext>
            </a:extLst>
          </a:blip>
          <a:srcRect t="24647" b="10759"/>
          <a:stretch/>
        </p:blipFill>
        <p:spPr bwMode="auto">
          <a:xfrm>
            <a:off x="4892547" y="1482919"/>
            <a:ext cx="4280337" cy="52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TextBox 3">
            <a:extLst>
              <a:ext uri="{FF2B5EF4-FFF2-40B4-BE49-F238E27FC236}">
                <a16:creationId xmlns:a16="http://schemas.microsoft.com/office/drawing/2014/main" id="{F39871DE-3B99-7543-B9E2-5FE7F152B8A3}"/>
              </a:ext>
            </a:extLst>
          </p:cNvPr>
          <p:cNvSpPr txBox="1">
            <a:spLocks noChangeArrowheads="1"/>
          </p:cNvSpPr>
          <p:nvPr/>
        </p:nvSpPr>
        <p:spPr bwMode="auto">
          <a:xfrm>
            <a:off x="1539875" y="46038"/>
            <a:ext cx="91440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30000"/>
              </a:spcBef>
              <a:buClr>
                <a:srgbClr val="008000"/>
              </a:buClr>
              <a:buSzPct val="70000"/>
            </a:pPr>
            <a:r>
              <a:rPr lang="en-GB" altLang="en-US" sz="2800">
                <a:solidFill>
                  <a:srgbClr val="FF0000"/>
                </a:solidFill>
              </a:rPr>
              <a:t>Energy deposit in silicon</a:t>
            </a:r>
          </a:p>
        </p:txBody>
      </p:sp>
      <p:pic>
        <p:nvPicPr>
          <p:cNvPr id="26632" name="Picture 8">
            <a:extLst>
              <a:ext uri="{FF2B5EF4-FFF2-40B4-BE49-F238E27FC236}">
                <a16:creationId xmlns:a16="http://schemas.microsoft.com/office/drawing/2014/main" id="{D9717E82-0225-E74B-A4F3-92E2848906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34857" y="2012870"/>
            <a:ext cx="5146841" cy="5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9">
            <a:extLst>
              <a:ext uri="{FF2B5EF4-FFF2-40B4-BE49-F238E27FC236}">
                <a16:creationId xmlns:a16="http://schemas.microsoft.com/office/drawing/2014/main" id="{09DD20A0-12AF-E44B-9CB2-0CD15C26874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08281" y="2882907"/>
            <a:ext cx="2555905" cy="536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11">
            <a:extLst>
              <a:ext uri="{FF2B5EF4-FFF2-40B4-BE49-F238E27FC236}">
                <a16:creationId xmlns:a16="http://schemas.microsoft.com/office/drawing/2014/main" id="{BDA232E1-DF75-2C44-B768-5FF6C14AE7A5}"/>
              </a:ext>
            </a:extLst>
          </p:cNvPr>
          <p:cNvPicPr>
            <a:picLocks noChangeAspect="1"/>
          </p:cNvPicPr>
          <p:nvPr/>
        </p:nvPicPr>
        <p:blipFill>
          <a:blip r:embed="rId5">
            <a:extLst>
              <a:ext uri="{28A0092B-C50C-407E-A947-70E740481C1C}">
                <a14:useLocalDpi xmlns:a14="http://schemas.microsoft.com/office/drawing/2010/main" val="0"/>
              </a:ext>
            </a:extLst>
          </a:blip>
          <a:srcRect t="18307"/>
          <a:stretch>
            <a:fillRect/>
          </a:stretch>
        </p:blipFill>
        <p:spPr bwMode="auto">
          <a:xfrm>
            <a:off x="5076708" y="4148171"/>
            <a:ext cx="2408646" cy="545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12">
            <a:extLst>
              <a:ext uri="{FF2B5EF4-FFF2-40B4-BE49-F238E27FC236}">
                <a16:creationId xmlns:a16="http://schemas.microsoft.com/office/drawing/2014/main" id="{462F0193-FD49-1845-9CC9-2B201C0DF6B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76708" y="4689958"/>
            <a:ext cx="4335358" cy="632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13">
            <a:extLst>
              <a:ext uri="{FF2B5EF4-FFF2-40B4-BE49-F238E27FC236}">
                <a16:creationId xmlns:a16="http://schemas.microsoft.com/office/drawing/2014/main" id="{70AD0F3C-53E1-A94F-9708-B9F78397823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76708" y="5321175"/>
            <a:ext cx="283051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8C5948E-7CD7-9C4F-B948-741534F7BA95}"/>
              </a:ext>
            </a:extLst>
          </p:cNvPr>
          <p:cNvPicPr>
            <a:picLocks noChangeAspect="1"/>
          </p:cNvPicPr>
          <p:nvPr/>
        </p:nvPicPr>
        <p:blipFill rotWithShape="1">
          <a:blip r:embed="rId8"/>
          <a:srcRect l="6966"/>
          <a:stretch/>
        </p:blipFill>
        <p:spPr>
          <a:xfrm>
            <a:off x="363961" y="46038"/>
            <a:ext cx="3017595" cy="3389724"/>
          </a:xfrm>
          <a:prstGeom prst="rect">
            <a:avLst/>
          </a:prstGeom>
        </p:spPr>
      </p:pic>
      <p:pic>
        <p:nvPicPr>
          <p:cNvPr id="5" name="Picture 4">
            <a:extLst>
              <a:ext uri="{FF2B5EF4-FFF2-40B4-BE49-F238E27FC236}">
                <a16:creationId xmlns:a16="http://schemas.microsoft.com/office/drawing/2014/main" id="{A45D85B6-CBEF-524C-AA82-514C2A95A421}"/>
              </a:ext>
            </a:extLst>
          </p:cNvPr>
          <p:cNvPicPr>
            <a:picLocks noChangeAspect="1"/>
          </p:cNvPicPr>
          <p:nvPr/>
        </p:nvPicPr>
        <p:blipFill>
          <a:blip r:embed="rId9"/>
          <a:stretch>
            <a:fillRect/>
          </a:stretch>
        </p:blipFill>
        <p:spPr>
          <a:xfrm>
            <a:off x="457257" y="3538411"/>
            <a:ext cx="3841641" cy="2468564"/>
          </a:xfrm>
          <a:prstGeom prst="rect">
            <a:avLst/>
          </a:prstGeom>
        </p:spPr>
      </p:pic>
      <p:pic>
        <p:nvPicPr>
          <p:cNvPr id="17" name="Picture 11">
            <a:extLst>
              <a:ext uri="{FF2B5EF4-FFF2-40B4-BE49-F238E27FC236}">
                <a16:creationId xmlns:a16="http://schemas.microsoft.com/office/drawing/2014/main" id="{AB3AEE0E-1EFC-EC42-B622-202A4E2199A6}"/>
              </a:ext>
            </a:extLst>
          </p:cNvPr>
          <p:cNvPicPr>
            <a:picLocks noChangeAspect="1"/>
          </p:cNvPicPr>
          <p:nvPr/>
        </p:nvPicPr>
        <p:blipFill>
          <a:blip r:embed="rId5">
            <a:extLst>
              <a:ext uri="{28A0092B-C50C-407E-A947-70E740481C1C}">
                <a14:useLocalDpi xmlns:a14="http://schemas.microsoft.com/office/drawing/2010/main" val="0"/>
              </a:ext>
            </a:extLst>
          </a:blip>
          <a:srcRect t="18307"/>
          <a:stretch>
            <a:fillRect/>
          </a:stretch>
        </p:blipFill>
        <p:spPr bwMode="auto">
          <a:xfrm>
            <a:off x="1653469" y="3975794"/>
            <a:ext cx="1372117" cy="310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9">
            <a:extLst>
              <a:ext uri="{FF2B5EF4-FFF2-40B4-BE49-F238E27FC236}">
                <a16:creationId xmlns:a16="http://schemas.microsoft.com/office/drawing/2014/main" id="{CACE5C0D-AF59-C94E-9BF9-D398246F2088}"/>
              </a:ext>
            </a:extLst>
          </p:cNvPr>
          <p:cNvSpPr txBox="1">
            <a:spLocks noChangeArrowheads="1"/>
          </p:cNvSpPr>
          <p:nvPr/>
        </p:nvSpPr>
        <p:spPr bwMode="auto">
          <a:xfrm>
            <a:off x="1653469" y="3373185"/>
            <a:ext cx="103586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30000"/>
              </a:spcBef>
              <a:buClr>
                <a:srgbClr val="008000"/>
              </a:buClr>
              <a:buSzPct val="70000"/>
            </a:pPr>
            <a:r>
              <a:rPr lang="en-GB" altLang="en-US" sz="1000" b="0" dirty="0">
                <a:solidFill>
                  <a:srgbClr val="000090"/>
                </a:solidFill>
              </a:rPr>
              <a:t>PAI model, </a:t>
            </a:r>
          </a:p>
          <a:p>
            <a:pPr>
              <a:lnSpc>
                <a:spcPct val="90000"/>
              </a:lnSpc>
              <a:spcBef>
                <a:spcPct val="30000"/>
              </a:spcBef>
              <a:buClr>
                <a:srgbClr val="008000"/>
              </a:buClr>
              <a:buSzPct val="70000"/>
            </a:pPr>
            <a:r>
              <a:rPr lang="en-GB" altLang="en-GB" sz="1000" b="0" dirty="0">
                <a:solidFill>
                  <a:srgbClr val="000090"/>
                </a:solidFill>
              </a:rPr>
              <a:t>‘</a:t>
            </a:r>
            <a:r>
              <a:rPr lang="en-GB" altLang="ja-JP" sz="1000" b="0" dirty="0">
                <a:solidFill>
                  <a:srgbClr val="000090"/>
                </a:solidFill>
              </a:rPr>
              <a:t>plasmon peak’</a:t>
            </a:r>
            <a:endParaRPr lang="en-GB" altLang="en-US" b="0" dirty="0">
              <a:solidFill>
                <a:srgbClr val="000090"/>
              </a:solidFill>
            </a:endParaRPr>
          </a:p>
        </p:txBody>
      </p:sp>
      <p:cxnSp>
        <p:nvCxnSpPr>
          <p:cNvPr id="7" name="Straight Arrow Connector 6">
            <a:extLst>
              <a:ext uri="{FF2B5EF4-FFF2-40B4-BE49-F238E27FC236}">
                <a16:creationId xmlns:a16="http://schemas.microsoft.com/office/drawing/2014/main" id="{C6DDA97B-0802-BE4B-A42A-7073D78984DF}"/>
              </a:ext>
            </a:extLst>
          </p:cNvPr>
          <p:cNvCxnSpPr>
            <a:cxnSpLocks/>
          </p:cNvCxnSpPr>
          <p:nvPr/>
        </p:nvCxnSpPr>
        <p:spPr>
          <a:xfrm flipH="1">
            <a:off x="1453951" y="3611562"/>
            <a:ext cx="199518" cy="279770"/>
          </a:xfrm>
          <a:prstGeom prst="straightConnector1">
            <a:avLst/>
          </a:prstGeom>
          <a:ln>
            <a:solidFill>
              <a:srgbClr val="0033CC"/>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2580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89955C-1C20-5149-BB80-F0AA3203E0D9}"/>
              </a:ext>
            </a:extLst>
          </p:cNvPr>
          <p:cNvSpPr>
            <a:spLocks noGrp="1"/>
          </p:cNvSpPr>
          <p:nvPr>
            <p:ph type="sldNum" sz="quarter" idx="11"/>
          </p:nvPr>
        </p:nvSpPr>
        <p:spPr/>
        <p:txBody>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fld id="{8D988958-CC1D-2E4D-AEBB-5BBCAF9AA206}" type="slidenum">
              <a:rPr lang="de-DE" altLang="en-US" sz="1200">
                <a:solidFill>
                  <a:srgbClr val="898989"/>
                </a:solidFill>
                <a:latin typeface="Calibri" panose="020F0502020204030204" pitchFamily="34" charset="0"/>
              </a:rPr>
              <a:pPr/>
              <a:t>12</a:t>
            </a:fld>
            <a:endParaRPr lang="de-DE" altLang="en-US" sz="1200">
              <a:solidFill>
                <a:srgbClr val="898989"/>
              </a:solidFill>
              <a:latin typeface="Calibri" panose="020F0502020204030204" pitchFamily="34" charset="0"/>
            </a:endParaRPr>
          </a:p>
        </p:txBody>
      </p:sp>
      <p:sp>
        <p:nvSpPr>
          <p:cNvPr id="2" name="Footer Placeholder 1">
            <a:extLst>
              <a:ext uri="{FF2B5EF4-FFF2-40B4-BE49-F238E27FC236}">
                <a16:creationId xmlns:a16="http://schemas.microsoft.com/office/drawing/2014/main" id="{331B4495-743F-5E4F-BE22-76C29F9D0D0A}"/>
              </a:ext>
            </a:extLst>
          </p:cNvPr>
          <p:cNvSpPr>
            <a:spLocks noGrp="1"/>
          </p:cNvSpPr>
          <p:nvPr>
            <p:ph type="ftr" sz="quarter" idx="12"/>
          </p:nvPr>
        </p:nvSpPr>
        <p:spPr/>
        <p:txBody>
          <a:bodyPr/>
          <a:lstStyle/>
          <a:p>
            <a:pPr>
              <a:defRPr/>
            </a:pPr>
            <a:r>
              <a:rPr lang="de-DE"/>
              <a:t>Werner Riegler, CERN</a:t>
            </a:r>
          </a:p>
        </p:txBody>
      </p:sp>
      <p:sp>
        <p:nvSpPr>
          <p:cNvPr id="28676" name="TextBox 3">
            <a:extLst>
              <a:ext uri="{FF2B5EF4-FFF2-40B4-BE49-F238E27FC236}">
                <a16:creationId xmlns:a16="http://schemas.microsoft.com/office/drawing/2014/main" id="{AF01003B-302C-C54B-BC6F-CAAC37F8D548}"/>
              </a:ext>
            </a:extLst>
          </p:cNvPr>
          <p:cNvSpPr txBox="1">
            <a:spLocks noChangeArrowheads="1"/>
          </p:cNvSpPr>
          <p:nvPr/>
        </p:nvSpPr>
        <p:spPr bwMode="auto">
          <a:xfrm>
            <a:off x="1539875" y="46038"/>
            <a:ext cx="91440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pPr algn="ctr">
              <a:lnSpc>
                <a:spcPct val="90000"/>
              </a:lnSpc>
              <a:spcBef>
                <a:spcPct val="30000"/>
              </a:spcBef>
              <a:buClr>
                <a:srgbClr val="008000"/>
              </a:buClr>
              <a:buSzPct val="70000"/>
            </a:pPr>
            <a:r>
              <a:rPr lang="en-GB" altLang="en-US" sz="2800">
                <a:solidFill>
                  <a:srgbClr val="FF0000"/>
                </a:solidFill>
              </a:rPr>
              <a:t>Energy deposit in silicon</a:t>
            </a:r>
          </a:p>
        </p:txBody>
      </p:sp>
      <p:pic>
        <p:nvPicPr>
          <p:cNvPr id="28677" name="Picture 14">
            <a:extLst>
              <a:ext uri="{FF2B5EF4-FFF2-40B4-BE49-F238E27FC236}">
                <a16:creationId xmlns:a16="http://schemas.microsoft.com/office/drawing/2014/main" id="{838DB5F8-A8A1-9845-86CD-EE3A5993C5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6390" y="1744049"/>
            <a:ext cx="2189545" cy="58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15">
            <a:extLst>
              <a:ext uri="{FF2B5EF4-FFF2-40B4-BE49-F238E27FC236}">
                <a16:creationId xmlns:a16="http://schemas.microsoft.com/office/drawing/2014/main" id="{0EB02F90-37D2-DD46-8A49-D7303A165C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10559" y="2880087"/>
            <a:ext cx="2170281" cy="55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931DA01-2F06-3E46-84EC-44F0C7AC2F71}"/>
              </a:ext>
            </a:extLst>
          </p:cNvPr>
          <p:cNvPicPr>
            <a:picLocks noChangeAspect="1"/>
          </p:cNvPicPr>
          <p:nvPr/>
        </p:nvPicPr>
        <p:blipFill rotWithShape="1">
          <a:blip r:embed="rId4"/>
          <a:srcRect l="6966"/>
          <a:stretch/>
        </p:blipFill>
        <p:spPr>
          <a:xfrm>
            <a:off x="133145" y="656727"/>
            <a:ext cx="3183245" cy="3575801"/>
          </a:xfrm>
          <a:prstGeom prst="rect">
            <a:avLst/>
          </a:prstGeom>
        </p:spPr>
      </p:pic>
      <p:pic>
        <p:nvPicPr>
          <p:cNvPr id="4" name="Picture 3">
            <a:extLst>
              <a:ext uri="{FF2B5EF4-FFF2-40B4-BE49-F238E27FC236}">
                <a16:creationId xmlns:a16="http://schemas.microsoft.com/office/drawing/2014/main" id="{C292544E-F545-6A4B-9C45-6E157563951A}"/>
              </a:ext>
            </a:extLst>
          </p:cNvPr>
          <p:cNvPicPr>
            <a:picLocks noChangeAspect="1"/>
          </p:cNvPicPr>
          <p:nvPr/>
        </p:nvPicPr>
        <p:blipFill>
          <a:blip r:embed="rId5"/>
          <a:stretch>
            <a:fillRect/>
          </a:stretch>
        </p:blipFill>
        <p:spPr>
          <a:xfrm>
            <a:off x="5875009" y="1300581"/>
            <a:ext cx="6131240" cy="2362141"/>
          </a:xfrm>
          <a:prstGeom prst="rect">
            <a:avLst/>
          </a:prstGeom>
        </p:spPr>
      </p:pic>
      <p:grpSp>
        <p:nvGrpSpPr>
          <p:cNvPr id="7" name="Group 6">
            <a:extLst>
              <a:ext uri="{FF2B5EF4-FFF2-40B4-BE49-F238E27FC236}">
                <a16:creationId xmlns:a16="http://schemas.microsoft.com/office/drawing/2014/main" id="{4203E592-C27A-7642-933C-43B037C59090}"/>
              </a:ext>
            </a:extLst>
          </p:cNvPr>
          <p:cNvGrpSpPr>
            <a:grpSpLocks noChangeAspect="1"/>
          </p:cNvGrpSpPr>
          <p:nvPr/>
        </p:nvGrpSpPr>
        <p:grpSpPr>
          <a:xfrm>
            <a:off x="2465047" y="4466594"/>
            <a:ext cx="7833468" cy="1613165"/>
            <a:chOff x="1214379" y="4145488"/>
            <a:chExt cx="7186667" cy="1479968"/>
          </a:xfrm>
        </p:grpSpPr>
        <p:pic>
          <p:nvPicPr>
            <p:cNvPr id="5" name="Picture 4">
              <a:extLst>
                <a:ext uri="{FF2B5EF4-FFF2-40B4-BE49-F238E27FC236}">
                  <a16:creationId xmlns:a16="http://schemas.microsoft.com/office/drawing/2014/main" id="{31DD472D-A9B7-0247-95E4-DE037D4951DC}"/>
                </a:ext>
              </a:extLst>
            </p:cNvPr>
            <p:cNvPicPr>
              <a:picLocks noChangeAspect="1"/>
            </p:cNvPicPr>
            <p:nvPr/>
          </p:nvPicPr>
          <p:blipFill>
            <a:blip r:embed="rId6"/>
            <a:stretch>
              <a:fillRect/>
            </a:stretch>
          </p:blipFill>
          <p:spPr>
            <a:xfrm>
              <a:off x="1214379" y="4145488"/>
              <a:ext cx="7186667" cy="524111"/>
            </a:xfrm>
            <a:prstGeom prst="rect">
              <a:avLst/>
            </a:prstGeom>
          </p:spPr>
        </p:pic>
        <p:pic>
          <p:nvPicPr>
            <p:cNvPr id="6" name="Picture 5">
              <a:extLst>
                <a:ext uri="{FF2B5EF4-FFF2-40B4-BE49-F238E27FC236}">
                  <a16:creationId xmlns:a16="http://schemas.microsoft.com/office/drawing/2014/main" id="{91D17E8A-2FB0-DC43-AD79-76F15363E27D}"/>
                </a:ext>
              </a:extLst>
            </p:cNvPr>
            <p:cNvPicPr>
              <a:picLocks noChangeAspect="1"/>
            </p:cNvPicPr>
            <p:nvPr/>
          </p:nvPicPr>
          <p:blipFill rotWithShape="1">
            <a:blip r:embed="rId7"/>
            <a:srcRect t="10562"/>
            <a:stretch/>
          </p:blipFill>
          <p:spPr>
            <a:xfrm>
              <a:off x="1214379" y="4644884"/>
              <a:ext cx="7138247" cy="980572"/>
            </a:xfrm>
            <a:prstGeom prst="rect">
              <a:avLst/>
            </a:prstGeom>
          </p:spPr>
        </p:pic>
      </p:grpSp>
      <p:sp>
        <p:nvSpPr>
          <p:cNvPr id="8" name="TextBox 7">
            <a:extLst>
              <a:ext uri="{FF2B5EF4-FFF2-40B4-BE49-F238E27FC236}">
                <a16:creationId xmlns:a16="http://schemas.microsoft.com/office/drawing/2014/main" id="{B86BAE27-525C-8848-96F4-639A501EB131}"/>
              </a:ext>
            </a:extLst>
          </p:cNvPr>
          <p:cNvSpPr txBox="1"/>
          <p:nvPr/>
        </p:nvSpPr>
        <p:spPr>
          <a:xfrm>
            <a:off x="2820022" y="1300581"/>
            <a:ext cx="3182281" cy="1477328"/>
          </a:xfrm>
          <a:prstGeom prst="rect">
            <a:avLst/>
          </a:prstGeom>
          <a:noFill/>
        </p:spPr>
        <p:txBody>
          <a:bodyPr wrap="none" rtlCol="0">
            <a:spAutoFit/>
          </a:bodyPr>
          <a:lstStyle/>
          <a:p>
            <a:r>
              <a:rPr lang="en-GB" sz="1500" dirty="0">
                <a:solidFill>
                  <a:srgbClr val="002060"/>
                </a:solidFill>
              </a:rPr>
              <a:t>Most probable number of e-h pairs:</a:t>
            </a:r>
          </a:p>
          <a:p>
            <a:endParaRPr lang="en-GB" sz="1500" dirty="0">
              <a:solidFill>
                <a:srgbClr val="002060"/>
              </a:solidFill>
            </a:endParaRPr>
          </a:p>
          <a:p>
            <a:endParaRPr lang="en-GB" sz="1500" dirty="0">
              <a:solidFill>
                <a:srgbClr val="002060"/>
              </a:solidFill>
            </a:endParaRPr>
          </a:p>
          <a:p>
            <a:endParaRPr lang="en-GB" sz="1500" dirty="0">
              <a:solidFill>
                <a:srgbClr val="002060"/>
              </a:solidFill>
            </a:endParaRPr>
          </a:p>
          <a:p>
            <a:endParaRPr lang="en-GB" sz="1500" dirty="0">
              <a:solidFill>
                <a:srgbClr val="002060"/>
              </a:solidFill>
            </a:endParaRPr>
          </a:p>
          <a:p>
            <a:r>
              <a:rPr lang="en-GB" sz="1500" dirty="0">
                <a:solidFill>
                  <a:srgbClr val="002060"/>
                </a:solidFill>
              </a:rPr>
              <a:t>Full width of half maximum  </a:t>
            </a:r>
          </a:p>
        </p:txBody>
      </p:sp>
      <p:sp>
        <p:nvSpPr>
          <p:cNvPr id="10" name="Rectangle 9">
            <a:extLst>
              <a:ext uri="{FF2B5EF4-FFF2-40B4-BE49-F238E27FC236}">
                <a16:creationId xmlns:a16="http://schemas.microsoft.com/office/drawing/2014/main" id="{26430891-C3D6-CC40-BE70-557DC34C0592}"/>
              </a:ext>
            </a:extLst>
          </p:cNvPr>
          <p:cNvSpPr/>
          <p:nvPr/>
        </p:nvSpPr>
        <p:spPr>
          <a:xfrm>
            <a:off x="6340363" y="1077742"/>
            <a:ext cx="1417376" cy="323165"/>
          </a:xfrm>
          <a:prstGeom prst="rect">
            <a:avLst/>
          </a:prstGeom>
        </p:spPr>
        <p:txBody>
          <a:bodyPr wrap="none">
            <a:spAutoFit/>
          </a:bodyPr>
          <a:lstStyle/>
          <a:p>
            <a:r>
              <a:rPr lang="en-GB" sz="1500" dirty="0">
                <a:solidFill>
                  <a:srgbClr val="002060"/>
                </a:solidFill>
              </a:rPr>
              <a:t>3160 e-h pairs</a:t>
            </a:r>
            <a:endParaRPr lang="en-GB" dirty="0"/>
          </a:p>
        </p:txBody>
      </p:sp>
      <p:sp>
        <p:nvSpPr>
          <p:cNvPr id="16" name="Rectangle 15">
            <a:extLst>
              <a:ext uri="{FF2B5EF4-FFF2-40B4-BE49-F238E27FC236}">
                <a16:creationId xmlns:a16="http://schemas.microsoft.com/office/drawing/2014/main" id="{7C6868F9-8254-8448-8BC2-16AB22B9CE5B}"/>
              </a:ext>
            </a:extLst>
          </p:cNvPr>
          <p:cNvSpPr/>
          <p:nvPr/>
        </p:nvSpPr>
        <p:spPr>
          <a:xfrm>
            <a:off x="7049051" y="1846413"/>
            <a:ext cx="1524776" cy="323165"/>
          </a:xfrm>
          <a:prstGeom prst="rect">
            <a:avLst/>
          </a:prstGeom>
        </p:spPr>
        <p:txBody>
          <a:bodyPr wrap="none">
            <a:spAutoFit/>
          </a:bodyPr>
          <a:lstStyle/>
          <a:p>
            <a:r>
              <a:rPr lang="en-GB" sz="1500" dirty="0">
                <a:solidFill>
                  <a:srgbClr val="FFA622"/>
                </a:solidFill>
              </a:rPr>
              <a:t>14200 e-h pairs</a:t>
            </a:r>
            <a:endParaRPr lang="en-GB" dirty="0">
              <a:solidFill>
                <a:srgbClr val="FFA622"/>
              </a:solidFill>
            </a:endParaRPr>
          </a:p>
        </p:txBody>
      </p:sp>
    </p:spTree>
    <p:extLst>
      <p:ext uri="{BB962C8B-B14F-4D97-AF65-F5344CB8AC3E}">
        <p14:creationId xmlns:p14="http://schemas.microsoft.com/office/powerpoint/2010/main" val="1029162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7C150E-2C64-3A4E-9676-B84DCF7600C1}"/>
              </a:ext>
            </a:extLst>
          </p:cNvPr>
          <p:cNvSpPr>
            <a:spLocks noGrp="1"/>
          </p:cNvSpPr>
          <p:nvPr>
            <p:ph type="sldNum" sz="quarter" idx="11"/>
          </p:nvPr>
        </p:nvSpPr>
        <p:spPr/>
        <p:txBody>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907BF4-0125-CF4E-8064-CDD914BA74D8}" type="slidenum">
              <a:rPr kumimoji="0" lang="de-DE" altLang="en-US" sz="1200" b="1"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de-DE" altLang="en-US" sz="1200" b="1"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2" name="Footer Placeholder 1">
            <a:extLst>
              <a:ext uri="{FF2B5EF4-FFF2-40B4-BE49-F238E27FC236}">
                <a16:creationId xmlns:a16="http://schemas.microsoft.com/office/drawing/2014/main" id="{E3812A34-9FFD-3C40-B914-911C6F01D067}"/>
              </a:ext>
            </a:extLst>
          </p:cNvPr>
          <p:cNvSpPr>
            <a:spLocks noGrp="1"/>
          </p:cNvSpPr>
          <p:nvPr>
            <p:ph type="ftr" sz="quarter" idx="12"/>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000" b="0" i="0" u="none" strike="noStrike" kern="1200" cap="none" spc="0" normalizeH="0" baseline="0" noProof="0">
                <a:ln>
                  <a:noFill/>
                </a:ln>
                <a:solidFill>
                  <a:srgbClr val="FFFFFF">
                    <a:lumMod val="50000"/>
                  </a:srgbClr>
                </a:solidFill>
                <a:effectLst/>
                <a:uLnTx/>
                <a:uFillTx/>
                <a:latin typeface="Arial"/>
                <a:ea typeface="+mn-ea"/>
                <a:cs typeface="+mn-cs"/>
              </a:rPr>
              <a:t>Werner Riegler, CERN</a:t>
            </a:r>
          </a:p>
        </p:txBody>
      </p:sp>
      <p:sp>
        <p:nvSpPr>
          <p:cNvPr id="31750" name="TextBox 7">
            <a:extLst>
              <a:ext uri="{FF2B5EF4-FFF2-40B4-BE49-F238E27FC236}">
                <a16:creationId xmlns:a16="http://schemas.microsoft.com/office/drawing/2014/main" id="{D5551223-6C59-484D-9FBA-18DB59D05A3B}"/>
              </a:ext>
            </a:extLst>
          </p:cNvPr>
          <p:cNvSpPr txBox="1">
            <a:spLocks noChangeArrowheads="1"/>
          </p:cNvSpPr>
          <p:nvPr/>
        </p:nvSpPr>
        <p:spPr bwMode="auto">
          <a:xfrm>
            <a:off x="1539875" y="46038"/>
            <a:ext cx="91440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90000"/>
              </a:lnSpc>
              <a:spcBef>
                <a:spcPct val="30000"/>
              </a:spcBef>
              <a:spcAft>
                <a:spcPct val="0"/>
              </a:spcAft>
              <a:buClr>
                <a:srgbClr val="008000"/>
              </a:buClr>
              <a:buSzPct val="70000"/>
              <a:buFontTx/>
              <a:buNone/>
              <a:tabLst/>
              <a:defRPr/>
            </a:pPr>
            <a:r>
              <a:rPr kumimoji="0" lang="en-GB" altLang="en-US" sz="28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panose="020B0600070205080204" pitchFamily="34" charset="-128"/>
                <a:cs typeface="+mn-cs"/>
              </a:rPr>
              <a:t>Center</a:t>
            </a:r>
            <a:r>
              <a:rPr kumimoji="0" lang="en-GB"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 of gravity time of a silicon detector signal</a:t>
            </a:r>
          </a:p>
        </p:txBody>
      </p:sp>
      <p:pic>
        <p:nvPicPr>
          <p:cNvPr id="8" name="Picture 7">
            <a:extLst>
              <a:ext uri="{FF2B5EF4-FFF2-40B4-BE49-F238E27FC236}">
                <a16:creationId xmlns:a16="http://schemas.microsoft.com/office/drawing/2014/main" id="{32F5D40D-A95F-F841-8C05-776C2F16EA7F}"/>
              </a:ext>
            </a:extLst>
          </p:cNvPr>
          <p:cNvPicPr>
            <a:picLocks noChangeAspect="1"/>
          </p:cNvPicPr>
          <p:nvPr/>
        </p:nvPicPr>
        <p:blipFill rotWithShape="1">
          <a:blip r:embed="rId2"/>
          <a:srcRect l="6966" b="3753"/>
          <a:stretch/>
        </p:blipFill>
        <p:spPr>
          <a:xfrm>
            <a:off x="154164" y="3092779"/>
            <a:ext cx="3356289" cy="3628697"/>
          </a:xfrm>
          <a:prstGeom prst="rect">
            <a:avLst/>
          </a:prstGeom>
        </p:spPr>
      </p:pic>
      <p:pic>
        <p:nvPicPr>
          <p:cNvPr id="9" name="Picture 8">
            <a:extLst>
              <a:ext uri="{FF2B5EF4-FFF2-40B4-BE49-F238E27FC236}">
                <a16:creationId xmlns:a16="http://schemas.microsoft.com/office/drawing/2014/main" id="{45376A03-97C9-554F-AE67-D18679760543}"/>
              </a:ext>
            </a:extLst>
          </p:cNvPr>
          <p:cNvPicPr>
            <a:picLocks noChangeAspect="1"/>
          </p:cNvPicPr>
          <p:nvPr/>
        </p:nvPicPr>
        <p:blipFill rotWithShape="1">
          <a:blip r:embed="rId3"/>
          <a:srcRect l="7946" r="6589"/>
          <a:stretch/>
        </p:blipFill>
        <p:spPr>
          <a:xfrm>
            <a:off x="413406" y="859463"/>
            <a:ext cx="3097047" cy="2151275"/>
          </a:xfrm>
          <a:prstGeom prst="rect">
            <a:avLst/>
          </a:prstGeom>
        </p:spPr>
      </p:pic>
      <p:pic>
        <p:nvPicPr>
          <p:cNvPr id="4" name="Picture 3">
            <a:extLst>
              <a:ext uri="{FF2B5EF4-FFF2-40B4-BE49-F238E27FC236}">
                <a16:creationId xmlns:a16="http://schemas.microsoft.com/office/drawing/2014/main" id="{7E907022-1937-5F46-A5F3-D6D7C77E2B8A}"/>
              </a:ext>
            </a:extLst>
          </p:cNvPr>
          <p:cNvPicPr>
            <a:picLocks noChangeAspect="1"/>
          </p:cNvPicPr>
          <p:nvPr/>
        </p:nvPicPr>
        <p:blipFill>
          <a:blip r:embed="rId4"/>
          <a:stretch>
            <a:fillRect/>
          </a:stretch>
        </p:blipFill>
        <p:spPr>
          <a:xfrm>
            <a:off x="4343128" y="947357"/>
            <a:ext cx="6545770" cy="1751011"/>
          </a:xfrm>
          <a:prstGeom prst="rect">
            <a:avLst/>
          </a:prstGeom>
        </p:spPr>
      </p:pic>
      <p:sp>
        <p:nvSpPr>
          <p:cNvPr id="5" name="TextBox 4">
            <a:extLst>
              <a:ext uri="{FF2B5EF4-FFF2-40B4-BE49-F238E27FC236}">
                <a16:creationId xmlns:a16="http://schemas.microsoft.com/office/drawing/2014/main" id="{A40322CD-0467-0940-89D3-FD59705EAA7D}"/>
              </a:ext>
            </a:extLst>
          </p:cNvPr>
          <p:cNvSpPr txBox="1"/>
          <p:nvPr/>
        </p:nvSpPr>
        <p:spPr>
          <a:xfrm>
            <a:off x="4343128" y="620124"/>
            <a:ext cx="1428596" cy="3231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Single e-h pair</a:t>
            </a:r>
          </a:p>
        </p:txBody>
      </p:sp>
      <p:pic>
        <p:nvPicPr>
          <p:cNvPr id="6" name="Picture 5">
            <a:extLst>
              <a:ext uri="{FF2B5EF4-FFF2-40B4-BE49-F238E27FC236}">
                <a16:creationId xmlns:a16="http://schemas.microsoft.com/office/drawing/2014/main" id="{DE2086C8-FDA4-1D43-9493-F85F819AF96C}"/>
              </a:ext>
            </a:extLst>
          </p:cNvPr>
          <p:cNvPicPr>
            <a:picLocks noChangeAspect="1"/>
          </p:cNvPicPr>
          <p:nvPr/>
        </p:nvPicPr>
        <p:blipFill>
          <a:blip r:embed="rId5"/>
          <a:stretch>
            <a:fillRect/>
          </a:stretch>
        </p:blipFill>
        <p:spPr>
          <a:xfrm>
            <a:off x="4343128" y="2740536"/>
            <a:ext cx="6457231" cy="1584558"/>
          </a:xfrm>
          <a:prstGeom prst="rect">
            <a:avLst/>
          </a:prstGeom>
        </p:spPr>
      </p:pic>
      <p:sp>
        <p:nvSpPr>
          <p:cNvPr id="13" name="TextBox 12">
            <a:extLst>
              <a:ext uri="{FF2B5EF4-FFF2-40B4-BE49-F238E27FC236}">
                <a16:creationId xmlns:a16="http://schemas.microsoft.com/office/drawing/2014/main" id="{3FB96822-A383-2142-BA5B-95198C333161}"/>
              </a:ext>
            </a:extLst>
          </p:cNvPr>
          <p:cNvSpPr txBox="1"/>
          <p:nvPr/>
        </p:nvSpPr>
        <p:spPr>
          <a:xfrm>
            <a:off x="4343128" y="4405362"/>
            <a:ext cx="2775119" cy="3231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After some lengthy evaluation:</a:t>
            </a:r>
          </a:p>
        </p:txBody>
      </p:sp>
      <p:pic>
        <p:nvPicPr>
          <p:cNvPr id="7" name="Picture 6">
            <a:extLst>
              <a:ext uri="{FF2B5EF4-FFF2-40B4-BE49-F238E27FC236}">
                <a16:creationId xmlns:a16="http://schemas.microsoft.com/office/drawing/2014/main" id="{8D992F27-4FC0-5C4B-88A7-638E3B39CE3B}"/>
              </a:ext>
            </a:extLst>
          </p:cNvPr>
          <p:cNvPicPr>
            <a:picLocks noChangeAspect="1"/>
          </p:cNvPicPr>
          <p:nvPr/>
        </p:nvPicPr>
        <p:blipFill rotWithShape="1">
          <a:blip r:embed="rId6"/>
          <a:srcRect t="3750"/>
          <a:stretch/>
        </p:blipFill>
        <p:spPr>
          <a:xfrm>
            <a:off x="4484991" y="4770695"/>
            <a:ext cx="6106352" cy="1672579"/>
          </a:xfrm>
          <a:prstGeom prst="rect">
            <a:avLst/>
          </a:prstGeom>
        </p:spPr>
      </p:pic>
      <p:sp>
        <p:nvSpPr>
          <p:cNvPr id="10" name="Rectangle 9">
            <a:extLst>
              <a:ext uri="{FF2B5EF4-FFF2-40B4-BE49-F238E27FC236}">
                <a16:creationId xmlns:a16="http://schemas.microsoft.com/office/drawing/2014/main" id="{EAD845D4-F1CA-5249-83C1-D95911098C54}"/>
              </a:ext>
            </a:extLst>
          </p:cNvPr>
          <p:cNvSpPr/>
          <p:nvPr/>
        </p:nvSpPr>
        <p:spPr bwMode="auto">
          <a:xfrm>
            <a:off x="6037005" y="5220928"/>
            <a:ext cx="3077497" cy="1264513"/>
          </a:xfrm>
          <a:prstGeom prst="rect">
            <a:avLst/>
          </a:prstGeom>
          <a:noFill/>
          <a:ln w="19050"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0" marR="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pPr>
            <a:endParaRPr kumimoji="0" lang="en-GB" sz="1500" b="1"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2354086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7C150E-2C64-3A4E-9676-B84DCF7600C1}"/>
              </a:ext>
            </a:extLst>
          </p:cNvPr>
          <p:cNvSpPr>
            <a:spLocks noGrp="1"/>
          </p:cNvSpPr>
          <p:nvPr>
            <p:ph type="sldNum" sz="quarter" idx="11"/>
          </p:nvPr>
        </p:nvSpPr>
        <p:spPr/>
        <p:txBody>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907BF4-0125-CF4E-8064-CDD914BA74D8}" type="slidenum">
              <a:rPr kumimoji="0" lang="de-DE" altLang="en-US" sz="1200" b="1"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de-DE" altLang="en-US" sz="1200" b="1" i="0" u="none" strike="noStrike" kern="1200" cap="none" spc="0" normalizeH="0" baseline="0" noProof="0">
              <a:ln>
                <a:noFill/>
              </a:ln>
              <a:solidFill>
                <a:srgbClr val="898989"/>
              </a:solidFill>
              <a:effectLst/>
              <a:uLnTx/>
              <a:uFillTx/>
              <a:latin typeface="Calibri" panose="020F0502020204030204" pitchFamily="34" charset="0"/>
              <a:ea typeface="ＭＳ Ｐゴシック" panose="020B0600070205080204" pitchFamily="34" charset="-128"/>
              <a:cs typeface="+mn-cs"/>
            </a:endParaRPr>
          </a:p>
        </p:txBody>
      </p:sp>
      <p:sp>
        <p:nvSpPr>
          <p:cNvPr id="31750" name="TextBox 7">
            <a:extLst>
              <a:ext uri="{FF2B5EF4-FFF2-40B4-BE49-F238E27FC236}">
                <a16:creationId xmlns:a16="http://schemas.microsoft.com/office/drawing/2014/main" id="{D5551223-6C59-484D-9FBA-18DB59D05A3B}"/>
              </a:ext>
            </a:extLst>
          </p:cNvPr>
          <p:cNvSpPr txBox="1">
            <a:spLocks noChangeArrowheads="1"/>
          </p:cNvSpPr>
          <p:nvPr/>
        </p:nvSpPr>
        <p:spPr bwMode="auto">
          <a:xfrm>
            <a:off x="1539875" y="46038"/>
            <a:ext cx="91440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90000"/>
              </a:lnSpc>
              <a:spcBef>
                <a:spcPct val="30000"/>
              </a:spcBef>
              <a:spcAft>
                <a:spcPct val="0"/>
              </a:spcAft>
              <a:buClr>
                <a:srgbClr val="008000"/>
              </a:buClr>
              <a:buSzPct val="70000"/>
              <a:buFontTx/>
              <a:buNone/>
              <a:tabLst/>
              <a:defRPr/>
            </a:pPr>
            <a:r>
              <a:rPr kumimoji="0" lang="en-GB"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Centroid time of a silicon detector signal</a:t>
            </a:r>
          </a:p>
        </p:txBody>
      </p:sp>
      <p:pic>
        <p:nvPicPr>
          <p:cNvPr id="8" name="Picture 7">
            <a:extLst>
              <a:ext uri="{FF2B5EF4-FFF2-40B4-BE49-F238E27FC236}">
                <a16:creationId xmlns:a16="http://schemas.microsoft.com/office/drawing/2014/main" id="{32F5D40D-A95F-F841-8C05-776C2F16EA7F}"/>
              </a:ext>
            </a:extLst>
          </p:cNvPr>
          <p:cNvPicPr>
            <a:picLocks noChangeAspect="1"/>
          </p:cNvPicPr>
          <p:nvPr/>
        </p:nvPicPr>
        <p:blipFill rotWithShape="1">
          <a:blip r:embed="rId2"/>
          <a:srcRect l="6966" b="3753"/>
          <a:stretch/>
        </p:blipFill>
        <p:spPr>
          <a:xfrm>
            <a:off x="583948" y="533400"/>
            <a:ext cx="2513712" cy="2717733"/>
          </a:xfrm>
          <a:prstGeom prst="rect">
            <a:avLst/>
          </a:prstGeom>
        </p:spPr>
      </p:pic>
      <p:pic>
        <p:nvPicPr>
          <p:cNvPr id="7" name="Picture 6">
            <a:extLst>
              <a:ext uri="{FF2B5EF4-FFF2-40B4-BE49-F238E27FC236}">
                <a16:creationId xmlns:a16="http://schemas.microsoft.com/office/drawing/2014/main" id="{8D992F27-4FC0-5C4B-88A7-638E3B39CE3B}"/>
              </a:ext>
            </a:extLst>
          </p:cNvPr>
          <p:cNvPicPr>
            <a:picLocks noChangeAspect="1"/>
          </p:cNvPicPr>
          <p:nvPr/>
        </p:nvPicPr>
        <p:blipFill rotWithShape="1">
          <a:blip r:embed="rId3"/>
          <a:srcRect l="25188" t="31520" r="22432"/>
          <a:stretch/>
        </p:blipFill>
        <p:spPr>
          <a:xfrm>
            <a:off x="384574" y="3357070"/>
            <a:ext cx="3721984" cy="1384758"/>
          </a:xfrm>
          <a:prstGeom prst="rect">
            <a:avLst/>
          </a:prstGeom>
        </p:spPr>
      </p:pic>
      <p:pic>
        <p:nvPicPr>
          <p:cNvPr id="10" name="Picture 9">
            <a:extLst>
              <a:ext uri="{FF2B5EF4-FFF2-40B4-BE49-F238E27FC236}">
                <a16:creationId xmlns:a16="http://schemas.microsoft.com/office/drawing/2014/main" id="{45E27EBC-0C6D-2C48-870A-0F187F4F59BF}"/>
              </a:ext>
            </a:extLst>
          </p:cNvPr>
          <p:cNvPicPr>
            <a:picLocks noChangeAspect="1"/>
          </p:cNvPicPr>
          <p:nvPr/>
        </p:nvPicPr>
        <p:blipFill rotWithShape="1">
          <a:blip r:embed="rId4"/>
          <a:srcRect l="20598" t="-4371" r="24160" b="39081"/>
          <a:stretch/>
        </p:blipFill>
        <p:spPr>
          <a:xfrm>
            <a:off x="4990011" y="4475099"/>
            <a:ext cx="5113110" cy="697467"/>
          </a:xfrm>
          <a:prstGeom prst="rect">
            <a:avLst/>
          </a:prstGeom>
        </p:spPr>
      </p:pic>
      <p:pic>
        <p:nvPicPr>
          <p:cNvPr id="11" name="Picture 10">
            <a:extLst>
              <a:ext uri="{FF2B5EF4-FFF2-40B4-BE49-F238E27FC236}">
                <a16:creationId xmlns:a16="http://schemas.microsoft.com/office/drawing/2014/main" id="{D66CB877-A998-FE4B-B3F5-F28C3D2DBEE5}"/>
              </a:ext>
            </a:extLst>
          </p:cNvPr>
          <p:cNvPicPr>
            <a:picLocks noChangeAspect="1"/>
          </p:cNvPicPr>
          <p:nvPr/>
        </p:nvPicPr>
        <p:blipFill rotWithShape="1">
          <a:blip r:embed="rId5"/>
          <a:srcRect l="4858" t="4999" b="28997"/>
          <a:stretch/>
        </p:blipFill>
        <p:spPr>
          <a:xfrm>
            <a:off x="4381170" y="682975"/>
            <a:ext cx="7671239" cy="3286915"/>
          </a:xfrm>
          <a:prstGeom prst="rect">
            <a:avLst/>
          </a:prstGeom>
        </p:spPr>
      </p:pic>
      <p:sp>
        <p:nvSpPr>
          <p:cNvPr id="14" name="TextBox 13">
            <a:extLst>
              <a:ext uri="{FF2B5EF4-FFF2-40B4-BE49-F238E27FC236}">
                <a16:creationId xmlns:a16="http://schemas.microsoft.com/office/drawing/2014/main" id="{6A36E6F2-79F9-4E4E-9F1B-AD0273406941}"/>
              </a:ext>
            </a:extLst>
          </p:cNvPr>
          <p:cNvSpPr txBox="1"/>
          <p:nvPr/>
        </p:nvSpPr>
        <p:spPr>
          <a:xfrm>
            <a:off x="4381172" y="4127529"/>
            <a:ext cx="2140073" cy="3231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For the Landau Theory</a:t>
            </a:r>
          </a:p>
        </p:txBody>
      </p:sp>
      <p:sp>
        <p:nvSpPr>
          <p:cNvPr id="15" name="TextBox 14">
            <a:extLst>
              <a:ext uri="{FF2B5EF4-FFF2-40B4-BE49-F238E27FC236}">
                <a16:creationId xmlns:a16="http://schemas.microsoft.com/office/drawing/2014/main" id="{98166D53-9531-A045-8167-8C2FEA28E653}"/>
              </a:ext>
            </a:extLst>
          </p:cNvPr>
          <p:cNvSpPr txBox="1"/>
          <p:nvPr/>
        </p:nvSpPr>
        <p:spPr>
          <a:xfrm>
            <a:off x="8783911" y="698920"/>
            <a:ext cx="3478691" cy="78483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For Si sensors: Important difference between </a:t>
            </a:r>
            <a:r>
              <a:rPr kumimoji="0" lang="en-GB" sz="1500" b="0" i="0" u="none" strike="noStrike" kern="1200" cap="none" spc="0" normalizeH="0" baseline="0" noProof="0" dirty="0" err="1">
                <a:ln>
                  <a:noFill/>
                </a:ln>
                <a:solidFill>
                  <a:srgbClr val="009D00">
                    <a:lumMod val="50000"/>
                  </a:srgbClr>
                </a:solidFill>
                <a:effectLst/>
                <a:uLnTx/>
                <a:uFillTx/>
                <a:latin typeface="Arial" charset="0"/>
                <a:ea typeface="+mn-ea"/>
                <a:cs typeface="+mn-cs"/>
              </a:rPr>
              <a:t>r.m.s</a:t>
            </a: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 time resolution and the </a:t>
            </a:r>
            <a:r>
              <a:rPr kumimoji="0" lang="en-GB" sz="1500" b="0" i="0" u="none" strike="noStrike" kern="1200" cap="none" spc="0" normalizeH="0" baseline="0" noProof="0" dirty="0" err="1">
                <a:ln>
                  <a:noFill/>
                </a:ln>
                <a:solidFill>
                  <a:srgbClr val="009D00">
                    <a:lumMod val="50000"/>
                  </a:srgbClr>
                </a:solidFill>
                <a:effectLst/>
                <a:uLnTx/>
                <a:uFillTx/>
                <a:latin typeface="Arial" charset="0"/>
                <a:ea typeface="+mn-ea"/>
                <a:cs typeface="+mn-cs"/>
              </a:rPr>
              <a:t>σ</a:t>
            </a: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 of the core of the distribution. </a:t>
            </a:r>
          </a:p>
        </p:txBody>
      </p:sp>
      <p:sp>
        <p:nvSpPr>
          <p:cNvPr id="16" name="TextBox 15">
            <a:extLst>
              <a:ext uri="{FF2B5EF4-FFF2-40B4-BE49-F238E27FC236}">
                <a16:creationId xmlns:a16="http://schemas.microsoft.com/office/drawing/2014/main" id="{6F8EBAC9-EC28-E74C-AA9E-9550EFA0837C}"/>
              </a:ext>
            </a:extLst>
          </p:cNvPr>
          <p:cNvSpPr txBox="1"/>
          <p:nvPr/>
        </p:nvSpPr>
        <p:spPr>
          <a:xfrm>
            <a:off x="4381170" y="5330205"/>
            <a:ext cx="7066358" cy="78483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For a thinner sensor – the contribution from Landau fluctuation increases.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This worsening of the resolution is superseded by the decrease of e-h drift times.</a:t>
            </a:r>
          </a:p>
        </p:txBody>
      </p:sp>
      <p:sp>
        <p:nvSpPr>
          <p:cNvPr id="2" name="TextBox 1">
            <a:extLst>
              <a:ext uri="{FF2B5EF4-FFF2-40B4-BE49-F238E27FC236}">
                <a16:creationId xmlns:a16="http://schemas.microsoft.com/office/drawing/2014/main" id="{637099E3-6E55-8347-A8AF-C2875B2326F4}"/>
              </a:ext>
            </a:extLst>
          </p:cNvPr>
          <p:cNvSpPr txBox="1"/>
          <p:nvPr/>
        </p:nvSpPr>
        <p:spPr>
          <a:xfrm>
            <a:off x="384574" y="4783655"/>
            <a:ext cx="817853" cy="276999"/>
          </a:xfrm>
          <a:prstGeom prst="rect">
            <a:avLst/>
          </a:prstGeom>
          <a:noFill/>
        </p:spPr>
        <p:txBody>
          <a:bodyPr wrap="none" rtlCol="0">
            <a:spAutoFit/>
          </a:bodyPr>
          <a:lstStyle/>
          <a:p>
            <a:r>
              <a:rPr lang="en-GB" sz="1200" dirty="0"/>
              <a:t>For v</a:t>
            </a:r>
            <a:r>
              <a:rPr lang="en-GB" sz="1200" baseline="-25000" dirty="0"/>
              <a:t>1</a:t>
            </a:r>
            <a:r>
              <a:rPr lang="en-GB" sz="1200" dirty="0"/>
              <a:t>=v</a:t>
            </a:r>
            <a:r>
              <a:rPr lang="en-GB" sz="1200" baseline="-25000" dirty="0"/>
              <a:t>2</a:t>
            </a:r>
          </a:p>
        </p:txBody>
      </p:sp>
      <p:pic>
        <p:nvPicPr>
          <p:cNvPr id="4" name="Picture 3">
            <a:extLst>
              <a:ext uri="{FF2B5EF4-FFF2-40B4-BE49-F238E27FC236}">
                <a16:creationId xmlns:a16="http://schemas.microsoft.com/office/drawing/2014/main" id="{F513B826-A2F2-084A-AE21-7AA26641E18B}"/>
              </a:ext>
            </a:extLst>
          </p:cNvPr>
          <p:cNvPicPr>
            <a:picLocks noChangeAspect="1"/>
          </p:cNvPicPr>
          <p:nvPr/>
        </p:nvPicPr>
        <p:blipFill>
          <a:blip r:embed="rId6"/>
          <a:stretch>
            <a:fillRect/>
          </a:stretch>
        </p:blipFill>
        <p:spPr>
          <a:xfrm>
            <a:off x="384574" y="5190238"/>
            <a:ext cx="3294122" cy="550027"/>
          </a:xfrm>
          <a:prstGeom prst="rect">
            <a:avLst/>
          </a:prstGeom>
        </p:spPr>
      </p:pic>
      <p:sp>
        <p:nvSpPr>
          <p:cNvPr id="13" name="Rectangle 12">
            <a:extLst>
              <a:ext uri="{FF2B5EF4-FFF2-40B4-BE49-F238E27FC236}">
                <a16:creationId xmlns:a16="http://schemas.microsoft.com/office/drawing/2014/main" id="{E02CA67E-32C7-E147-A59D-095B63E4EFE7}"/>
              </a:ext>
            </a:extLst>
          </p:cNvPr>
          <p:cNvSpPr/>
          <p:nvPr/>
        </p:nvSpPr>
        <p:spPr bwMode="auto">
          <a:xfrm>
            <a:off x="109960" y="3246216"/>
            <a:ext cx="3901601" cy="2813047"/>
          </a:xfrm>
          <a:prstGeom prst="rect">
            <a:avLst/>
          </a:prstGeom>
          <a:noFill/>
          <a:ln w="19050"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0" marR="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pPr>
            <a:endParaRPr kumimoji="0" lang="en-GB" sz="1500" b="1" i="0" u="none" strike="noStrike" cap="none" normalizeH="0" baseline="0">
              <a:ln>
                <a:noFill/>
              </a:ln>
              <a:solidFill>
                <a:schemeClr val="tx1"/>
              </a:solidFill>
              <a:effectLst/>
              <a:latin typeface="Arial" pitchFamily="34" charset="0"/>
            </a:endParaRPr>
          </a:p>
        </p:txBody>
      </p:sp>
      <p:sp>
        <p:nvSpPr>
          <p:cNvPr id="6" name="TextBox 5">
            <a:extLst>
              <a:ext uri="{FF2B5EF4-FFF2-40B4-BE49-F238E27FC236}">
                <a16:creationId xmlns:a16="http://schemas.microsoft.com/office/drawing/2014/main" id="{2FE00976-D31A-6740-8CA7-1F96AFC8C8B5}"/>
              </a:ext>
            </a:extLst>
          </p:cNvPr>
          <p:cNvSpPr txBox="1"/>
          <p:nvPr/>
        </p:nvSpPr>
        <p:spPr>
          <a:xfrm>
            <a:off x="522063" y="6246063"/>
            <a:ext cx="3156633" cy="523220"/>
          </a:xfrm>
          <a:prstGeom prst="rect">
            <a:avLst/>
          </a:prstGeom>
          <a:noFill/>
        </p:spPr>
        <p:txBody>
          <a:bodyPr wrap="none" rtlCol="0">
            <a:spAutoFit/>
          </a:bodyPr>
          <a:lstStyle/>
          <a:p>
            <a:r>
              <a:rPr lang="en-GB" sz="1400" dirty="0"/>
              <a:t>T= total e- drift time = total h drift time</a:t>
            </a:r>
          </a:p>
          <a:p>
            <a:r>
              <a:rPr lang="en-GB" sz="1400" dirty="0"/>
              <a:t>= total width of the ‘triangle’</a:t>
            </a:r>
          </a:p>
        </p:txBody>
      </p:sp>
      <p:cxnSp>
        <p:nvCxnSpPr>
          <p:cNvPr id="12" name="Straight Arrow Connector 11">
            <a:extLst>
              <a:ext uri="{FF2B5EF4-FFF2-40B4-BE49-F238E27FC236}">
                <a16:creationId xmlns:a16="http://schemas.microsoft.com/office/drawing/2014/main" id="{ECCBC51B-BE57-9A42-ACC5-09E5FEFA33AC}"/>
              </a:ext>
            </a:extLst>
          </p:cNvPr>
          <p:cNvCxnSpPr>
            <a:cxnSpLocks/>
          </p:cNvCxnSpPr>
          <p:nvPr/>
        </p:nvCxnSpPr>
        <p:spPr bwMode="auto">
          <a:xfrm flipH="1" flipV="1">
            <a:off x="6795857" y="2939143"/>
            <a:ext cx="2465710" cy="1204331"/>
          </a:xfrm>
          <a:prstGeom prst="straightConnector1">
            <a:avLst/>
          </a:prstGeom>
          <a:noFill/>
          <a:ln w="38100" cap="flat" cmpd="sng" algn="ctr">
            <a:solidFill>
              <a:srgbClr val="FF0000"/>
            </a:solidFill>
            <a:prstDash val="solid"/>
            <a:round/>
            <a:headEnd type="none" w="med" len="med"/>
            <a:tailEnd type="triangle"/>
          </a:ln>
          <a:effectLst/>
        </p:spPr>
      </p:cxnSp>
      <p:sp>
        <p:nvSpPr>
          <p:cNvPr id="27" name="TextBox 26">
            <a:extLst>
              <a:ext uri="{FF2B5EF4-FFF2-40B4-BE49-F238E27FC236}">
                <a16:creationId xmlns:a16="http://schemas.microsoft.com/office/drawing/2014/main" id="{4D38F705-FC33-B74D-ADA6-A974DDA61E9B}"/>
              </a:ext>
            </a:extLst>
          </p:cNvPr>
          <p:cNvSpPr txBox="1"/>
          <p:nvPr/>
        </p:nvSpPr>
        <p:spPr>
          <a:xfrm>
            <a:off x="9387913" y="4026948"/>
            <a:ext cx="2270686" cy="369332"/>
          </a:xfrm>
          <a:prstGeom prst="rect">
            <a:avLst/>
          </a:prstGeom>
          <a:noFill/>
        </p:spPr>
        <p:txBody>
          <a:bodyPr wrap="none" rtlCol="0">
            <a:spAutoFit/>
          </a:bodyPr>
          <a:lstStyle/>
          <a:p>
            <a:r>
              <a:rPr lang="en-GB" dirty="0">
                <a:solidFill>
                  <a:schemeClr val="accent6">
                    <a:lumMod val="50000"/>
                  </a:schemeClr>
                </a:solidFill>
              </a:rPr>
              <a:t>PAI model, Gauss fit</a:t>
            </a:r>
          </a:p>
        </p:txBody>
      </p:sp>
      <p:sp>
        <p:nvSpPr>
          <p:cNvPr id="5" name="TextBox 4">
            <a:extLst>
              <a:ext uri="{FF2B5EF4-FFF2-40B4-BE49-F238E27FC236}">
                <a16:creationId xmlns:a16="http://schemas.microsoft.com/office/drawing/2014/main" id="{96BCF096-5EBE-A94C-9070-2DF54D00788E}"/>
              </a:ext>
            </a:extLst>
          </p:cNvPr>
          <p:cNvSpPr txBox="1"/>
          <p:nvPr/>
        </p:nvSpPr>
        <p:spPr>
          <a:xfrm>
            <a:off x="439507" y="5711636"/>
            <a:ext cx="3470822" cy="307777"/>
          </a:xfrm>
          <a:prstGeom prst="rect">
            <a:avLst/>
          </a:prstGeom>
          <a:noFill/>
        </p:spPr>
        <p:txBody>
          <a:bodyPr wrap="none" rtlCol="0">
            <a:spAutoFit/>
          </a:bodyPr>
          <a:lstStyle/>
          <a:p>
            <a:r>
              <a:rPr lang="en-GB" sz="1400" dirty="0"/>
              <a:t>50um sensor: 0.075 x 0.2 x 650ps = 10ps</a:t>
            </a:r>
          </a:p>
        </p:txBody>
      </p:sp>
    </p:spTree>
    <p:extLst>
      <p:ext uri="{BB962C8B-B14F-4D97-AF65-F5344CB8AC3E}">
        <p14:creationId xmlns:p14="http://schemas.microsoft.com/office/powerpoint/2010/main" val="3268964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36DC28-94E5-C345-B057-86E14C6F56C3}"/>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52BF309-6B9F-3741-9BDB-9CF9B53810AF}" type="datetime1">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10/21/21</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2239E876-4EAB-BB48-8242-171BF35F72D5}"/>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39EE62-D25E-4D29-9274-D0BC29529B49}"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4" name="Picture 3">
            <a:extLst>
              <a:ext uri="{FF2B5EF4-FFF2-40B4-BE49-F238E27FC236}">
                <a16:creationId xmlns:a16="http://schemas.microsoft.com/office/drawing/2014/main" id="{B5ACB310-DE74-6C42-81F2-8AC78316BAB6}"/>
              </a:ext>
            </a:extLst>
          </p:cNvPr>
          <p:cNvPicPr>
            <a:picLocks noChangeAspect="1"/>
          </p:cNvPicPr>
          <p:nvPr/>
        </p:nvPicPr>
        <p:blipFill>
          <a:blip r:embed="rId2"/>
          <a:stretch>
            <a:fillRect/>
          </a:stretch>
        </p:blipFill>
        <p:spPr>
          <a:xfrm>
            <a:off x="982607" y="863468"/>
            <a:ext cx="8098746" cy="5446567"/>
          </a:xfrm>
          <a:prstGeom prst="rect">
            <a:avLst/>
          </a:prstGeom>
        </p:spPr>
      </p:pic>
      <p:sp>
        <p:nvSpPr>
          <p:cNvPr id="5" name="TextBox 7">
            <a:extLst>
              <a:ext uri="{FF2B5EF4-FFF2-40B4-BE49-F238E27FC236}">
                <a16:creationId xmlns:a16="http://schemas.microsoft.com/office/drawing/2014/main" id="{286AACE8-3576-9946-A357-E22B63020A16}"/>
              </a:ext>
            </a:extLst>
          </p:cNvPr>
          <p:cNvSpPr txBox="1">
            <a:spLocks noChangeArrowheads="1"/>
          </p:cNvSpPr>
          <p:nvPr/>
        </p:nvSpPr>
        <p:spPr bwMode="auto">
          <a:xfrm>
            <a:off x="1371156" y="116377"/>
            <a:ext cx="91440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90000"/>
              </a:lnSpc>
              <a:spcBef>
                <a:spcPct val="30000"/>
              </a:spcBef>
              <a:spcAft>
                <a:spcPct val="0"/>
              </a:spcAft>
              <a:buClr>
                <a:srgbClr val="008000"/>
              </a:buClr>
              <a:buSzPct val="70000"/>
              <a:buFontTx/>
              <a:buNone/>
              <a:tabLst/>
              <a:defRPr/>
            </a:pPr>
            <a:r>
              <a:rPr kumimoji="0" lang="en-GB" altLang="en-US" sz="28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panose="020B0600070205080204" pitchFamily="34" charset="-128"/>
                <a:cs typeface="+mn-cs"/>
              </a:rPr>
              <a:t>Center</a:t>
            </a:r>
            <a:r>
              <a:rPr kumimoji="0" lang="en-GB"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 of gravity time resolution for silicon sensors</a:t>
            </a:r>
          </a:p>
        </p:txBody>
      </p:sp>
      <p:sp>
        <p:nvSpPr>
          <p:cNvPr id="6" name="TextBox 5">
            <a:extLst>
              <a:ext uri="{FF2B5EF4-FFF2-40B4-BE49-F238E27FC236}">
                <a16:creationId xmlns:a16="http://schemas.microsoft.com/office/drawing/2014/main" id="{AA2FC3A9-C3EB-324D-A80B-AC380B9887A8}"/>
              </a:ext>
            </a:extLst>
          </p:cNvPr>
          <p:cNvSpPr txBox="1"/>
          <p:nvPr/>
        </p:nvSpPr>
        <p:spPr>
          <a:xfrm>
            <a:off x="9081353" y="4598126"/>
            <a:ext cx="2133982" cy="369332"/>
          </a:xfrm>
          <a:prstGeom prst="rect">
            <a:avLst/>
          </a:prstGeom>
          <a:noFill/>
        </p:spPr>
        <p:txBody>
          <a:bodyPr wrap="none" rtlCol="0">
            <a:spAutoFit/>
          </a:bodyPr>
          <a:lstStyle/>
          <a:p>
            <a:r>
              <a:rPr lang="en-GB" dirty="0">
                <a:solidFill>
                  <a:srgbClr val="FF0000"/>
                </a:solidFill>
              </a:rPr>
              <a:t>50um sensor, 10ps</a:t>
            </a:r>
          </a:p>
        </p:txBody>
      </p:sp>
    </p:spTree>
    <p:extLst>
      <p:ext uri="{BB962C8B-B14F-4D97-AF65-F5344CB8AC3E}">
        <p14:creationId xmlns:p14="http://schemas.microsoft.com/office/powerpoint/2010/main" val="668842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6B06A6-F751-7A4F-A2B3-6E88FF3EA674}"/>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52BF309-6B9F-3741-9BDB-9CF9B53810AF}" type="datetime1">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10/21/21</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B9305982-DA4F-FF47-AD1C-B6AF1DDBAED1}"/>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39EE62-D25E-4D29-9274-D0BC29529B49}"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4" name="TextBox 7">
            <a:extLst>
              <a:ext uri="{FF2B5EF4-FFF2-40B4-BE49-F238E27FC236}">
                <a16:creationId xmlns:a16="http://schemas.microsoft.com/office/drawing/2014/main" id="{F809222D-FB4C-EE4B-9A40-61EA4CDCF05E}"/>
              </a:ext>
            </a:extLst>
          </p:cNvPr>
          <p:cNvSpPr txBox="1">
            <a:spLocks noChangeArrowheads="1"/>
          </p:cNvSpPr>
          <p:nvPr/>
        </p:nvSpPr>
        <p:spPr bwMode="auto">
          <a:xfrm>
            <a:off x="0" y="36232"/>
            <a:ext cx="5355771"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90000"/>
              </a:lnSpc>
              <a:spcBef>
                <a:spcPct val="30000"/>
              </a:spcBef>
              <a:spcAft>
                <a:spcPct val="0"/>
              </a:spcAft>
              <a:buClr>
                <a:srgbClr val="008000"/>
              </a:buClr>
              <a:buSzPct val="70000"/>
              <a:buFontTx/>
              <a:buNone/>
              <a:tabLst/>
              <a:defRPr/>
            </a:pPr>
            <a:r>
              <a:rPr kumimoji="0" lang="en-GB"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Leading edge discrimination</a:t>
            </a:r>
          </a:p>
        </p:txBody>
      </p:sp>
      <p:pic>
        <p:nvPicPr>
          <p:cNvPr id="5" name="Picture 4">
            <a:extLst>
              <a:ext uri="{FF2B5EF4-FFF2-40B4-BE49-F238E27FC236}">
                <a16:creationId xmlns:a16="http://schemas.microsoft.com/office/drawing/2014/main" id="{008A890C-D18A-004D-A686-89904A9A3A93}"/>
              </a:ext>
            </a:extLst>
          </p:cNvPr>
          <p:cNvPicPr>
            <a:picLocks noChangeAspect="1"/>
          </p:cNvPicPr>
          <p:nvPr/>
        </p:nvPicPr>
        <p:blipFill>
          <a:blip r:embed="rId2"/>
          <a:stretch>
            <a:fillRect/>
          </a:stretch>
        </p:blipFill>
        <p:spPr>
          <a:xfrm>
            <a:off x="561046" y="546876"/>
            <a:ext cx="2742731" cy="1802422"/>
          </a:xfrm>
          <a:prstGeom prst="rect">
            <a:avLst/>
          </a:prstGeom>
        </p:spPr>
      </p:pic>
      <p:pic>
        <p:nvPicPr>
          <p:cNvPr id="6" name="Picture 5">
            <a:extLst>
              <a:ext uri="{FF2B5EF4-FFF2-40B4-BE49-F238E27FC236}">
                <a16:creationId xmlns:a16="http://schemas.microsoft.com/office/drawing/2014/main" id="{F0CB5F59-A46D-084C-AB5B-618C99BCAE5B}"/>
              </a:ext>
            </a:extLst>
          </p:cNvPr>
          <p:cNvPicPr>
            <a:picLocks noChangeAspect="1"/>
          </p:cNvPicPr>
          <p:nvPr/>
        </p:nvPicPr>
        <p:blipFill>
          <a:blip r:embed="rId3"/>
          <a:stretch>
            <a:fillRect/>
          </a:stretch>
        </p:blipFill>
        <p:spPr>
          <a:xfrm>
            <a:off x="382286" y="2511570"/>
            <a:ext cx="2921491" cy="867382"/>
          </a:xfrm>
          <a:prstGeom prst="rect">
            <a:avLst/>
          </a:prstGeom>
        </p:spPr>
      </p:pic>
      <p:pic>
        <p:nvPicPr>
          <p:cNvPr id="7" name="Picture 6">
            <a:extLst>
              <a:ext uri="{FF2B5EF4-FFF2-40B4-BE49-F238E27FC236}">
                <a16:creationId xmlns:a16="http://schemas.microsoft.com/office/drawing/2014/main" id="{7121D1F2-0BE8-F043-9DF9-C7C8F1503867}"/>
              </a:ext>
            </a:extLst>
          </p:cNvPr>
          <p:cNvPicPr>
            <a:picLocks noChangeAspect="1"/>
          </p:cNvPicPr>
          <p:nvPr/>
        </p:nvPicPr>
        <p:blipFill>
          <a:blip r:embed="rId4"/>
          <a:stretch>
            <a:fillRect/>
          </a:stretch>
        </p:blipFill>
        <p:spPr>
          <a:xfrm>
            <a:off x="486266" y="3457128"/>
            <a:ext cx="2892290" cy="1124660"/>
          </a:xfrm>
          <a:prstGeom prst="rect">
            <a:avLst/>
          </a:prstGeom>
        </p:spPr>
      </p:pic>
      <p:sp>
        <p:nvSpPr>
          <p:cNvPr id="12" name="Rectangle 11">
            <a:extLst>
              <a:ext uri="{FF2B5EF4-FFF2-40B4-BE49-F238E27FC236}">
                <a16:creationId xmlns:a16="http://schemas.microsoft.com/office/drawing/2014/main" id="{DE2CB8A6-1BA3-0746-BCBA-E8CAB41EFF5D}"/>
              </a:ext>
            </a:extLst>
          </p:cNvPr>
          <p:cNvSpPr/>
          <p:nvPr/>
        </p:nvSpPr>
        <p:spPr>
          <a:xfrm>
            <a:off x="2018324" y="5179164"/>
            <a:ext cx="9599935" cy="101566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Leading edge discrimination on the signal that is normalized to the total deposited charge.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500" dirty="0">
                <a:solidFill>
                  <a:srgbClr val="002060"/>
                </a:solidFill>
              </a:rPr>
              <a:t>50</a:t>
            </a:r>
            <a:r>
              <a:rPr kumimoji="0" lang="en-GB" sz="1500" b="0" i="0" u="none" strike="noStrike" kern="1200" cap="none" spc="0" normalizeH="0" baseline="0" noProof="0" dirty="0">
                <a:ln>
                  <a:noFill/>
                </a:ln>
                <a:solidFill>
                  <a:srgbClr val="002060"/>
                </a:solidFill>
                <a:effectLst/>
                <a:uLnTx/>
                <a:uFillTx/>
                <a:latin typeface="Arial" charset="0"/>
                <a:ea typeface="+mn-ea"/>
                <a:cs typeface="+mn-cs"/>
              </a:rPr>
              <a:t>um sensor, </a:t>
            </a:r>
            <a:r>
              <a:rPr kumimoji="0" lang="en-GB" sz="1500" b="0" i="0" u="none" strike="noStrike" kern="1200" cap="none" spc="0" normalizeH="0" baseline="0" noProof="0" dirty="0" err="1">
                <a:ln>
                  <a:noFill/>
                </a:ln>
                <a:solidFill>
                  <a:srgbClr val="002060"/>
                </a:solidFill>
                <a:effectLst/>
                <a:uLnTx/>
                <a:uFillTx/>
                <a:latin typeface="Arial" charset="0"/>
                <a:ea typeface="+mn-ea"/>
                <a:cs typeface="+mn-cs"/>
              </a:rPr>
              <a:t>t</a:t>
            </a:r>
            <a:r>
              <a:rPr kumimoji="0" lang="en-GB" sz="1500" b="0" i="0" u="none" strike="noStrike" kern="1200" cap="none" spc="0" normalizeH="0" baseline="-25000" noProof="0" dirty="0" err="1">
                <a:ln>
                  <a:noFill/>
                </a:ln>
                <a:solidFill>
                  <a:srgbClr val="002060"/>
                </a:solidFill>
                <a:effectLst/>
                <a:uLnTx/>
                <a:uFillTx/>
                <a:latin typeface="Arial" charset="0"/>
                <a:ea typeface="+mn-ea"/>
                <a:cs typeface="+mn-cs"/>
              </a:rPr>
              <a:t>p</a:t>
            </a:r>
            <a:r>
              <a:rPr kumimoji="0" lang="en-GB" sz="1500" b="0" i="0" u="none" strike="noStrike" kern="1200" cap="none" spc="0" normalizeH="0" baseline="0" noProof="0" dirty="0">
                <a:ln>
                  <a:noFill/>
                </a:ln>
                <a:solidFill>
                  <a:srgbClr val="002060"/>
                </a:solidFill>
                <a:effectLst/>
                <a:uLnTx/>
                <a:uFillTx/>
                <a:latin typeface="Arial" charset="0"/>
                <a:ea typeface="+mn-ea"/>
                <a:cs typeface="+mn-cs"/>
              </a:rPr>
              <a:t>=0.5ns, threshold at 30% of the charge</a:t>
            </a:r>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à"/>
              <a:tabLst/>
              <a:defRPr/>
            </a:pPr>
            <a:r>
              <a:rPr lang="en-GB" sz="1500" dirty="0">
                <a:solidFill>
                  <a:srgbClr val="009D00">
                    <a:lumMod val="50000"/>
                  </a:srgbClr>
                </a:solidFill>
                <a:sym typeface="Wingdings" pitchFamily="2" charset="2"/>
              </a:rPr>
              <a:t>5</a:t>
            </a:r>
            <a:r>
              <a:rPr kumimoji="0" lang="en-GB" sz="1500" b="0" i="0" u="none" strike="noStrike" kern="1200" cap="none" spc="0" normalizeH="0" baseline="0" noProof="0" dirty="0" err="1">
                <a:ln>
                  <a:noFill/>
                </a:ln>
                <a:solidFill>
                  <a:srgbClr val="009D00">
                    <a:lumMod val="50000"/>
                  </a:srgbClr>
                </a:solidFill>
                <a:effectLst/>
                <a:uLnTx/>
                <a:uFillTx/>
                <a:latin typeface="Arial" charset="0"/>
                <a:ea typeface="+mn-ea"/>
                <a:cs typeface="+mn-cs"/>
                <a:sym typeface="Wingdings" pitchFamily="2" charset="2"/>
              </a:rPr>
              <a:t>ps</a:t>
            </a: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sym typeface="Wingdings" pitchFamily="2" charset="2"/>
              </a:rPr>
              <a:t> time resolution BUT this is unrealistic since S/N becomes too small  </a:t>
            </a:r>
            <a:r>
              <a:rPr kumimoji="0" lang="en-GB" sz="1500" b="0" i="0" u="none" strike="noStrike" kern="1200" cap="none" spc="0" normalizeH="0" baseline="0" noProof="0" dirty="0">
                <a:ln>
                  <a:noFill/>
                </a:ln>
                <a:solidFill>
                  <a:srgbClr val="FF0000"/>
                </a:solidFill>
                <a:effectLst/>
                <a:uLnTx/>
                <a:uFillTx/>
                <a:latin typeface="Arial" charset="0"/>
                <a:ea typeface="+mn-ea"/>
                <a:cs typeface="+mn-cs"/>
                <a:sym typeface="Wingdings" pitchFamily="2" charset="2"/>
              </a:rPr>
              <a:t>Noise will dominate !</a:t>
            </a:r>
          </a:p>
        </p:txBody>
      </p:sp>
      <p:sp>
        <p:nvSpPr>
          <p:cNvPr id="9" name="TextBox 8">
            <a:extLst>
              <a:ext uri="{FF2B5EF4-FFF2-40B4-BE49-F238E27FC236}">
                <a16:creationId xmlns:a16="http://schemas.microsoft.com/office/drawing/2014/main" id="{51A9BDD2-FC21-2B49-9907-B4407F452EE5}"/>
              </a:ext>
            </a:extLst>
          </p:cNvPr>
          <p:cNvSpPr txBox="1"/>
          <p:nvPr/>
        </p:nvSpPr>
        <p:spPr>
          <a:xfrm>
            <a:off x="5960295" y="200569"/>
            <a:ext cx="5837257" cy="646331"/>
          </a:xfrm>
          <a:prstGeom prst="rect">
            <a:avLst/>
          </a:prstGeom>
          <a:noFill/>
        </p:spPr>
        <p:txBody>
          <a:bodyPr wrap="square" rtlCol="0">
            <a:spAutoFit/>
          </a:bodyPr>
          <a:lstStyle/>
          <a:p>
            <a:r>
              <a:rPr lang="en-GB" dirty="0">
                <a:solidFill>
                  <a:srgbClr val="002060"/>
                </a:solidFill>
              </a:rPr>
              <a:t>50um sensor at 200V for different peaking times</a:t>
            </a:r>
          </a:p>
          <a:p>
            <a:r>
              <a:rPr lang="en-GB" dirty="0">
                <a:solidFill>
                  <a:srgbClr val="002060"/>
                </a:solidFill>
              </a:rPr>
              <a:t>and constant fraction discrimination T=0.8ns</a:t>
            </a:r>
          </a:p>
        </p:txBody>
      </p:sp>
      <p:grpSp>
        <p:nvGrpSpPr>
          <p:cNvPr id="18" name="Group 17">
            <a:extLst>
              <a:ext uri="{FF2B5EF4-FFF2-40B4-BE49-F238E27FC236}">
                <a16:creationId xmlns:a16="http://schemas.microsoft.com/office/drawing/2014/main" id="{B4FB9336-1A2B-6F48-B165-9D9B0CB3CC02}"/>
              </a:ext>
            </a:extLst>
          </p:cNvPr>
          <p:cNvGrpSpPr/>
          <p:nvPr/>
        </p:nvGrpSpPr>
        <p:grpSpPr>
          <a:xfrm>
            <a:off x="6190579" y="1372052"/>
            <a:ext cx="5535255" cy="3708984"/>
            <a:chOff x="4620817" y="1082058"/>
            <a:chExt cx="5240445" cy="3436154"/>
          </a:xfrm>
        </p:grpSpPr>
        <p:pic>
          <p:nvPicPr>
            <p:cNvPr id="11" name="Picture 10">
              <a:extLst>
                <a:ext uri="{FF2B5EF4-FFF2-40B4-BE49-F238E27FC236}">
                  <a16:creationId xmlns:a16="http://schemas.microsoft.com/office/drawing/2014/main" id="{B4357C6D-CA66-414A-B3D5-47F0D75DE6A3}"/>
                </a:ext>
              </a:extLst>
            </p:cNvPr>
            <p:cNvPicPr>
              <a:picLocks noChangeAspect="1"/>
            </p:cNvPicPr>
            <p:nvPr/>
          </p:nvPicPr>
          <p:blipFill rotWithShape="1">
            <a:blip r:embed="rId5"/>
            <a:srcRect l="3640" r="50000" b="26860"/>
            <a:stretch/>
          </p:blipFill>
          <p:spPr>
            <a:xfrm>
              <a:off x="4620817" y="1082058"/>
              <a:ext cx="5240445" cy="3436154"/>
            </a:xfrm>
            <a:prstGeom prst="rect">
              <a:avLst/>
            </a:prstGeom>
          </p:spPr>
        </p:pic>
        <p:pic>
          <p:nvPicPr>
            <p:cNvPr id="17" name="Picture 16">
              <a:extLst>
                <a:ext uri="{FF2B5EF4-FFF2-40B4-BE49-F238E27FC236}">
                  <a16:creationId xmlns:a16="http://schemas.microsoft.com/office/drawing/2014/main" id="{9B065122-0B98-674A-8D66-F7E79989CEC5}"/>
                </a:ext>
              </a:extLst>
            </p:cNvPr>
            <p:cNvPicPr>
              <a:picLocks noChangeAspect="1"/>
            </p:cNvPicPr>
            <p:nvPr/>
          </p:nvPicPr>
          <p:blipFill rotWithShape="1">
            <a:blip r:embed="rId5"/>
            <a:srcRect l="6168" t="34882" r="92031" b="32396"/>
            <a:stretch/>
          </p:blipFill>
          <p:spPr>
            <a:xfrm>
              <a:off x="4830067" y="1290918"/>
              <a:ext cx="265779" cy="2964987"/>
            </a:xfrm>
            <a:prstGeom prst="rect">
              <a:avLst/>
            </a:prstGeom>
          </p:spPr>
        </p:pic>
      </p:grpSp>
      <p:sp>
        <p:nvSpPr>
          <p:cNvPr id="19" name="TextBox 18">
            <a:extLst>
              <a:ext uri="{FF2B5EF4-FFF2-40B4-BE49-F238E27FC236}">
                <a16:creationId xmlns:a16="http://schemas.microsoft.com/office/drawing/2014/main" id="{D51ED0B4-BA6C-2A41-9786-AC9B4C49CB5B}"/>
              </a:ext>
            </a:extLst>
          </p:cNvPr>
          <p:cNvSpPr txBox="1"/>
          <p:nvPr/>
        </p:nvSpPr>
        <p:spPr>
          <a:xfrm>
            <a:off x="4034027" y="2828366"/>
            <a:ext cx="2377574" cy="369332"/>
          </a:xfrm>
          <a:prstGeom prst="rect">
            <a:avLst/>
          </a:prstGeom>
          <a:solidFill>
            <a:schemeClr val="bg1"/>
          </a:solidFill>
        </p:spPr>
        <p:txBody>
          <a:bodyPr wrap="none" rtlCol="0">
            <a:spAutoFit/>
          </a:bodyPr>
          <a:lstStyle/>
          <a:p>
            <a:r>
              <a:rPr lang="en-GB" dirty="0" err="1">
                <a:solidFill>
                  <a:srgbClr val="002060"/>
                </a:solidFill>
              </a:rPr>
              <a:t>c.o.g</a:t>
            </a:r>
            <a:r>
              <a:rPr lang="en-GB" dirty="0">
                <a:solidFill>
                  <a:srgbClr val="002060"/>
                </a:solidFill>
              </a:rPr>
              <a:t>. time resolution </a:t>
            </a:r>
          </a:p>
        </p:txBody>
      </p:sp>
      <p:cxnSp>
        <p:nvCxnSpPr>
          <p:cNvPr id="21" name="Straight Connector 20">
            <a:extLst>
              <a:ext uri="{FF2B5EF4-FFF2-40B4-BE49-F238E27FC236}">
                <a16:creationId xmlns:a16="http://schemas.microsoft.com/office/drawing/2014/main" id="{FFF88000-9600-4A47-8E5A-95D4211EE1CE}"/>
              </a:ext>
            </a:extLst>
          </p:cNvPr>
          <p:cNvCxnSpPr/>
          <p:nvPr/>
        </p:nvCxnSpPr>
        <p:spPr bwMode="auto">
          <a:xfrm>
            <a:off x="8001000" y="1217696"/>
            <a:ext cx="0" cy="3863340"/>
          </a:xfrm>
          <a:prstGeom prst="line">
            <a:avLst/>
          </a:prstGeom>
          <a:noFill/>
          <a:ln w="19050" cap="flat" cmpd="sng" algn="ctr">
            <a:solidFill>
              <a:srgbClr val="FF0000"/>
            </a:solidFill>
            <a:prstDash val="dash"/>
            <a:round/>
            <a:headEnd type="none" w="med" len="med"/>
            <a:tailEnd type="none"/>
          </a:ln>
          <a:effectLst/>
        </p:spPr>
      </p:cxnSp>
    </p:spTree>
    <p:extLst>
      <p:ext uri="{BB962C8B-B14F-4D97-AF65-F5344CB8AC3E}">
        <p14:creationId xmlns:p14="http://schemas.microsoft.com/office/powerpoint/2010/main" val="2981453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F6E790-B3E7-8B44-B97C-6536411BC29F}"/>
              </a:ext>
            </a:extLst>
          </p:cNvPr>
          <p:cNvSpPr>
            <a:spLocks noGrp="1"/>
          </p:cNvSpPr>
          <p:nvPr>
            <p:ph type="dt" sz="half" idx="10"/>
          </p:nvPr>
        </p:nvSpPr>
        <p:spPr/>
        <p:txBody>
          <a:bodyPr/>
          <a:lstStyle/>
          <a:p>
            <a:pPr>
              <a:defRPr/>
            </a:pPr>
            <a:fld id="{A52BF309-6B9F-3741-9BDB-9CF9B53810AF}" type="datetime1">
              <a:rPr lang="en-US" smtClean="0"/>
              <a:t>10/21/21</a:t>
            </a:fld>
            <a:endParaRPr lang="en-US" dirty="0"/>
          </a:p>
        </p:txBody>
      </p:sp>
      <p:sp>
        <p:nvSpPr>
          <p:cNvPr id="3" name="Slide Number Placeholder 2">
            <a:extLst>
              <a:ext uri="{FF2B5EF4-FFF2-40B4-BE49-F238E27FC236}">
                <a16:creationId xmlns:a16="http://schemas.microsoft.com/office/drawing/2014/main" id="{62E1F938-EE3B-0A4A-983E-93715B7D7104}"/>
              </a:ext>
            </a:extLst>
          </p:cNvPr>
          <p:cNvSpPr>
            <a:spLocks noGrp="1"/>
          </p:cNvSpPr>
          <p:nvPr>
            <p:ph type="sldNum" sz="quarter" idx="11"/>
          </p:nvPr>
        </p:nvSpPr>
        <p:spPr/>
        <p:txBody>
          <a:bodyPr/>
          <a:lstStyle/>
          <a:p>
            <a:pPr>
              <a:defRPr/>
            </a:pPr>
            <a:fld id="{7139EE62-D25E-4D29-9274-D0BC29529B49}" type="slidenum">
              <a:rPr lang="en-US" smtClean="0"/>
              <a:pPr>
                <a:defRPr/>
              </a:pPr>
              <a:t>17</a:t>
            </a:fld>
            <a:endParaRPr lang="en-US" dirty="0"/>
          </a:p>
        </p:txBody>
      </p:sp>
      <p:sp>
        <p:nvSpPr>
          <p:cNvPr id="28" name="Rectangle 2">
            <a:extLst>
              <a:ext uri="{FF2B5EF4-FFF2-40B4-BE49-F238E27FC236}">
                <a16:creationId xmlns:a16="http://schemas.microsoft.com/office/drawing/2014/main" id="{8D44434C-7613-E346-9BF5-787F19BDFA4C}"/>
              </a:ext>
            </a:extLst>
          </p:cNvPr>
          <p:cNvSpPr txBox="1">
            <a:spLocks noChangeArrowheads="1"/>
          </p:cNvSpPr>
          <p:nvPr/>
        </p:nvSpPr>
        <p:spPr>
          <a:xfrm>
            <a:off x="0" y="135110"/>
            <a:ext cx="12192000" cy="457200"/>
          </a:xfrm>
          <a:prstGeom prst="rect">
            <a:avLst/>
          </a:prstGeom>
          <a:effectLst/>
        </p:spPr>
        <p:txBody>
          <a:bodyPr/>
          <a:lstStyle>
            <a:lvl1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2pPr>
            <a:lvl3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3pPr>
            <a:lvl4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4pPr>
            <a:lvl5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5pPr>
            <a:lvl6pPr marL="4572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6pPr>
            <a:lvl7pPr marL="9144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7pPr>
            <a:lvl8pPr marL="13716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8pPr>
            <a:lvl9pPr marL="18288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FF0000"/>
                </a:solidFill>
                <a:effectLst>
                  <a:outerShdw blurRad="38100" dist="38100" dir="2700000" algn="tl">
                    <a:srgbClr val="C0C0C0"/>
                  </a:outerShdw>
                </a:effectLst>
                <a:uLnTx/>
                <a:uFillTx/>
                <a:latin typeface="Arial"/>
                <a:ea typeface="+mj-ea"/>
                <a:cs typeface="+mj-cs"/>
              </a:rPr>
              <a:t>Noise</a:t>
            </a:r>
          </a:p>
        </p:txBody>
      </p:sp>
      <p:sp>
        <p:nvSpPr>
          <p:cNvPr id="29" name="TextBox 28">
            <a:extLst>
              <a:ext uri="{FF2B5EF4-FFF2-40B4-BE49-F238E27FC236}">
                <a16:creationId xmlns:a16="http://schemas.microsoft.com/office/drawing/2014/main" id="{F95D7546-40C0-BD4D-8D3F-7528451F3E9C}"/>
              </a:ext>
            </a:extLst>
          </p:cNvPr>
          <p:cNvSpPr txBox="1"/>
          <p:nvPr/>
        </p:nvSpPr>
        <p:spPr>
          <a:xfrm>
            <a:off x="4949874" y="903950"/>
            <a:ext cx="6632030" cy="4708981"/>
          </a:xfrm>
          <a:prstGeom prst="rect">
            <a:avLst/>
          </a:prstGeom>
          <a:noFill/>
        </p:spPr>
        <p:txBody>
          <a:bodyPr wrap="square" rtlCol="0">
            <a:spAutoFit/>
          </a:bodyPr>
          <a:lstStyle/>
          <a:p>
            <a:r>
              <a:rPr lang="en-GB" dirty="0">
                <a:solidFill>
                  <a:srgbClr val="002060"/>
                </a:solidFill>
              </a:rPr>
              <a:t>For a sensor that is represented by a capacitance,  the noise is determined by the amplifier only. The amplifier noise can be characterized by the parallel and series noise power spectrum. </a:t>
            </a:r>
          </a:p>
          <a:p>
            <a:endParaRPr lang="en-GB" dirty="0">
              <a:solidFill>
                <a:srgbClr val="002060"/>
              </a:solidFill>
            </a:endParaRPr>
          </a:p>
          <a:p>
            <a:r>
              <a:rPr lang="en-GB" dirty="0">
                <a:solidFill>
                  <a:schemeClr val="accent6">
                    <a:lumMod val="50000"/>
                  </a:schemeClr>
                </a:solidFill>
              </a:rPr>
              <a:t>In case the parallel and series noise power spectra are ‘white’ we can formulate this as noise resistance </a:t>
            </a:r>
            <a:r>
              <a:rPr lang="en-GB" dirty="0" err="1">
                <a:solidFill>
                  <a:schemeClr val="accent6">
                    <a:lumMod val="50000"/>
                  </a:schemeClr>
                </a:solidFill>
              </a:rPr>
              <a:t>R</a:t>
            </a:r>
            <a:r>
              <a:rPr lang="en-GB" baseline="-25000" dirty="0" err="1">
                <a:solidFill>
                  <a:schemeClr val="accent6">
                    <a:lumMod val="50000"/>
                  </a:schemeClr>
                </a:solidFill>
              </a:rPr>
              <a:t>s</a:t>
            </a:r>
            <a:r>
              <a:rPr lang="en-GB" dirty="0">
                <a:solidFill>
                  <a:schemeClr val="accent6">
                    <a:lumMod val="50000"/>
                  </a:schemeClr>
                </a:solidFill>
              </a:rPr>
              <a:t> and </a:t>
            </a:r>
            <a:r>
              <a:rPr lang="en-GB" dirty="0" err="1">
                <a:solidFill>
                  <a:schemeClr val="accent6">
                    <a:lumMod val="50000"/>
                  </a:schemeClr>
                </a:solidFill>
              </a:rPr>
              <a:t>R</a:t>
            </a:r>
            <a:r>
              <a:rPr lang="en-GB" baseline="-25000" dirty="0" err="1">
                <a:solidFill>
                  <a:schemeClr val="accent6">
                    <a:lumMod val="50000"/>
                  </a:schemeClr>
                </a:solidFill>
              </a:rPr>
              <a:t>p</a:t>
            </a:r>
            <a:r>
              <a:rPr lang="en-GB" dirty="0">
                <a:solidFill>
                  <a:schemeClr val="accent6">
                    <a:lumMod val="50000"/>
                  </a:schemeClr>
                </a:solidFill>
              </a:rPr>
              <a:t>.</a:t>
            </a:r>
          </a:p>
          <a:p>
            <a:endParaRPr lang="en-GB" dirty="0">
              <a:solidFill>
                <a:schemeClr val="accent6">
                  <a:lumMod val="50000"/>
                </a:schemeClr>
              </a:solidFill>
            </a:endParaRPr>
          </a:p>
          <a:p>
            <a:r>
              <a:rPr lang="en-GB" dirty="0">
                <a:solidFill>
                  <a:srgbClr val="002060"/>
                </a:solidFill>
              </a:rPr>
              <a:t>The level of this noise is a specification of the amplifier, there is no intrinsic noise in the sensor.</a:t>
            </a:r>
          </a:p>
          <a:p>
            <a:endParaRPr lang="en-GB" baseline="-25000" dirty="0">
              <a:solidFill>
                <a:schemeClr val="accent6">
                  <a:lumMod val="50000"/>
                </a:schemeClr>
              </a:solidFill>
            </a:endParaRPr>
          </a:p>
          <a:p>
            <a:r>
              <a:rPr lang="en-GB" dirty="0">
                <a:solidFill>
                  <a:schemeClr val="accent6">
                    <a:lumMod val="50000"/>
                  </a:schemeClr>
                </a:solidFill>
              </a:rPr>
              <a:t>This noise level is very specific to the technology, but in general, lower noise requires more power (current through the input transistor etc.). </a:t>
            </a:r>
          </a:p>
          <a:p>
            <a:endParaRPr lang="en-GB" dirty="0">
              <a:solidFill>
                <a:schemeClr val="accent6">
                  <a:lumMod val="50000"/>
                </a:schemeClr>
              </a:solidFill>
            </a:endParaRPr>
          </a:p>
          <a:p>
            <a:r>
              <a:rPr lang="en-GB" dirty="0">
                <a:solidFill>
                  <a:srgbClr val="002060"/>
                </a:solidFill>
              </a:rPr>
              <a:t>This places practical limits on the achievable noise level in systems with high granularity i.e. many channels on a small surface.</a:t>
            </a:r>
            <a:r>
              <a:rPr lang="en-GB" sz="1600" dirty="0">
                <a:solidFill>
                  <a:srgbClr val="002060"/>
                </a:solidFill>
              </a:rPr>
              <a:t> </a:t>
            </a:r>
          </a:p>
        </p:txBody>
      </p:sp>
      <p:grpSp>
        <p:nvGrpSpPr>
          <p:cNvPr id="55" name="Group 54">
            <a:extLst>
              <a:ext uri="{FF2B5EF4-FFF2-40B4-BE49-F238E27FC236}">
                <a16:creationId xmlns:a16="http://schemas.microsoft.com/office/drawing/2014/main" id="{77EC7757-7551-E149-9E3B-671E6D27A5DD}"/>
              </a:ext>
            </a:extLst>
          </p:cNvPr>
          <p:cNvGrpSpPr/>
          <p:nvPr/>
        </p:nvGrpSpPr>
        <p:grpSpPr>
          <a:xfrm>
            <a:off x="304674" y="2358502"/>
            <a:ext cx="3918239" cy="1736051"/>
            <a:chOff x="256983" y="2116425"/>
            <a:chExt cx="3918239" cy="1736051"/>
          </a:xfrm>
        </p:grpSpPr>
        <p:sp>
          <p:nvSpPr>
            <p:cNvPr id="31" name="Triangle 30">
              <a:extLst>
                <a:ext uri="{FF2B5EF4-FFF2-40B4-BE49-F238E27FC236}">
                  <a16:creationId xmlns:a16="http://schemas.microsoft.com/office/drawing/2014/main" id="{9D33E155-7392-A941-B31D-9B5273D4B174}"/>
                </a:ext>
              </a:extLst>
            </p:cNvPr>
            <p:cNvSpPr/>
            <p:nvPr/>
          </p:nvSpPr>
          <p:spPr>
            <a:xfrm rot="5400000">
              <a:off x="3058503" y="2415452"/>
              <a:ext cx="1191311" cy="104212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32" name="Straight Connector 31">
              <a:extLst>
                <a:ext uri="{FF2B5EF4-FFF2-40B4-BE49-F238E27FC236}">
                  <a16:creationId xmlns:a16="http://schemas.microsoft.com/office/drawing/2014/main" id="{CBC941EB-D558-4C46-ABA2-0A404D751516}"/>
                </a:ext>
              </a:extLst>
            </p:cNvPr>
            <p:cNvCxnSpPr>
              <a:cxnSpLocks/>
            </p:cNvCxnSpPr>
            <p:nvPr/>
          </p:nvCxnSpPr>
          <p:spPr>
            <a:xfrm flipH="1">
              <a:off x="967092" y="2622686"/>
              <a:ext cx="2154393"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2727417-0793-D246-9084-FFF9D85FE797}"/>
                </a:ext>
              </a:extLst>
            </p:cNvPr>
            <p:cNvSpPr/>
            <p:nvPr/>
          </p:nvSpPr>
          <p:spPr>
            <a:xfrm>
              <a:off x="1935756" y="2823303"/>
              <a:ext cx="104503" cy="595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TextBox 33">
              <a:extLst>
                <a:ext uri="{FF2B5EF4-FFF2-40B4-BE49-F238E27FC236}">
                  <a16:creationId xmlns:a16="http://schemas.microsoft.com/office/drawing/2014/main" id="{DB7FF114-7E73-7E4E-B878-B8A446FF278C}"/>
                </a:ext>
              </a:extLst>
            </p:cNvPr>
            <p:cNvSpPr txBox="1"/>
            <p:nvPr/>
          </p:nvSpPr>
          <p:spPr>
            <a:xfrm>
              <a:off x="1499418" y="2936465"/>
              <a:ext cx="43633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Arial" charset="0"/>
                  <a:ea typeface="+mn-ea"/>
                  <a:cs typeface="+mn-cs"/>
                </a:rPr>
                <a:t>R</a:t>
              </a:r>
              <a:r>
                <a:rPr kumimoji="0" lang="en-GB" sz="1800" b="0" i="0" u="none" strike="noStrike" kern="1200" cap="none" spc="0" normalizeH="0" baseline="-25000" noProof="0" dirty="0" err="1">
                  <a:ln>
                    <a:noFill/>
                  </a:ln>
                  <a:solidFill>
                    <a:srgbClr val="000000"/>
                  </a:solidFill>
                  <a:effectLst/>
                  <a:uLnTx/>
                  <a:uFillTx/>
                  <a:latin typeface="Arial" charset="0"/>
                  <a:ea typeface="+mn-ea"/>
                  <a:cs typeface="+mn-cs"/>
                </a:rPr>
                <a:t>p</a:t>
              </a:r>
              <a:endParaRPr kumimoji="0" lang="en-GB" sz="1800" b="0" i="0" u="none" strike="noStrike" kern="1200" cap="none" spc="0" normalizeH="0" baseline="-25000" noProof="0" dirty="0">
                <a:ln>
                  <a:noFill/>
                </a:ln>
                <a:solidFill>
                  <a:srgbClr val="000000"/>
                </a:solidFill>
                <a:effectLst/>
                <a:uLnTx/>
                <a:uFillTx/>
                <a:latin typeface="Arial" charset="0"/>
                <a:ea typeface="+mn-ea"/>
                <a:cs typeface="+mn-cs"/>
              </a:endParaRPr>
            </a:p>
          </p:txBody>
        </p:sp>
        <p:cxnSp>
          <p:nvCxnSpPr>
            <p:cNvPr id="35" name="Straight Connector 34">
              <a:extLst>
                <a:ext uri="{FF2B5EF4-FFF2-40B4-BE49-F238E27FC236}">
                  <a16:creationId xmlns:a16="http://schemas.microsoft.com/office/drawing/2014/main" id="{92E9B883-E342-9748-B09C-F73D9F4F3F65}"/>
                </a:ext>
              </a:extLst>
            </p:cNvPr>
            <p:cNvCxnSpPr>
              <a:cxnSpLocks/>
            </p:cNvCxnSpPr>
            <p:nvPr/>
          </p:nvCxnSpPr>
          <p:spPr>
            <a:xfrm flipH="1" flipV="1">
              <a:off x="1988007" y="2622686"/>
              <a:ext cx="4354" cy="20061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238F73-8F3A-0E4F-BC86-0E0E6A265D8E}"/>
                </a:ext>
              </a:extLst>
            </p:cNvPr>
            <p:cNvCxnSpPr>
              <a:cxnSpLocks/>
            </p:cNvCxnSpPr>
            <p:nvPr/>
          </p:nvCxnSpPr>
          <p:spPr>
            <a:xfrm flipH="1">
              <a:off x="2659931" y="3282913"/>
              <a:ext cx="461554"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682F9A5-2664-C24F-9FC1-A2D85B1E415F}"/>
                </a:ext>
              </a:extLst>
            </p:cNvPr>
            <p:cNvCxnSpPr>
              <a:cxnSpLocks/>
            </p:cNvCxnSpPr>
            <p:nvPr/>
          </p:nvCxnSpPr>
          <p:spPr>
            <a:xfrm flipV="1">
              <a:off x="2655577" y="3297779"/>
              <a:ext cx="0" cy="48067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8842CA0-ECD5-454F-BD53-1ED3DE05C166}"/>
                </a:ext>
              </a:extLst>
            </p:cNvPr>
            <p:cNvCxnSpPr>
              <a:cxnSpLocks/>
            </p:cNvCxnSpPr>
            <p:nvPr/>
          </p:nvCxnSpPr>
          <p:spPr>
            <a:xfrm>
              <a:off x="2498823" y="3778453"/>
              <a:ext cx="31350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1729DEB-8108-6D42-B379-3338C6634525}"/>
                </a:ext>
              </a:extLst>
            </p:cNvPr>
            <p:cNvCxnSpPr>
              <a:cxnSpLocks/>
            </p:cNvCxnSpPr>
            <p:nvPr/>
          </p:nvCxnSpPr>
          <p:spPr>
            <a:xfrm>
              <a:off x="2575023" y="3852476"/>
              <a:ext cx="16110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7E9B67A-B364-D545-BAAF-5BDCD8E6AB10}"/>
                </a:ext>
              </a:extLst>
            </p:cNvPr>
            <p:cNvCxnSpPr>
              <a:cxnSpLocks/>
            </p:cNvCxnSpPr>
            <p:nvPr/>
          </p:nvCxnSpPr>
          <p:spPr>
            <a:xfrm>
              <a:off x="1831253" y="3778453"/>
              <a:ext cx="31350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677D21E-3D93-4F4F-A7CB-B222D1258D25}"/>
                </a:ext>
              </a:extLst>
            </p:cNvPr>
            <p:cNvCxnSpPr>
              <a:cxnSpLocks/>
            </p:cNvCxnSpPr>
            <p:nvPr/>
          </p:nvCxnSpPr>
          <p:spPr>
            <a:xfrm>
              <a:off x="1907453" y="3852476"/>
              <a:ext cx="16110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BC5FBC7-CEDA-8441-B811-133408C704DF}"/>
                </a:ext>
              </a:extLst>
            </p:cNvPr>
            <p:cNvCxnSpPr>
              <a:cxnSpLocks/>
            </p:cNvCxnSpPr>
            <p:nvPr/>
          </p:nvCxnSpPr>
          <p:spPr>
            <a:xfrm flipV="1">
              <a:off x="1983653" y="3431862"/>
              <a:ext cx="0" cy="34659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A9626492-590E-4F4C-A21B-5A1CB3FF22A9}"/>
                </a:ext>
              </a:extLst>
            </p:cNvPr>
            <p:cNvSpPr/>
            <p:nvPr/>
          </p:nvSpPr>
          <p:spPr>
            <a:xfrm>
              <a:off x="2553251" y="2527327"/>
              <a:ext cx="204652" cy="2006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4" name="TextBox 43">
              <a:extLst>
                <a:ext uri="{FF2B5EF4-FFF2-40B4-BE49-F238E27FC236}">
                  <a16:creationId xmlns:a16="http://schemas.microsoft.com/office/drawing/2014/main" id="{A0398A3A-AF3B-4A4A-B10C-441E6EA14E81}"/>
                </a:ext>
              </a:extLst>
            </p:cNvPr>
            <p:cNvSpPr txBox="1"/>
            <p:nvPr/>
          </p:nvSpPr>
          <p:spPr>
            <a:xfrm>
              <a:off x="2503177" y="2118702"/>
              <a:ext cx="482824"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charset="0"/>
                  <a:ea typeface="+mn-ea"/>
                  <a:cs typeface="+mn-cs"/>
                </a:rPr>
                <a:t>e</a:t>
              </a:r>
              <a:r>
                <a:rPr kumimoji="0" lang="en-GB" sz="1800" b="0" i="0" u="none" strike="noStrike" kern="1200" cap="none" spc="0" normalizeH="0" baseline="-25000" noProof="0" dirty="0">
                  <a:ln>
                    <a:noFill/>
                  </a:ln>
                  <a:solidFill>
                    <a:srgbClr val="000000"/>
                  </a:solidFill>
                  <a:effectLst/>
                  <a:uLnTx/>
                  <a:uFillTx/>
                  <a:latin typeface="Arial" charset="0"/>
                  <a:ea typeface="+mn-ea"/>
                  <a:cs typeface="+mn-cs"/>
                </a:rPr>
                <a:t>n</a:t>
              </a:r>
              <a:r>
                <a:rPr kumimoji="0" lang="en-GB" sz="1800" b="0" i="0" u="none" strike="noStrike" kern="1200" cap="none" spc="0" normalizeH="0" baseline="30000" noProof="0" dirty="0">
                  <a:ln>
                    <a:noFill/>
                  </a:ln>
                  <a:solidFill>
                    <a:srgbClr val="000000"/>
                  </a:solidFill>
                  <a:effectLst/>
                  <a:uLnTx/>
                  <a:uFillTx/>
                  <a:latin typeface="Arial" charset="0"/>
                  <a:ea typeface="+mn-ea"/>
                  <a:cs typeface="+mn-cs"/>
                </a:rPr>
                <a:t>2</a:t>
              </a: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5" name="TextBox 44">
              <a:extLst>
                <a:ext uri="{FF2B5EF4-FFF2-40B4-BE49-F238E27FC236}">
                  <a16:creationId xmlns:a16="http://schemas.microsoft.com/office/drawing/2014/main" id="{8946E536-586C-1E43-98D0-17B214D499AD}"/>
                </a:ext>
              </a:extLst>
            </p:cNvPr>
            <p:cNvSpPr txBox="1"/>
            <p:nvPr/>
          </p:nvSpPr>
          <p:spPr>
            <a:xfrm>
              <a:off x="2009805" y="2928447"/>
              <a:ext cx="40588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charset="0"/>
                  <a:ea typeface="+mn-ea"/>
                  <a:cs typeface="+mn-cs"/>
                </a:rPr>
                <a:t>i</a:t>
              </a:r>
              <a:r>
                <a:rPr kumimoji="0" lang="en-GB" sz="1800" b="0" i="0" u="none" strike="noStrike" kern="1200" cap="none" spc="0" normalizeH="0" baseline="-25000" noProof="0" dirty="0">
                  <a:ln>
                    <a:noFill/>
                  </a:ln>
                  <a:solidFill>
                    <a:srgbClr val="000000"/>
                  </a:solidFill>
                  <a:effectLst/>
                  <a:uLnTx/>
                  <a:uFillTx/>
                  <a:latin typeface="Arial" charset="0"/>
                  <a:ea typeface="+mn-ea"/>
                  <a:cs typeface="+mn-cs"/>
                </a:rPr>
                <a:t>n</a:t>
              </a:r>
              <a:r>
                <a:rPr kumimoji="0" lang="en-GB" sz="1800" b="0" i="0" u="none" strike="noStrike" kern="1200" cap="none" spc="0" normalizeH="0" baseline="30000" noProof="0" dirty="0">
                  <a:ln>
                    <a:noFill/>
                  </a:ln>
                  <a:solidFill>
                    <a:srgbClr val="000000"/>
                  </a:solidFill>
                  <a:effectLst/>
                  <a:uLnTx/>
                  <a:uFillTx/>
                  <a:latin typeface="Arial" charset="0"/>
                  <a:ea typeface="+mn-ea"/>
                  <a:cs typeface="+mn-cs"/>
                </a:rPr>
                <a:t>2</a:t>
              </a: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cxnSp>
          <p:nvCxnSpPr>
            <p:cNvPr id="46" name="Straight Connector 45">
              <a:extLst>
                <a:ext uri="{FF2B5EF4-FFF2-40B4-BE49-F238E27FC236}">
                  <a16:creationId xmlns:a16="http://schemas.microsoft.com/office/drawing/2014/main" id="{12683960-3104-964A-BA93-E9AA86CB247A}"/>
                </a:ext>
              </a:extLst>
            </p:cNvPr>
            <p:cNvCxnSpPr/>
            <p:nvPr/>
          </p:nvCxnSpPr>
          <p:spPr>
            <a:xfrm>
              <a:off x="967093" y="2622686"/>
              <a:ext cx="0" cy="49844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B6E0DD4-DC8E-FD43-8678-704305182A28}"/>
                </a:ext>
              </a:extLst>
            </p:cNvPr>
            <p:cNvCxnSpPr>
              <a:cxnSpLocks/>
            </p:cNvCxnSpPr>
            <p:nvPr/>
          </p:nvCxnSpPr>
          <p:spPr>
            <a:xfrm flipH="1">
              <a:off x="734500" y="3127373"/>
              <a:ext cx="46518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71AE8F2-66E2-964C-AE78-51B758F254E3}"/>
                </a:ext>
              </a:extLst>
            </p:cNvPr>
            <p:cNvCxnSpPr>
              <a:cxnSpLocks/>
            </p:cNvCxnSpPr>
            <p:nvPr/>
          </p:nvCxnSpPr>
          <p:spPr>
            <a:xfrm flipH="1">
              <a:off x="734500" y="3218813"/>
              <a:ext cx="46518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AB57AD5-4413-8E45-B83C-D103B40ACF9E}"/>
                </a:ext>
              </a:extLst>
            </p:cNvPr>
            <p:cNvCxnSpPr>
              <a:cxnSpLocks/>
            </p:cNvCxnSpPr>
            <p:nvPr/>
          </p:nvCxnSpPr>
          <p:spPr>
            <a:xfrm>
              <a:off x="967092" y="3218813"/>
              <a:ext cx="0" cy="5596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704514C-D834-2841-9CBE-55578911543B}"/>
                </a:ext>
              </a:extLst>
            </p:cNvPr>
            <p:cNvCxnSpPr>
              <a:cxnSpLocks/>
            </p:cNvCxnSpPr>
            <p:nvPr/>
          </p:nvCxnSpPr>
          <p:spPr>
            <a:xfrm>
              <a:off x="814695" y="3778453"/>
              <a:ext cx="31350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E5B21AF-39AB-304A-9A62-B43FD70E7C61}"/>
                </a:ext>
              </a:extLst>
            </p:cNvPr>
            <p:cNvCxnSpPr>
              <a:cxnSpLocks/>
            </p:cNvCxnSpPr>
            <p:nvPr/>
          </p:nvCxnSpPr>
          <p:spPr>
            <a:xfrm>
              <a:off x="890895" y="3852476"/>
              <a:ext cx="16110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C183E9A-411F-854C-82F2-CA16BF994D8F}"/>
                </a:ext>
              </a:extLst>
            </p:cNvPr>
            <p:cNvSpPr txBox="1"/>
            <p:nvPr/>
          </p:nvSpPr>
          <p:spPr>
            <a:xfrm>
              <a:off x="256983" y="2946546"/>
              <a:ext cx="46198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charset="0"/>
                  <a:ea typeface="+mn-ea"/>
                  <a:cs typeface="+mn-cs"/>
                </a:rPr>
                <a:t>C</a:t>
              </a:r>
              <a:r>
                <a:rPr kumimoji="0" lang="en-GB" sz="1800" b="0" i="0" u="none" strike="noStrike" kern="1200" cap="none" spc="0" normalizeH="0" baseline="-25000" noProof="0" dirty="0">
                  <a:ln>
                    <a:noFill/>
                  </a:ln>
                  <a:solidFill>
                    <a:srgbClr val="000000"/>
                  </a:solidFill>
                  <a:effectLst/>
                  <a:uLnTx/>
                  <a:uFillTx/>
                  <a:latin typeface="Arial" charset="0"/>
                  <a:ea typeface="+mn-ea"/>
                  <a:cs typeface="+mn-cs"/>
                </a:rPr>
                <a:t>D</a:t>
              </a: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4" name="TextBox 53">
              <a:extLst>
                <a:ext uri="{FF2B5EF4-FFF2-40B4-BE49-F238E27FC236}">
                  <a16:creationId xmlns:a16="http://schemas.microsoft.com/office/drawing/2014/main" id="{7BBAFB29-9952-5547-926E-EDE0E81B500E}"/>
                </a:ext>
              </a:extLst>
            </p:cNvPr>
            <p:cNvSpPr txBox="1"/>
            <p:nvPr/>
          </p:nvSpPr>
          <p:spPr>
            <a:xfrm>
              <a:off x="2050258" y="2116425"/>
              <a:ext cx="428322"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Arial" charset="0"/>
                  <a:ea typeface="+mn-ea"/>
                  <a:cs typeface="+mn-cs"/>
                </a:rPr>
                <a:t>R</a:t>
              </a:r>
              <a:r>
                <a:rPr kumimoji="0" lang="en-GB" sz="1800" b="0" i="0" u="none" strike="noStrike" kern="1200" cap="none" spc="0" normalizeH="0" baseline="-25000" noProof="0" dirty="0" err="1">
                  <a:ln>
                    <a:noFill/>
                  </a:ln>
                  <a:solidFill>
                    <a:srgbClr val="000000"/>
                  </a:solidFill>
                  <a:effectLst/>
                  <a:uLnTx/>
                  <a:uFillTx/>
                  <a:latin typeface="Arial" charset="0"/>
                  <a:ea typeface="+mn-ea"/>
                  <a:cs typeface="+mn-cs"/>
                </a:rPr>
                <a:t>s</a:t>
              </a:r>
              <a:endParaRPr kumimoji="0" lang="en-GB" sz="1800" b="0" i="0" u="none" strike="noStrike" kern="1200" cap="none" spc="0" normalizeH="0" baseline="-25000" noProof="0" dirty="0">
                <a:ln>
                  <a:noFill/>
                </a:ln>
                <a:solidFill>
                  <a:srgbClr val="000000"/>
                </a:solidFill>
                <a:effectLst/>
                <a:uLnTx/>
                <a:uFillTx/>
                <a:latin typeface="Arial" charset="0"/>
                <a:ea typeface="+mn-ea"/>
                <a:cs typeface="+mn-cs"/>
              </a:endParaRPr>
            </a:p>
          </p:txBody>
        </p:sp>
      </p:grpSp>
      <p:sp>
        <p:nvSpPr>
          <p:cNvPr id="56" name="Rectangle 55">
            <a:extLst>
              <a:ext uri="{FF2B5EF4-FFF2-40B4-BE49-F238E27FC236}">
                <a16:creationId xmlns:a16="http://schemas.microsoft.com/office/drawing/2014/main" id="{A70496C2-27B3-6E48-974C-063DC56E59B6}"/>
              </a:ext>
            </a:extLst>
          </p:cNvPr>
          <p:cNvSpPr/>
          <p:nvPr/>
        </p:nvSpPr>
        <p:spPr bwMode="auto">
          <a:xfrm>
            <a:off x="1424017" y="2051212"/>
            <a:ext cx="2910539" cy="2467897"/>
          </a:xfrm>
          <a:prstGeom prst="rect">
            <a:avLst/>
          </a:prstGeom>
          <a:noFill/>
          <a:ln w="1905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0" marR="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pPr>
            <a:endParaRPr kumimoji="0" lang="en-GB" sz="1500" b="1"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1400587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C5EBD4-4DD2-6C4C-94CC-98529FBA0179}"/>
              </a:ext>
            </a:extLst>
          </p:cNvPr>
          <p:cNvSpPr>
            <a:spLocks noGrp="1"/>
          </p:cNvSpPr>
          <p:nvPr>
            <p:ph type="sldNum" sz="quarter" idx="11"/>
          </p:nvPr>
        </p:nvSpPr>
        <p:spPr/>
        <p:txBody>
          <a:bodyPr/>
          <a:lstStyle/>
          <a:p>
            <a:pPr marL="0" marR="0" lvl="0" indent="0" algn="r" defTabSz="914400" rtl="0" eaLnBrk="0" fontAlgn="base" latinLnBrk="0" hangingPunct="0">
              <a:lnSpc>
                <a:spcPct val="90000"/>
              </a:lnSpc>
              <a:spcBef>
                <a:spcPct val="30000"/>
              </a:spcBef>
              <a:spcAft>
                <a:spcPct val="0"/>
              </a:spcAft>
              <a:buClr>
                <a:srgbClr val="008000"/>
              </a:buClr>
              <a:buSzPct val="70000"/>
              <a:buFont typeface="Wingdings" charset="2"/>
              <a:buNone/>
              <a:tabLst/>
              <a:defRPr/>
            </a:pPr>
            <a:fld id="{6EC14388-D050-3247-9441-46A7D1BD539F}" type="slidenum">
              <a:rPr kumimoji="0" lang="en-US" altLang="en-US" sz="1200" b="1" i="0" u="none" strike="noStrike" kern="1200" cap="none" spc="0" normalizeH="0" baseline="0" noProof="0" smtClean="0">
                <a:ln>
                  <a:noFill/>
                </a:ln>
                <a:solidFill>
                  <a:srgbClr val="898989"/>
                </a:solidFill>
                <a:effectLst/>
                <a:uLnTx/>
                <a:uFillTx/>
                <a:latin typeface="Calibri" charset="0"/>
                <a:ea typeface="ＭＳ Ｐゴシック" charset="-128"/>
                <a:cs typeface="+mn-cs"/>
              </a:rPr>
              <a:pPr marL="0" marR="0" lvl="0" indent="0" algn="r" defTabSz="914400" rtl="0" eaLnBrk="0" fontAlgn="base" latinLnBrk="0" hangingPunct="0">
                <a:lnSpc>
                  <a:spcPct val="90000"/>
                </a:lnSpc>
                <a:spcBef>
                  <a:spcPct val="30000"/>
                </a:spcBef>
                <a:spcAft>
                  <a:spcPct val="0"/>
                </a:spcAft>
                <a:buClr>
                  <a:srgbClr val="008000"/>
                </a:buClr>
                <a:buSzPct val="70000"/>
                <a:buFont typeface="Wingdings" charset="2"/>
                <a:buNone/>
                <a:tabLst/>
                <a:defRPr/>
              </a:pPr>
              <a:t>18</a:t>
            </a:fld>
            <a:endParaRPr kumimoji="0" lang="en-US" altLang="en-US" sz="1200" b="1" i="0" u="none" strike="noStrike" kern="1200" cap="none" spc="0" normalizeH="0" baseline="0" noProof="0">
              <a:ln>
                <a:noFill/>
              </a:ln>
              <a:solidFill>
                <a:srgbClr val="898989"/>
              </a:solidFill>
              <a:effectLst/>
              <a:uLnTx/>
              <a:uFillTx/>
              <a:latin typeface="Calibri" charset="0"/>
              <a:ea typeface="ＭＳ Ｐゴシック" charset="-128"/>
              <a:cs typeface="+mn-cs"/>
            </a:endParaRPr>
          </a:p>
        </p:txBody>
      </p:sp>
      <p:sp>
        <p:nvSpPr>
          <p:cNvPr id="3" name="Footer Placeholder 2">
            <a:extLst>
              <a:ext uri="{FF2B5EF4-FFF2-40B4-BE49-F238E27FC236}">
                <a16:creationId xmlns:a16="http://schemas.microsoft.com/office/drawing/2014/main" id="{7057AD13-9C9B-5E4B-ADD1-01AA9292D573}"/>
              </a:ext>
            </a:extLst>
          </p:cNvPr>
          <p:cNvSpPr>
            <a:spLocks noGrp="1"/>
          </p:cNvSpPr>
          <p:nvPr>
            <p:ph type="ftr" sz="quarter" idx="12"/>
          </p:nvPr>
        </p:nvSpPr>
        <p:spPr/>
        <p:txBody>
          <a:bodyPr/>
          <a:lstStyle/>
          <a:p>
            <a:pPr marL="0" marR="0" lvl="0" indent="0" algn="ctr" defTabSz="914400" rtl="0" eaLnBrk="0" fontAlgn="auto" latinLnBrk="0" hangingPunct="0">
              <a:lnSpc>
                <a:spcPct val="90000"/>
              </a:lnSpc>
              <a:spcBef>
                <a:spcPts val="0"/>
              </a:spcBef>
              <a:spcAft>
                <a:spcPts val="0"/>
              </a:spcAft>
              <a:buClr>
                <a:srgbClr val="008000"/>
              </a:buClr>
              <a:buSzPct val="70000"/>
              <a:buFont typeface="Wingdings" charset="2"/>
              <a:buNone/>
              <a:tabLst/>
              <a:defRPr/>
            </a:pPr>
            <a:r>
              <a:rPr kumimoji="0" lang="en-US" sz="1200" b="1" i="0" u="none" strike="noStrike" kern="1200" cap="none" spc="0" normalizeH="0" baseline="0" noProof="0">
                <a:ln>
                  <a:noFill/>
                </a:ln>
                <a:solidFill>
                  <a:prstClr val="black">
                    <a:tint val="75000"/>
                  </a:prstClr>
                </a:solidFill>
                <a:effectLst/>
                <a:uLnTx/>
                <a:uFillTx/>
                <a:latin typeface="Calibri"/>
                <a:ea typeface="+mn-ea"/>
                <a:cs typeface="+mn-cs"/>
              </a:rPr>
              <a:t>W. Riegler, Detector Signals</a:t>
            </a:r>
          </a:p>
        </p:txBody>
      </p:sp>
      <p:pic>
        <p:nvPicPr>
          <p:cNvPr id="12" name="Picture 4">
            <a:extLst>
              <a:ext uri="{FF2B5EF4-FFF2-40B4-BE49-F238E27FC236}">
                <a16:creationId xmlns:a16="http://schemas.microsoft.com/office/drawing/2014/main" id="{15C786F5-DE1F-9D43-BEBD-45A7F0770985}"/>
              </a:ext>
            </a:extLst>
          </p:cNvPr>
          <p:cNvPicPr>
            <a:picLocks noChangeAspect="1"/>
          </p:cNvPicPr>
          <p:nvPr/>
        </p:nvPicPr>
        <p:blipFill rotWithShape="1">
          <a:blip r:embed="rId2">
            <a:extLst>
              <a:ext uri="{28A0092B-C50C-407E-A947-70E740481C1C}">
                <a14:useLocalDpi xmlns:a14="http://schemas.microsoft.com/office/drawing/2010/main" val="0"/>
              </a:ext>
            </a:extLst>
          </a:blip>
          <a:srcRect r="50370" b="21998"/>
          <a:stretch/>
        </p:blipFill>
        <p:spPr bwMode="auto">
          <a:xfrm>
            <a:off x="274781" y="736798"/>
            <a:ext cx="3531576" cy="258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a:extLst>
              <a:ext uri="{FF2B5EF4-FFF2-40B4-BE49-F238E27FC236}">
                <a16:creationId xmlns:a16="http://schemas.microsoft.com/office/drawing/2014/main" id="{C93DD969-1556-0F4E-9F62-FE7071B52D15}"/>
              </a:ext>
            </a:extLst>
          </p:cNvPr>
          <p:cNvCxnSpPr>
            <a:cxnSpLocks/>
          </p:cNvCxnSpPr>
          <p:nvPr/>
        </p:nvCxnSpPr>
        <p:spPr>
          <a:xfrm>
            <a:off x="1455042" y="53971"/>
            <a:ext cx="1" cy="20657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074FD2-DF5E-6C46-BDFB-EDC120C82772}"/>
              </a:ext>
            </a:extLst>
          </p:cNvPr>
          <p:cNvCxnSpPr>
            <a:cxnSpLocks/>
          </p:cNvCxnSpPr>
          <p:nvPr/>
        </p:nvCxnSpPr>
        <p:spPr>
          <a:xfrm>
            <a:off x="1465803" y="53971"/>
            <a:ext cx="1149532" cy="20657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5">
            <a:extLst>
              <a:ext uri="{FF2B5EF4-FFF2-40B4-BE49-F238E27FC236}">
                <a16:creationId xmlns:a16="http://schemas.microsoft.com/office/drawing/2014/main" id="{468F5480-9730-7A4C-8EEA-030EA9E524CA}"/>
              </a:ext>
            </a:extLst>
          </p:cNvPr>
          <p:cNvSpPr txBox="1">
            <a:spLocks noChangeArrowheads="1"/>
          </p:cNvSpPr>
          <p:nvPr/>
        </p:nvSpPr>
        <p:spPr bwMode="auto">
          <a:xfrm>
            <a:off x="0" y="53971"/>
            <a:ext cx="1219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mn-cs"/>
              </a:rPr>
              <a:t>Noise and Optimum filters</a:t>
            </a:r>
            <a:endPar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endParaRPr>
          </a:p>
        </p:txBody>
      </p:sp>
      <p:sp>
        <p:nvSpPr>
          <p:cNvPr id="13" name="Rectangle 12">
            <a:extLst>
              <a:ext uri="{FF2B5EF4-FFF2-40B4-BE49-F238E27FC236}">
                <a16:creationId xmlns:a16="http://schemas.microsoft.com/office/drawing/2014/main" id="{788F9A90-E23B-4F48-B9A0-68B87395EA15}"/>
              </a:ext>
            </a:extLst>
          </p:cNvPr>
          <p:cNvSpPr/>
          <p:nvPr/>
        </p:nvSpPr>
        <p:spPr>
          <a:xfrm>
            <a:off x="4646573" y="1666657"/>
            <a:ext cx="6223225" cy="286232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charset="0"/>
                <a:ea typeface="+mn-ea"/>
                <a:cs typeface="+mn-cs"/>
              </a:rPr>
              <a:t>Let us assume we have a signal f(t) with superimposed noise of a given noise power spectrum and we want to find the amplifier transfer function that </a:t>
            </a:r>
            <a:r>
              <a:rPr kumimoji="0" lang="en-GB" sz="1800" b="0" i="0" u="none" strike="noStrike" kern="1200" cap="none" spc="0" normalizeH="0" baseline="0" noProof="0" dirty="0">
                <a:ln>
                  <a:noFill/>
                </a:ln>
                <a:solidFill>
                  <a:srgbClr val="FF0000"/>
                </a:solidFill>
                <a:effectLst/>
                <a:uLnTx/>
                <a:uFillTx/>
                <a:latin typeface="Arial" charset="0"/>
                <a:ea typeface="+mn-ea"/>
                <a:cs typeface="+mn-cs"/>
              </a:rPr>
              <a:t>maximizes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Arial"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9D00">
                    <a:lumMod val="50000"/>
                  </a:srgbClr>
                </a:solidFill>
                <a:effectLst/>
                <a:uLnTx/>
                <a:uFillTx/>
                <a:latin typeface="Arial" charset="0"/>
                <a:ea typeface="+mn-ea"/>
                <a:cs typeface="+mn-cs"/>
              </a:rPr>
              <a:t>the </a:t>
            </a:r>
            <a:r>
              <a:rPr kumimoji="0" lang="en-GB" sz="1800" b="0" i="0" u="none" strike="noStrike" kern="1200" cap="none" spc="0" normalizeH="0" baseline="0" noProof="0" dirty="0">
                <a:ln>
                  <a:noFill/>
                </a:ln>
                <a:solidFill>
                  <a:srgbClr val="FF0000"/>
                </a:solidFill>
                <a:effectLst/>
                <a:uLnTx/>
                <a:uFillTx/>
                <a:latin typeface="Arial" charset="0"/>
                <a:ea typeface="+mn-ea"/>
                <a:cs typeface="+mn-cs"/>
              </a:rPr>
              <a:t>signal to noise </a:t>
            </a:r>
            <a:r>
              <a:rPr kumimoji="0" lang="en-GB" sz="1800" b="0" i="0" u="none" strike="noStrike" kern="1200" cap="none" spc="0" normalizeH="0" baseline="0" noProof="0" dirty="0">
                <a:ln>
                  <a:noFill/>
                </a:ln>
                <a:solidFill>
                  <a:srgbClr val="009D00">
                    <a:lumMod val="50000"/>
                  </a:srgbClr>
                </a:solidFill>
                <a:effectLst/>
                <a:uLnTx/>
                <a:uFillTx/>
                <a:latin typeface="Arial" charset="0"/>
                <a:ea typeface="+mn-ea"/>
                <a:cs typeface="+mn-cs"/>
              </a:rPr>
              <a:t>ratio for the best amplitude measurement, or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9D00">
                  <a:lumMod val="50000"/>
                </a:srgbClr>
              </a:solidFill>
              <a:effectLst/>
              <a:uLnTx/>
              <a:uFillTx/>
              <a:latin typeface="Arial"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9D00">
                    <a:lumMod val="50000"/>
                  </a:srgbClr>
                </a:solidFill>
                <a:effectLst/>
                <a:uLnTx/>
                <a:uFillTx/>
                <a:latin typeface="Arial" charset="0"/>
                <a:ea typeface="+mn-ea"/>
                <a:cs typeface="+mn-cs"/>
              </a:rPr>
              <a:t>the </a:t>
            </a:r>
            <a:r>
              <a:rPr kumimoji="0" lang="en-GB" sz="1800" b="0" i="0" u="none" strike="noStrike" kern="1200" cap="none" spc="0" normalizeH="0" baseline="0" noProof="0" dirty="0">
                <a:ln>
                  <a:noFill/>
                </a:ln>
                <a:solidFill>
                  <a:srgbClr val="FF0000"/>
                </a:solidFill>
                <a:effectLst/>
                <a:uLnTx/>
                <a:uFillTx/>
                <a:latin typeface="Arial" charset="0"/>
                <a:ea typeface="+mn-ea"/>
                <a:cs typeface="+mn-cs"/>
              </a:rPr>
              <a:t>slope to noise </a:t>
            </a:r>
            <a:r>
              <a:rPr kumimoji="0" lang="en-GB" sz="1800" b="0" i="0" u="none" strike="noStrike" kern="1200" cap="none" spc="0" normalizeH="0" baseline="0" noProof="0" dirty="0">
                <a:ln>
                  <a:noFill/>
                </a:ln>
                <a:solidFill>
                  <a:srgbClr val="009D00">
                    <a:lumMod val="50000"/>
                  </a:srgbClr>
                </a:solidFill>
                <a:effectLst/>
                <a:uLnTx/>
                <a:uFillTx/>
                <a:latin typeface="Arial" charset="0"/>
                <a:ea typeface="+mn-ea"/>
                <a:cs typeface="+mn-cs"/>
              </a:rPr>
              <a:t>ratio for the best time measurement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charset="0"/>
                <a:ea typeface="+mn-ea"/>
                <a:cs typeface="+mn-cs"/>
                <a:sym typeface="Wingdings" pitchFamily="2" charset="2"/>
              </a:rPr>
              <a:t> Theory of optimum filters</a:t>
            </a:r>
            <a:endParaRPr kumimoji="0" lang="en-GB" sz="1800" b="0" i="0" u="none" strike="noStrike" kern="1200" cap="none" spc="0" normalizeH="0" baseline="0" noProof="0" dirty="0">
              <a:ln>
                <a:noFill/>
              </a:ln>
              <a:solidFill>
                <a:srgbClr val="002060"/>
              </a:solidFill>
              <a:effectLst/>
              <a:uLnTx/>
              <a:uFillTx/>
              <a:latin typeface="Arial" charset="0"/>
              <a:ea typeface="+mn-ea"/>
              <a:cs typeface="+mn-cs"/>
            </a:endParaRPr>
          </a:p>
        </p:txBody>
      </p:sp>
      <p:pic>
        <p:nvPicPr>
          <p:cNvPr id="17" name="Picture 16">
            <a:extLst>
              <a:ext uri="{FF2B5EF4-FFF2-40B4-BE49-F238E27FC236}">
                <a16:creationId xmlns:a16="http://schemas.microsoft.com/office/drawing/2014/main" id="{6364EB7E-E671-9E4F-A6D1-F69C9BED7368}"/>
              </a:ext>
            </a:extLst>
          </p:cNvPr>
          <p:cNvPicPr>
            <a:picLocks noChangeAspect="1"/>
          </p:cNvPicPr>
          <p:nvPr/>
        </p:nvPicPr>
        <p:blipFill rotWithShape="1">
          <a:blip r:embed="rId3"/>
          <a:srcRect b="3367"/>
          <a:stretch/>
        </p:blipFill>
        <p:spPr>
          <a:xfrm>
            <a:off x="-57726" y="4259616"/>
            <a:ext cx="3877056" cy="2448161"/>
          </a:xfrm>
          <a:prstGeom prst="rect">
            <a:avLst/>
          </a:prstGeom>
        </p:spPr>
      </p:pic>
      <p:pic>
        <p:nvPicPr>
          <p:cNvPr id="6" name="Picture 5">
            <a:extLst>
              <a:ext uri="{FF2B5EF4-FFF2-40B4-BE49-F238E27FC236}">
                <a16:creationId xmlns:a16="http://schemas.microsoft.com/office/drawing/2014/main" id="{3641C054-2738-4040-AD53-3C587FA9CA4F}"/>
              </a:ext>
            </a:extLst>
          </p:cNvPr>
          <p:cNvPicPr>
            <a:picLocks noChangeAspect="1"/>
          </p:cNvPicPr>
          <p:nvPr/>
        </p:nvPicPr>
        <p:blipFill>
          <a:blip r:embed="rId4"/>
          <a:stretch>
            <a:fillRect/>
          </a:stretch>
        </p:blipFill>
        <p:spPr>
          <a:xfrm>
            <a:off x="498953" y="3691343"/>
            <a:ext cx="2621458" cy="538494"/>
          </a:xfrm>
          <a:prstGeom prst="rect">
            <a:avLst/>
          </a:prstGeom>
        </p:spPr>
      </p:pic>
    </p:spTree>
    <p:extLst>
      <p:ext uri="{BB962C8B-B14F-4D97-AF65-F5344CB8AC3E}">
        <p14:creationId xmlns:p14="http://schemas.microsoft.com/office/powerpoint/2010/main" val="2893343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66BCEC4-B61B-DF41-81C5-65BFA49A7527}"/>
              </a:ext>
            </a:extLst>
          </p:cNvPr>
          <p:cNvSpPr/>
          <p:nvPr/>
        </p:nvSpPr>
        <p:spPr>
          <a:xfrm>
            <a:off x="2998473" y="515486"/>
            <a:ext cx="8820509" cy="658641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Arial" charset="0"/>
                <a:ea typeface="+mn-ea"/>
                <a:cs typeface="+mn-cs"/>
              </a:rPr>
              <a:t>A signal f(t) superimposed to a noise with a noise power spectrum w(</a:t>
            </a:r>
            <a:r>
              <a:rPr kumimoji="0" lang="en-GB" sz="1400" b="0" i="0" u="none" strike="noStrike" kern="1200" cap="none" spc="0" normalizeH="0" baseline="0" noProof="0" dirty="0" err="1">
                <a:ln>
                  <a:noFill/>
                </a:ln>
                <a:solidFill>
                  <a:srgbClr val="002060"/>
                </a:solidFill>
                <a:effectLst/>
                <a:uLnTx/>
                <a:uFillTx/>
                <a:latin typeface="Arial" charset="0"/>
                <a:ea typeface="+mn-ea"/>
                <a:cs typeface="+mn-cs"/>
              </a:rPr>
              <a:t>ω</a:t>
            </a:r>
            <a:r>
              <a:rPr kumimoji="0" lang="en-GB" sz="1400" b="0" i="0" u="none" strike="noStrike" kern="1200" cap="none" spc="0" normalizeH="0" baseline="0" noProof="0" dirty="0">
                <a:ln>
                  <a:noFill/>
                </a:ln>
                <a:solidFill>
                  <a:srgbClr val="002060"/>
                </a:solidFill>
                <a:effectLst/>
                <a:uLnTx/>
                <a:uFillTx/>
                <a:latin typeface="Arial" charset="0"/>
                <a:ea typeface="+mn-ea"/>
                <a:cs typeface="+mn-cs"/>
              </a:rPr>
              <a:t>) is processed by a filter with transfer function H(</a:t>
            </a:r>
            <a:r>
              <a:rPr kumimoji="0" lang="en-GB" sz="1400" b="0" i="0" u="none" strike="noStrike" kern="1200" cap="none" spc="0" normalizeH="0" baseline="0" noProof="0" dirty="0" err="1">
                <a:ln>
                  <a:noFill/>
                </a:ln>
                <a:solidFill>
                  <a:srgbClr val="002060"/>
                </a:solidFill>
                <a:effectLst/>
                <a:uLnTx/>
                <a:uFillTx/>
                <a:latin typeface="Arial" charset="0"/>
                <a:ea typeface="+mn-ea"/>
                <a:cs typeface="+mn-cs"/>
              </a:rPr>
              <a:t>iω</a:t>
            </a:r>
            <a:r>
              <a:rPr kumimoji="0" lang="en-GB" sz="1400" b="0" i="0" u="none" strike="noStrike" kern="1200" cap="none" spc="0" normalizeH="0" baseline="0" noProof="0" dirty="0">
                <a:ln>
                  <a:noFill/>
                </a:ln>
                <a:solidFill>
                  <a:srgbClr val="002060"/>
                </a:solidFill>
                <a:effectLst/>
                <a:uLnTx/>
                <a:uFillTx/>
                <a:latin typeface="Arial" charset="0"/>
                <a:ea typeface="+mn-ea"/>
                <a:cs typeface="+mn-cs"/>
              </a:rPr>
              <a:t>). The output signal and output noise </a:t>
            </a:r>
            <a:r>
              <a:rPr kumimoji="0" lang="en-GB" sz="1400" b="0" i="0" u="none" strike="noStrike" kern="1200" cap="none" spc="0" normalizeH="0" baseline="0" noProof="0" dirty="0" err="1">
                <a:ln>
                  <a:noFill/>
                </a:ln>
                <a:solidFill>
                  <a:srgbClr val="002060"/>
                </a:solidFill>
                <a:effectLst/>
                <a:uLnTx/>
                <a:uFillTx/>
                <a:latin typeface="Arial" charset="0"/>
                <a:ea typeface="+mn-ea"/>
                <a:cs typeface="+mn-cs"/>
              </a:rPr>
              <a:t>r.m.s</a:t>
            </a:r>
            <a:r>
              <a:rPr kumimoji="0" lang="en-GB" sz="1400" b="0" i="0" u="none" strike="noStrike" kern="1200" cap="none" spc="0" normalizeH="0" baseline="0" noProof="0" dirty="0">
                <a:ln>
                  <a:noFill/>
                </a:ln>
                <a:solidFill>
                  <a:srgbClr val="002060"/>
                </a:solidFill>
                <a:effectLst/>
                <a:uLnTx/>
                <a:uFillTx/>
                <a:latin typeface="Arial" charset="0"/>
                <a:ea typeface="+mn-ea"/>
                <a:cs typeface="+mn-cs"/>
              </a:rPr>
              <a:t>. are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9D00">
                    <a:lumMod val="50000"/>
                  </a:srgbClr>
                </a:solidFill>
                <a:effectLst/>
                <a:uLnTx/>
                <a:uFillTx/>
                <a:latin typeface="Arial" charset="0"/>
                <a:ea typeface="+mn-ea"/>
                <a:cs typeface="+mn-cs"/>
              </a:rPr>
              <a:t>The signal to noise ration is then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9D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Arial" charset="0"/>
                <a:ea typeface="+mn-ea"/>
                <a:cs typeface="+mn-cs"/>
              </a:rPr>
              <a:t>The expression has an upper limit given by the Schwartz inequality, which relates two complex valued functions according to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9D00">
                    <a:lumMod val="50000"/>
                  </a:srgbClr>
                </a:solidFill>
                <a:effectLst/>
                <a:uLnTx/>
                <a:uFillTx/>
                <a:latin typeface="Arial" charset="0"/>
                <a:ea typeface="+mn-ea"/>
                <a:cs typeface="+mn-cs"/>
              </a:rPr>
              <a:t>We insert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Arial" charset="0"/>
                <a:ea typeface="+mn-ea"/>
                <a:cs typeface="+mn-cs"/>
              </a:rPr>
              <a:t>and have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9D00">
                    <a:lumMod val="50000"/>
                  </a:srgbClr>
                </a:solidFill>
                <a:effectLst/>
                <a:uLnTx/>
                <a:uFillTx/>
                <a:latin typeface="Arial" charset="0"/>
                <a:ea typeface="+mn-ea"/>
                <a:cs typeface="+mn-cs"/>
              </a:rPr>
              <a:t>The equal sign applies if </a:t>
            </a:r>
            <a:r>
              <a:rPr kumimoji="0" lang="en-GB" sz="1400" b="0" i="0" u="none" strike="noStrike" kern="1200" cap="none" spc="0" normalizeH="0" baseline="0" noProof="0" dirty="0" err="1">
                <a:ln>
                  <a:noFill/>
                </a:ln>
                <a:solidFill>
                  <a:srgbClr val="009D00">
                    <a:lumMod val="50000"/>
                  </a:srgbClr>
                </a:solidFill>
                <a:effectLst/>
                <a:uLnTx/>
                <a:uFillTx/>
                <a:latin typeface="Arial" charset="0"/>
                <a:ea typeface="+mn-ea"/>
                <a:cs typeface="+mn-cs"/>
              </a:rPr>
              <a:t>ψ</a:t>
            </a:r>
            <a:r>
              <a:rPr kumimoji="0" lang="en-GB" sz="1400" b="0" i="0" u="none" strike="noStrike" kern="1200" cap="none" spc="0" normalizeH="0" baseline="0" noProof="0" dirty="0">
                <a:ln>
                  <a:noFill/>
                </a:ln>
                <a:solidFill>
                  <a:srgbClr val="009D00">
                    <a:lumMod val="50000"/>
                  </a:srgbClr>
                </a:solidFill>
                <a:effectLst/>
                <a:uLnTx/>
                <a:uFillTx/>
                <a:latin typeface="Arial" charset="0"/>
                <a:ea typeface="+mn-ea"/>
                <a:cs typeface="+mn-cs"/>
              </a:rPr>
              <a:t> = c</a:t>
            </a:r>
            <a:r>
              <a:rPr kumimoji="0" lang="en-GB" sz="1400" b="0" i="0" u="none" strike="noStrike" kern="1200" cap="none" spc="0" normalizeH="0" baseline="-25000" noProof="0" dirty="0">
                <a:ln>
                  <a:noFill/>
                </a:ln>
                <a:solidFill>
                  <a:srgbClr val="009D00">
                    <a:lumMod val="50000"/>
                  </a:srgbClr>
                </a:solidFill>
                <a:effectLst/>
                <a:uLnTx/>
                <a:uFillTx/>
                <a:latin typeface="Arial" charset="0"/>
                <a:ea typeface="+mn-ea"/>
                <a:cs typeface="+mn-cs"/>
              </a:rPr>
              <a:t>1</a:t>
            </a:r>
            <a:r>
              <a:rPr kumimoji="0" lang="en-GB" sz="1400" b="0" i="0" u="none" strike="noStrike" kern="1200" cap="none" spc="0" normalizeH="0" baseline="0" noProof="0" dirty="0">
                <a:ln>
                  <a:noFill/>
                </a:ln>
                <a:solidFill>
                  <a:srgbClr val="009D00">
                    <a:lumMod val="50000"/>
                  </a:srgbClr>
                </a:solidFill>
                <a:effectLst/>
                <a:uLnTx/>
                <a:uFillTx/>
                <a:latin typeface="Arial" charset="0"/>
                <a:ea typeface="+mn-ea"/>
                <a:cs typeface="+mn-cs"/>
              </a:rPr>
              <a:t> </a:t>
            </a:r>
            <a:r>
              <a:rPr kumimoji="0" lang="en-GB" sz="1400" b="0" i="0" u="none" strike="noStrike" kern="1200" cap="none" spc="0" normalizeH="0" baseline="0" noProof="0" dirty="0" err="1">
                <a:ln>
                  <a:noFill/>
                </a:ln>
                <a:solidFill>
                  <a:srgbClr val="009D00">
                    <a:lumMod val="50000"/>
                  </a:srgbClr>
                </a:solidFill>
                <a:effectLst/>
                <a:uLnTx/>
                <a:uFillTx/>
                <a:latin typeface="Arial" charset="0"/>
                <a:ea typeface="+mn-ea"/>
                <a:cs typeface="+mn-cs"/>
              </a:rPr>
              <a:t>ϕ</a:t>
            </a:r>
            <a:r>
              <a:rPr kumimoji="0" lang="en-GB" sz="1400" b="0" i="0" u="none" strike="noStrike" kern="1200" cap="none" spc="0" normalizeH="0" baseline="0" noProof="0" dirty="0">
                <a:ln>
                  <a:noFill/>
                </a:ln>
                <a:solidFill>
                  <a:srgbClr val="009D00">
                    <a:lumMod val="50000"/>
                  </a:srgbClr>
                </a:solidFill>
                <a:effectLst/>
                <a:uLnTx/>
                <a:uFillTx/>
                <a:latin typeface="Arial" charset="0"/>
                <a:ea typeface="+mn-ea"/>
                <a:cs typeface="+mn-cs"/>
              </a:rPr>
              <a:t> and we have the optimum filter transfer function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9D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9D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9D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9D00">
                    <a:lumMod val="50000"/>
                  </a:srgbClr>
                </a:solidFill>
                <a:effectLst/>
                <a:uLnTx/>
                <a:uFillTx/>
                <a:latin typeface="Arial" charset="0"/>
                <a:ea typeface="+mn-ea"/>
                <a:cs typeface="+mn-cs"/>
              </a:rPr>
              <a:t>The output signal is</a:t>
            </a:r>
            <a:endParaRPr kumimoji="0" lang="en-GB" sz="14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p:txBody>
      </p:sp>
      <p:sp>
        <p:nvSpPr>
          <p:cNvPr id="2" name="Date Placeholder 1">
            <a:extLst>
              <a:ext uri="{FF2B5EF4-FFF2-40B4-BE49-F238E27FC236}">
                <a16:creationId xmlns:a16="http://schemas.microsoft.com/office/drawing/2014/main" id="{89F94980-724B-6A4E-97C4-562A5781DA4B}"/>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1BF1CAB4-70A2-8C4B-B8D3-5DD4D6103949}" type="datetime1">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10/21/21</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80C5EBD4-4DD2-6C4C-94CC-98529FBA0179}"/>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C14388-D050-3247-9441-46A7D1BD539F}" type="slidenum">
              <a:rPr kumimoji="0" lang="en-US" alt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pic>
        <p:nvPicPr>
          <p:cNvPr id="5" name="Picture 4">
            <a:extLst>
              <a:ext uri="{FF2B5EF4-FFF2-40B4-BE49-F238E27FC236}">
                <a16:creationId xmlns:a16="http://schemas.microsoft.com/office/drawing/2014/main" id="{E4A46118-37B0-F749-81C8-26C2EC20F454}"/>
              </a:ext>
            </a:extLst>
          </p:cNvPr>
          <p:cNvPicPr>
            <a:picLocks noChangeAspect="1"/>
          </p:cNvPicPr>
          <p:nvPr/>
        </p:nvPicPr>
        <p:blipFill>
          <a:blip r:embed="rId2"/>
          <a:stretch>
            <a:fillRect/>
          </a:stretch>
        </p:blipFill>
        <p:spPr>
          <a:xfrm>
            <a:off x="4451214" y="1089980"/>
            <a:ext cx="5036185" cy="457835"/>
          </a:xfrm>
          <a:prstGeom prst="rect">
            <a:avLst/>
          </a:prstGeom>
        </p:spPr>
      </p:pic>
      <p:pic>
        <p:nvPicPr>
          <p:cNvPr id="6" name="Picture 5">
            <a:extLst>
              <a:ext uri="{FF2B5EF4-FFF2-40B4-BE49-F238E27FC236}">
                <a16:creationId xmlns:a16="http://schemas.microsoft.com/office/drawing/2014/main" id="{018F3F7A-39B5-F343-A9C9-CA27CDDC2B11}"/>
              </a:ext>
            </a:extLst>
          </p:cNvPr>
          <p:cNvPicPr>
            <a:picLocks noChangeAspect="1"/>
          </p:cNvPicPr>
          <p:nvPr/>
        </p:nvPicPr>
        <p:blipFill>
          <a:blip r:embed="rId3"/>
          <a:stretch>
            <a:fillRect/>
          </a:stretch>
        </p:blipFill>
        <p:spPr>
          <a:xfrm>
            <a:off x="4511086" y="1848733"/>
            <a:ext cx="4276090" cy="528955"/>
          </a:xfrm>
          <a:prstGeom prst="rect">
            <a:avLst/>
          </a:prstGeom>
        </p:spPr>
      </p:pic>
      <p:pic>
        <p:nvPicPr>
          <p:cNvPr id="7" name="Picture 6">
            <a:extLst>
              <a:ext uri="{FF2B5EF4-FFF2-40B4-BE49-F238E27FC236}">
                <a16:creationId xmlns:a16="http://schemas.microsoft.com/office/drawing/2014/main" id="{22122805-C21A-DF40-B29B-DAD88502CC4D}"/>
              </a:ext>
            </a:extLst>
          </p:cNvPr>
          <p:cNvPicPr>
            <a:picLocks noChangeAspect="1"/>
          </p:cNvPicPr>
          <p:nvPr/>
        </p:nvPicPr>
        <p:blipFill>
          <a:blip r:embed="rId4"/>
          <a:stretch>
            <a:fillRect/>
          </a:stretch>
        </p:blipFill>
        <p:spPr>
          <a:xfrm>
            <a:off x="4625474" y="2978889"/>
            <a:ext cx="4276090" cy="528955"/>
          </a:xfrm>
          <a:prstGeom prst="rect">
            <a:avLst/>
          </a:prstGeom>
        </p:spPr>
      </p:pic>
      <p:pic>
        <p:nvPicPr>
          <p:cNvPr id="8" name="Picture 7">
            <a:extLst>
              <a:ext uri="{FF2B5EF4-FFF2-40B4-BE49-F238E27FC236}">
                <a16:creationId xmlns:a16="http://schemas.microsoft.com/office/drawing/2014/main" id="{A52CD6AE-1661-4449-8521-D928F954A4B1}"/>
              </a:ext>
            </a:extLst>
          </p:cNvPr>
          <p:cNvPicPr>
            <a:picLocks noChangeAspect="1"/>
          </p:cNvPicPr>
          <p:nvPr/>
        </p:nvPicPr>
        <p:blipFill>
          <a:blip r:embed="rId5"/>
          <a:stretch>
            <a:fillRect/>
          </a:stretch>
        </p:blipFill>
        <p:spPr>
          <a:xfrm>
            <a:off x="4625474" y="3795904"/>
            <a:ext cx="4276090" cy="528955"/>
          </a:xfrm>
          <a:prstGeom prst="rect">
            <a:avLst/>
          </a:prstGeom>
        </p:spPr>
      </p:pic>
      <p:pic>
        <p:nvPicPr>
          <p:cNvPr id="9" name="Picture 8">
            <a:extLst>
              <a:ext uri="{FF2B5EF4-FFF2-40B4-BE49-F238E27FC236}">
                <a16:creationId xmlns:a16="http://schemas.microsoft.com/office/drawing/2014/main" id="{66C8D0B8-3099-694D-A8CF-A461A3B4AFD3}"/>
              </a:ext>
            </a:extLst>
          </p:cNvPr>
          <p:cNvPicPr>
            <a:picLocks noChangeAspect="1"/>
          </p:cNvPicPr>
          <p:nvPr/>
        </p:nvPicPr>
        <p:blipFill>
          <a:blip r:embed="rId6"/>
          <a:stretch>
            <a:fillRect/>
          </a:stretch>
        </p:blipFill>
        <p:spPr>
          <a:xfrm>
            <a:off x="4689771" y="4405331"/>
            <a:ext cx="4276090" cy="528955"/>
          </a:xfrm>
          <a:prstGeom prst="rect">
            <a:avLst/>
          </a:prstGeom>
        </p:spPr>
      </p:pic>
      <p:pic>
        <p:nvPicPr>
          <p:cNvPr id="10" name="Picture 9">
            <a:extLst>
              <a:ext uri="{FF2B5EF4-FFF2-40B4-BE49-F238E27FC236}">
                <a16:creationId xmlns:a16="http://schemas.microsoft.com/office/drawing/2014/main" id="{ADCEAFF0-AAA4-5A43-A6BD-D9C61410FA3B}"/>
              </a:ext>
            </a:extLst>
          </p:cNvPr>
          <p:cNvPicPr>
            <a:picLocks noChangeAspect="1"/>
          </p:cNvPicPr>
          <p:nvPr/>
        </p:nvPicPr>
        <p:blipFill>
          <a:blip r:embed="rId7"/>
          <a:stretch>
            <a:fillRect/>
          </a:stretch>
        </p:blipFill>
        <p:spPr>
          <a:xfrm>
            <a:off x="4511086" y="5354093"/>
            <a:ext cx="4920615" cy="528955"/>
          </a:xfrm>
          <a:prstGeom prst="rect">
            <a:avLst/>
          </a:prstGeom>
        </p:spPr>
      </p:pic>
      <p:pic>
        <p:nvPicPr>
          <p:cNvPr id="11" name="Picture 10">
            <a:extLst>
              <a:ext uri="{FF2B5EF4-FFF2-40B4-BE49-F238E27FC236}">
                <a16:creationId xmlns:a16="http://schemas.microsoft.com/office/drawing/2014/main" id="{2E0AA00C-E1F3-6344-8921-7E257E124A99}"/>
              </a:ext>
            </a:extLst>
          </p:cNvPr>
          <p:cNvPicPr>
            <a:picLocks noChangeAspect="1"/>
          </p:cNvPicPr>
          <p:nvPr/>
        </p:nvPicPr>
        <p:blipFill>
          <a:blip r:embed="rId8"/>
          <a:stretch>
            <a:fillRect/>
          </a:stretch>
        </p:blipFill>
        <p:spPr>
          <a:xfrm>
            <a:off x="4451214" y="6100882"/>
            <a:ext cx="4920615" cy="528955"/>
          </a:xfrm>
          <a:prstGeom prst="rect">
            <a:avLst/>
          </a:prstGeom>
        </p:spPr>
      </p:pic>
      <p:pic>
        <p:nvPicPr>
          <p:cNvPr id="12" name="Picture 4">
            <a:extLst>
              <a:ext uri="{FF2B5EF4-FFF2-40B4-BE49-F238E27FC236}">
                <a16:creationId xmlns:a16="http://schemas.microsoft.com/office/drawing/2014/main" id="{15C786F5-DE1F-9D43-BEBD-45A7F0770985}"/>
              </a:ext>
            </a:extLst>
          </p:cNvPr>
          <p:cNvPicPr>
            <a:picLocks noChangeAspect="1"/>
          </p:cNvPicPr>
          <p:nvPr/>
        </p:nvPicPr>
        <p:blipFill rotWithShape="1">
          <a:blip r:embed="rId9">
            <a:extLst>
              <a:ext uri="{28A0092B-C50C-407E-A947-70E740481C1C}">
                <a14:useLocalDpi xmlns:a14="http://schemas.microsoft.com/office/drawing/2010/main" val="0"/>
              </a:ext>
            </a:extLst>
          </a:blip>
          <a:srcRect r="50370" b="21998"/>
          <a:stretch/>
        </p:blipFill>
        <p:spPr bwMode="auto">
          <a:xfrm>
            <a:off x="73773" y="1510141"/>
            <a:ext cx="2888414" cy="211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a:extLst>
              <a:ext uri="{FF2B5EF4-FFF2-40B4-BE49-F238E27FC236}">
                <a16:creationId xmlns:a16="http://schemas.microsoft.com/office/drawing/2014/main" id="{C93DD969-1556-0F4E-9F62-FE7071B52D15}"/>
              </a:ext>
            </a:extLst>
          </p:cNvPr>
          <p:cNvCxnSpPr>
            <a:cxnSpLocks/>
          </p:cNvCxnSpPr>
          <p:nvPr/>
        </p:nvCxnSpPr>
        <p:spPr>
          <a:xfrm>
            <a:off x="901088" y="1019493"/>
            <a:ext cx="1" cy="16312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D074FD2-DF5E-6C46-BDFB-EDC120C82772}"/>
              </a:ext>
            </a:extLst>
          </p:cNvPr>
          <p:cNvCxnSpPr>
            <a:cxnSpLocks/>
          </p:cNvCxnSpPr>
          <p:nvPr/>
        </p:nvCxnSpPr>
        <p:spPr>
          <a:xfrm>
            <a:off x="901088" y="1019493"/>
            <a:ext cx="892878" cy="1658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5">
            <a:extLst>
              <a:ext uri="{FF2B5EF4-FFF2-40B4-BE49-F238E27FC236}">
                <a16:creationId xmlns:a16="http://schemas.microsoft.com/office/drawing/2014/main" id="{890A10FF-6F57-FE43-8CB6-76F23E4FE261}"/>
              </a:ext>
            </a:extLst>
          </p:cNvPr>
          <p:cNvSpPr txBox="1">
            <a:spLocks noChangeArrowheads="1"/>
          </p:cNvSpPr>
          <p:nvPr/>
        </p:nvSpPr>
        <p:spPr bwMode="auto">
          <a:xfrm>
            <a:off x="0" y="-11057"/>
            <a:ext cx="1219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mn-cs"/>
              </a:rPr>
              <a:t>Optimum filter for best signal to noise ratio</a:t>
            </a:r>
            <a:endPar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5A8E85F7-F9CA-E94E-B04A-54F2E2EB140D}"/>
              </a:ext>
            </a:extLst>
          </p:cNvPr>
          <p:cNvSpPr txBox="1"/>
          <p:nvPr/>
        </p:nvSpPr>
        <p:spPr>
          <a:xfrm>
            <a:off x="1147890" y="1270816"/>
            <a:ext cx="971741" cy="276999"/>
          </a:xfrm>
          <a:prstGeom prst="rect">
            <a:avLst/>
          </a:prstGeom>
          <a:noFill/>
        </p:spPr>
        <p:txBody>
          <a:bodyPr wrap="none" rtlCol="0">
            <a:spAutoFit/>
          </a:bodyPr>
          <a:lstStyle/>
          <a:p>
            <a:r>
              <a:rPr lang="en-GB" sz="1200" dirty="0"/>
              <a:t>f(t) </a:t>
            </a:r>
            <a:r>
              <a:rPr lang="en-GB" sz="1200" dirty="0">
                <a:sym typeface="Wingdings" pitchFamily="2" charset="2"/>
              </a:rPr>
              <a:t> </a:t>
            </a:r>
            <a:r>
              <a:rPr lang="en-GB" sz="1200" dirty="0"/>
              <a:t> F(</a:t>
            </a:r>
            <a:r>
              <a:rPr lang="en-GB" sz="1200" dirty="0" err="1"/>
              <a:t>ω</a:t>
            </a:r>
            <a:r>
              <a:rPr lang="en-GB" sz="1200" dirty="0"/>
              <a:t>)</a:t>
            </a:r>
          </a:p>
        </p:txBody>
      </p:sp>
      <p:sp>
        <p:nvSpPr>
          <p:cNvPr id="13" name="TextBox 12">
            <a:extLst>
              <a:ext uri="{FF2B5EF4-FFF2-40B4-BE49-F238E27FC236}">
                <a16:creationId xmlns:a16="http://schemas.microsoft.com/office/drawing/2014/main" id="{A03695BA-0226-C248-9740-9CA205FE4B45}"/>
              </a:ext>
            </a:extLst>
          </p:cNvPr>
          <p:cNvSpPr txBox="1"/>
          <p:nvPr/>
        </p:nvSpPr>
        <p:spPr>
          <a:xfrm>
            <a:off x="2203194" y="2135636"/>
            <a:ext cx="518091" cy="276999"/>
          </a:xfrm>
          <a:prstGeom prst="rect">
            <a:avLst/>
          </a:prstGeom>
          <a:noFill/>
        </p:spPr>
        <p:txBody>
          <a:bodyPr wrap="none" rtlCol="0">
            <a:spAutoFit/>
          </a:bodyPr>
          <a:lstStyle/>
          <a:p>
            <a:r>
              <a:rPr lang="en-GB" sz="1200" dirty="0"/>
              <a:t>w(</a:t>
            </a:r>
            <a:r>
              <a:rPr lang="en-GB" sz="1200" dirty="0" err="1"/>
              <a:t>ω</a:t>
            </a:r>
            <a:r>
              <a:rPr lang="en-GB" sz="1200" dirty="0"/>
              <a:t>)</a:t>
            </a:r>
          </a:p>
        </p:txBody>
      </p:sp>
    </p:spTree>
    <p:extLst>
      <p:ext uri="{BB962C8B-B14F-4D97-AF65-F5344CB8AC3E}">
        <p14:creationId xmlns:p14="http://schemas.microsoft.com/office/powerpoint/2010/main" val="2391784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F02A73-D58B-3747-9DDC-ECB54D8D7D7E}"/>
              </a:ext>
            </a:extLst>
          </p:cNvPr>
          <p:cNvSpPr>
            <a:spLocks noGrp="1"/>
          </p:cNvSpPr>
          <p:nvPr>
            <p:ph type="dt" sz="half" idx="10"/>
          </p:nvPr>
        </p:nvSpPr>
        <p:spPr/>
        <p:txBody>
          <a:bodyPr/>
          <a:lstStyle/>
          <a:p>
            <a:pPr>
              <a:defRPr/>
            </a:pPr>
            <a:fld id="{A52BF309-6B9F-3741-9BDB-9CF9B53810AF}" type="datetime1">
              <a:rPr lang="en-US" smtClean="0"/>
              <a:t>10/21/21</a:t>
            </a:fld>
            <a:endParaRPr lang="en-US" dirty="0"/>
          </a:p>
        </p:txBody>
      </p:sp>
      <p:sp>
        <p:nvSpPr>
          <p:cNvPr id="3" name="Slide Number Placeholder 2">
            <a:extLst>
              <a:ext uri="{FF2B5EF4-FFF2-40B4-BE49-F238E27FC236}">
                <a16:creationId xmlns:a16="http://schemas.microsoft.com/office/drawing/2014/main" id="{1BD59565-151E-9F47-BEEF-136D0682F59C}"/>
              </a:ext>
            </a:extLst>
          </p:cNvPr>
          <p:cNvSpPr>
            <a:spLocks noGrp="1"/>
          </p:cNvSpPr>
          <p:nvPr>
            <p:ph type="sldNum" sz="quarter" idx="11"/>
          </p:nvPr>
        </p:nvSpPr>
        <p:spPr/>
        <p:txBody>
          <a:bodyPr/>
          <a:lstStyle/>
          <a:p>
            <a:pPr>
              <a:defRPr/>
            </a:pPr>
            <a:fld id="{7139EE62-D25E-4D29-9274-D0BC29529B49}" type="slidenum">
              <a:rPr lang="en-US" smtClean="0"/>
              <a:pPr>
                <a:defRPr/>
              </a:pPr>
              <a:t>2</a:t>
            </a:fld>
            <a:endParaRPr lang="en-US" dirty="0"/>
          </a:p>
        </p:txBody>
      </p:sp>
      <p:sp>
        <p:nvSpPr>
          <p:cNvPr id="4" name="TextBox 3">
            <a:extLst>
              <a:ext uri="{FF2B5EF4-FFF2-40B4-BE49-F238E27FC236}">
                <a16:creationId xmlns:a16="http://schemas.microsoft.com/office/drawing/2014/main" id="{FA51426C-E617-754E-B5B7-2531A9434611}"/>
              </a:ext>
            </a:extLst>
          </p:cNvPr>
          <p:cNvSpPr txBox="1"/>
          <p:nvPr/>
        </p:nvSpPr>
        <p:spPr>
          <a:xfrm>
            <a:off x="1357586" y="1418897"/>
            <a:ext cx="8159221" cy="4247317"/>
          </a:xfrm>
          <a:prstGeom prst="rect">
            <a:avLst/>
          </a:prstGeom>
          <a:noFill/>
        </p:spPr>
        <p:txBody>
          <a:bodyPr wrap="none" rtlCol="0">
            <a:spAutoFit/>
          </a:bodyPr>
          <a:lstStyle/>
          <a:p>
            <a:pPr marL="285750" indent="-285750">
              <a:buFont typeface="Arial" panose="020B0604020202020204" pitchFamily="34" charset="0"/>
              <a:buChar char="•"/>
            </a:pPr>
            <a:r>
              <a:rPr lang="en-GB" dirty="0">
                <a:solidFill>
                  <a:srgbClr val="002060"/>
                </a:solidFill>
              </a:rPr>
              <a:t>Time resolution of ‘standard’ </a:t>
            </a:r>
            <a:r>
              <a:rPr lang="en-GB" dirty="0">
                <a:solidFill>
                  <a:srgbClr val="FF0000"/>
                </a:solidFill>
              </a:rPr>
              <a:t>planar silicon </a:t>
            </a:r>
            <a:r>
              <a:rPr lang="en-GB" dirty="0">
                <a:solidFill>
                  <a:srgbClr val="002060"/>
                </a:solidFill>
              </a:rPr>
              <a:t>detectors</a:t>
            </a:r>
          </a:p>
          <a:p>
            <a:pPr marL="285750" indent="-285750">
              <a:buFont typeface="Arial" panose="020B0604020202020204" pitchFamily="34" charset="0"/>
              <a:buChar char="•"/>
            </a:pPr>
            <a:endParaRPr lang="en-GB" dirty="0">
              <a:solidFill>
                <a:srgbClr val="002060"/>
              </a:solidFill>
            </a:endParaRPr>
          </a:p>
          <a:p>
            <a:pPr marL="285750" indent="-285750">
              <a:buFont typeface="Arial" panose="020B0604020202020204" pitchFamily="34" charset="0"/>
              <a:buChar char="•"/>
            </a:pPr>
            <a:r>
              <a:rPr lang="en-GB" dirty="0">
                <a:solidFill>
                  <a:schemeClr val="accent6">
                    <a:lumMod val="50000"/>
                  </a:schemeClr>
                </a:solidFill>
              </a:rPr>
              <a:t>Signal processing and </a:t>
            </a:r>
            <a:r>
              <a:rPr lang="en-GB" dirty="0" err="1">
                <a:solidFill>
                  <a:schemeClr val="accent6">
                    <a:lumMod val="50000"/>
                  </a:schemeClr>
                </a:solidFill>
              </a:rPr>
              <a:t>center</a:t>
            </a:r>
            <a:r>
              <a:rPr lang="en-GB" dirty="0">
                <a:solidFill>
                  <a:schemeClr val="accent6">
                    <a:lumMod val="50000"/>
                  </a:schemeClr>
                </a:solidFill>
              </a:rPr>
              <a:t> of gravity (</a:t>
            </a:r>
            <a:r>
              <a:rPr lang="en-GB" dirty="0" err="1">
                <a:solidFill>
                  <a:schemeClr val="accent6">
                    <a:lumMod val="50000"/>
                  </a:schemeClr>
                </a:solidFill>
              </a:rPr>
              <a:t>c.o.g</a:t>
            </a:r>
            <a:r>
              <a:rPr lang="en-GB" dirty="0">
                <a:solidFill>
                  <a:schemeClr val="accent6">
                    <a:lumMod val="50000"/>
                  </a:schemeClr>
                </a:solidFill>
              </a:rPr>
              <a:t>.) time of a signal</a:t>
            </a:r>
          </a:p>
          <a:p>
            <a:pPr marL="285750" indent="-285750">
              <a:buFont typeface="Arial" panose="020B0604020202020204" pitchFamily="34" charset="0"/>
              <a:buChar char="•"/>
            </a:pPr>
            <a:endParaRPr lang="en-GB" dirty="0">
              <a:solidFill>
                <a:srgbClr val="002060"/>
              </a:solidFill>
            </a:endParaRPr>
          </a:p>
          <a:p>
            <a:pPr marL="285750" indent="-285750">
              <a:buFont typeface="Arial" panose="020B0604020202020204" pitchFamily="34" charset="0"/>
              <a:buChar char="•"/>
            </a:pPr>
            <a:r>
              <a:rPr lang="en-GB" dirty="0">
                <a:solidFill>
                  <a:srgbClr val="002060"/>
                </a:solidFill>
              </a:rPr>
              <a:t>Contribution from noise, optimum filters</a:t>
            </a:r>
          </a:p>
          <a:p>
            <a:pPr marL="285750" indent="-285750">
              <a:buFont typeface="Arial" panose="020B0604020202020204" pitchFamily="34" charset="0"/>
              <a:buChar char="•"/>
            </a:pPr>
            <a:endParaRPr lang="en-GB" dirty="0">
              <a:solidFill>
                <a:srgbClr val="002060"/>
              </a:solidFill>
            </a:endParaRPr>
          </a:p>
          <a:p>
            <a:pPr marL="285750" indent="-285750">
              <a:buFont typeface="Arial" panose="020B0604020202020204" pitchFamily="34" charset="0"/>
              <a:buChar char="•"/>
            </a:pPr>
            <a:r>
              <a:rPr lang="en-GB" dirty="0">
                <a:solidFill>
                  <a:schemeClr val="accent6">
                    <a:lumMod val="50000"/>
                  </a:schemeClr>
                </a:solidFill>
              </a:rPr>
              <a:t>Contributions from ‘weighting fields’ </a:t>
            </a:r>
          </a:p>
          <a:p>
            <a:pPr marL="285750" indent="-285750">
              <a:buFont typeface="Arial" panose="020B0604020202020204" pitchFamily="34" charset="0"/>
              <a:buChar char="•"/>
            </a:pPr>
            <a:endParaRPr lang="en-GB" dirty="0">
              <a:solidFill>
                <a:srgbClr val="002060"/>
              </a:solidFill>
            </a:endParaRPr>
          </a:p>
          <a:p>
            <a:pPr marL="285750" indent="-285750">
              <a:buFont typeface="Arial" panose="020B0604020202020204" pitchFamily="34" charset="0"/>
              <a:buChar char="•"/>
            </a:pPr>
            <a:r>
              <a:rPr lang="en-GB" dirty="0">
                <a:solidFill>
                  <a:srgbClr val="002060"/>
                </a:solidFill>
              </a:rPr>
              <a:t>Time resolution of </a:t>
            </a:r>
            <a:r>
              <a:rPr lang="en-GB" dirty="0">
                <a:solidFill>
                  <a:srgbClr val="FF0000"/>
                </a:solidFill>
              </a:rPr>
              <a:t>MAPS</a:t>
            </a:r>
            <a:r>
              <a:rPr lang="en-GB" dirty="0">
                <a:solidFill>
                  <a:srgbClr val="002060"/>
                </a:solidFill>
              </a:rPr>
              <a:t> sensors</a:t>
            </a:r>
          </a:p>
          <a:p>
            <a:pPr marL="285750" indent="-285750">
              <a:buFont typeface="Arial" panose="020B0604020202020204" pitchFamily="34" charset="0"/>
              <a:buChar char="•"/>
            </a:pPr>
            <a:endParaRPr lang="en-GB" dirty="0">
              <a:solidFill>
                <a:srgbClr val="002060"/>
              </a:solidFill>
            </a:endParaRPr>
          </a:p>
          <a:p>
            <a:pPr marL="285750" indent="-285750">
              <a:buFont typeface="Arial" panose="020B0604020202020204" pitchFamily="34" charset="0"/>
              <a:buChar char="•"/>
            </a:pPr>
            <a:r>
              <a:rPr lang="en-GB" dirty="0">
                <a:solidFill>
                  <a:schemeClr val="accent6">
                    <a:lumMod val="50000"/>
                  </a:schemeClr>
                </a:solidFill>
              </a:rPr>
              <a:t>Time resolution Low Gain Avalanche Diodes (</a:t>
            </a:r>
            <a:r>
              <a:rPr lang="en-GB" dirty="0">
                <a:solidFill>
                  <a:srgbClr val="FF0000"/>
                </a:solidFill>
              </a:rPr>
              <a:t>LGADS</a:t>
            </a:r>
            <a:r>
              <a:rPr lang="en-GB" dirty="0">
                <a:solidFill>
                  <a:schemeClr val="accent6">
                    <a:lumMod val="50000"/>
                  </a:schemeClr>
                </a:solidFill>
              </a:rPr>
              <a:t>)</a:t>
            </a:r>
          </a:p>
          <a:p>
            <a:pPr marL="285750" indent="-285750">
              <a:buFont typeface="Arial" panose="020B0604020202020204" pitchFamily="34" charset="0"/>
              <a:buChar char="•"/>
            </a:pPr>
            <a:endParaRPr lang="en-GB" dirty="0">
              <a:solidFill>
                <a:srgbClr val="002060"/>
              </a:solidFill>
            </a:endParaRPr>
          </a:p>
          <a:p>
            <a:pPr marL="285750" indent="-285750">
              <a:buFont typeface="Arial" panose="020B0604020202020204" pitchFamily="34" charset="0"/>
              <a:buChar char="•"/>
            </a:pPr>
            <a:r>
              <a:rPr lang="en-GB" dirty="0">
                <a:solidFill>
                  <a:srgbClr val="002060"/>
                </a:solidFill>
              </a:rPr>
              <a:t>Single Photon Avalanche Diodes (</a:t>
            </a:r>
            <a:r>
              <a:rPr lang="en-GB" dirty="0">
                <a:solidFill>
                  <a:srgbClr val="FF0000"/>
                </a:solidFill>
              </a:rPr>
              <a:t>SPADs</a:t>
            </a:r>
            <a:r>
              <a:rPr lang="en-GB" dirty="0">
                <a:solidFill>
                  <a:srgbClr val="002060"/>
                </a:solidFill>
              </a:rPr>
              <a:t>), Silicon Photomultipliers (</a:t>
            </a:r>
            <a:r>
              <a:rPr lang="en-GB" dirty="0" err="1">
                <a:solidFill>
                  <a:srgbClr val="002060"/>
                </a:solidFill>
              </a:rPr>
              <a:t>SiPMs</a:t>
            </a:r>
            <a:r>
              <a:rPr lang="en-GB" dirty="0">
                <a:solidFill>
                  <a:srgbClr val="002060"/>
                </a:solidFill>
              </a:rPr>
              <a:t>)</a:t>
            </a:r>
          </a:p>
          <a:p>
            <a:pPr marL="285750" indent="-285750">
              <a:buFont typeface="Arial" panose="020B0604020202020204" pitchFamily="34" charset="0"/>
              <a:buChar char="•"/>
            </a:pPr>
            <a:endParaRPr lang="en-GB" dirty="0">
              <a:solidFill>
                <a:srgbClr val="002060"/>
              </a:solidFill>
            </a:endParaRPr>
          </a:p>
          <a:p>
            <a:pPr marL="285750" indent="-285750">
              <a:buFont typeface="Arial" panose="020B0604020202020204" pitchFamily="34" charset="0"/>
              <a:buChar char="•"/>
            </a:pPr>
            <a:r>
              <a:rPr lang="en-GB" dirty="0">
                <a:solidFill>
                  <a:schemeClr val="accent6">
                    <a:lumMod val="50000"/>
                  </a:schemeClr>
                </a:solidFill>
              </a:rPr>
              <a:t>SPAD time resolution and efficiency for photons and charged particles</a:t>
            </a:r>
          </a:p>
        </p:txBody>
      </p:sp>
      <p:sp>
        <p:nvSpPr>
          <p:cNvPr id="5" name="Rectangle 4">
            <a:extLst>
              <a:ext uri="{FF2B5EF4-FFF2-40B4-BE49-F238E27FC236}">
                <a16:creationId xmlns:a16="http://schemas.microsoft.com/office/drawing/2014/main" id="{CC0D7DC0-BF03-1442-A043-2509FE9A2F44}"/>
              </a:ext>
            </a:extLst>
          </p:cNvPr>
          <p:cNvSpPr txBox="1">
            <a:spLocks noChangeArrowheads="1"/>
          </p:cNvSpPr>
          <p:nvPr/>
        </p:nvSpPr>
        <p:spPr bwMode="auto">
          <a:xfrm>
            <a:off x="0" y="101355"/>
            <a:ext cx="12192000" cy="838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2pPr>
            <a:lvl3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3pPr>
            <a:lvl4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4pPr>
            <a:lvl5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5pPr>
            <a:lvl6pPr marL="4572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6pPr>
            <a:lvl7pPr marL="9144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7pPr>
            <a:lvl8pPr marL="13716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8pPr>
            <a:lvl9pPr marL="18288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9pPr>
          </a:lstStyle>
          <a:p>
            <a:r>
              <a:rPr lang="en-US" kern="0" dirty="0">
                <a:effectLst/>
              </a:rPr>
              <a:t>Outline</a:t>
            </a:r>
          </a:p>
        </p:txBody>
      </p:sp>
    </p:spTree>
    <p:extLst>
      <p:ext uri="{BB962C8B-B14F-4D97-AF65-F5344CB8AC3E}">
        <p14:creationId xmlns:p14="http://schemas.microsoft.com/office/powerpoint/2010/main" val="2435704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18BFCD-84AD-074C-BBCC-2B166CE7F372}"/>
              </a:ext>
            </a:extLst>
          </p:cNvPr>
          <p:cNvSpPr/>
          <p:nvPr/>
        </p:nvSpPr>
        <p:spPr>
          <a:xfrm>
            <a:off x="3520989" y="1090249"/>
            <a:ext cx="7608566" cy="469359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We want  to minimise the time resolution i.e. maximise the slope to noise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Following the steps from before we find an upper bound for the slope to noise ratio of</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And the optimum transfer function as well as the output signal are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Since multiplication with </a:t>
            </a:r>
            <a:r>
              <a:rPr kumimoji="0" lang="en-GB" sz="1500" b="0" i="0" u="none" strike="noStrike" kern="1200" cap="none" spc="0" normalizeH="0" baseline="0" noProof="0" dirty="0" err="1">
                <a:ln>
                  <a:noFill/>
                </a:ln>
                <a:solidFill>
                  <a:srgbClr val="009D00">
                    <a:lumMod val="50000"/>
                  </a:srgbClr>
                </a:solidFill>
                <a:effectLst/>
                <a:uLnTx/>
                <a:uFillTx/>
                <a:latin typeface="Arial" charset="0"/>
                <a:ea typeface="+mn-ea"/>
                <a:cs typeface="+mn-cs"/>
              </a:rPr>
              <a:t>iω</a:t>
            </a: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 refers to the derivative in the time domain we have the following relation: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FF0000"/>
                </a:solidFill>
                <a:effectLst/>
                <a:uLnTx/>
                <a:uFillTx/>
                <a:latin typeface="Arial" charset="0"/>
                <a:ea typeface="+mn-ea"/>
                <a:cs typeface="+mn-cs"/>
              </a:rPr>
              <a:t>The filter maximising the slope to noise ratio, i.e. the filter giving the best time resolution, is equal to the time derivative of the filter that maximises the signal to noise ratio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charset="0"/>
              <a:ea typeface="+mn-ea"/>
              <a:cs typeface="+mn-cs"/>
            </a:endParaRPr>
          </a:p>
        </p:txBody>
      </p:sp>
      <p:sp>
        <p:nvSpPr>
          <p:cNvPr id="2" name="Date Placeholder 1">
            <a:extLst>
              <a:ext uri="{FF2B5EF4-FFF2-40B4-BE49-F238E27FC236}">
                <a16:creationId xmlns:a16="http://schemas.microsoft.com/office/drawing/2014/main" id="{442B8335-D0B9-E444-BEDC-9395F1157478}"/>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52BF309-6B9F-3741-9BDB-9CF9B53810AF}" type="datetime1">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10/21/21</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A2A7D79B-B1AE-0C4C-9A91-180417C64728}"/>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39EE62-D25E-4D29-9274-D0BC29529B49}"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4" name="Picture 3">
            <a:extLst>
              <a:ext uri="{FF2B5EF4-FFF2-40B4-BE49-F238E27FC236}">
                <a16:creationId xmlns:a16="http://schemas.microsoft.com/office/drawing/2014/main" id="{3C8AEFC0-B40D-8145-84C0-D65E7CBC5668}"/>
              </a:ext>
            </a:extLst>
          </p:cNvPr>
          <p:cNvPicPr>
            <a:picLocks noChangeAspect="1"/>
          </p:cNvPicPr>
          <p:nvPr/>
        </p:nvPicPr>
        <p:blipFill rotWithShape="1">
          <a:blip r:embed="rId2"/>
          <a:srcRect l="5618"/>
          <a:stretch/>
        </p:blipFill>
        <p:spPr>
          <a:xfrm>
            <a:off x="0" y="1613851"/>
            <a:ext cx="2926043" cy="2025837"/>
          </a:xfrm>
          <a:prstGeom prst="rect">
            <a:avLst/>
          </a:prstGeom>
        </p:spPr>
      </p:pic>
      <p:sp>
        <p:nvSpPr>
          <p:cNvPr id="5" name="TextBox 5">
            <a:extLst>
              <a:ext uri="{FF2B5EF4-FFF2-40B4-BE49-F238E27FC236}">
                <a16:creationId xmlns:a16="http://schemas.microsoft.com/office/drawing/2014/main" id="{A7CBB99E-0574-D046-8009-19DBF6E0B763}"/>
              </a:ext>
            </a:extLst>
          </p:cNvPr>
          <p:cNvSpPr txBox="1">
            <a:spLocks noChangeArrowheads="1"/>
          </p:cNvSpPr>
          <p:nvPr/>
        </p:nvSpPr>
        <p:spPr bwMode="auto">
          <a:xfrm>
            <a:off x="0" y="-11057"/>
            <a:ext cx="1219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mn-cs"/>
              </a:rPr>
              <a:t>Optimum filter for best slope to noise ratio</a:t>
            </a:r>
            <a:endPar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B684E609-D864-E542-BE4D-934BC233D2A7}"/>
              </a:ext>
            </a:extLst>
          </p:cNvPr>
          <p:cNvPicPr>
            <a:picLocks noChangeAspect="1"/>
          </p:cNvPicPr>
          <p:nvPr/>
        </p:nvPicPr>
        <p:blipFill>
          <a:blip r:embed="rId3"/>
          <a:stretch>
            <a:fillRect/>
          </a:stretch>
        </p:blipFill>
        <p:spPr>
          <a:xfrm>
            <a:off x="5212173" y="1459034"/>
            <a:ext cx="4045039" cy="601665"/>
          </a:xfrm>
          <a:prstGeom prst="rect">
            <a:avLst/>
          </a:prstGeom>
        </p:spPr>
      </p:pic>
      <p:pic>
        <p:nvPicPr>
          <p:cNvPr id="8" name="Picture 7">
            <a:extLst>
              <a:ext uri="{FF2B5EF4-FFF2-40B4-BE49-F238E27FC236}">
                <a16:creationId xmlns:a16="http://schemas.microsoft.com/office/drawing/2014/main" id="{1F58EE69-67C4-C241-A0F1-98E408BEE95F}"/>
              </a:ext>
            </a:extLst>
          </p:cNvPr>
          <p:cNvPicPr>
            <a:picLocks noChangeAspect="1"/>
          </p:cNvPicPr>
          <p:nvPr/>
        </p:nvPicPr>
        <p:blipFill>
          <a:blip r:embed="rId4"/>
          <a:stretch>
            <a:fillRect/>
          </a:stretch>
        </p:blipFill>
        <p:spPr>
          <a:xfrm>
            <a:off x="5814787" y="2487883"/>
            <a:ext cx="2252156" cy="597511"/>
          </a:xfrm>
          <a:prstGeom prst="rect">
            <a:avLst/>
          </a:prstGeom>
        </p:spPr>
      </p:pic>
      <p:pic>
        <p:nvPicPr>
          <p:cNvPr id="9" name="Picture 8">
            <a:extLst>
              <a:ext uri="{FF2B5EF4-FFF2-40B4-BE49-F238E27FC236}">
                <a16:creationId xmlns:a16="http://schemas.microsoft.com/office/drawing/2014/main" id="{A4F8E318-9E39-B749-ADA6-28314AF9CDCB}"/>
              </a:ext>
            </a:extLst>
          </p:cNvPr>
          <p:cNvPicPr>
            <a:picLocks noChangeAspect="1"/>
          </p:cNvPicPr>
          <p:nvPr/>
        </p:nvPicPr>
        <p:blipFill>
          <a:blip r:embed="rId5"/>
          <a:stretch>
            <a:fillRect/>
          </a:stretch>
        </p:blipFill>
        <p:spPr>
          <a:xfrm>
            <a:off x="4937035" y="3512578"/>
            <a:ext cx="4119880" cy="493427"/>
          </a:xfrm>
          <a:prstGeom prst="rect">
            <a:avLst/>
          </a:prstGeom>
        </p:spPr>
      </p:pic>
      <p:pic>
        <p:nvPicPr>
          <p:cNvPr id="10" name="Picture 9">
            <a:extLst>
              <a:ext uri="{FF2B5EF4-FFF2-40B4-BE49-F238E27FC236}">
                <a16:creationId xmlns:a16="http://schemas.microsoft.com/office/drawing/2014/main" id="{85A4428D-67BE-0F40-AA0C-F5A1F2CE4CD6}"/>
              </a:ext>
            </a:extLst>
          </p:cNvPr>
          <p:cNvPicPr>
            <a:picLocks noChangeAspect="1"/>
          </p:cNvPicPr>
          <p:nvPr/>
        </p:nvPicPr>
        <p:blipFill>
          <a:blip r:embed="rId6"/>
          <a:stretch>
            <a:fillRect/>
          </a:stretch>
        </p:blipFill>
        <p:spPr>
          <a:xfrm>
            <a:off x="351595" y="3639688"/>
            <a:ext cx="2461371" cy="505609"/>
          </a:xfrm>
          <a:prstGeom prst="rect">
            <a:avLst/>
          </a:prstGeom>
        </p:spPr>
      </p:pic>
    </p:spTree>
    <p:extLst>
      <p:ext uri="{BB962C8B-B14F-4D97-AF65-F5344CB8AC3E}">
        <p14:creationId xmlns:p14="http://schemas.microsoft.com/office/powerpoint/2010/main" val="3944361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C27DC542-67BB-9C4A-BC93-FCF151B89380}"/>
              </a:ext>
            </a:extLst>
          </p:cNvPr>
          <p:cNvSpPr/>
          <p:nvPr/>
        </p:nvSpPr>
        <p:spPr>
          <a:xfrm>
            <a:off x="4127092" y="886671"/>
            <a:ext cx="7608566" cy="5170646"/>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Assuming a silicon sensor with negligible depletion voltage and saturated drift-velocity,  the signal shape is a triangle: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For the noise we assume series noise and parallel noise together with a detector capacitance C</a:t>
            </a:r>
            <a:r>
              <a:rPr kumimoji="0" lang="en-GB" sz="1500" b="0" i="0" u="none" strike="noStrike" kern="1200" cap="none" spc="0" normalizeH="0" baseline="-25000" noProof="0" dirty="0">
                <a:ln>
                  <a:noFill/>
                </a:ln>
                <a:solidFill>
                  <a:srgbClr val="009D00">
                    <a:lumMod val="50000"/>
                  </a:srgbClr>
                </a:solidFill>
                <a:effectLst/>
                <a:uLnTx/>
                <a:uFillTx/>
                <a:latin typeface="Arial" charset="0"/>
                <a:ea typeface="+mn-ea"/>
                <a:cs typeface="+mn-cs"/>
              </a:rPr>
              <a:t>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25000" noProof="0" dirty="0">
              <a:ln>
                <a:noFill/>
              </a:ln>
              <a:solidFill>
                <a:srgbClr val="009D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25000" noProof="0" dirty="0">
              <a:ln>
                <a:noFill/>
              </a:ln>
              <a:solidFill>
                <a:srgbClr val="009D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25000" noProof="0" dirty="0">
              <a:ln>
                <a:noFill/>
              </a:ln>
              <a:solidFill>
                <a:srgbClr val="009D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25000" noProof="0" dirty="0">
              <a:ln>
                <a:noFill/>
              </a:ln>
              <a:solidFill>
                <a:srgbClr val="009D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25000" noProof="0" dirty="0">
              <a:ln>
                <a:noFill/>
              </a:ln>
              <a:solidFill>
                <a:srgbClr val="009D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25000" noProof="0" dirty="0">
              <a:ln>
                <a:noFill/>
              </a:ln>
              <a:solidFill>
                <a:srgbClr val="009D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The maximum slope to noise ratio is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AE00">
                    <a:lumMod val="50000"/>
                  </a:srgbClr>
                </a:solidFill>
                <a:effectLst/>
                <a:uLnTx/>
                <a:uFillTx/>
                <a:latin typeface="Arial" charset="0"/>
                <a:ea typeface="+mn-ea"/>
                <a:cs typeface="+mn-cs"/>
              </a:rPr>
              <a:t>If we neglect parallel noise we have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AE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AE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AE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AE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This filter is a-causal and can only be approximated in practise.</a:t>
            </a:r>
          </a:p>
        </p:txBody>
      </p:sp>
      <p:sp>
        <p:nvSpPr>
          <p:cNvPr id="4" name="Slide Number Placeholder 3">
            <a:extLst>
              <a:ext uri="{FF2B5EF4-FFF2-40B4-BE49-F238E27FC236}">
                <a16:creationId xmlns:a16="http://schemas.microsoft.com/office/drawing/2014/main" id="{F1D4B54D-C315-9946-8E20-2B7E010EC7EB}"/>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C14388-D050-3247-9441-46A7D1BD539F}" type="slidenum">
              <a:rPr kumimoji="0" lang="en-US" alt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E6FABB08-55B8-264F-85FE-3DF8C0A88505}"/>
              </a:ext>
            </a:extLst>
          </p:cNvPr>
          <p:cNvSpPr>
            <a:spLocks noGrp="1"/>
          </p:cNvSpPr>
          <p:nvPr>
            <p:ph type="ftr" sz="quarter" idx="12"/>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Arial"/>
                <a:ea typeface="+mn-ea"/>
                <a:cs typeface="+mn-cs"/>
              </a:rPr>
              <a:t>W. Riegler, Detector Signals</a:t>
            </a:r>
          </a:p>
        </p:txBody>
      </p:sp>
      <p:pic>
        <p:nvPicPr>
          <p:cNvPr id="5" name="Picture 4">
            <a:extLst>
              <a:ext uri="{FF2B5EF4-FFF2-40B4-BE49-F238E27FC236}">
                <a16:creationId xmlns:a16="http://schemas.microsoft.com/office/drawing/2014/main" id="{D20D313C-D8BE-DF40-897A-57BD95B04AEC}"/>
              </a:ext>
            </a:extLst>
          </p:cNvPr>
          <p:cNvPicPr>
            <a:picLocks noChangeAspect="1"/>
          </p:cNvPicPr>
          <p:nvPr/>
        </p:nvPicPr>
        <p:blipFill>
          <a:blip r:embed="rId2"/>
          <a:stretch>
            <a:fillRect/>
          </a:stretch>
        </p:blipFill>
        <p:spPr>
          <a:xfrm>
            <a:off x="5324527" y="1438249"/>
            <a:ext cx="5511916" cy="655314"/>
          </a:xfrm>
          <a:prstGeom prst="rect">
            <a:avLst/>
          </a:prstGeom>
        </p:spPr>
      </p:pic>
      <p:pic>
        <p:nvPicPr>
          <p:cNvPr id="6" name="Picture 5">
            <a:extLst>
              <a:ext uri="{FF2B5EF4-FFF2-40B4-BE49-F238E27FC236}">
                <a16:creationId xmlns:a16="http://schemas.microsoft.com/office/drawing/2014/main" id="{CE562913-6A74-CE49-ACF9-88FF4059496B}"/>
              </a:ext>
            </a:extLst>
          </p:cNvPr>
          <p:cNvPicPr>
            <a:picLocks noChangeAspect="1"/>
          </p:cNvPicPr>
          <p:nvPr/>
        </p:nvPicPr>
        <p:blipFill>
          <a:blip r:embed="rId3"/>
          <a:stretch>
            <a:fillRect/>
          </a:stretch>
        </p:blipFill>
        <p:spPr>
          <a:xfrm>
            <a:off x="431448" y="2228820"/>
            <a:ext cx="2353656" cy="1510367"/>
          </a:xfrm>
          <a:prstGeom prst="rect">
            <a:avLst/>
          </a:prstGeom>
        </p:spPr>
      </p:pic>
      <p:pic>
        <p:nvPicPr>
          <p:cNvPr id="7" name="Picture 6">
            <a:extLst>
              <a:ext uri="{FF2B5EF4-FFF2-40B4-BE49-F238E27FC236}">
                <a16:creationId xmlns:a16="http://schemas.microsoft.com/office/drawing/2014/main" id="{1A336D93-2E67-8346-9F4F-BF1CFEABE6B8}"/>
              </a:ext>
            </a:extLst>
          </p:cNvPr>
          <p:cNvPicPr>
            <a:picLocks noChangeAspect="1"/>
          </p:cNvPicPr>
          <p:nvPr/>
        </p:nvPicPr>
        <p:blipFill>
          <a:blip r:embed="rId4"/>
          <a:stretch>
            <a:fillRect/>
          </a:stretch>
        </p:blipFill>
        <p:spPr>
          <a:xfrm>
            <a:off x="4636267" y="2655836"/>
            <a:ext cx="3760107" cy="583013"/>
          </a:xfrm>
          <a:prstGeom prst="rect">
            <a:avLst/>
          </a:prstGeom>
        </p:spPr>
      </p:pic>
      <p:pic>
        <p:nvPicPr>
          <p:cNvPr id="8" name="Picture 7">
            <a:extLst>
              <a:ext uri="{FF2B5EF4-FFF2-40B4-BE49-F238E27FC236}">
                <a16:creationId xmlns:a16="http://schemas.microsoft.com/office/drawing/2014/main" id="{524F9F8A-6535-BB47-9F6A-F9BEBAE447F9}"/>
              </a:ext>
            </a:extLst>
          </p:cNvPr>
          <p:cNvPicPr>
            <a:picLocks noChangeAspect="1"/>
          </p:cNvPicPr>
          <p:nvPr/>
        </p:nvPicPr>
        <p:blipFill>
          <a:blip r:embed="rId5"/>
          <a:stretch>
            <a:fillRect/>
          </a:stretch>
        </p:blipFill>
        <p:spPr>
          <a:xfrm>
            <a:off x="9035143" y="2738740"/>
            <a:ext cx="2428239" cy="417207"/>
          </a:xfrm>
          <a:prstGeom prst="rect">
            <a:avLst/>
          </a:prstGeom>
        </p:spPr>
      </p:pic>
      <p:sp>
        <p:nvSpPr>
          <p:cNvPr id="45" name="TextBox 4">
            <a:extLst>
              <a:ext uri="{FF2B5EF4-FFF2-40B4-BE49-F238E27FC236}">
                <a16:creationId xmlns:a16="http://schemas.microsoft.com/office/drawing/2014/main" id="{F0F37BDD-58D5-2448-94C8-E1C899A4FF77}"/>
              </a:ext>
            </a:extLst>
          </p:cNvPr>
          <p:cNvSpPr txBox="1">
            <a:spLocks noChangeArrowheads="1"/>
          </p:cNvSpPr>
          <p:nvPr/>
        </p:nvSpPr>
        <p:spPr bwMode="auto">
          <a:xfrm>
            <a:off x="0" y="32178"/>
            <a:ext cx="1219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mn-cs"/>
              </a:rPr>
              <a:t>Optimum filter for best timing</a:t>
            </a:r>
            <a:endPar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endParaRPr>
          </a:p>
        </p:txBody>
      </p:sp>
      <p:pic>
        <p:nvPicPr>
          <p:cNvPr id="46" name="Picture 45">
            <a:extLst>
              <a:ext uri="{FF2B5EF4-FFF2-40B4-BE49-F238E27FC236}">
                <a16:creationId xmlns:a16="http://schemas.microsoft.com/office/drawing/2014/main" id="{9F3872E4-6CA6-9F43-8B5E-1F2EEB700CCC}"/>
              </a:ext>
            </a:extLst>
          </p:cNvPr>
          <p:cNvPicPr>
            <a:picLocks noChangeAspect="1"/>
          </p:cNvPicPr>
          <p:nvPr/>
        </p:nvPicPr>
        <p:blipFill>
          <a:blip r:embed="rId6"/>
          <a:stretch>
            <a:fillRect/>
          </a:stretch>
        </p:blipFill>
        <p:spPr>
          <a:xfrm>
            <a:off x="393429" y="3725236"/>
            <a:ext cx="2505900" cy="1511712"/>
          </a:xfrm>
          <a:prstGeom prst="rect">
            <a:avLst/>
          </a:prstGeom>
        </p:spPr>
      </p:pic>
      <p:pic>
        <p:nvPicPr>
          <p:cNvPr id="49" name="Picture 48">
            <a:extLst>
              <a:ext uri="{FF2B5EF4-FFF2-40B4-BE49-F238E27FC236}">
                <a16:creationId xmlns:a16="http://schemas.microsoft.com/office/drawing/2014/main" id="{7FC93AA2-ECB5-E64F-ADD9-D9EDA02AF045}"/>
              </a:ext>
            </a:extLst>
          </p:cNvPr>
          <p:cNvPicPr>
            <a:picLocks noChangeAspect="1"/>
          </p:cNvPicPr>
          <p:nvPr/>
        </p:nvPicPr>
        <p:blipFill>
          <a:blip r:embed="rId7"/>
          <a:stretch>
            <a:fillRect/>
          </a:stretch>
        </p:blipFill>
        <p:spPr>
          <a:xfrm>
            <a:off x="393429" y="5272522"/>
            <a:ext cx="2233746" cy="1460842"/>
          </a:xfrm>
          <a:prstGeom prst="rect">
            <a:avLst/>
          </a:prstGeom>
        </p:spPr>
      </p:pic>
      <p:sp>
        <p:nvSpPr>
          <p:cNvPr id="50" name="TextBox 49">
            <a:extLst>
              <a:ext uri="{FF2B5EF4-FFF2-40B4-BE49-F238E27FC236}">
                <a16:creationId xmlns:a16="http://schemas.microsoft.com/office/drawing/2014/main" id="{4DCA56BA-C68C-7D46-8AF4-2A0F5C42B448}"/>
              </a:ext>
            </a:extLst>
          </p:cNvPr>
          <p:cNvSpPr txBox="1"/>
          <p:nvPr/>
        </p:nvSpPr>
        <p:spPr>
          <a:xfrm>
            <a:off x="1841794" y="2504755"/>
            <a:ext cx="1452485" cy="332398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Arial" charset="0"/>
                <a:ea typeface="+mn-ea"/>
                <a:cs typeface="+mn-cs"/>
              </a:rPr>
              <a:t>Input signal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9D00">
                    <a:lumMod val="50000"/>
                  </a:srgbClr>
                </a:solidFill>
                <a:effectLst/>
                <a:uLnTx/>
                <a:uFillTx/>
                <a:latin typeface="Arial" charset="0"/>
                <a:ea typeface="+mn-ea"/>
                <a:cs typeface="+mn-cs"/>
              </a:rPr>
              <a:t>Delta response of optimum filter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Arial" charset="0"/>
                <a:ea typeface="+mn-ea"/>
                <a:cs typeface="+mn-cs"/>
              </a:rPr>
              <a:t>Output signal</a:t>
            </a:r>
          </a:p>
        </p:txBody>
      </p:sp>
      <p:pic>
        <p:nvPicPr>
          <p:cNvPr id="53" name="Picture 52">
            <a:extLst>
              <a:ext uri="{FF2B5EF4-FFF2-40B4-BE49-F238E27FC236}">
                <a16:creationId xmlns:a16="http://schemas.microsoft.com/office/drawing/2014/main" id="{15CD78D9-223F-B24E-B976-D80FBB6CAB81}"/>
              </a:ext>
            </a:extLst>
          </p:cNvPr>
          <p:cNvPicPr>
            <a:picLocks noChangeAspect="1"/>
          </p:cNvPicPr>
          <p:nvPr/>
        </p:nvPicPr>
        <p:blipFill>
          <a:blip r:embed="rId8"/>
          <a:stretch>
            <a:fillRect/>
          </a:stretch>
        </p:blipFill>
        <p:spPr>
          <a:xfrm>
            <a:off x="5626273" y="3862728"/>
            <a:ext cx="3994734" cy="546339"/>
          </a:xfrm>
          <a:prstGeom prst="rect">
            <a:avLst/>
          </a:prstGeom>
        </p:spPr>
      </p:pic>
      <p:pic>
        <p:nvPicPr>
          <p:cNvPr id="54" name="Picture 53">
            <a:extLst>
              <a:ext uri="{FF2B5EF4-FFF2-40B4-BE49-F238E27FC236}">
                <a16:creationId xmlns:a16="http://schemas.microsoft.com/office/drawing/2014/main" id="{51ADF27A-7E9E-8747-943C-171266F36C19}"/>
              </a:ext>
            </a:extLst>
          </p:cNvPr>
          <p:cNvPicPr>
            <a:picLocks noChangeAspect="1"/>
          </p:cNvPicPr>
          <p:nvPr/>
        </p:nvPicPr>
        <p:blipFill>
          <a:blip r:embed="rId9"/>
          <a:stretch>
            <a:fillRect/>
          </a:stretch>
        </p:blipFill>
        <p:spPr>
          <a:xfrm>
            <a:off x="6294443" y="4971679"/>
            <a:ext cx="1329197" cy="530538"/>
          </a:xfrm>
          <a:prstGeom prst="rect">
            <a:avLst/>
          </a:prstGeom>
        </p:spPr>
      </p:pic>
      <p:grpSp>
        <p:nvGrpSpPr>
          <p:cNvPr id="2" name="Group 1">
            <a:extLst>
              <a:ext uri="{FF2B5EF4-FFF2-40B4-BE49-F238E27FC236}">
                <a16:creationId xmlns:a16="http://schemas.microsoft.com/office/drawing/2014/main" id="{8BA792E1-BD4B-BB4C-9C32-C8A62A54A681}"/>
              </a:ext>
            </a:extLst>
          </p:cNvPr>
          <p:cNvGrpSpPr>
            <a:grpSpLocks noChangeAspect="1"/>
          </p:cNvGrpSpPr>
          <p:nvPr/>
        </p:nvGrpSpPr>
        <p:grpSpPr>
          <a:xfrm>
            <a:off x="216496" y="182405"/>
            <a:ext cx="3116346" cy="1908448"/>
            <a:chOff x="210491" y="32178"/>
            <a:chExt cx="4029882" cy="2467897"/>
          </a:xfrm>
        </p:grpSpPr>
        <p:grpSp>
          <p:nvGrpSpPr>
            <p:cNvPr id="38" name="Group 37">
              <a:extLst>
                <a:ext uri="{FF2B5EF4-FFF2-40B4-BE49-F238E27FC236}">
                  <a16:creationId xmlns:a16="http://schemas.microsoft.com/office/drawing/2014/main" id="{AFB1A7A0-E512-3D47-90E9-380A747E3571}"/>
                </a:ext>
              </a:extLst>
            </p:cNvPr>
            <p:cNvGrpSpPr/>
            <p:nvPr/>
          </p:nvGrpSpPr>
          <p:grpSpPr>
            <a:xfrm>
              <a:off x="210491" y="339468"/>
              <a:ext cx="3918239" cy="1736051"/>
              <a:chOff x="256983" y="2116425"/>
              <a:chExt cx="3918239" cy="1736051"/>
            </a:xfrm>
          </p:grpSpPr>
          <p:sp>
            <p:nvSpPr>
              <p:cNvPr id="43" name="Triangle 42">
                <a:extLst>
                  <a:ext uri="{FF2B5EF4-FFF2-40B4-BE49-F238E27FC236}">
                    <a16:creationId xmlns:a16="http://schemas.microsoft.com/office/drawing/2014/main" id="{C940896D-363A-A144-904E-58E43A2C679C}"/>
                  </a:ext>
                </a:extLst>
              </p:cNvPr>
              <p:cNvSpPr/>
              <p:nvPr/>
            </p:nvSpPr>
            <p:spPr>
              <a:xfrm rot="5400000">
                <a:off x="3058503" y="2415452"/>
                <a:ext cx="1191311" cy="104212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48" name="Straight Connector 47">
                <a:extLst>
                  <a:ext uri="{FF2B5EF4-FFF2-40B4-BE49-F238E27FC236}">
                    <a16:creationId xmlns:a16="http://schemas.microsoft.com/office/drawing/2014/main" id="{A36FC338-5587-6243-9503-5129522F34C7}"/>
                  </a:ext>
                </a:extLst>
              </p:cNvPr>
              <p:cNvCxnSpPr>
                <a:cxnSpLocks/>
              </p:cNvCxnSpPr>
              <p:nvPr/>
            </p:nvCxnSpPr>
            <p:spPr>
              <a:xfrm flipH="1">
                <a:off x="967092" y="2622686"/>
                <a:ext cx="2154393"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94E757D0-A35D-0D4D-ADCC-5B3A5B3FA39B}"/>
                  </a:ext>
                </a:extLst>
              </p:cNvPr>
              <p:cNvSpPr/>
              <p:nvPr/>
            </p:nvSpPr>
            <p:spPr>
              <a:xfrm>
                <a:off x="1935756" y="2823303"/>
                <a:ext cx="104503" cy="595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5" name="TextBox 54">
                <a:extLst>
                  <a:ext uri="{FF2B5EF4-FFF2-40B4-BE49-F238E27FC236}">
                    <a16:creationId xmlns:a16="http://schemas.microsoft.com/office/drawing/2014/main" id="{64AD85AA-7258-DF43-9CA5-13D28F5BCA05}"/>
                  </a:ext>
                </a:extLst>
              </p:cNvPr>
              <p:cNvSpPr txBox="1"/>
              <p:nvPr/>
            </p:nvSpPr>
            <p:spPr>
              <a:xfrm>
                <a:off x="1499418" y="2936465"/>
                <a:ext cx="43633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Arial" charset="0"/>
                    <a:ea typeface="+mn-ea"/>
                    <a:cs typeface="+mn-cs"/>
                  </a:rPr>
                  <a:t>R</a:t>
                </a:r>
                <a:r>
                  <a:rPr kumimoji="0" lang="en-GB" sz="1800" b="0" i="0" u="none" strike="noStrike" kern="1200" cap="none" spc="0" normalizeH="0" baseline="-25000" noProof="0" dirty="0" err="1">
                    <a:ln>
                      <a:noFill/>
                    </a:ln>
                    <a:solidFill>
                      <a:srgbClr val="000000"/>
                    </a:solidFill>
                    <a:effectLst/>
                    <a:uLnTx/>
                    <a:uFillTx/>
                    <a:latin typeface="Arial" charset="0"/>
                    <a:ea typeface="+mn-ea"/>
                    <a:cs typeface="+mn-cs"/>
                  </a:rPr>
                  <a:t>p</a:t>
                </a:r>
                <a:endParaRPr kumimoji="0" lang="en-GB" sz="1800" b="0" i="0" u="none" strike="noStrike" kern="1200" cap="none" spc="0" normalizeH="0" baseline="-25000" noProof="0" dirty="0">
                  <a:ln>
                    <a:noFill/>
                  </a:ln>
                  <a:solidFill>
                    <a:srgbClr val="000000"/>
                  </a:solidFill>
                  <a:effectLst/>
                  <a:uLnTx/>
                  <a:uFillTx/>
                  <a:latin typeface="Arial" charset="0"/>
                  <a:ea typeface="+mn-ea"/>
                  <a:cs typeface="+mn-cs"/>
                </a:endParaRPr>
              </a:p>
            </p:txBody>
          </p:sp>
          <p:cxnSp>
            <p:nvCxnSpPr>
              <p:cNvPr id="56" name="Straight Connector 55">
                <a:extLst>
                  <a:ext uri="{FF2B5EF4-FFF2-40B4-BE49-F238E27FC236}">
                    <a16:creationId xmlns:a16="http://schemas.microsoft.com/office/drawing/2014/main" id="{EB4C52AC-BBB1-2D44-BF7D-36859E5DF668}"/>
                  </a:ext>
                </a:extLst>
              </p:cNvPr>
              <p:cNvCxnSpPr>
                <a:cxnSpLocks/>
              </p:cNvCxnSpPr>
              <p:nvPr/>
            </p:nvCxnSpPr>
            <p:spPr>
              <a:xfrm flipH="1" flipV="1">
                <a:off x="1988007" y="2622686"/>
                <a:ext cx="4354" cy="20061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2A0F87D-94C2-DC4B-BAD7-D8CB9D480830}"/>
                  </a:ext>
                </a:extLst>
              </p:cNvPr>
              <p:cNvCxnSpPr>
                <a:cxnSpLocks/>
              </p:cNvCxnSpPr>
              <p:nvPr/>
            </p:nvCxnSpPr>
            <p:spPr>
              <a:xfrm flipH="1">
                <a:off x="2659931" y="3282913"/>
                <a:ext cx="461554"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8AB79F88-34C7-554D-A2C7-865F22C81299}"/>
                  </a:ext>
                </a:extLst>
              </p:cNvPr>
              <p:cNvCxnSpPr>
                <a:cxnSpLocks/>
              </p:cNvCxnSpPr>
              <p:nvPr/>
            </p:nvCxnSpPr>
            <p:spPr>
              <a:xfrm flipV="1">
                <a:off x="2655577" y="3297779"/>
                <a:ext cx="0" cy="48067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5CC8A16-7228-EB41-8F7A-1456FED615AC}"/>
                  </a:ext>
                </a:extLst>
              </p:cNvPr>
              <p:cNvCxnSpPr>
                <a:cxnSpLocks/>
              </p:cNvCxnSpPr>
              <p:nvPr/>
            </p:nvCxnSpPr>
            <p:spPr>
              <a:xfrm>
                <a:off x="2498823" y="3778453"/>
                <a:ext cx="31350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64F9EC2-D0F0-5847-8048-C590E1720F0E}"/>
                  </a:ext>
                </a:extLst>
              </p:cNvPr>
              <p:cNvCxnSpPr>
                <a:cxnSpLocks/>
              </p:cNvCxnSpPr>
              <p:nvPr/>
            </p:nvCxnSpPr>
            <p:spPr>
              <a:xfrm>
                <a:off x="2575023" y="3852476"/>
                <a:ext cx="16110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CB3DD8E-4781-6A48-A776-BC278C07A85F}"/>
                  </a:ext>
                </a:extLst>
              </p:cNvPr>
              <p:cNvCxnSpPr>
                <a:cxnSpLocks/>
              </p:cNvCxnSpPr>
              <p:nvPr/>
            </p:nvCxnSpPr>
            <p:spPr>
              <a:xfrm>
                <a:off x="1831253" y="3778453"/>
                <a:ext cx="31350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C8EAAD3-0F01-A740-BC81-4C2FCAAE86D8}"/>
                  </a:ext>
                </a:extLst>
              </p:cNvPr>
              <p:cNvCxnSpPr>
                <a:cxnSpLocks/>
              </p:cNvCxnSpPr>
              <p:nvPr/>
            </p:nvCxnSpPr>
            <p:spPr>
              <a:xfrm>
                <a:off x="1907453" y="3852476"/>
                <a:ext cx="16110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3E30EB5-1C1F-8C40-8F80-524430A932AF}"/>
                  </a:ext>
                </a:extLst>
              </p:cNvPr>
              <p:cNvCxnSpPr>
                <a:cxnSpLocks/>
              </p:cNvCxnSpPr>
              <p:nvPr/>
            </p:nvCxnSpPr>
            <p:spPr>
              <a:xfrm flipV="1">
                <a:off x="1983653" y="3431862"/>
                <a:ext cx="0" cy="34659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82CD81C4-3E93-6748-9727-80B18DDEBDEF}"/>
                  </a:ext>
                </a:extLst>
              </p:cNvPr>
              <p:cNvSpPr/>
              <p:nvPr/>
            </p:nvSpPr>
            <p:spPr>
              <a:xfrm>
                <a:off x="2553251" y="2527327"/>
                <a:ext cx="204652" cy="2006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5" name="TextBox 64">
                <a:extLst>
                  <a:ext uri="{FF2B5EF4-FFF2-40B4-BE49-F238E27FC236}">
                    <a16:creationId xmlns:a16="http://schemas.microsoft.com/office/drawing/2014/main" id="{D7215FF1-DF38-6949-8682-930530468378}"/>
                  </a:ext>
                </a:extLst>
              </p:cNvPr>
              <p:cNvSpPr txBox="1"/>
              <p:nvPr/>
            </p:nvSpPr>
            <p:spPr>
              <a:xfrm>
                <a:off x="2503177" y="2118702"/>
                <a:ext cx="482824"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charset="0"/>
                    <a:ea typeface="+mn-ea"/>
                    <a:cs typeface="+mn-cs"/>
                  </a:rPr>
                  <a:t>e</a:t>
                </a:r>
                <a:r>
                  <a:rPr kumimoji="0" lang="en-GB" sz="1800" b="0" i="0" u="none" strike="noStrike" kern="1200" cap="none" spc="0" normalizeH="0" baseline="-25000" noProof="0" dirty="0">
                    <a:ln>
                      <a:noFill/>
                    </a:ln>
                    <a:solidFill>
                      <a:srgbClr val="000000"/>
                    </a:solidFill>
                    <a:effectLst/>
                    <a:uLnTx/>
                    <a:uFillTx/>
                    <a:latin typeface="Arial" charset="0"/>
                    <a:ea typeface="+mn-ea"/>
                    <a:cs typeface="+mn-cs"/>
                  </a:rPr>
                  <a:t>n</a:t>
                </a:r>
                <a:r>
                  <a:rPr kumimoji="0" lang="en-GB" sz="1800" b="0" i="0" u="none" strike="noStrike" kern="1200" cap="none" spc="0" normalizeH="0" baseline="30000" noProof="0" dirty="0">
                    <a:ln>
                      <a:noFill/>
                    </a:ln>
                    <a:solidFill>
                      <a:srgbClr val="000000"/>
                    </a:solidFill>
                    <a:effectLst/>
                    <a:uLnTx/>
                    <a:uFillTx/>
                    <a:latin typeface="Arial" charset="0"/>
                    <a:ea typeface="+mn-ea"/>
                    <a:cs typeface="+mn-cs"/>
                  </a:rPr>
                  <a:t>2</a:t>
                </a: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6" name="TextBox 65">
                <a:extLst>
                  <a:ext uri="{FF2B5EF4-FFF2-40B4-BE49-F238E27FC236}">
                    <a16:creationId xmlns:a16="http://schemas.microsoft.com/office/drawing/2014/main" id="{D5A78CCF-23EE-0847-BED2-BDD3CB624D74}"/>
                  </a:ext>
                </a:extLst>
              </p:cNvPr>
              <p:cNvSpPr txBox="1"/>
              <p:nvPr/>
            </p:nvSpPr>
            <p:spPr>
              <a:xfrm>
                <a:off x="2009805" y="2928447"/>
                <a:ext cx="40588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charset="0"/>
                    <a:ea typeface="+mn-ea"/>
                    <a:cs typeface="+mn-cs"/>
                  </a:rPr>
                  <a:t>i</a:t>
                </a:r>
                <a:r>
                  <a:rPr kumimoji="0" lang="en-GB" sz="1800" b="0" i="0" u="none" strike="noStrike" kern="1200" cap="none" spc="0" normalizeH="0" baseline="-25000" noProof="0" dirty="0">
                    <a:ln>
                      <a:noFill/>
                    </a:ln>
                    <a:solidFill>
                      <a:srgbClr val="000000"/>
                    </a:solidFill>
                    <a:effectLst/>
                    <a:uLnTx/>
                    <a:uFillTx/>
                    <a:latin typeface="Arial" charset="0"/>
                    <a:ea typeface="+mn-ea"/>
                    <a:cs typeface="+mn-cs"/>
                  </a:rPr>
                  <a:t>n</a:t>
                </a:r>
                <a:r>
                  <a:rPr kumimoji="0" lang="en-GB" sz="1800" b="0" i="0" u="none" strike="noStrike" kern="1200" cap="none" spc="0" normalizeH="0" baseline="30000" noProof="0" dirty="0">
                    <a:ln>
                      <a:noFill/>
                    </a:ln>
                    <a:solidFill>
                      <a:srgbClr val="000000"/>
                    </a:solidFill>
                    <a:effectLst/>
                    <a:uLnTx/>
                    <a:uFillTx/>
                    <a:latin typeface="Arial" charset="0"/>
                    <a:ea typeface="+mn-ea"/>
                    <a:cs typeface="+mn-cs"/>
                  </a:rPr>
                  <a:t>2</a:t>
                </a: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cxnSp>
            <p:nvCxnSpPr>
              <p:cNvPr id="67" name="Straight Connector 66">
                <a:extLst>
                  <a:ext uri="{FF2B5EF4-FFF2-40B4-BE49-F238E27FC236}">
                    <a16:creationId xmlns:a16="http://schemas.microsoft.com/office/drawing/2014/main" id="{BECCEAF0-F0DE-F640-89ED-32B6DE8D958D}"/>
                  </a:ext>
                </a:extLst>
              </p:cNvPr>
              <p:cNvCxnSpPr/>
              <p:nvPr/>
            </p:nvCxnSpPr>
            <p:spPr>
              <a:xfrm>
                <a:off x="967093" y="2622686"/>
                <a:ext cx="0" cy="49844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5403B69-213C-F740-8C6B-5FDEF06EDC1D}"/>
                  </a:ext>
                </a:extLst>
              </p:cNvPr>
              <p:cNvCxnSpPr>
                <a:cxnSpLocks/>
              </p:cNvCxnSpPr>
              <p:nvPr/>
            </p:nvCxnSpPr>
            <p:spPr>
              <a:xfrm flipH="1">
                <a:off x="734500" y="3127373"/>
                <a:ext cx="46518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D083110-3D23-4342-AA8A-936B02289152}"/>
                  </a:ext>
                </a:extLst>
              </p:cNvPr>
              <p:cNvCxnSpPr>
                <a:cxnSpLocks/>
              </p:cNvCxnSpPr>
              <p:nvPr/>
            </p:nvCxnSpPr>
            <p:spPr>
              <a:xfrm flipH="1">
                <a:off x="734500" y="3218813"/>
                <a:ext cx="46518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2BDB99E-685A-8D45-AFE7-714B857607B7}"/>
                  </a:ext>
                </a:extLst>
              </p:cNvPr>
              <p:cNvCxnSpPr>
                <a:cxnSpLocks/>
              </p:cNvCxnSpPr>
              <p:nvPr/>
            </p:nvCxnSpPr>
            <p:spPr>
              <a:xfrm>
                <a:off x="967092" y="3218813"/>
                <a:ext cx="0" cy="5596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328E57BF-62D7-2647-A45A-088A937ED9B4}"/>
                  </a:ext>
                </a:extLst>
              </p:cNvPr>
              <p:cNvCxnSpPr>
                <a:cxnSpLocks/>
              </p:cNvCxnSpPr>
              <p:nvPr/>
            </p:nvCxnSpPr>
            <p:spPr>
              <a:xfrm>
                <a:off x="814695" y="3778453"/>
                <a:ext cx="31350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A43F329-E98B-9A49-A830-341CD1EE1C55}"/>
                  </a:ext>
                </a:extLst>
              </p:cNvPr>
              <p:cNvCxnSpPr>
                <a:cxnSpLocks/>
              </p:cNvCxnSpPr>
              <p:nvPr/>
            </p:nvCxnSpPr>
            <p:spPr>
              <a:xfrm>
                <a:off x="890895" y="3852476"/>
                <a:ext cx="16110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7EE405AB-1C94-9D45-8D2A-96EE27AE70A5}"/>
                  </a:ext>
                </a:extLst>
              </p:cNvPr>
              <p:cNvSpPr txBox="1"/>
              <p:nvPr/>
            </p:nvSpPr>
            <p:spPr>
              <a:xfrm>
                <a:off x="256983" y="2946546"/>
                <a:ext cx="46198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charset="0"/>
                    <a:ea typeface="+mn-ea"/>
                    <a:cs typeface="+mn-cs"/>
                  </a:rPr>
                  <a:t>C</a:t>
                </a:r>
                <a:r>
                  <a:rPr kumimoji="0" lang="en-GB" sz="1800" b="0" i="0" u="none" strike="noStrike" kern="1200" cap="none" spc="0" normalizeH="0" baseline="-25000" noProof="0" dirty="0">
                    <a:ln>
                      <a:noFill/>
                    </a:ln>
                    <a:solidFill>
                      <a:srgbClr val="000000"/>
                    </a:solidFill>
                    <a:effectLst/>
                    <a:uLnTx/>
                    <a:uFillTx/>
                    <a:latin typeface="Arial" charset="0"/>
                    <a:ea typeface="+mn-ea"/>
                    <a:cs typeface="+mn-cs"/>
                  </a:rPr>
                  <a:t>D</a:t>
                </a: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4" name="TextBox 73">
                <a:extLst>
                  <a:ext uri="{FF2B5EF4-FFF2-40B4-BE49-F238E27FC236}">
                    <a16:creationId xmlns:a16="http://schemas.microsoft.com/office/drawing/2014/main" id="{2C072F37-62F4-0E47-B74A-291B485D6664}"/>
                  </a:ext>
                </a:extLst>
              </p:cNvPr>
              <p:cNvSpPr txBox="1"/>
              <p:nvPr/>
            </p:nvSpPr>
            <p:spPr>
              <a:xfrm>
                <a:off x="2050258" y="2116425"/>
                <a:ext cx="428322"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Arial" charset="0"/>
                    <a:ea typeface="+mn-ea"/>
                    <a:cs typeface="+mn-cs"/>
                  </a:rPr>
                  <a:t>R</a:t>
                </a:r>
                <a:r>
                  <a:rPr kumimoji="0" lang="en-GB" sz="1800" b="0" i="0" u="none" strike="noStrike" kern="1200" cap="none" spc="0" normalizeH="0" baseline="-25000" noProof="0" dirty="0" err="1">
                    <a:ln>
                      <a:noFill/>
                    </a:ln>
                    <a:solidFill>
                      <a:srgbClr val="000000"/>
                    </a:solidFill>
                    <a:effectLst/>
                    <a:uLnTx/>
                    <a:uFillTx/>
                    <a:latin typeface="Arial" charset="0"/>
                    <a:ea typeface="+mn-ea"/>
                    <a:cs typeface="+mn-cs"/>
                  </a:rPr>
                  <a:t>s</a:t>
                </a:r>
                <a:endParaRPr kumimoji="0" lang="en-GB" sz="1800" b="0" i="0" u="none" strike="noStrike" kern="1200" cap="none" spc="0" normalizeH="0" baseline="-25000" noProof="0" dirty="0">
                  <a:ln>
                    <a:noFill/>
                  </a:ln>
                  <a:solidFill>
                    <a:srgbClr val="000000"/>
                  </a:solidFill>
                  <a:effectLst/>
                  <a:uLnTx/>
                  <a:uFillTx/>
                  <a:latin typeface="Arial" charset="0"/>
                  <a:ea typeface="+mn-ea"/>
                  <a:cs typeface="+mn-cs"/>
                </a:endParaRPr>
              </a:p>
            </p:txBody>
          </p:sp>
        </p:grpSp>
        <p:sp>
          <p:nvSpPr>
            <p:cNvPr id="75" name="Rectangle 74">
              <a:extLst>
                <a:ext uri="{FF2B5EF4-FFF2-40B4-BE49-F238E27FC236}">
                  <a16:creationId xmlns:a16="http://schemas.microsoft.com/office/drawing/2014/main" id="{20F59B33-B5A1-F941-AB4C-608632EAF314}"/>
                </a:ext>
              </a:extLst>
            </p:cNvPr>
            <p:cNvSpPr/>
            <p:nvPr/>
          </p:nvSpPr>
          <p:spPr bwMode="auto">
            <a:xfrm>
              <a:off x="1329834" y="32178"/>
              <a:ext cx="2910539" cy="2467897"/>
            </a:xfrm>
            <a:prstGeom prst="rect">
              <a:avLst/>
            </a:prstGeom>
            <a:noFill/>
            <a:ln w="1905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0" marR="0" lvl="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defRPr/>
              </a:pPr>
              <a:endParaRPr kumimoji="0" lang="en-GB" sz="1500" b="1" i="0" u="none" strike="noStrike" kern="1200" cap="none" spc="0" normalizeH="0" baseline="0" noProof="0">
                <a:ln>
                  <a:noFill/>
                </a:ln>
                <a:solidFill>
                  <a:srgbClr val="000000"/>
                </a:solidFill>
                <a:effectLst/>
                <a:uLnTx/>
                <a:uFillTx/>
                <a:latin typeface="Arial" pitchFamily="34" charset="0"/>
                <a:ea typeface="+mn-ea"/>
                <a:cs typeface="+mn-cs"/>
              </a:endParaRPr>
            </a:p>
          </p:txBody>
        </p:sp>
      </p:grpSp>
    </p:spTree>
    <p:extLst>
      <p:ext uri="{BB962C8B-B14F-4D97-AF65-F5344CB8AC3E}">
        <p14:creationId xmlns:p14="http://schemas.microsoft.com/office/powerpoint/2010/main" val="794055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C27DC542-67BB-9C4A-BC93-FCF151B89380}"/>
              </a:ext>
            </a:extLst>
          </p:cNvPr>
          <p:cNvSpPr/>
          <p:nvPr/>
        </p:nvSpPr>
        <p:spPr>
          <a:xfrm>
            <a:off x="3854824" y="886671"/>
            <a:ext cx="7880834" cy="532453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Preamp delta response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For the noise we assume series noise and parallel noise together with a detector capacitance C</a:t>
            </a:r>
            <a:r>
              <a:rPr kumimoji="0" lang="en-GB" sz="1500" b="0" i="0" u="none" strike="noStrike" kern="1200" cap="none" spc="0" normalizeH="0" baseline="-25000" noProof="0" dirty="0">
                <a:ln>
                  <a:noFill/>
                </a:ln>
                <a:solidFill>
                  <a:srgbClr val="009D00">
                    <a:lumMod val="50000"/>
                  </a:srgbClr>
                </a:solidFill>
                <a:effectLst/>
                <a:uLnTx/>
                <a:uFillTx/>
                <a:latin typeface="Arial" charset="0"/>
                <a:ea typeface="+mn-ea"/>
                <a:cs typeface="+mn-cs"/>
              </a:rPr>
              <a:t>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25000" noProof="0" dirty="0">
              <a:ln>
                <a:noFill/>
              </a:ln>
              <a:solidFill>
                <a:srgbClr val="009D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25000" noProof="0" dirty="0">
              <a:ln>
                <a:noFill/>
              </a:ln>
              <a:solidFill>
                <a:srgbClr val="009D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25000" noProof="0" dirty="0">
              <a:ln>
                <a:noFill/>
              </a:ln>
              <a:solidFill>
                <a:srgbClr val="009D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25000" noProof="0" dirty="0">
              <a:ln>
                <a:noFill/>
              </a:ln>
              <a:solidFill>
                <a:srgbClr val="009D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25000" noProof="0" dirty="0">
              <a:ln>
                <a:noFill/>
              </a:ln>
              <a:solidFill>
                <a:srgbClr val="009D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25000" noProof="0" dirty="0">
              <a:ln>
                <a:noFill/>
              </a:ln>
              <a:solidFill>
                <a:srgbClr val="009D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25000" noProof="0" dirty="0">
              <a:ln>
                <a:noFill/>
              </a:ln>
              <a:solidFill>
                <a:srgbClr val="009D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The output signal is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AE00">
                    <a:lumMod val="50000"/>
                  </a:srgbClr>
                </a:solidFill>
                <a:effectLst/>
                <a:uLnTx/>
                <a:uFillTx/>
                <a:latin typeface="Arial" charset="0"/>
                <a:ea typeface="+mn-ea"/>
                <a:cs typeface="+mn-cs"/>
              </a:rPr>
              <a:t>And the maximum slope evaluates to</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AE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AE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AE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AE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AE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AE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To find the optimum peaking time and best time resolution  we therefore have to minimise the function</a:t>
            </a:r>
          </a:p>
        </p:txBody>
      </p:sp>
      <p:sp>
        <p:nvSpPr>
          <p:cNvPr id="4" name="Slide Number Placeholder 3">
            <a:extLst>
              <a:ext uri="{FF2B5EF4-FFF2-40B4-BE49-F238E27FC236}">
                <a16:creationId xmlns:a16="http://schemas.microsoft.com/office/drawing/2014/main" id="{F1D4B54D-C315-9946-8E20-2B7E010EC7EB}"/>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C14388-D050-3247-9441-46A7D1BD539F}" type="slidenum">
              <a:rPr kumimoji="0" lang="en-US" alt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grpSp>
        <p:nvGrpSpPr>
          <p:cNvPr id="47" name="Group 46">
            <a:extLst>
              <a:ext uri="{FF2B5EF4-FFF2-40B4-BE49-F238E27FC236}">
                <a16:creationId xmlns:a16="http://schemas.microsoft.com/office/drawing/2014/main" id="{855C6766-2732-6844-B4A4-D1042E7C3A2F}"/>
              </a:ext>
            </a:extLst>
          </p:cNvPr>
          <p:cNvGrpSpPr/>
          <p:nvPr/>
        </p:nvGrpSpPr>
        <p:grpSpPr>
          <a:xfrm>
            <a:off x="151594" y="40095"/>
            <a:ext cx="3362422" cy="1733774"/>
            <a:chOff x="434520" y="2300957"/>
            <a:chExt cx="3362422" cy="1733774"/>
          </a:xfrm>
        </p:grpSpPr>
        <p:sp>
          <p:nvSpPr>
            <p:cNvPr id="9" name="Triangle 8">
              <a:extLst>
                <a:ext uri="{FF2B5EF4-FFF2-40B4-BE49-F238E27FC236}">
                  <a16:creationId xmlns:a16="http://schemas.microsoft.com/office/drawing/2014/main" id="{FC453F94-8CB6-1042-A838-423FD6D9A886}"/>
                </a:ext>
              </a:extLst>
            </p:cNvPr>
            <p:cNvSpPr/>
            <p:nvPr/>
          </p:nvSpPr>
          <p:spPr>
            <a:xfrm rot="5400000">
              <a:off x="2680223" y="2597707"/>
              <a:ext cx="1191311" cy="104212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 name="Straight Connector 10">
              <a:extLst>
                <a:ext uri="{FF2B5EF4-FFF2-40B4-BE49-F238E27FC236}">
                  <a16:creationId xmlns:a16="http://schemas.microsoft.com/office/drawing/2014/main" id="{FF65455F-CB6D-1D4B-B013-5F9A8B14821B}"/>
                </a:ext>
              </a:extLst>
            </p:cNvPr>
            <p:cNvCxnSpPr>
              <a:cxnSpLocks/>
            </p:cNvCxnSpPr>
            <p:nvPr/>
          </p:nvCxnSpPr>
          <p:spPr>
            <a:xfrm flipH="1">
              <a:off x="923109" y="2804941"/>
              <a:ext cx="182009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1199395-6391-9743-896D-A937B534D5CF}"/>
                </a:ext>
              </a:extLst>
            </p:cNvPr>
            <p:cNvSpPr/>
            <p:nvPr/>
          </p:nvSpPr>
          <p:spPr>
            <a:xfrm>
              <a:off x="870858" y="3005558"/>
              <a:ext cx="104503" cy="595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TextBox 12">
              <a:extLst>
                <a:ext uri="{FF2B5EF4-FFF2-40B4-BE49-F238E27FC236}">
                  <a16:creationId xmlns:a16="http://schemas.microsoft.com/office/drawing/2014/main" id="{4E782EA5-8CC2-074B-8708-D2E343180506}"/>
                </a:ext>
              </a:extLst>
            </p:cNvPr>
            <p:cNvSpPr txBox="1"/>
            <p:nvPr/>
          </p:nvSpPr>
          <p:spPr>
            <a:xfrm>
              <a:off x="434520" y="3118720"/>
              <a:ext cx="43633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Arial" charset="0"/>
                  <a:ea typeface="+mn-ea"/>
                  <a:cs typeface="+mn-cs"/>
                </a:rPr>
                <a:t>R</a:t>
              </a:r>
              <a:r>
                <a:rPr kumimoji="0" lang="en-GB" sz="1800" b="0" i="0" u="none" strike="noStrike" kern="1200" cap="none" spc="0" normalizeH="0" baseline="-25000" noProof="0" dirty="0" err="1">
                  <a:ln>
                    <a:noFill/>
                  </a:ln>
                  <a:solidFill>
                    <a:srgbClr val="000000"/>
                  </a:solidFill>
                  <a:effectLst/>
                  <a:uLnTx/>
                  <a:uFillTx/>
                  <a:latin typeface="Arial" charset="0"/>
                  <a:ea typeface="+mn-ea"/>
                  <a:cs typeface="+mn-cs"/>
                </a:rPr>
                <a:t>p</a:t>
              </a:r>
              <a:endParaRPr kumimoji="0" lang="en-GB" sz="1800" b="0" i="0" u="none" strike="noStrike" kern="1200" cap="none" spc="0" normalizeH="0" baseline="-25000" noProof="0" dirty="0">
                <a:ln>
                  <a:noFill/>
                </a:ln>
                <a:solidFill>
                  <a:srgbClr val="000000"/>
                </a:solidFill>
                <a:effectLst/>
                <a:uLnTx/>
                <a:uFillTx/>
                <a:latin typeface="Arial" charset="0"/>
                <a:ea typeface="+mn-ea"/>
                <a:cs typeface="+mn-cs"/>
              </a:endParaRPr>
            </a:p>
          </p:txBody>
        </p:sp>
        <p:cxnSp>
          <p:nvCxnSpPr>
            <p:cNvPr id="14" name="Straight Connector 13">
              <a:extLst>
                <a:ext uri="{FF2B5EF4-FFF2-40B4-BE49-F238E27FC236}">
                  <a16:creationId xmlns:a16="http://schemas.microsoft.com/office/drawing/2014/main" id="{1A18AE25-8AAF-D548-B2A5-000124261CB8}"/>
                </a:ext>
              </a:extLst>
            </p:cNvPr>
            <p:cNvCxnSpPr>
              <a:cxnSpLocks/>
            </p:cNvCxnSpPr>
            <p:nvPr/>
          </p:nvCxnSpPr>
          <p:spPr>
            <a:xfrm flipH="1" flipV="1">
              <a:off x="923109" y="2804941"/>
              <a:ext cx="4354" cy="20061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5B87835-E672-4448-9182-1B3B82EADB2F}"/>
                </a:ext>
              </a:extLst>
            </p:cNvPr>
            <p:cNvCxnSpPr>
              <a:cxnSpLocks/>
            </p:cNvCxnSpPr>
            <p:nvPr/>
          </p:nvCxnSpPr>
          <p:spPr>
            <a:xfrm flipH="1">
              <a:off x="2281651" y="3465168"/>
              <a:ext cx="461554"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1FC63C1-8CB6-A14E-BD39-621413CC3E76}"/>
                </a:ext>
              </a:extLst>
            </p:cNvPr>
            <p:cNvCxnSpPr>
              <a:cxnSpLocks/>
            </p:cNvCxnSpPr>
            <p:nvPr/>
          </p:nvCxnSpPr>
          <p:spPr>
            <a:xfrm flipV="1">
              <a:off x="2277297" y="3480034"/>
              <a:ext cx="0" cy="48067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5C2997B-1554-2148-92C9-545944CD8180}"/>
                </a:ext>
              </a:extLst>
            </p:cNvPr>
            <p:cNvCxnSpPr>
              <a:cxnSpLocks/>
            </p:cNvCxnSpPr>
            <p:nvPr/>
          </p:nvCxnSpPr>
          <p:spPr>
            <a:xfrm>
              <a:off x="2120543" y="3960708"/>
              <a:ext cx="31350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FDF33C7-CA2B-DD40-B429-8388226077B8}"/>
                </a:ext>
              </a:extLst>
            </p:cNvPr>
            <p:cNvCxnSpPr>
              <a:cxnSpLocks/>
            </p:cNvCxnSpPr>
            <p:nvPr/>
          </p:nvCxnSpPr>
          <p:spPr>
            <a:xfrm>
              <a:off x="2196743" y="4034731"/>
              <a:ext cx="16110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EADAACB-9C48-EB43-BCB7-73A431F4AC5A}"/>
                </a:ext>
              </a:extLst>
            </p:cNvPr>
            <p:cNvCxnSpPr>
              <a:cxnSpLocks/>
            </p:cNvCxnSpPr>
            <p:nvPr/>
          </p:nvCxnSpPr>
          <p:spPr>
            <a:xfrm>
              <a:off x="766355" y="3960708"/>
              <a:ext cx="31350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B2C454B-1F35-C647-9665-A26F0CA769A9}"/>
                </a:ext>
              </a:extLst>
            </p:cNvPr>
            <p:cNvCxnSpPr>
              <a:cxnSpLocks/>
            </p:cNvCxnSpPr>
            <p:nvPr/>
          </p:nvCxnSpPr>
          <p:spPr>
            <a:xfrm>
              <a:off x="842555" y="4034731"/>
              <a:ext cx="16110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3643419-9B10-254C-90CA-B0465E26670E}"/>
                </a:ext>
              </a:extLst>
            </p:cNvPr>
            <p:cNvCxnSpPr>
              <a:cxnSpLocks/>
            </p:cNvCxnSpPr>
            <p:nvPr/>
          </p:nvCxnSpPr>
          <p:spPr>
            <a:xfrm flipV="1">
              <a:off x="918755" y="3614117"/>
              <a:ext cx="0" cy="34659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62B2FF17-6E3F-894E-9325-395BA1D4BB22}"/>
                </a:ext>
              </a:extLst>
            </p:cNvPr>
            <p:cNvSpPr/>
            <p:nvPr/>
          </p:nvSpPr>
          <p:spPr>
            <a:xfrm>
              <a:off x="2174971" y="2709582"/>
              <a:ext cx="204652" cy="2006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TextBox 30">
              <a:extLst>
                <a:ext uri="{FF2B5EF4-FFF2-40B4-BE49-F238E27FC236}">
                  <a16:creationId xmlns:a16="http://schemas.microsoft.com/office/drawing/2014/main" id="{C72ECF9F-FBFD-624F-A398-7C3B1429A8B2}"/>
                </a:ext>
              </a:extLst>
            </p:cNvPr>
            <p:cNvSpPr txBox="1"/>
            <p:nvPr/>
          </p:nvSpPr>
          <p:spPr>
            <a:xfrm>
              <a:off x="2124897" y="2300957"/>
              <a:ext cx="482824"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charset="0"/>
                  <a:ea typeface="+mn-ea"/>
                  <a:cs typeface="+mn-cs"/>
                </a:rPr>
                <a:t>e</a:t>
              </a:r>
              <a:r>
                <a:rPr kumimoji="0" lang="en-GB" sz="1800" b="0" i="0" u="none" strike="noStrike" kern="1200" cap="none" spc="0" normalizeH="0" baseline="-25000" noProof="0" dirty="0">
                  <a:ln>
                    <a:noFill/>
                  </a:ln>
                  <a:solidFill>
                    <a:srgbClr val="000000"/>
                  </a:solidFill>
                  <a:effectLst/>
                  <a:uLnTx/>
                  <a:uFillTx/>
                  <a:latin typeface="Arial" charset="0"/>
                  <a:ea typeface="+mn-ea"/>
                  <a:cs typeface="+mn-cs"/>
                </a:rPr>
                <a:t>n</a:t>
              </a:r>
              <a:r>
                <a:rPr kumimoji="0" lang="en-GB" sz="1800" b="0" i="0" u="none" strike="noStrike" kern="1200" cap="none" spc="0" normalizeH="0" baseline="30000" noProof="0" dirty="0">
                  <a:ln>
                    <a:noFill/>
                  </a:ln>
                  <a:solidFill>
                    <a:srgbClr val="000000"/>
                  </a:solidFill>
                  <a:effectLst/>
                  <a:uLnTx/>
                  <a:uFillTx/>
                  <a:latin typeface="Arial" charset="0"/>
                  <a:ea typeface="+mn-ea"/>
                  <a:cs typeface="+mn-cs"/>
                </a:rPr>
                <a:t>2</a:t>
              </a: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2" name="TextBox 31">
              <a:extLst>
                <a:ext uri="{FF2B5EF4-FFF2-40B4-BE49-F238E27FC236}">
                  <a16:creationId xmlns:a16="http://schemas.microsoft.com/office/drawing/2014/main" id="{18FBA549-A910-BA41-AD42-78A2936F8F5E}"/>
                </a:ext>
              </a:extLst>
            </p:cNvPr>
            <p:cNvSpPr txBox="1"/>
            <p:nvPr/>
          </p:nvSpPr>
          <p:spPr>
            <a:xfrm>
              <a:off x="944907" y="3110702"/>
              <a:ext cx="40588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charset="0"/>
                  <a:ea typeface="+mn-ea"/>
                  <a:cs typeface="+mn-cs"/>
                </a:rPr>
                <a:t>i</a:t>
              </a:r>
              <a:r>
                <a:rPr kumimoji="0" lang="en-GB" sz="1800" b="0" i="0" u="none" strike="noStrike" kern="1200" cap="none" spc="0" normalizeH="0" baseline="-25000" noProof="0" dirty="0">
                  <a:ln>
                    <a:noFill/>
                  </a:ln>
                  <a:solidFill>
                    <a:srgbClr val="000000"/>
                  </a:solidFill>
                  <a:effectLst/>
                  <a:uLnTx/>
                  <a:uFillTx/>
                  <a:latin typeface="Arial" charset="0"/>
                  <a:ea typeface="+mn-ea"/>
                  <a:cs typeface="+mn-cs"/>
                </a:rPr>
                <a:t>n</a:t>
              </a:r>
              <a:r>
                <a:rPr kumimoji="0" lang="en-GB" sz="1800" b="0" i="0" u="none" strike="noStrike" kern="1200" cap="none" spc="0" normalizeH="0" baseline="30000" noProof="0" dirty="0">
                  <a:ln>
                    <a:noFill/>
                  </a:ln>
                  <a:solidFill>
                    <a:srgbClr val="000000"/>
                  </a:solidFill>
                  <a:effectLst/>
                  <a:uLnTx/>
                  <a:uFillTx/>
                  <a:latin typeface="Arial" charset="0"/>
                  <a:ea typeface="+mn-ea"/>
                  <a:cs typeface="+mn-cs"/>
                </a:rPr>
                <a:t>2</a:t>
              </a: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cxnSp>
          <p:nvCxnSpPr>
            <p:cNvPr id="35" name="Straight Connector 34">
              <a:extLst>
                <a:ext uri="{FF2B5EF4-FFF2-40B4-BE49-F238E27FC236}">
                  <a16:creationId xmlns:a16="http://schemas.microsoft.com/office/drawing/2014/main" id="{32CF7340-6633-6B47-BC4F-31C9DE256C49}"/>
                </a:ext>
              </a:extLst>
            </p:cNvPr>
            <p:cNvCxnSpPr/>
            <p:nvPr/>
          </p:nvCxnSpPr>
          <p:spPr>
            <a:xfrm>
              <a:off x="1672047" y="2804941"/>
              <a:ext cx="0" cy="49844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F84769D-A1C9-3A4B-A709-E762F9C9AE76}"/>
                </a:ext>
              </a:extLst>
            </p:cNvPr>
            <p:cNvCxnSpPr>
              <a:cxnSpLocks/>
            </p:cNvCxnSpPr>
            <p:nvPr/>
          </p:nvCxnSpPr>
          <p:spPr>
            <a:xfrm flipH="1">
              <a:off x="1439454" y="3309628"/>
              <a:ext cx="46518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68F6ED2-A300-A944-81B0-14DDDFD85DFE}"/>
                </a:ext>
              </a:extLst>
            </p:cNvPr>
            <p:cNvCxnSpPr>
              <a:cxnSpLocks/>
            </p:cNvCxnSpPr>
            <p:nvPr/>
          </p:nvCxnSpPr>
          <p:spPr>
            <a:xfrm flipH="1">
              <a:off x="1439454" y="3401068"/>
              <a:ext cx="46518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A7340F4-6F66-E642-8B05-5AD1A914F8EC}"/>
                </a:ext>
              </a:extLst>
            </p:cNvPr>
            <p:cNvCxnSpPr>
              <a:cxnSpLocks/>
            </p:cNvCxnSpPr>
            <p:nvPr/>
          </p:nvCxnSpPr>
          <p:spPr>
            <a:xfrm>
              <a:off x="1672046" y="3401068"/>
              <a:ext cx="0" cy="5596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C1B70B0-DBE2-F149-80EB-F2803C88CB21}"/>
                </a:ext>
              </a:extLst>
            </p:cNvPr>
            <p:cNvCxnSpPr>
              <a:cxnSpLocks/>
            </p:cNvCxnSpPr>
            <p:nvPr/>
          </p:nvCxnSpPr>
          <p:spPr>
            <a:xfrm>
              <a:off x="1519649" y="3960708"/>
              <a:ext cx="31350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99E0FED-3015-0647-A0A7-7ED9D709484D}"/>
                </a:ext>
              </a:extLst>
            </p:cNvPr>
            <p:cNvCxnSpPr>
              <a:cxnSpLocks/>
            </p:cNvCxnSpPr>
            <p:nvPr/>
          </p:nvCxnSpPr>
          <p:spPr>
            <a:xfrm>
              <a:off x="1595849" y="4034731"/>
              <a:ext cx="16110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76500AD-9E81-AC4A-A8F1-27CE485B0CFE}"/>
                </a:ext>
              </a:extLst>
            </p:cNvPr>
            <p:cNvSpPr txBox="1"/>
            <p:nvPr/>
          </p:nvSpPr>
          <p:spPr>
            <a:xfrm>
              <a:off x="1775901" y="2972761"/>
              <a:ext cx="46198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charset="0"/>
                  <a:ea typeface="+mn-ea"/>
                  <a:cs typeface="+mn-cs"/>
                </a:rPr>
                <a:t>C</a:t>
              </a:r>
              <a:r>
                <a:rPr kumimoji="0" lang="en-GB" sz="1800" b="0" i="0" u="none" strike="noStrike" kern="1200" cap="none" spc="0" normalizeH="0" baseline="-25000" noProof="0" dirty="0">
                  <a:ln>
                    <a:noFill/>
                  </a:ln>
                  <a:solidFill>
                    <a:srgbClr val="000000"/>
                  </a:solidFill>
                  <a:effectLst/>
                  <a:uLnTx/>
                  <a:uFillTx/>
                  <a:latin typeface="Arial" charset="0"/>
                  <a:ea typeface="+mn-ea"/>
                  <a:cs typeface="+mn-cs"/>
                </a:rPr>
                <a:t>D</a:t>
              </a: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grpSp>
      <p:sp>
        <p:nvSpPr>
          <p:cNvPr id="45" name="TextBox 4">
            <a:extLst>
              <a:ext uri="{FF2B5EF4-FFF2-40B4-BE49-F238E27FC236}">
                <a16:creationId xmlns:a16="http://schemas.microsoft.com/office/drawing/2014/main" id="{F0F37BDD-58D5-2448-94C8-E1C899A4FF77}"/>
              </a:ext>
            </a:extLst>
          </p:cNvPr>
          <p:cNvSpPr txBox="1">
            <a:spLocks noChangeArrowheads="1"/>
          </p:cNvSpPr>
          <p:nvPr/>
        </p:nvSpPr>
        <p:spPr bwMode="auto">
          <a:xfrm>
            <a:off x="0" y="32178"/>
            <a:ext cx="1219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mn-cs"/>
              </a:rPr>
              <a:t>Realistic preamp transfer function</a:t>
            </a:r>
            <a:endPar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91BDEA6-593B-CE45-9999-7DB2C30F8B79}"/>
              </a:ext>
            </a:extLst>
          </p:cNvPr>
          <p:cNvPicPr>
            <a:picLocks noChangeAspect="1"/>
          </p:cNvPicPr>
          <p:nvPr/>
        </p:nvPicPr>
        <p:blipFill>
          <a:blip r:embed="rId2"/>
          <a:stretch>
            <a:fillRect/>
          </a:stretch>
        </p:blipFill>
        <p:spPr>
          <a:xfrm>
            <a:off x="227333" y="3402783"/>
            <a:ext cx="2497937" cy="1488669"/>
          </a:xfrm>
          <a:prstGeom prst="rect">
            <a:avLst/>
          </a:prstGeom>
        </p:spPr>
      </p:pic>
      <p:pic>
        <p:nvPicPr>
          <p:cNvPr id="10" name="Picture 9">
            <a:extLst>
              <a:ext uri="{FF2B5EF4-FFF2-40B4-BE49-F238E27FC236}">
                <a16:creationId xmlns:a16="http://schemas.microsoft.com/office/drawing/2014/main" id="{F1BB38C3-C316-AD4C-9939-322B2EE633F0}"/>
              </a:ext>
            </a:extLst>
          </p:cNvPr>
          <p:cNvPicPr>
            <a:picLocks noChangeAspect="1"/>
          </p:cNvPicPr>
          <p:nvPr/>
        </p:nvPicPr>
        <p:blipFill>
          <a:blip r:embed="rId3"/>
          <a:stretch>
            <a:fillRect/>
          </a:stretch>
        </p:blipFill>
        <p:spPr>
          <a:xfrm>
            <a:off x="4950586" y="1207723"/>
            <a:ext cx="2652083" cy="605173"/>
          </a:xfrm>
          <a:prstGeom prst="rect">
            <a:avLst/>
          </a:prstGeom>
        </p:spPr>
      </p:pic>
      <p:sp>
        <p:nvSpPr>
          <p:cNvPr id="17" name="TextBox 16">
            <a:extLst>
              <a:ext uri="{FF2B5EF4-FFF2-40B4-BE49-F238E27FC236}">
                <a16:creationId xmlns:a16="http://schemas.microsoft.com/office/drawing/2014/main" id="{27788C75-0ACD-9249-9DBB-92659408E8C8}"/>
              </a:ext>
            </a:extLst>
          </p:cNvPr>
          <p:cNvSpPr txBox="1"/>
          <p:nvPr/>
        </p:nvSpPr>
        <p:spPr>
          <a:xfrm>
            <a:off x="1483781" y="4066816"/>
            <a:ext cx="4443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Arial" charset="0"/>
                <a:ea typeface="+mn-ea"/>
                <a:cs typeface="+mn-cs"/>
              </a:rPr>
              <a:t>n=1</a:t>
            </a:r>
          </a:p>
        </p:txBody>
      </p:sp>
      <p:sp>
        <p:nvSpPr>
          <p:cNvPr id="43" name="TextBox 42">
            <a:extLst>
              <a:ext uri="{FF2B5EF4-FFF2-40B4-BE49-F238E27FC236}">
                <a16:creationId xmlns:a16="http://schemas.microsoft.com/office/drawing/2014/main" id="{8CFE9F46-2BB0-8440-9D54-65DDB120BD96}"/>
              </a:ext>
            </a:extLst>
          </p:cNvPr>
          <p:cNvSpPr txBox="1"/>
          <p:nvPr/>
        </p:nvSpPr>
        <p:spPr>
          <a:xfrm>
            <a:off x="1014547" y="4017617"/>
            <a:ext cx="4443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FFA622"/>
                </a:solidFill>
                <a:effectLst/>
                <a:uLnTx/>
                <a:uFillTx/>
                <a:latin typeface="Arial" charset="0"/>
                <a:ea typeface="+mn-ea"/>
                <a:cs typeface="+mn-cs"/>
              </a:rPr>
              <a:t>n=2</a:t>
            </a:r>
          </a:p>
        </p:txBody>
      </p:sp>
      <p:sp>
        <p:nvSpPr>
          <p:cNvPr id="48" name="TextBox 47">
            <a:extLst>
              <a:ext uri="{FF2B5EF4-FFF2-40B4-BE49-F238E27FC236}">
                <a16:creationId xmlns:a16="http://schemas.microsoft.com/office/drawing/2014/main" id="{204C4C0F-7C9A-4F48-BAE0-F521BB93B8F0}"/>
              </a:ext>
            </a:extLst>
          </p:cNvPr>
          <p:cNvSpPr txBox="1"/>
          <p:nvPr/>
        </p:nvSpPr>
        <p:spPr>
          <a:xfrm>
            <a:off x="797976" y="4173903"/>
            <a:ext cx="4443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9D00">
                    <a:lumMod val="50000"/>
                  </a:srgbClr>
                </a:solidFill>
                <a:effectLst/>
                <a:uLnTx/>
                <a:uFillTx/>
                <a:latin typeface="Arial" charset="0"/>
                <a:ea typeface="+mn-ea"/>
                <a:cs typeface="+mn-cs"/>
              </a:rPr>
              <a:t>n=4</a:t>
            </a:r>
          </a:p>
        </p:txBody>
      </p:sp>
      <p:pic>
        <p:nvPicPr>
          <p:cNvPr id="19" name="Picture 18">
            <a:extLst>
              <a:ext uri="{FF2B5EF4-FFF2-40B4-BE49-F238E27FC236}">
                <a16:creationId xmlns:a16="http://schemas.microsoft.com/office/drawing/2014/main" id="{21DCB194-10F4-AA4E-8B4E-FF3A7D788838}"/>
              </a:ext>
            </a:extLst>
          </p:cNvPr>
          <p:cNvPicPr>
            <a:picLocks noChangeAspect="1"/>
          </p:cNvPicPr>
          <p:nvPr/>
        </p:nvPicPr>
        <p:blipFill rotWithShape="1">
          <a:blip r:embed="rId4"/>
          <a:srcRect t="19494"/>
          <a:stretch/>
        </p:blipFill>
        <p:spPr>
          <a:xfrm>
            <a:off x="8853427" y="2274001"/>
            <a:ext cx="2096485" cy="1064790"/>
          </a:xfrm>
          <a:prstGeom prst="rect">
            <a:avLst/>
          </a:prstGeom>
        </p:spPr>
      </p:pic>
      <p:pic>
        <p:nvPicPr>
          <p:cNvPr id="23" name="Picture 22">
            <a:extLst>
              <a:ext uri="{FF2B5EF4-FFF2-40B4-BE49-F238E27FC236}">
                <a16:creationId xmlns:a16="http://schemas.microsoft.com/office/drawing/2014/main" id="{AE883D35-7745-F24D-BC19-CB56FDBCD6FC}"/>
              </a:ext>
            </a:extLst>
          </p:cNvPr>
          <p:cNvPicPr>
            <a:picLocks noChangeAspect="1"/>
          </p:cNvPicPr>
          <p:nvPr/>
        </p:nvPicPr>
        <p:blipFill>
          <a:blip r:embed="rId5"/>
          <a:stretch>
            <a:fillRect/>
          </a:stretch>
        </p:blipFill>
        <p:spPr>
          <a:xfrm>
            <a:off x="7943477" y="1235489"/>
            <a:ext cx="1935629" cy="534376"/>
          </a:xfrm>
          <a:prstGeom prst="rect">
            <a:avLst/>
          </a:prstGeom>
        </p:spPr>
      </p:pic>
      <p:pic>
        <p:nvPicPr>
          <p:cNvPr id="55" name="Picture 54">
            <a:extLst>
              <a:ext uri="{FF2B5EF4-FFF2-40B4-BE49-F238E27FC236}">
                <a16:creationId xmlns:a16="http://schemas.microsoft.com/office/drawing/2014/main" id="{73D622D6-24A2-DB47-ABBF-F615D1BBBB91}"/>
              </a:ext>
            </a:extLst>
          </p:cNvPr>
          <p:cNvPicPr>
            <a:picLocks noChangeAspect="1"/>
          </p:cNvPicPr>
          <p:nvPr/>
        </p:nvPicPr>
        <p:blipFill>
          <a:blip r:embed="rId6"/>
          <a:stretch>
            <a:fillRect/>
          </a:stretch>
        </p:blipFill>
        <p:spPr>
          <a:xfrm>
            <a:off x="304218" y="1874041"/>
            <a:ext cx="2359126" cy="1513877"/>
          </a:xfrm>
          <a:prstGeom prst="rect">
            <a:avLst/>
          </a:prstGeom>
        </p:spPr>
      </p:pic>
      <p:pic>
        <p:nvPicPr>
          <p:cNvPr id="51" name="Picture 50">
            <a:extLst>
              <a:ext uri="{FF2B5EF4-FFF2-40B4-BE49-F238E27FC236}">
                <a16:creationId xmlns:a16="http://schemas.microsoft.com/office/drawing/2014/main" id="{832648E0-0087-7341-80EE-3004DED4B170}"/>
              </a:ext>
            </a:extLst>
          </p:cNvPr>
          <p:cNvPicPr>
            <a:picLocks noChangeAspect="1"/>
          </p:cNvPicPr>
          <p:nvPr/>
        </p:nvPicPr>
        <p:blipFill rotWithShape="1">
          <a:blip r:embed="rId7"/>
          <a:srcRect r="61145"/>
          <a:stretch/>
        </p:blipFill>
        <p:spPr>
          <a:xfrm>
            <a:off x="1458899" y="2063631"/>
            <a:ext cx="1586080" cy="485318"/>
          </a:xfrm>
          <a:prstGeom prst="rect">
            <a:avLst/>
          </a:prstGeom>
        </p:spPr>
      </p:pic>
      <p:pic>
        <p:nvPicPr>
          <p:cNvPr id="29" name="Picture 28">
            <a:extLst>
              <a:ext uri="{FF2B5EF4-FFF2-40B4-BE49-F238E27FC236}">
                <a16:creationId xmlns:a16="http://schemas.microsoft.com/office/drawing/2014/main" id="{8590AEA3-8CFD-194E-B742-BA2616ABF978}"/>
              </a:ext>
            </a:extLst>
          </p:cNvPr>
          <p:cNvPicPr>
            <a:picLocks noChangeAspect="1"/>
          </p:cNvPicPr>
          <p:nvPr/>
        </p:nvPicPr>
        <p:blipFill>
          <a:blip r:embed="rId8"/>
          <a:stretch>
            <a:fillRect/>
          </a:stretch>
        </p:blipFill>
        <p:spPr>
          <a:xfrm>
            <a:off x="6096000" y="3467559"/>
            <a:ext cx="2485797" cy="566384"/>
          </a:xfrm>
          <a:prstGeom prst="rect">
            <a:avLst/>
          </a:prstGeom>
        </p:spPr>
      </p:pic>
      <p:pic>
        <p:nvPicPr>
          <p:cNvPr id="33" name="Picture 32">
            <a:extLst>
              <a:ext uri="{FF2B5EF4-FFF2-40B4-BE49-F238E27FC236}">
                <a16:creationId xmlns:a16="http://schemas.microsoft.com/office/drawing/2014/main" id="{087CBCF0-18F8-D240-9E44-C949D54D3ED0}"/>
              </a:ext>
            </a:extLst>
          </p:cNvPr>
          <p:cNvPicPr>
            <a:picLocks noChangeAspect="1"/>
          </p:cNvPicPr>
          <p:nvPr/>
        </p:nvPicPr>
        <p:blipFill>
          <a:blip r:embed="rId9"/>
          <a:stretch>
            <a:fillRect/>
          </a:stretch>
        </p:blipFill>
        <p:spPr>
          <a:xfrm>
            <a:off x="4165559" y="2556980"/>
            <a:ext cx="4416238" cy="537361"/>
          </a:xfrm>
          <a:prstGeom prst="rect">
            <a:avLst/>
          </a:prstGeom>
        </p:spPr>
      </p:pic>
      <p:pic>
        <p:nvPicPr>
          <p:cNvPr id="34" name="Picture 33">
            <a:extLst>
              <a:ext uri="{FF2B5EF4-FFF2-40B4-BE49-F238E27FC236}">
                <a16:creationId xmlns:a16="http://schemas.microsoft.com/office/drawing/2014/main" id="{CF12160D-31DB-7540-A2DC-0758DFEF5F15}"/>
              </a:ext>
            </a:extLst>
          </p:cNvPr>
          <p:cNvPicPr>
            <a:picLocks noChangeAspect="1"/>
          </p:cNvPicPr>
          <p:nvPr/>
        </p:nvPicPr>
        <p:blipFill>
          <a:blip r:embed="rId10"/>
          <a:stretch>
            <a:fillRect/>
          </a:stretch>
        </p:blipFill>
        <p:spPr>
          <a:xfrm>
            <a:off x="5074720" y="4310661"/>
            <a:ext cx="5791010" cy="568643"/>
          </a:xfrm>
          <a:prstGeom prst="rect">
            <a:avLst/>
          </a:prstGeom>
        </p:spPr>
      </p:pic>
      <p:pic>
        <p:nvPicPr>
          <p:cNvPr id="37" name="Picture 36">
            <a:extLst>
              <a:ext uri="{FF2B5EF4-FFF2-40B4-BE49-F238E27FC236}">
                <a16:creationId xmlns:a16="http://schemas.microsoft.com/office/drawing/2014/main" id="{41772586-A734-1F48-BC20-FFE1FF6184C8}"/>
              </a:ext>
            </a:extLst>
          </p:cNvPr>
          <p:cNvPicPr>
            <a:picLocks noChangeAspect="1"/>
          </p:cNvPicPr>
          <p:nvPr/>
        </p:nvPicPr>
        <p:blipFill>
          <a:blip r:embed="rId11"/>
          <a:stretch>
            <a:fillRect/>
          </a:stretch>
        </p:blipFill>
        <p:spPr>
          <a:xfrm>
            <a:off x="4561862" y="4907544"/>
            <a:ext cx="1835150" cy="520700"/>
          </a:xfrm>
          <a:prstGeom prst="rect">
            <a:avLst/>
          </a:prstGeom>
        </p:spPr>
      </p:pic>
      <p:pic>
        <p:nvPicPr>
          <p:cNvPr id="38" name="Picture 37">
            <a:extLst>
              <a:ext uri="{FF2B5EF4-FFF2-40B4-BE49-F238E27FC236}">
                <a16:creationId xmlns:a16="http://schemas.microsoft.com/office/drawing/2014/main" id="{7013E6C2-02CE-FA48-A320-AF2288F0912F}"/>
              </a:ext>
            </a:extLst>
          </p:cNvPr>
          <p:cNvPicPr>
            <a:picLocks noChangeAspect="1"/>
          </p:cNvPicPr>
          <p:nvPr/>
        </p:nvPicPr>
        <p:blipFill>
          <a:blip r:embed="rId12"/>
          <a:stretch>
            <a:fillRect/>
          </a:stretch>
        </p:blipFill>
        <p:spPr>
          <a:xfrm>
            <a:off x="142001" y="4969320"/>
            <a:ext cx="2744634" cy="1717795"/>
          </a:xfrm>
          <a:prstGeom prst="rect">
            <a:avLst/>
          </a:prstGeom>
        </p:spPr>
      </p:pic>
      <p:pic>
        <p:nvPicPr>
          <p:cNvPr id="56" name="Picture 55">
            <a:extLst>
              <a:ext uri="{FF2B5EF4-FFF2-40B4-BE49-F238E27FC236}">
                <a16:creationId xmlns:a16="http://schemas.microsoft.com/office/drawing/2014/main" id="{F16EF83B-3078-534E-BE79-7DA51F94371B}"/>
              </a:ext>
            </a:extLst>
          </p:cNvPr>
          <p:cNvPicPr>
            <a:picLocks noChangeAspect="1"/>
          </p:cNvPicPr>
          <p:nvPr/>
        </p:nvPicPr>
        <p:blipFill rotWithShape="1">
          <a:blip r:embed="rId13"/>
          <a:srcRect t="8156" b="4356"/>
          <a:stretch/>
        </p:blipFill>
        <p:spPr>
          <a:xfrm>
            <a:off x="6105629" y="6060123"/>
            <a:ext cx="1866409" cy="580452"/>
          </a:xfrm>
          <a:prstGeom prst="rect">
            <a:avLst/>
          </a:prstGeom>
        </p:spPr>
      </p:pic>
    </p:spTree>
    <p:extLst>
      <p:ext uri="{BB962C8B-B14F-4D97-AF65-F5344CB8AC3E}">
        <p14:creationId xmlns:p14="http://schemas.microsoft.com/office/powerpoint/2010/main" val="1341496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D4B54D-C315-9946-8E20-2B7E010EC7EB}"/>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EC14388-D050-3247-9441-46A7D1BD539F}" type="slidenum">
              <a:rPr kumimoji="0" lang="en-US" alt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grpSp>
        <p:nvGrpSpPr>
          <p:cNvPr id="47" name="Group 46">
            <a:extLst>
              <a:ext uri="{FF2B5EF4-FFF2-40B4-BE49-F238E27FC236}">
                <a16:creationId xmlns:a16="http://schemas.microsoft.com/office/drawing/2014/main" id="{855C6766-2732-6844-B4A4-D1042E7C3A2F}"/>
              </a:ext>
            </a:extLst>
          </p:cNvPr>
          <p:cNvGrpSpPr/>
          <p:nvPr/>
        </p:nvGrpSpPr>
        <p:grpSpPr>
          <a:xfrm>
            <a:off x="151594" y="40095"/>
            <a:ext cx="3362422" cy="1733774"/>
            <a:chOff x="434520" y="2300957"/>
            <a:chExt cx="3362422" cy="1733774"/>
          </a:xfrm>
        </p:grpSpPr>
        <p:sp>
          <p:nvSpPr>
            <p:cNvPr id="9" name="Triangle 8">
              <a:extLst>
                <a:ext uri="{FF2B5EF4-FFF2-40B4-BE49-F238E27FC236}">
                  <a16:creationId xmlns:a16="http://schemas.microsoft.com/office/drawing/2014/main" id="{FC453F94-8CB6-1042-A838-423FD6D9A886}"/>
                </a:ext>
              </a:extLst>
            </p:cNvPr>
            <p:cNvSpPr/>
            <p:nvPr/>
          </p:nvSpPr>
          <p:spPr>
            <a:xfrm rot="5400000">
              <a:off x="2680223" y="2597707"/>
              <a:ext cx="1191311" cy="1042126"/>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11" name="Straight Connector 10">
              <a:extLst>
                <a:ext uri="{FF2B5EF4-FFF2-40B4-BE49-F238E27FC236}">
                  <a16:creationId xmlns:a16="http://schemas.microsoft.com/office/drawing/2014/main" id="{FF65455F-CB6D-1D4B-B013-5F9A8B14821B}"/>
                </a:ext>
              </a:extLst>
            </p:cNvPr>
            <p:cNvCxnSpPr>
              <a:cxnSpLocks/>
            </p:cNvCxnSpPr>
            <p:nvPr/>
          </p:nvCxnSpPr>
          <p:spPr>
            <a:xfrm flipH="1">
              <a:off x="923109" y="2804941"/>
              <a:ext cx="1820096"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1199395-6391-9743-896D-A937B534D5CF}"/>
                </a:ext>
              </a:extLst>
            </p:cNvPr>
            <p:cNvSpPr/>
            <p:nvPr/>
          </p:nvSpPr>
          <p:spPr>
            <a:xfrm>
              <a:off x="870858" y="3005558"/>
              <a:ext cx="104503" cy="595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TextBox 12">
              <a:extLst>
                <a:ext uri="{FF2B5EF4-FFF2-40B4-BE49-F238E27FC236}">
                  <a16:creationId xmlns:a16="http://schemas.microsoft.com/office/drawing/2014/main" id="{4E782EA5-8CC2-074B-8708-D2E343180506}"/>
                </a:ext>
              </a:extLst>
            </p:cNvPr>
            <p:cNvSpPr txBox="1"/>
            <p:nvPr/>
          </p:nvSpPr>
          <p:spPr>
            <a:xfrm>
              <a:off x="434520" y="3118720"/>
              <a:ext cx="43633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err="1">
                  <a:ln>
                    <a:noFill/>
                  </a:ln>
                  <a:solidFill>
                    <a:srgbClr val="000000"/>
                  </a:solidFill>
                  <a:effectLst/>
                  <a:uLnTx/>
                  <a:uFillTx/>
                  <a:latin typeface="Arial" charset="0"/>
                  <a:ea typeface="+mn-ea"/>
                  <a:cs typeface="+mn-cs"/>
                </a:rPr>
                <a:t>R</a:t>
              </a:r>
              <a:r>
                <a:rPr kumimoji="0" lang="en-GB" sz="1800" b="0" i="0" u="none" strike="noStrike" kern="1200" cap="none" spc="0" normalizeH="0" baseline="-25000" noProof="0" dirty="0" err="1">
                  <a:ln>
                    <a:noFill/>
                  </a:ln>
                  <a:solidFill>
                    <a:srgbClr val="000000"/>
                  </a:solidFill>
                  <a:effectLst/>
                  <a:uLnTx/>
                  <a:uFillTx/>
                  <a:latin typeface="Arial" charset="0"/>
                  <a:ea typeface="+mn-ea"/>
                  <a:cs typeface="+mn-cs"/>
                </a:rPr>
                <a:t>p</a:t>
              </a:r>
              <a:endParaRPr kumimoji="0" lang="en-GB" sz="1800" b="0" i="0" u="none" strike="noStrike" kern="1200" cap="none" spc="0" normalizeH="0" baseline="-25000" noProof="0" dirty="0">
                <a:ln>
                  <a:noFill/>
                </a:ln>
                <a:solidFill>
                  <a:srgbClr val="000000"/>
                </a:solidFill>
                <a:effectLst/>
                <a:uLnTx/>
                <a:uFillTx/>
                <a:latin typeface="Arial" charset="0"/>
                <a:ea typeface="+mn-ea"/>
                <a:cs typeface="+mn-cs"/>
              </a:endParaRPr>
            </a:p>
          </p:txBody>
        </p:sp>
        <p:cxnSp>
          <p:nvCxnSpPr>
            <p:cNvPr id="14" name="Straight Connector 13">
              <a:extLst>
                <a:ext uri="{FF2B5EF4-FFF2-40B4-BE49-F238E27FC236}">
                  <a16:creationId xmlns:a16="http://schemas.microsoft.com/office/drawing/2014/main" id="{1A18AE25-8AAF-D548-B2A5-000124261CB8}"/>
                </a:ext>
              </a:extLst>
            </p:cNvPr>
            <p:cNvCxnSpPr>
              <a:cxnSpLocks/>
            </p:cNvCxnSpPr>
            <p:nvPr/>
          </p:nvCxnSpPr>
          <p:spPr>
            <a:xfrm flipH="1" flipV="1">
              <a:off x="923109" y="2804941"/>
              <a:ext cx="4354" cy="200618"/>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5B87835-E672-4448-9182-1B3B82EADB2F}"/>
                </a:ext>
              </a:extLst>
            </p:cNvPr>
            <p:cNvCxnSpPr>
              <a:cxnSpLocks/>
            </p:cNvCxnSpPr>
            <p:nvPr/>
          </p:nvCxnSpPr>
          <p:spPr>
            <a:xfrm flipH="1">
              <a:off x="2281651" y="3465168"/>
              <a:ext cx="461554"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1FC63C1-8CB6-A14E-BD39-621413CC3E76}"/>
                </a:ext>
              </a:extLst>
            </p:cNvPr>
            <p:cNvCxnSpPr>
              <a:cxnSpLocks/>
            </p:cNvCxnSpPr>
            <p:nvPr/>
          </p:nvCxnSpPr>
          <p:spPr>
            <a:xfrm flipV="1">
              <a:off x="2277297" y="3480034"/>
              <a:ext cx="0" cy="480674"/>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5C2997B-1554-2148-92C9-545944CD8180}"/>
                </a:ext>
              </a:extLst>
            </p:cNvPr>
            <p:cNvCxnSpPr>
              <a:cxnSpLocks/>
            </p:cNvCxnSpPr>
            <p:nvPr/>
          </p:nvCxnSpPr>
          <p:spPr>
            <a:xfrm>
              <a:off x="2120543" y="3960708"/>
              <a:ext cx="31350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FDF33C7-CA2B-DD40-B429-8388226077B8}"/>
                </a:ext>
              </a:extLst>
            </p:cNvPr>
            <p:cNvCxnSpPr>
              <a:cxnSpLocks/>
            </p:cNvCxnSpPr>
            <p:nvPr/>
          </p:nvCxnSpPr>
          <p:spPr>
            <a:xfrm>
              <a:off x="2196743" y="4034731"/>
              <a:ext cx="16110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EADAACB-9C48-EB43-BCB7-73A431F4AC5A}"/>
                </a:ext>
              </a:extLst>
            </p:cNvPr>
            <p:cNvCxnSpPr>
              <a:cxnSpLocks/>
            </p:cNvCxnSpPr>
            <p:nvPr/>
          </p:nvCxnSpPr>
          <p:spPr>
            <a:xfrm>
              <a:off x="766355" y="3960708"/>
              <a:ext cx="31350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B2C454B-1F35-C647-9665-A26F0CA769A9}"/>
                </a:ext>
              </a:extLst>
            </p:cNvPr>
            <p:cNvCxnSpPr>
              <a:cxnSpLocks/>
            </p:cNvCxnSpPr>
            <p:nvPr/>
          </p:nvCxnSpPr>
          <p:spPr>
            <a:xfrm>
              <a:off x="842555" y="4034731"/>
              <a:ext cx="16110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3643419-9B10-254C-90CA-B0465E26670E}"/>
                </a:ext>
              </a:extLst>
            </p:cNvPr>
            <p:cNvCxnSpPr>
              <a:cxnSpLocks/>
            </p:cNvCxnSpPr>
            <p:nvPr/>
          </p:nvCxnSpPr>
          <p:spPr>
            <a:xfrm flipV="1">
              <a:off x="918755" y="3614117"/>
              <a:ext cx="0" cy="34659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62B2FF17-6E3F-894E-9325-395BA1D4BB22}"/>
                </a:ext>
              </a:extLst>
            </p:cNvPr>
            <p:cNvSpPr/>
            <p:nvPr/>
          </p:nvSpPr>
          <p:spPr>
            <a:xfrm>
              <a:off x="2174971" y="2709582"/>
              <a:ext cx="204652" cy="2006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TextBox 30">
              <a:extLst>
                <a:ext uri="{FF2B5EF4-FFF2-40B4-BE49-F238E27FC236}">
                  <a16:creationId xmlns:a16="http://schemas.microsoft.com/office/drawing/2014/main" id="{C72ECF9F-FBFD-624F-A398-7C3B1429A8B2}"/>
                </a:ext>
              </a:extLst>
            </p:cNvPr>
            <p:cNvSpPr txBox="1"/>
            <p:nvPr/>
          </p:nvSpPr>
          <p:spPr>
            <a:xfrm>
              <a:off x="2124897" y="2300957"/>
              <a:ext cx="482824"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charset="0"/>
                  <a:ea typeface="+mn-ea"/>
                  <a:cs typeface="+mn-cs"/>
                </a:rPr>
                <a:t>e</a:t>
              </a:r>
              <a:r>
                <a:rPr kumimoji="0" lang="en-GB" sz="1800" b="0" i="0" u="none" strike="noStrike" kern="1200" cap="none" spc="0" normalizeH="0" baseline="-25000" noProof="0" dirty="0">
                  <a:ln>
                    <a:noFill/>
                  </a:ln>
                  <a:solidFill>
                    <a:srgbClr val="000000"/>
                  </a:solidFill>
                  <a:effectLst/>
                  <a:uLnTx/>
                  <a:uFillTx/>
                  <a:latin typeface="Arial" charset="0"/>
                  <a:ea typeface="+mn-ea"/>
                  <a:cs typeface="+mn-cs"/>
                </a:rPr>
                <a:t>n</a:t>
              </a:r>
              <a:r>
                <a:rPr kumimoji="0" lang="en-GB" sz="1800" b="0" i="0" u="none" strike="noStrike" kern="1200" cap="none" spc="0" normalizeH="0" baseline="30000" noProof="0" dirty="0">
                  <a:ln>
                    <a:noFill/>
                  </a:ln>
                  <a:solidFill>
                    <a:srgbClr val="000000"/>
                  </a:solidFill>
                  <a:effectLst/>
                  <a:uLnTx/>
                  <a:uFillTx/>
                  <a:latin typeface="Arial" charset="0"/>
                  <a:ea typeface="+mn-ea"/>
                  <a:cs typeface="+mn-cs"/>
                </a:rPr>
                <a:t>2</a:t>
              </a: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2" name="TextBox 31">
              <a:extLst>
                <a:ext uri="{FF2B5EF4-FFF2-40B4-BE49-F238E27FC236}">
                  <a16:creationId xmlns:a16="http://schemas.microsoft.com/office/drawing/2014/main" id="{18FBA549-A910-BA41-AD42-78A2936F8F5E}"/>
                </a:ext>
              </a:extLst>
            </p:cNvPr>
            <p:cNvSpPr txBox="1"/>
            <p:nvPr/>
          </p:nvSpPr>
          <p:spPr>
            <a:xfrm>
              <a:off x="944907" y="3110702"/>
              <a:ext cx="40588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charset="0"/>
                  <a:ea typeface="+mn-ea"/>
                  <a:cs typeface="+mn-cs"/>
                </a:rPr>
                <a:t>i</a:t>
              </a:r>
              <a:r>
                <a:rPr kumimoji="0" lang="en-GB" sz="1800" b="0" i="0" u="none" strike="noStrike" kern="1200" cap="none" spc="0" normalizeH="0" baseline="-25000" noProof="0" dirty="0">
                  <a:ln>
                    <a:noFill/>
                  </a:ln>
                  <a:solidFill>
                    <a:srgbClr val="000000"/>
                  </a:solidFill>
                  <a:effectLst/>
                  <a:uLnTx/>
                  <a:uFillTx/>
                  <a:latin typeface="Arial" charset="0"/>
                  <a:ea typeface="+mn-ea"/>
                  <a:cs typeface="+mn-cs"/>
                </a:rPr>
                <a:t>n</a:t>
              </a:r>
              <a:r>
                <a:rPr kumimoji="0" lang="en-GB" sz="1800" b="0" i="0" u="none" strike="noStrike" kern="1200" cap="none" spc="0" normalizeH="0" baseline="30000" noProof="0" dirty="0">
                  <a:ln>
                    <a:noFill/>
                  </a:ln>
                  <a:solidFill>
                    <a:srgbClr val="000000"/>
                  </a:solidFill>
                  <a:effectLst/>
                  <a:uLnTx/>
                  <a:uFillTx/>
                  <a:latin typeface="Arial" charset="0"/>
                  <a:ea typeface="+mn-ea"/>
                  <a:cs typeface="+mn-cs"/>
                </a:rPr>
                <a:t>2</a:t>
              </a: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cxnSp>
          <p:nvCxnSpPr>
            <p:cNvPr id="35" name="Straight Connector 34">
              <a:extLst>
                <a:ext uri="{FF2B5EF4-FFF2-40B4-BE49-F238E27FC236}">
                  <a16:creationId xmlns:a16="http://schemas.microsoft.com/office/drawing/2014/main" id="{32CF7340-6633-6B47-BC4F-31C9DE256C49}"/>
                </a:ext>
              </a:extLst>
            </p:cNvPr>
            <p:cNvCxnSpPr/>
            <p:nvPr/>
          </p:nvCxnSpPr>
          <p:spPr>
            <a:xfrm>
              <a:off x="1672047" y="2804941"/>
              <a:ext cx="0" cy="49844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F84769D-A1C9-3A4B-A709-E762F9C9AE76}"/>
                </a:ext>
              </a:extLst>
            </p:cNvPr>
            <p:cNvCxnSpPr>
              <a:cxnSpLocks/>
            </p:cNvCxnSpPr>
            <p:nvPr/>
          </p:nvCxnSpPr>
          <p:spPr>
            <a:xfrm flipH="1">
              <a:off x="1439454" y="3309628"/>
              <a:ext cx="46518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68F6ED2-A300-A944-81B0-14DDDFD85DFE}"/>
                </a:ext>
              </a:extLst>
            </p:cNvPr>
            <p:cNvCxnSpPr>
              <a:cxnSpLocks/>
            </p:cNvCxnSpPr>
            <p:nvPr/>
          </p:nvCxnSpPr>
          <p:spPr>
            <a:xfrm flipH="1">
              <a:off x="1439454" y="3401068"/>
              <a:ext cx="46518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A7340F4-6F66-E642-8B05-5AD1A914F8EC}"/>
                </a:ext>
              </a:extLst>
            </p:cNvPr>
            <p:cNvCxnSpPr>
              <a:cxnSpLocks/>
            </p:cNvCxnSpPr>
            <p:nvPr/>
          </p:nvCxnSpPr>
          <p:spPr>
            <a:xfrm>
              <a:off x="1672046" y="3401068"/>
              <a:ext cx="0" cy="5596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C1B70B0-DBE2-F149-80EB-F2803C88CB21}"/>
                </a:ext>
              </a:extLst>
            </p:cNvPr>
            <p:cNvCxnSpPr>
              <a:cxnSpLocks/>
            </p:cNvCxnSpPr>
            <p:nvPr/>
          </p:nvCxnSpPr>
          <p:spPr>
            <a:xfrm>
              <a:off x="1519649" y="3960708"/>
              <a:ext cx="31350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99E0FED-3015-0647-A0A7-7ED9D709484D}"/>
                </a:ext>
              </a:extLst>
            </p:cNvPr>
            <p:cNvCxnSpPr>
              <a:cxnSpLocks/>
            </p:cNvCxnSpPr>
            <p:nvPr/>
          </p:nvCxnSpPr>
          <p:spPr>
            <a:xfrm>
              <a:off x="1595849" y="4034731"/>
              <a:ext cx="16110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B76500AD-9E81-AC4A-A8F1-27CE485B0CFE}"/>
                </a:ext>
              </a:extLst>
            </p:cNvPr>
            <p:cNvSpPr txBox="1"/>
            <p:nvPr/>
          </p:nvSpPr>
          <p:spPr>
            <a:xfrm>
              <a:off x="1775901" y="2972761"/>
              <a:ext cx="461986"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Arial" charset="0"/>
                  <a:ea typeface="+mn-ea"/>
                  <a:cs typeface="+mn-cs"/>
                </a:rPr>
                <a:t>C</a:t>
              </a:r>
              <a:r>
                <a:rPr kumimoji="0" lang="en-GB" sz="1800" b="0" i="0" u="none" strike="noStrike" kern="1200" cap="none" spc="0" normalizeH="0" baseline="-25000" noProof="0" dirty="0">
                  <a:ln>
                    <a:noFill/>
                  </a:ln>
                  <a:solidFill>
                    <a:srgbClr val="000000"/>
                  </a:solidFill>
                  <a:effectLst/>
                  <a:uLnTx/>
                  <a:uFillTx/>
                  <a:latin typeface="Arial" charset="0"/>
                  <a:ea typeface="+mn-ea"/>
                  <a:cs typeface="+mn-cs"/>
                </a:rPr>
                <a:t>D</a:t>
              </a: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p:txBody>
        </p:sp>
      </p:grpSp>
      <p:sp>
        <p:nvSpPr>
          <p:cNvPr id="45" name="TextBox 4">
            <a:extLst>
              <a:ext uri="{FF2B5EF4-FFF2-40B4-BE49-F238E27FC236}">
                <a16:creationId xmlns:a16="http://schemas.microsoft.com/office/drawing/2014/main" id="{F0F37BDD-58D5-2448-94C8-E1C899A4FF77}"/>
              </a:ext>
            </a:extLst>
          </p:cNvPr>
          <p:cNvSpPr txBox="1">
            <a:spLocks noChangeArrowheads="1"/>
          </p:cNvSpPr>
          <p:nvPr/>
        </p:nvSpPr>
        <p:spPr bwMode="auto">
          <a:xfrm>
            <a:off x="0" y="32178"/>
            <a:ext cx="1219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mn-cs"/>
              </a:rPr>
              <a:t>Realistic preamp transfer function</a:t>
            </a:r>
            <a:endPar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endParaRPr>
          </a:p>
        </p:txBody>
      </p:sp>
      <p:pic>
        <p:nvPicPr>
          <p:cNvPr id="2" name="Picture 1">
            <a:extLst>
              <a:ext uri="{FF2B5EF4-FFF2-40B4-BE49-F238E27FC236}">
                <a16:creationId xmlns:a16="http://schemas.microsoft.com/office/drawing/2014/main" id="{791BDEA6-593B-CE45-9999-7DB2C30F8B79}"/>
              </a:ext>
            </a:extLst>
          </p:cNvPr>
          <p:cNvPicPr>
            <a:picLocks noChangeAspect="1"/>
          </p:cNvPicPr>
          <p:nvPr/>
        </p:nvPicPr>
        <p:blipFill>
          <a:blip r:embed="rId2"/>
          <a:stretch>
            <a:fillRect/>
          </a:stretch>
        </p:blipFill>
        <p:spPr>
          <a:xfrm>
            <a:off x="244006" y="4239345"/>
            <a:ext cx="2497937" cy="1488669"/>
          </a:xfrm>
          <a:prstGeom prst="rect">
            <a:avLst/>
          </a:prstGeom>
        </p:spPr>
      </p:pic>
      <p:sp>
        <p:nvSpPr>
          <p:cNvPr id="17" name="TextBox 16">
            <a:extLst>
              <a:ext uri="{FF2B5EF4-FFF2-40B4-BE49-F238E27FC236}">
                <a16:creationId xmlns:a16="http://schemas.microsoft.com/office/drawing/2014/main" id="{27788C75-0ACD-9249-9DBB-92659408E8C8}"/>
              </a:ext>
            </a:extLst>
          </p:cNvPr>
          <p:cNvSpPr txBox="1"/>
          <p:nvPr/>
        </p:nvSpPr>
        <p:spPr>
          <a:xfrm>
            <a:off x="1502725" y="4928744"/>
            <a:ext cx="4443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Arial" charset="0"/>
                <a:ea typeface="+mn-ea"/>
                <a:cs typeface="+mn-cs"/>
              </a:rPr>
              <a:t>n=1</a:t>
            </a:r>
          </a:p>
        </p:txBody>
      </p:sp>
      <p:sp>
        <p:nvSpPr>
          <p:cNvPr id="43" name="TextBox 42">
            <a:extLst>
              <a:ext uri="{FF2B5EF4-FFF2-40B4-BE49-F238E27FC236}">
                <a16:creationId xmlns:a16="http://schemas.microsoft.com/office/drawing/2014/main" id="{8CFE9F46-2BB0-8440-9D54-65DDB120BD96}"/>
              </a:ext>
            </a:extLst>
          </p:cNvPr>
          <p:cNvSpPr txBox="1"/>
          <p:nvPr/>
        </p:nvSpPr>
        <p:spPr>
          <a:xfrm>
            <a:off x="1033491" y="4879545"/>
            <a:ext cx="4443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FFA622"/>
                </a:solidFill>
                <a:effectLst/>
                <a:uLnTx/>
                <a:uFillTx/>
                <a:latin typeface="Arial" charset="0"/>
                <a:ea typeface="+mn-ea"/>
                <a:cs typeface="+mn-cs"/>
              </a:rPr>
              <a:t>n=2</a:t>
            </a:r>
          </a:p>
        </p:txBody>
      </p:sp>
      <p:sp>
        <p:nvSpPr>
          <p:cNvPr id="48" name="TextBox 47">
            <a:extLst>
              <a:ext uri="{FF2B5EF4-FFF2-40B4-BE49-F238E27FC236}">
                <a16:creationId xmlns:a16="http://schemas.microsoft.com/office/drawing/2014/main" id="{204C4C0F-7C9A-4F48-BAE0-F521BB93B8F0}"/>
              </a:ext>
            </a:extLst>
          </p:cNvPr>
          <p:cNvSpPr txBox="1"/>
          <p:nvPr/>
        </p:nvSpPr>
        <p:spPr>
          <a:xfrm>
            <a:off x="816920" y="5035831"/>
            <a:ext cx="4443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9D00">
                    <a:lumMod val="50000"/>
                  </a:srgbClr>
                </a:solidFill>
                <a:effectLst/>
                <a:uLnTx/>
                <a:uFillTx/>
                <a:latin typeface="Arial" charset="0"/>
                <a:ea typeface="+mn-ea"/>
                <a:cs typeface="+mn-cs"/>
              </a:rPr>
              <a:t>n=4</a:t>
            </a:r>
          </a:p>
        </p:txBody>
      </p:sp>
      <p:pic>
        <p:nvPicPr>
          <p:cNvPr id="55" name="Picture 54">
            <a:extLst>
              <a:ext uri="{FF2B5EF4-FFF2-40B4-BE49-F238E27FC236}">
                <a16:creationId xmlns:a16="http://schemas.microsoft.com/office/drawing/2014/main" id="{73D622D6-24A2-DB47-ABBF-F615D1BBBB91}"/>
              </a:ext>
            </a:extLst>
          </p:cNvPr>
          <p:cNvPicPr>
            <a:picLocks noChangeAspect="1"/>
          </p:cNvPicPr>
          <p:nvPr/>
        </p:nvPicPr>
        <p:blipFill>
          <a:blip r:embed="rId3"/>
          <a:stretch>
            <a:fillRect/>
          </a:stretch>
        </p:blipFill>
        <p:spPr>
          <a:xfrm>
            <a:off x="323162" y="2347816"/>
            <a:ext cx="2359126" cy="1513877"/>
          </a:xfrm>
          <a:prstGeom prst="rect">
            <a:avLst/>
          </a:prstGeom>
        </p:spPr>
      </p:pic>
      <p:pic>
        <p:nvPicPr>
          <p:cNvPr id="51" name="Picture 50">
            <a:extLst>
              <a:ext uri="{FF2B5EF4-FFF2-40B4-BE49-F238E27FC236}">
                <a16:creationId xmlns:a16="http://schemas.microsoft.com/office/drawing/2014/main" id="{832648E0-0087-7341-80EE-3004DED4B170}"/>
              </a:ext>
            </a:extLst>
          </p:cNvPr>
          <p:cNvPicPr>
            <a:picLocks noChangeAspect="1"/>
          </p:cNvPicPr>
          <p:nvPr/>
        </p:nvPicPr>
        <p:blipFill rotWithShape="1">
          <a:blip r:embed="rId4"/>
          <a:srcRect r="61145"/>
          <a:stretch/>
        </p:blipFill>
        <p:spPr>
          <a:xfrm>
            <a:off x="1491717" y="2457881"/>
            <a:ext cx="1586080" cy="485318"/>
          </a:xfrm>
          <a:prstGeom prst="rect">
            <a:avLst/>
          </a:prstGeom>
        </p:spPr>
      </p:pic>
      <p:pic>
        <p:nvPicPr>
          <p:cNvPr id="38" name="Picture 37">
            <a:extLst>
              <a:ext uri="{FF2B5EF4-FFF2-40B4-BE49-F238E27FC236}">
                <a16:creationId xmlns:a16="http://schemas.microsoft.com/office/drawing/2014/main" id="{7013E6C2-02CE-FA48-A320-AF2288F0912F}"/>
              </a:ext>
            </a:extLst>
          </p:cNvPr>
          <p:cNvPicPr>
            <a:picLocks noChangeAspect="1"/>
          </p:cNvPicPr>
          <p:nvPr/>
        </p:nvPicPr>
        <p:blipFill>
          <a:blip r:embed="rId5"/>
          <a:stretch>
            <a:fillRect/>
          </a:stretch>
        </p:blipFill>
        <p:spPr>
          <a:xfrm>
            <a:off x="4440276" y="830713"/>
            <a:ext cx="4527740" cy="2833795"/>
          </a:xfrm>
          <a:prstGeom prst="rect">
            <a:avLst/>
          </a:prstGeom>
        </p:spPr>
      </p:pic>
      <p:sp>
        <p:nvSpPr>
          <p:cNvPr id="46" name="Rectangle 45">
            <a:extLst>
              <a:ext uri="{FF2B5EF4-FFF2-40B4-BE49-F238E27FC236}">
                <a16:creationId xmlns:a16="http://schemas.microsoft.com/office/drawing/2014/main" id="{983250EB-677F-7E4D-AD9C-0FFD67472311}"/>
              </a:ext>
            </a:extLst>
          </p:cNvPr>
          <p:cNvSpPr/>
          <p:nvPr/>
        </p:nvSpPr>
        <p:spPr>
          <a:xfrm>
            <a:off x="3634165" y="4187048"/>
            <a:ext cx="6918109" cy="216982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Neglecting parallel noise (which is a good approximation in most practical applications) the optimum electronics </a:t>
            </a:r>
            <a:r>
              <a:rPr kumimoji="0" lang="en-GB" sz="1500" b="0" i="0" u="none" strike="noStrike" kern="1200" cap="none" spc="0" normalizeH="0" baseline="0" noProof="0" dirty="0">
                <a:ln>
                  <a:noFill/>
                </a:ln>
                <a:solidFill>
                  <a:srgbClr val="FF0000"/>
                </a:solidFill>
                <a:effectLst/>
                <a:uLnTx/>
                <a:uFillTx/>
                <a:latin typeface="Arial" charset="0"/>
                <a:ea typeface="+mn-ea"/>
                <a:cs typeface="+mn-cs"/>
              </a:rPr>
              <a:t>peaking time </a:t>
            </a:r>
            <a:r>
              <a:rPr kumimoji="0" lang="en-GB" sz="1500" b="0" i="0" u="none" strike="noStrike" kern="1200" cap="none" spc="0" normalizeH="0" baseline="0" noProof="0" dirty="0" err="1">
                <a:ln>
                  <a:noFill/>
                </a:ln>
                <a:solidFill>
                  <a:srgbClr val="FF0000"/>
                </a:solidFill>
                <a:effectLst/>
                <a:uLnTx/>
                <a:uFillTx/>
                <a:latin typeface="Arial" charset="0"/>
                <a:ea typeface="+mn-ea"/>
                <a:cs typeface="+mn-cs"/>
              </a:rPr>
              <a:t>t</a:t>
            </a:r>
            <a:r>
              <a:rPr kumimoji="0" lang="en-GB" sz="1500" b="0" i="0" u="none" strike="noStrike" kern="1200" cap="none" spc="0" normalizeH="0" baseline="-25000" noProof="0" dirty="0" err="1">
                <a:ln>
                  <a:noFill/>
                </a:ln>
                <a:solidFill>
                  <a:srgbClr val="FF0000"/>
                </a:solidFill>
                <a:effectLst/>
                <a:uLnTx/>
                <a:uFillTx/>
                <a:latin typeface="Arial" charset="0"/>
                <a:ea typeface="+mn-ea"/>
                <a:cs typeface="+mn-cs"/>
              </a:rPr>
              <a:t>p</a:t>
            </a:r>
            <a:r>
              <a:rPr kumimoji="0" lang="en-GB" sz="1500" b="0" i="0" u="none" strike="noStrike" kern="1200" cap="none" spc="0" normalizeH="0" baseline="0" noProof="0" dirty="0">
                <a:ln>
                  <a:noFill/>
                </a:ln>
                <a:solidFill>
                  <a:srgbClr val="FF0000"/>
                </a:solidFill>
                <a:effectLst/>
                <a:uLnTx/>
                <a:uFillTx/>
                <a:latin typeface="Arial" charset="0"/>
                <a:ea typeface="+mn-ea"/>
                <a:cs typeface="+mn-cs"/>
              </a:rPr>
              <a:t> is between T and 1.5T.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The achieved time resolution is </a:t>
            </a:r>
            <a:r>
              <a:rPr kumimoji="0" lang="en-GB" sz="1500" b="0" i="0" u="none" strike="noStrike" kern="1200" cap="none" spc="0" normalizeH="0" baseline="0" noProof="0" dirty="0">
                <a:ln>
                  <a:noFill/>
                </a:ln>
                <a:solidFill>
                  <a:srgbClr val="FF0000"/>
                </a:solidFill>
                <a:effectLst/>
                <a:uLnTx/>
                <a:uFillTx/>
                <a:latin typeface="Arial" charset="0"/>
                <a:ea typeface="+mn-ea"/>
                <a:cs typeface="+mn-cs"/>
              </a:rPr>
              <a:t>only about 30% worse </a:t>
            </a: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than the best achievable one with the optimum filter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This will give the smallest noise contribution to the time resolution.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endParaRPr>
          </a:p>
        </p:txBody>
      </p:sp>
      <p:sp>
        <p:nvSpPr>
          <p:cNvPr id="49" name="TextBox 48">
            <a:extLst>
              <a:ext uri="{FF2B5EF4-FFF2-40B4-BE49-F238E27FC236}">
                <a16:creationId xmlns:a16="http://schemas.microsoft.com/office/drawing/2014/main" id="{67EB1700-ECCE-1F4E-B211-CC7D95DA249F}"/>
              </a:ext>
            </a:extLst>
          </p:cNvPr>
          <p:cNvSpPr txBox="1"/>
          <p:nvPr/>
        </p:nvSpPr>
        <p:spPr>
          <a:xfrm>
            <a:off x="5955571" y="1526550"/>
            <a:ext cx="958917"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Arial" charset="0"/>
                <a:ea typeface="+mn-ea"/>
                <a:cs typeface="+mn-cs"/>
              </a:rPr>
              <a:t>n=1, 2, 3, 4</a:t>
            </a:r>
          </a:p>
        </p:txBody>
      </p:sp>
      <p:sp>
        <p:nvSpPr>
          <p:cNvPr id="3" name="TextBox 2">
            <a:extLst>
              <a:ext uri="{FF2B5EF4-FFF2-40B4-BE49-F238E27FC236}">
                <a16:creationId xmlns:a16="http://schemas.microsoft.com/office/drawing/2014/main" id="{E23A3ED3-3B27-3B47-B974-5DD0936647EC}"/>
              </a:ext>
            </a:extLst>
          </p:cNvPr>
          <p:cNvSpPr txBox="1"/>
          <p:nvPr/>
        </p:nvSpPr>
        <p:spPr>
          <a:xfrm>
            <a:off x="8553416" y="2116999"/>
            <a:ext cx="3099823" cy="3231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Time resolution with optimum filter</a:t>
            </a:r>
          </a:p>
        </p:txBody>
      </p:sp>
      <p:sp>
        <p:nvSpPr>
          <p:cNvPr id="50" name="TextBox 49">
            <a:extLst>
              <a:ext uri="{FF2B5EF4-FFF2-40B4-BE49-F238E27FC236}">
                <a16:creationId xmlns:a16="http://schemas.microsoft.com/office/drawing/2014/main" id="{AA7A649A-89F6-9740-A769-DC9AF5BFDC70}"/>
              </a:ext>
            </a:extLst>
          </p:cNvPr>
          <p:cNvSpPr txBox="1"/>
          <p:nvPr/>
        </p:nvSpPr>
        <p:spPr>
          <a:xfrm>
            <a:off x="8611540" y="1174935"/>
            <a:ext cx="2983573" cy="55399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Time resolution for ‘standard’ preamp delta response.</a:t>
            </a:r>
          </a:p>
        </p:txBody>
      </p:sp>
    </p:spTree>
    <p:extLst>
      <p:ext uri="{BB962C8B-B14F-4D97-AF65-F5344CB8AC3E}">
        <p14:creationId xmlns:p14="http://schemas.microsoft.com/office/powerpoint/2010/main" val="4118807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35D495-2363-8C40-89FC-D66FCFDF0791}"/>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7DAF013E-C921-1A41-ACB1-41C1024FB1B8}" type="datetime1">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10/21/21</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C170A101-A6DF-7448-8BE3-902307369BE2}"/>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39EE62-D25E-4D29-9274-D0BC29529B49}"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6" name="Picture 5">
            <a:extLst>
              <a:ext uri="{FF2B5EF4-FFF2-40B4-BE49-F238E27FC236}">
                <a16:creationId xmlns:a16="http://schemas.microsoft.com/office/drawing/2014/main" id="{712492A2-626B-F64B-8AD2-72586B677613}"/>
              </a:ext>
            </a:extLst>
          </p:cNvPr>
          <p:cNvPicPr>
            <a:picLocks noChangeAspect="1"/>
          </p:cNvPicPr>
          <p:nvPr/>
        </p:nvPicPr>
        <p:blipFill>
          <a:blip r:embed="rId2"/>
          <a:stretch>
            <a:fillRect/>
          </a:stretch>
        </p:blipFill>
        <p:spPr>
          <a:xfrm>
            <a:off x="812799" y="3179206"/>
            <a:ext cx="4935993" cy="3089310"/>
          </a:xfrm>
          <a:prstGeom prst="rect">
            <a:avLst/>
          </a:prstGeom>
        </p:spPr>
      </p:pic>
      <p:grpSp>
        <p:nvGrpSpPr>
          <p:cNvPr id="15" name="Group 14">
            <a:extLst>
              <a:ext uri="{FF2B5EF4-FFF2-40B4-BE49-F238E27FC236}">
                <a16:creationId xmlns:a16="http://schemas.microsoft.com/office/drawing/2014/main" id="{C1E73D3D-360C-B949-8CFA-272B5527B8C9}"/>
              </a:ext>
            </a:extLst>
          </p:cNvPr>
          <p:cNvGrpSpPr>
            <a:grpSpLocks noChangeAspect="1"/>
          </p:cNvGrpSpPr>
          <p:nvPr/>
        </p:nvGrpSpPr>
        <p:grpSpPr>
          <a:xfrm>
            <a:off x="7409958" y="3286946"/>
            <a:ext cx="4194880" cy="2927823"/>
            <a:chOff x="6190579" y="2493837"/>
            <a:chExt cx="5535255" cy="3863340"/>
          </a:xfrm>
        </p:grpSpPr>
        <p:grpSp>
          <p:nvGrpSpPr>
            <p:cNvPr id="7" name="Group 6">
              <a:extLst>
                <a:ext uri="{FF2B5EF4-FFF2-40B4-BE49-F238E27FC236}">
                  <a16:creationId xmlns:a16="http://schemas.microsoft.com/office/drawing/2014/main" id="{8A7E8461-0A5F-214F-9A4B-B63DCA36CA11}"/>
                </a:ext>
              </a:extLst>
            </p:cNvPr>
            <p:cNvGrpSpPr/>
            <p:nvPr/>
          </p:nvGrpSpPr>
          <p:grpSpPr>
            <a:xfrm>
              <a:off x="6190579" y="2648193"/>
              <a:ext cx="5535255" cy="3708984"/>
              <a:chOff x="4620817" y="1082058"/>
              <a:chExt cx="5240445" cy="3436154"/>
            </a:xfrm>
          </p:grpSpPr>
          <p:pic>
            <p:nvPicPr>
              <p:cNvPr id="8" name="Picture 7">
                <a:extLst>
                  <a:ext uri="{FF2B5EF4-FFF2-40B4-BE49-F238E27FC236}">
                    <a16:creationId xmlns:a16="http://schemas.microsoft.com/office/drawing/2014/main" id="{74E96F6C-96F5-CC46-BCDC-B5115DE05266}"/>
                  </a:ext>
                </a:extLst>
              </p:cNvPr>
              <p:cNvPicPr>
                <a:picLocks noChangeAspect="1"/>
              </p:cNvPicPr>
              <p:nvPr/>
            </p:nvPicPr>
            <p:blipFill rotWithShape="1">
              <a:blip r:embed="rId3"/>
              <a:srcRect l="3640" r="50000" b="26860"/>
              <a:stretch/>
            </p:blipFill>
            <p:spPr>
              <a:xfrm>
                <a:off x="4620817" y="1082058"/>
                <a:ext cx="5240445" cy="3436154"/>
              </a:xfrm>
              <a:prstGeom prst="rect">
                <a:avLst/>
              </a:prstGeom>
            </p:spPr>
          </p:pic>
          <p:pic>
            <p:nvPicPr>
              <p:cNvPr id="9" name="Picture 8">
                <a:extLst>
                  <a:ext uri="{FF2B5EF4-FFF2-40B4-BE49-F238E27FC236}">
                    <a16:creationId xmlns:a16="http://schemas.microsoft.com/office/drawing/2014/main" id="{B0B82195-DCB5-1841-896B-D7D7CA1A650D}"/>
                  </a:ext>
                </a:extLst>
              </p:cNvPr>
              <p:cNvPicPr>
                <a:picLocks noChangeAspect="1"/>
              </p:cNvPicPr>
              <p:nvPr/>
            </p:nvPicPr>
            <p:blipFill rotWithShape="1">
              <a:blip r:embed="rId3"/>
              <a:srcRect l="6168" t="34882" r="92031" b="32396"/>
              <a:stretch/>
            </p:blipFill>
            <p:spPr>
              <a:xfrm>
                <a:off x="4830067" y="1290918"/>
                <a:ext cx="265779" cy="2964987"/>
              </a:xfrm>
              <a:prstGeom prst="rect">
                <a:avLst/>
              </a:prstGeom>
            </p:spPr>
          </p:pic>
        </p:grpSp>
        <p:cxnSp>
          <p:nvCxnSpPr>
            <p:cNvPr id="10" name="Straight Connector 9">
              <a:extLst>
                <a:ext uri="{FF2B5EF4-FFF2-40B4-BE49-F238E27FC236}">
                  <a16:creationId xmlns:a16="http://schemas.microsoft.com/office/drawing/2014/main" id="{8C940B25-7EC5-5A4D-8C3B-175269800D58}"/>
                </a:ext>
              </a:extLst>
            </p:cNvPr>
            <p:cNvCxnSpPr/>
            <p:nvPr/>
          </p:nvCxnSpPr>
          <p:spPr bwMode="auto">
            <a:xfrm>
              <a:off x="8001000" y="2493837"/>
              <a:ext cx="0" cy="3863340"/>
            </a:xfrm>
            <a:prstGeom prst="line">
              <a:avLst/>
            </a:prstGeom>
            <a:noFill/>
            <a:ln w="19050" cap="flat" cmpd="sng" algn="ctr">
              <a:solidFill>
                <a:srgbClr val="FF0000"/>
              </a:solidFill>
              <a:prstDash val="dash"/>
              <a:round/>
              <a:headEnd type="none" w="med" len="med"/>
              <a:tailEnd type="none"/>
            </a:ln>
            <a:effectLst/>
          </p:spPr>
        </p:cxnSp>
      </p:grpSp>
      <p:sp>
        <p:nvSpPr>
          <p:cNvPr id="12" name="Rectangle 11">
            <a:extLst>
              <a:ext uri="{FF2B5EF4-FFF2-40B4-BE49-F238E27FC236}">
                <a16:creationId xmlns:a16="http://schemas.microsoft.com/office/drawing/2014/main" id="{CE7692F2-A84C-A545-817C-10362C2CA75B}"/>
              </a:ext>
            </a:extLst>
          </p:cNvPr>
          <p:cNvSpPr/>
          <p:nvPr/>
        </p:nvSpPr>
        <p:spPr bwMode="auto">
          <a:xfrm>
            <a:off x="1089329" y="4607735"/>
            <a:ext cx="4285753" cy="286246"/>
          </a:xfrm>
          <a:prstGeom prst="rect">
            <a:avLst/>
          </a:prstGeom>
          <a:solidFill>
            <a:schemeClr val="bg1"/>
          </a:solid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0" marR="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pPr>
            <a:endParaRPr kumimoji="0" lang="en-GB" sz="1500" b="1" i="0" u="none" strike="noStrike" cap="none" normalizeH="0" baseline="0">
              <a:ln>
                <a:noFill/>
              </a:ln>
              <a:solidFill>
                <a:schemeClr val="tx1"/>
              </a:solidFill>
              <a:effectLst/>
              <a:latin typeface="Arial" pitchFamily="34" charset="0"/>
            </a:endParaRPr>
          </a:p>
        </p:txBody>
      </p:sp>
      <p:cxnSp>
        <p:nvCxnSpPr>
          <p:cNvPr id="16" name="Straight Connector 15">
            <a:extLst>
              <a:ext uri="{FF2B5EF4-FFF2-40B4-BE49-F238E27FC236}">
                <a16:creationId xmlns:a16="http://schemas.microsoft.com/office/drawing/2014/main" id="{8F7CB610-5AC5-574C-86A7-0179DD56FBDE}"/>
              </a:ext>
            </a:extLst>
          </p:cNvPr>
          <p:cNvCxnSpPr>
            <a:cxnSpLocks/>
          </p:cNvCxnSpPr>
          <p:nvPr/>
        </p:nvCxnSpPr>
        <p:spPr bwMode="auto">
          <a:xfrm>
            <a:off x="3738772" y="4712767"/>
            <a:ext cx="1335819" cy="0"/>
          </a:xfrm>
          <a:prstGeom prst="line">
            <a:avLst/>
          </a:prstGeom>
          <a:noFill/>
          <a:ln w="28575" cap="flat" cmpd="sng" algn="ctr">
            <a:solidFill>
              <a:schemeClr val="tx1"/>
            </a:solidFill>
            <a:prstDash val="solid"/>
            <a:round/>
            <a:headEnd type="none" w="med" len="med"/>
            <a:tailEnd type="none" w="med" len="med"/>
          </a:ln>
          <a:effectLst/>
        </p:spPr>
      </p:cxnSp>
      <p:sp>
        <p:nvSpPr>
          <p:cNvPr id="20" name="Oval 19">
            <a:extLst>
              <a:ext uri="{FF2B5EF4-FFF2-40B4-BE49-F238E27FC236}">
                <a16:creationId xmlns:a16="http://schemas.microsoft.com/office/drawing/2014/main" id="{37D3ADB5-8920-2142-8212-4B503E4EB875}"/>
              </a:ext>
            </a:extLst>
          </p:cNvPr>
          <p:cNvSpPr>
            <a:spLocks noChangeAspect="1"/>
          </p:cNvSpPr>
          <p:nvPr/>
        </p:nvSpPr>
        <p:spPr bwMode="auto">
          <a:xfrm>
            <a:off x="1870729" y="5321036"/>
            <a:ext cx="108000" cy="108000"/>
          </a:xfrm>
          <a:prstGeom prst="ellipse">
            <a:avLst/>
          </a:prstGeom>
          <a:solidFill>
            <a:schemeClr val="tx2"/>
          </a:solid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0" marR="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pPr>
            <a:endParaRPr kumimoji="0" lang="en-GB" sz="1500" b="1" i="0" u="none" strike="noStrike" cap="none" normalizeH="0" baseline="0" dirty="0">
              <a:ln>
                <a:noFill/>
              </a:ln>
              <a:solidFill>
                <a:schemeClr val="tx1"/>
              </a:solidFill>
              <a:effectLst/>
              <a:latin typeface="Arial" pitchFamily="34" charset="0"/>
            </a:endParaRPr>
          </a:p>
        </p:txBody>
      </p:sp>
      <p:sp>
        <p:nvSpPr>
          <p:cNvPr id="21" name="Oval 20">
            <a:extLst>
              <a:ext uri="{FF2B5EF4-FFF2-40B4-BE49-F238E27FC236}">
                <a16:creationId xmlns:a16="http://schemas.microsoft.com/office/drawing/2014/main" id="{1D2E751F-7225-1E4A-9439-03AF9AA2836D}"/>
              </a:ext>
            </a:extLst>
          </p:cNvPr>
          <p:cNvSpPr>
            <a:spLocks noChangeAspect="1"/>
          </p:cNvSpPr>
          <p:nvPr/>
        </p:nvSpPr>
        <p:spPr bwMode="auto">
          <a:xfrm>
            <a:off x="2510146" y="5063751"/>
            <a:ext cx="108000" cy="108000"/>
          </a:xfrm>
          <a:prstGeom prst="ellipse">
            <a:avLst/>
          </a:prstGeom>
          <a:solidFill>
            <a:schemeClr val="tx2"/>
          </a:solid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0" marR="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pPr>
            <a:endParaRPr kumimoji="0" lang="en-GB" sz="1500" b="1" i="0" u="none" strike="noStrike" cap="none" normalizeH="0" baseline="0" dirty="0">
              <a:ln>
                <a:noFill/>
              </a:ln>
              <a:solidFill>
                <a:schemeClr val="tx1"/>
              </a:solidFill>
              <a:effectLst/>
              <a:latin typeface="Arial" pitchFamily="34" charset="0"/>
            </a:endParaRPr>
          </a:p>
        </p:txBody>
      </p:sp>
      <p:sp>
        <p:nvSpPr>
          <p:cNvPr id="22" name="Oval 21">
            <a:extLst>
              <a:ext uri="{FF2B5EF4-FFF2-40B4-BE49-F238E27FC236}">
                <a16:creationId xmlns:a16="http://schemas.microsoft.com/office/drawing/2014/main" id="{2FE29CE4-1FFB-7449-953F-3A9C80035E67}"/>
              </a:ext>
            </a:extLst>
          </p:cNvPr>
          <p:cNvSpPr>
            <a:spLocks noChangeAspect="1"/>
          </p:cNvSpPr>
          <p:nvPr/>
        </p:nvSpPr>
        <p:spPr bwMode="auto">
          <a:xfrm>
            <a:off x="1415832" y="5608943"/>
            <a:ext cx="108000" cy="108000"/>
          </a:xfrm>
          <a:prstGeom prst="ellipse">
            <a:avLst/>
          </a:prstGeom>
          <a:solidFill>
            <a:schemeClr val="tx2"/>
          </a:solid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0" marR="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pPr>
            <a:endParaRPr kumimoji="0" lang="en-GB" sz="1500" b="1" i="0" u="none" strike="noStrike" cap="none" normalizeH="0" baseline="0" dirty="0">
              <a:ln>
                <a:noFill/>
              </a:ln>
              <a:solidFill>
                <a:schemeClr val="tx1"/>
              </a:solidFill>
              <a:effectLst/>
              <a:latin typeface="Arial" pitchFamily="34" charset="0"/>
            </a:endParaRPr>
          </a:p>
        </p:txBody>
      </p:sp>
      <p:sp>
        <p:nvSpPr>
          <p:cNvPr id="23" name="Oval 22">
            <a:extLst>
              <a:ext uri="{FF2B5EF4-FFF2-40B4-BE49-F238E27FC236}">
                <a16:creationId xmlns:a16="http://schemas.microsoft.com/office/drawing/2014/main" id="{4831144C-577B-7A4D-B3E9-DCD760120E51}"/>
              </a:ext>
            </a:extLst>
          </p:cNvPr>
          <p:cNvSpPr>
            <a:spLocks noChangeAspect="1"/>
          </p:cNvSpPr>
          <p:nvPr/>
        </p:nvSpPr>
        <p:spPr bwMode="auto">
          <a:xfrm>
            <a:off x="3124205" y="4841713"/>
            <a:ext cx="108000" cy="108000"/>
          </a:xfrm>
          <a:prstGeom prst="ellipse">
            <a:avLst/>
          </a:prstGeom>
          <a:solidFill>
            <a:schemeClr val="tx2"/>
          </a:solid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0" marR="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pPr>
            <a:endParaRPr kumimoji="0" lang="en-GB" sz="1500" b="1" i="0" u="none" strike="noStrike" cap="none" normalizeH="0" baseline="0" dirty="0">
              <a:ln>
                <a:noFill/>
              </a:ln>
              <a:solidFill>
                <a:schemeClr val="tx1"/>
              </a:solidFill>
              <a:effectLst/>
              <a:latin typeface="Arial" pitchFamily="34" charset="0"/>
            </a:endParaRPr>
          </a:p>
        </p:txBody>
      </p:sp>
      <p:sp>
        <p:nvSpPr>
          <p:cNvPr id="24" name="Oval 23">
            <a:extLst>
              <a:ext uri="{FF2B5EF4-FFF2-40B4-BE49-F238E27FC236}">
                <a16:creationId xmlns:a16="http://schemas.microsoft.com/office/drawing/2014/main" id="{667C9994-FCF5-1C48-9365-17D01F207ADE}"/>
              </a:ext>
            </a:extLst>
          </p:cNvPr>
          <p:cNvSpPr>
            <a:spLocks noChangeAspect="1"/>
          </p:cNvSpPr>
          <p:nvPr/>
        </p:nvSpPr>
        <p:spPr bwMode="auto">
          <a:xfrm>
            <a:off x="3708552" y="4763800"/>
            <a:ext cx="108000" cy="108000"/>
          </a:xfrm>
          <a:prstGeom prst="ellipse">
            <a:avLst/>
          </a:prstGeom>
          <a:solidFill>
            <a:schemeClr val="tx2"/>
          </a:solid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0" marR="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pPr>
            <a:endParaRPr kumimoji="0" lang="en-GB" sz="1500" b="1" i="0" u="none" strike="noStrike" cap="none" normalizeH="0" baseline="0" dirty="0">
              <a:ln>
                <a:noFill/>
              </a:ln>
              <a:solidFill>
                <a:schemeClr val="tx1"/>
              </a:solidFill>
              <a:effectLst/>
              <a:latin typeface="Arial" pitchFamily="34" charset="0"/>
            </a:endParaRPr>
          </a:p>
        </p:txBody>
      </p:sp>
      <p:sp>
        <p:nvSpPr>
          <p:cNvPr id="25" name="Oval 24">
            <a:extLst>
              <a:ext uri="{FF2B5EF4-FFF2-40B4-BE49-F238E27FC236}">
                <a16:creationId xmlns:a16="http://schemas.microsoft.com/office/drawing/2014/main" id="{14414AF5-6BB8-6743-B5AE-5B907A501710}"/>
              </a:ext>
            </a:extLst>
          </p:cNvPr>
          <p:cNvSpPr>
            <a:spLocks noChangeAspect="1"/>
          </p:cNvSpPr>
          <p:nvPr/>
        </p:nvSpPr>
        <p:spPr bwMode="auto">
          <a:xfrm>
            <a:off x="4276167" y="4696858"/>
            <a:ext cx="108000" cy="108000"/>
          </a:xfrm>
          <a:prstGeom prst="ellipse">
            <a:avLst/>
          </a:prstGeom>
          <a:solidFill>
            <a:schemeClr val="tx2"/>
          </a:solid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0" marR="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pPr>
            <a:endParaRPr kumimoji="0" lang="en-GB" sz="1500" b="1" i="0" u="none" strike="noStrike" cap="none" normalizeH="0" baseline="0" dirty="0">
              <a:ln>
                <a:noFill/>
              </a:ln>
              <a:solidFill>
                <a:schemeClr val="tx1"/>
              </a:solidFill>
              <a:effectLst/>
              <a:latin typeface="Arial" pitchFamily="34" charset="0"/>
            </a:endParaRPr>
          </a:p>
        </p:txBody>
      </p:sp>
      <p:sp>
        <p:nvSpPr>
          <p:cNvPr id="26" name="Oval 25">
            <a:extLst>
              <a:ext uri="{FF2B5EF4-FFF2-40B4-BE49-F238E27FC236}">
                <a16:creationId xmlns:a16="http://schemas.microsoft.com/office/drawing/2014/main" id="{060913A7-9D7A-8B4C-AD14-F13FBC50FB5F}"/>
              </a:ext>
            </a:extLst>
          </p:cNvPr>
          <p:cNvSpPr>
            <a:spLocks noChangeAspect="1"/>
          </p:cNvSpPr>
          <p:nvPr/>
        </p:nvSpPr>
        <p:spPr bwMode="auto">
          <a:xfrm>
            <a:off x="4803728" y="4689922"/>
            <a:ext cx="108000" cy="108000"/>
          </a:xfrm>
          <a:prstGeom prst="ellipse">
            <a:avLst/>
          </a:prstGeom>
          <a:solidFill>
            <a:schemeClr val="tx2"/>
          </a:solid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0" marR="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pPr>
            <a:endParaRPr kumimoji="0" lang="en-GB" sz="1500" b="1" i="0" u="none" strike="noStrike" cap="none" normalizeH="0" baseline="0" dirty="0">
              <a:ln>
                <a:noFill/>
              </a:ln>
              <a:solidFill>
                <a:schemeClr val="tx1"/>
              </a:solidFill>
              <a:effectLst/>
              <a:latin typeface="Arial" pitchFamily="34" charset="0"/>
            </a:endParaRPr>
          </a:p>
        </p:txBody>
      </p:sp>
      <p:sp>
        <p:nvSpPr>
          <p:cNvPr id="27" name="Oval 26">
            <a:extLst>
              <a:ext uri="{FF2B5EF4-FFF2-40B4-BE49-F238E27FC236}">
                <a16:creationId xmlns:a16="http://schemas.microsoft.com/office/drawing/2014/main" id="{975F08F1-C5D7-9E4C-B0C0-A42B6A2E3A37}"/>
              </a:ext>
            </a:extLst>
          </p:cNvPr>
          <p:cNvSpPr>
            <a:spLocks noChangeAspect="1"/>
          </p:cNvSpPr>
          <p:nvPr/>
        </p:nvSpPr>
        <p:spPr bwMode="auto">
          <a:xfrm>
            <a:off x="991762" y="5970062"/>
            <a:ext cx="108000" cy="108000"/>
          </a:xfrm>
          <a:prstGeom prst="ellipse">
            <a:avLst/>
          </a:prstGeom>
          <a:solidFill>
            <a:schemeClr val="tx2"/>
          </a:solid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0" marR="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pPr>
            <a:endParaRPr kumimoji="0" lang="en-GB" sz="1500" b="1" i="0" u="none" strike="noStrike" cap="none" normalizeH="0" baseline="0" dirty="0">
              <a:ln>
                <a:noFill/>
              </a:ln>
              <a:solidFill>
                <a:schemeClr val="tx1"/>
              </a:solidFill>
              <a:effectLst/>
              <a:latin typeface="Arial" pitchFamily="34" charset="0"/>
            </a:endParaRPr>
          </a:p>
        </p:txBody>
      </p:sp>
      <p:sp>
        <p:nvSpPr>
          <p:cNvPr id="30" name="TextBox 4">
            <a:extLst>
              <a:ext uri="{FF2B5EF4-FFF2-40B4-BE49-F238E27FC236}">
                <a16:creationId xmlns:a16="http://schemas.microsoft.com/office/drawing/2014/main" id="{7AAAFABF-061B-7749-B4C0-E76638DEDAF8}"/>
              </a:ext>
            </a:extLst>
          </p:cNvPr>
          <p:cNvSpPr txBox="1">
            <a:spLocks noChangeArrowheads="1"/>
          </p:cNvSpPr>
          <p:nvPr/>
        </p:nvSpPr>
        <p:spPr bwMode="auto">
          <a:xfrm>
            <a:off x="0" y="32178"/>
            <a:ext cx="1219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mn-cs"/>
              </a:rPr>
              <a:t>Combined effect of Landau fluctuations </a:t>
            </a:r>
            <a:r>
              <a:rPr kumimoji="0" lang="en-US" altLang="en-US" sz="2800" b="1" i="0" u="none" strike="noStrike" kern="1200" cap="none" spc="0" normalizeH="0" baseline="0" noProof="0">
                <a:ln>
                  <a:noFill/>
                </a:ln>
                <a:solidFill>
                  <a:srgbClr val="FF0000"/>
                </a:solidFill>
                <a:effectLst/>
                <a:uLnTx/>
                <a:uFillTx/>
                <a:latin typeface="Calibri" panose="020F0502020204030204" pitchFamily="34" charset="0"/>
                <a:ea typeface="ＭＳ Ｐゴシック" panose="020B0600070205080204" pitchFamily="34" charset="-128"/>
                <a:cs typeface="+mn-cs"/>
              </a:rPr>
              <a:t>and </a:t>
            </a:r>
            <a:r>
              <a:rPr kumimoji="0" lang="en-US" altLang="en-US" sz="2800" b="1" i="0"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mn-cs"/>
              </a:rPr>
              <a:t>n</a:t>
            </a:r>
            <a:r>
              <a:rPr kumimoji="0" lang="en-US" altLang="en-US" sz="2800" b="1" i="0" u="none" strike="noStrike" kern="1200" cap="none" spc="0" normalizeH="0" baseline="0" noProof="0">
                <a:ln>
                  <a:noFill/>
                </a:ln>
                <a:solidFill>
                  <a:srgbClr val="FF0000"/>
                </a:solidFill>
                <a:effectLst/>
                <a:uLnTx/>
                <a:uFillTx/>
                <a:latin typeface="Calibri" panose="020F0502020204030204" pitchFamily="34" charset="0"/>
                <a:ea typeface="ＭＳ Ｐゴシック" panose="020B0600070205080204" pitchFamily="34" charset="-128"/>
                <a:cs typeface="+mn-cs"/>
              </a:rPr>
              <a:t>oise </a:t>
            </a:r>
            <a:endPar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endParaRPr>
          </a:p>
        </p:txBody>
      </p:sp>
      <p:sp>
        <p:nvSpPr>
          <p:cNvPr id="31" name="Rectangle 30">
            <a:extLst>
              <a:ext uri="{FF2B5EF4-FFF2-40B4-BE49-F238E27FC236}">
                <a16:creationId xmlns:a16="http://schemas.microsoft.com/office/drawing/2014/main" id="{1DA5FFA5-A20E-444E-9AB0-F63DB7263E48}"/>
              </a:ext>
            </a:extLst>
          </p:cNvPr>
          <p:cNvSpPr/>
          <p:nvPr/>
        </p:nvSpPr>
        <p:spPr>
          <a:xfrm>
            <a:off x="637785" y="559176"/>
            <a:ext cx="10576176" cy="3077766"/>
          </a:xfrm>
          <a:prstGeom prst="rect">
            <a:avLst/>
          </a:prstGeom>
        </p:spPr>
        <p:txBody>
          <a:bodyPr wrap="square">
            <a:spAutoFit/>
          </a:bodyPr>
          <a:lstStyle/>
          <a:p>
            <a:r>
              <a:rPr lang="en-GB" sz="1600" dirty="0">
                <a:solidFill>
                  <a:srgbClr val="002060"/>
                </a:solidFill>
              </a:rPr>
              <a:t>If the noise dominates, the optimum peaking time is about </a:t>
            </a:r>
            <a:r>
              <a:rPr lang="en-GB" sz="1600" dirty="0" err="1">
                <a:solidFill>
                  <a:srgbClr val="002060"/>
                </a:solidFill>
              </a:rPr>
              <a:t>t</a:t>
            </a:r>
            <a:r>
              <a:rPr lang="en-GB" sz="1600" baseline="-25000" dirty="0" err="1">
                <a:solidFill>
                  <a:srgbClr val="002060"/>
                </a:solidFill>
              </a:rPr>
              <a:t>p</a:t>
            </a:r>
            <a:r>
              <a:rPr lang="en-GB" sz="1600" dirty="0">
                <a:solidFill>
                  <a:srgbClr val="002060"/>
                </a:solidFill>
              </a:rPr>
              <a:t> ~ 1-1.5T</a:t>
            </a:r>
          </a:p>
          <a:p>
            <a:endParaRPr lang="en-GB" sz="1600" dirty="0">
              <a:solidFill>
                <a:srgbClr val="002060"/>
              </a:solidFill>
            </a:endParaRPr>
          </a:p>
          <a:p>
            <a:r>
              <a:rPr lang="en-GB" sz="1600" dirty="0">
                <a:solidFill>
                  <a:schemeClr val="accent6">
                    <a:lumMod val="50000"/>
                  </a:schemeClr>
                </a:solidFill>
              </a:rPr>
              <a:t>If the noise is at a similar level to the contribution from Landau fluctuations, the optimum peaking time  is still around the same level </a:t>
            </a:r>
            <a:r>
              <a:rPr lang="en-GB" sz="1600" dirty="0" err="1">
                <a:solidFill>
                  <a:schemeClr val="accent6">
                    <a:lumMod val="50000"/>
                  </a:schemeClr>
                </a:solidFill>
              </a:rPr>
              <a:t>t</a:t>
            </a:r>
            <a:r>
              <a:rPr lang="en-GB" sz="1600" baseline="-25000" dirty="0" err="1">
                <a:solidFill>
                  <a:schemeClr val="accent6">
                    <a:lumMod val="50000"/>
                  </a:schemeClr>
                </a:solidFill>
              </a:rPr>
              <a:t>p</a:t>
            </a:r>
            <a:r>
              <a:rPr lang="en-GB" sz="1600" dirty="0">
                <a:solidFill>
                  <a:schemeClr val="accent6">
                    <a:lumMod val="50000"/>
                  </a:schemeClr>
                </a:solidFill>
              </a:rPr>
              <a:t> ~ 1-1.5T and the time resolution is equal to the the </a:t>
            </a:r>
            <a:r>
              <a:rPr lang="en-GB" sz="1600" dirty="0" err="1">
                <a:solidFill>
                  <a:schemeClr val="accent6">
                    <a:lumMod val="50000"/>
                  </a:schemeClr>
                </a:solidFill>
              </a:rPr>
              <a:t>c.o.g</a:t>
            </a:r>
            <a:r>
              <a:rPr lang="en-GB" sz="1600" dirty="0">
                <a:solidFill>
                  <a:schemeClr val="accent6">
                    <a:lumMod val="50000"/>
                  </a:schemeClr>
                </a:solidFill>
              </a:rPr>
              <a:t>. time resolution of the silicon sensor. </a:t>
            </a:r>
          </a:p>
          <a:p>
            <a:endParaRPr lang="en-GB" sz="1600" dirty="0">
              <a:solidFill>
                <a:schemeClr val="accent6">
                  <a:lumMod val="50000"/>
                </a:schemeClr>
              </a:solidFill>
            </a:endParaRPr>
          </a:p>
          <a:p>
            <a:r>
              <a:rPr lang="en-GB" sz="1600" dirty="0">
                <a:solidFill>
                  <a:srgbClr val="002060"/>
                </a:solidFill>
              </a:rPr>
              <a:t>If the noise is subdominant, shorter peaking times can be improve the time resolution, but with the divergence of the noise contribution at low </a:t>
            </a:r>
            <a:r>
              <a:rPr lang="en-GB" sz="1600" dirty="0" err="1">
                <a:solidFill>
                  <a:srgbClr val="002060"/>
                </a:solidFill>
              </a:rPr>
              <a:t>t</a:t>
            </a:r>
            <a:r>
              <a:rPr lang="en-GB" sz="1600" baseline="-25000" dirty="0" err="1">
                <a:solidFill>
                  <a:srgbClr val="002060"/>
                </a:solidFill>
              </a:rPr>
              <a:t>p</a:t>
            </a:r>
            <a:r>
              <a:rPr lang="en-GB" sz="1600" dirty="0">
                <a:solidFill>
                  <a:srgbClr val="002060"/>
                </a:solidFill>
              </a:rPr>
              <a:t> this will not reach far below the </a:t>
            </a:r>
            <a:r>
              <a:rPr lang="en-GB" sz="1600" dirty="0" err="1">
                <a:solidFill>
                  <a:srgbClr val="002060"/>
                </a:solidFill>
              </a:rPr>
              <a:t>c.o.g</a:t>
            </a:r>
            <a:r>
              <a:rPr lang="en-GB" sz="1600" dirty="0">
                <a:solidFill>
                  <a:srgbClr val="002060"/>
                </a:solidFill>
              </a:rPr>
              <a:t>. time resolution. </a:t>
            </a:r>
          </a:p>
          <a:p>
            <a:endParaRPr lang="en-GB" sz="1600" dirty="0">
              <a:solidFill>
                <a:srgbClr val="002060"/>
              </a:solidFill>
            </a:endParaRPr>
          </a:p>
          <a:p>
            <a:r>
              <a:rPr lang="en-GB" sz="1600" dirty="0">
                <a:solidFill>
                  <a:schemeClr val="accent6">
                    <a:lumMod val="50000"/>
                  </a:schemeClr>
                </a:solidFill>
              </a:rPr>
              <a:t>In short: </a:t>
            </a:r>
            <a:r>
              <a:rPr lang="en-GB" sz="1600" dirty="0" err="1">
                <a:solidFill>
                  <a:schemeClr val="accent6">
                    <a:lumMod val="50000"/>
                  </a:schemeClr>
                </a:solidFill>
              </a:rPr>
              <a:t>t</a:t>
            </a:r>
            <a:r>
              <a:rPr lang="en-GB" sz="1600" baseline="-25000" dirty="0" err="1">
                <a:solidFill>
                  <a:schemeClr val="accent6">
                    <a:lumMod val="50000"/>
                  </a:schemeClr>
                </a:solidFill>
              </a:rPr>
              <a:t>p</a:t>
            </a:r>
            <a:r>
              <a:rPr lang="en-GB" sz="1600" dirty="0">
                <a:solidFill>
                  <a:schemeClr val="accent6">
                    <a:lumMod val="50000"/>
                  </a:schemeClr>
                </a:solidFill>
              </a:rPr>
              <a:t> ~ T and </a:t>
            </a:r>
            <a:r>
              <a:rPr lang="en-GB" sz="1600" dirty="0" err="1">
                <a:solidFill>
                  <a:schemeClr val="accent6">
                    <a:lumMod val="50000"/>
                  </a:schemeClr>
                </a:solidFill>
              </a:rPr>
              <a:t>σ</a:t>
            </a:r>
            <a:r>
              <a:rPr lang="en-GB" sz="1600" dirty="0">
                <a:solidFill>
                  <a:schemeClr val="accent6">
                    <a:lumMod val="50000"/>
                  </a:schemeClr>
                </a:solidFill>
              </a:rPr>
              <a:t> = </a:t>
            </a:r>
            <a:r>
              <a:rPr lang="en-GB" sz="1600" dirty="0" err="1">
                <a:solidFill>
                  <a:schemeClr val="accent6">
                    <a:lumMod val="50000"/>
                  </a:schemeClr>
                </a:solidFill>
              </a:rPr>
              <a:t>σ</a:t>
            </a:r>
            <a:r>
              <a:rPr lang="en-GB" sz="1600" baseline="-25000" dirty="0" err="1">
                <a:solidFill>
                  <a:schemeClr val="accent6">
                    <a:lumMod val="50000"/>
                  </a:schemeClr>
                </a:solidFill>
              </a:rPr>
              <a:t>c.o.g</a:t>
            </a:r>
            <a:r>
              <a:rPr lang="en-GB" sz="1600" baseline="-25000" dirty="0">
                <a:solidFill>
                  <a:schemeClr val="accent6">
                    <a:lumMod val="50000"/>
                  </a:schemeClr>
                </a:solidFill>
              </a:rPr>
              <a:t>.</a:t>
            </a:r>
            <a:r>
              <a:rPr lang="en-GB" sz="1600" dirty="0">
                <a:solidFill>
                  <a:schemeClr val="accent6">
                    <a:lumMod val="50000"/>
                  </a:schemeClr>
                </a:solidFill>
              </a:rPr>
              <a:t> ⊕ </a:t>
            </a:r>
            <a:r>
              <a:rPr lang="en-GB" sz="1600" dirty="0" err="1">
                <a:solidFill>
                  <a:schemeClr val="accent6">
                    <a:lumMod val="50000"/>
                  </a:schemeClr>
                </a:solidFill>
              </a:rPr>
              <a:t>σ</a:t>
            </a:r>
            <a:r>
              <a:rPr lang="en-GB" sz="1600" baseline="-25000" dirty="0" err="1">
                <a:solidFill>
                  <a:schemeClr val="accent6">
                    <a:lumMod val="50000"/>
                  </a:schemeClr>
                </a:solidFill>
              </a:rPr>
              <a:t>noise</a:t>
            </a:r>
            <a:r>
              <a:rPr lang="en-GB" sz="1600" baseline="-25000" dirty="0">
                <a:solidFill>
                  <a:schemeClr val="accent6">
                    <a:lumMod val="50000"/>
                  </a:schemeClr>
                </a:solidFill>
              </a:rPr>
              <a:t>  </a:t>
            </a:r>
            <a:r>
              <a:rPr lang="en-GB" sz="1600" dirty="0">
                <a:solidFill>
                  <a:schemeClr val="accent6">
                    <a:lumMod val="50000"/>
                  </a:schemeClr>
                </a:solidFill>
              </a:rPr>
              <a:t>give a good order of magnitude for the achievable time resolution</a:t>
            </a:r>
          </a:p>
          <a:p>
            <a:endParaRPr lang="en-GB" sz="1600" dirty="0">
              <a:solidFill>
                <a:srgbClr val="002060"/>
              </a:solidFill>
            </a:endParaRPr>
          </a:p>
          <a:p>
            <a:endParaRPr lang="en-GB" dirty="0">
              <a:solidFill>
                <a:srgbClr val="002060"/>
              </a:solidFill>
            </a:endParaRPr>
          </a:p>
        </p:txBody>
      </p:sp>
      <p:sp>
        <p:nvSpPr>
          <p:cNvPr id="32" name="Rectangle 31">
            <a:extLst>
              <a:ext uri="{FF2B5EF4-FFF2-40B4-BE49-F238E27FC236}">
                <a16:creationId xmlns:a16="http://schemas.microsoft.com/office/drawing/2014/main" id="{65C6A62B-1D83-7848-BB53-2F51C88A8015}"/>
              </a:ext>
            </a:extLst>
          </p:cNvPr>
          <p:cNvSpPr/>
          <p:nvPr/>
        </p:nvSpPr>
        <p:spPr>
          <a:xfrm>
            <a:off x="2199751" y="5211916"/>
            <a:ext cx="2390398" cy="369332"/>
          </a:xfrm>
          <a:prstGeom prst="rect">
            <a:avLst/>
          </a:prstGeom>
        </p:spPr>
        <p:txBody>
          <a:bodyPr wrap="none">
            <a:spAutoFit/>
          </a:bodyPr>
          <a:lstStyle/>
          <a:p>
            <a:r>
              <a:rPr lang="en-GB" dirty="0">
                <a:solidFill>
                  <a:srgbClr val="FF0000"/>
                </a:solidFill>
              </a:rPr>
              <a:t>Landau Fluctuations </a:t>
            </a:r>
            <a:endParaRPr lang="en-GB" dirty="0"/>
          </a:p>
        </p:txBody>
      </p:sp>
      <p:cxnSp>
        <p:nvCxnSpPr>
          <p:cNvPr id="5" name="Straight Arrow Connector 4">
            <a:extLst>
              <a:ext uri="{FF2B5EF4-FFF2-40B4-BE49-F238E27FC236}">
                <a16:creationId xmlns:a16="http://schemas.microsoft.com/office/drawing/2014/main" id="{83A1C985-BA32-BA46-8AB9-928E33F1909E}"/>
              </a:ext>
            </a:extLst>
          </p:cNvPr>
          <p:cNvCxnSpPr/>
          <p:nvPr/>
        </p:nvCxnSpPr>
        <p:spPr bwMode="auto">
          <a:xfrm>
            <a:off x="5201265" y="3429354"/>
            <a:ext cx="0" cy="931875"/>
          </a:xfrm>
          <a:prstGeom prst="straightConnector1">
            <a:avLst/>
          </a:prstGeom>
          <a:noFill/>
          <a:ln w="28575" cap="flat" cmpd="sng" algn="ctr">
            <a:solidFill>
              <a:srgbClr val="FF0000"/>
            </a:solidFill>
            <a:prstDash val="solid"/>
            <a:round/>
            <a:headEnd type="triangle"/>
            <a:tailEnd type="triangle"/>
          </a:ln>
          <a:effectLst/>
        </p:spPr>
      </p:cxnSp>
      <p:sp>
        <p:nvSpPr>
          <p:cNvPr id="28" name="Rectangle 27">
            <a:extLst>
              <a:ext uri="{FF2B5EF4-FFF2-40B4-BE49-F238E27FC236}">
                <a16:creationId xmlns:a16="http://schemas.microsoft.com/office/drawing/2014/main" id="{CD163856-30F9-BE4A-9F8C-74DFC504F111}"/>
              </a:ext>
            </a:extLst>
          </p:cNvPr>
          <p:cNvSpPr/>
          <p:nvPr/>
        </p:nvSpPr>
        <p:spPr>
          <a:xfrm>
            <a:off x="909173" y="6249777"/>
            <a:ext cx="2581156" cy="307777"/>
          </a:xfrm>
          <a:prstGeom prst="rect">
            <a:avLst/>
          </a:prstGeom>
        </p:spPr>
        <p:txBody>
          <a:bodyPr wrap="none">
            <a:spAutoFit/>
          </a:bodyPr>
          <a:lstStyle/>
          <a:p>
            <a:r>
              <a:rPr lang="en-GB" sz="1400" dirty="0">
                <a:solidFill>
                  <a:srgbClr val="FF0000"/>
                </a:solidFill>
              </a:rPr>
              <a:t>Landau Fluctuations </a:t>
            </a:r>
            <a:r>
              <a:rPr lang="en-GB" sz="1400" dirty="0">
                <a:solidFill>
                  <a:srgbClr val="002060"/>
                </a:solidFill>
              </a:rPr>
              <a:t>⊕ </a:t>
            </a:r>
            <a:r>
              <a:rPr lang="en-GB" sz="1400" dirty="0">
                <a:solidFill>
                  <a:srgbClr val="FF0000"/>
                </a:solidFill>
              </a:rPr>
              <a:t>Noise </a:t>
            </a:r>
            <a:endParaRPr lang="en-GB" sz="1400" dirty="0"/>
          </a:p>
        </p:txBody>
      </p:sp>
      <p:sp>
        <p:nvSpPr>
          <p:cNvPr id="33" name="Rectangle 32">
            <a:extLst>
              <a:ext uri="{FF2B5EF4-FFF2-40B4-BE49-F238E27FC236}">
                <a16:creationId xmlns:a16="http://schemas.microsoft.com/office/drawing/2014/main" id="{B2739D33-7CB0-A64C-97CC-CBC3B9502168}"/>
              </a:ext>
            </a:extLst>
          </p:cNvPr>
          <p:cNvSpPr/>
          <p:nvPr/>
        </p:nvSpPr>
        <p:spPr>
          <a:xfrm>
            <a:off x="1607816" y="3586524"/>
            <a:ext cx="838691" cy="369332"/>
          </a:xfrm>
          <a:prstGeom prst="rect">
            <a:avLst/>
          </a:prstGeom>
        </p:spPr>
        <p:txBody>
          <a:bodyPr wrap="none">
            <a:spAutoFit/>
          </a:bodyPr>
          <a:lstStyle/>
          <a:p>
            <a:r>
              <a:rPr lang="en-GB" dirty="0">
                <a:solidFill>
                  <a:srgbClr val="FF0000"/>
                </a:solidFill>
              </a:rPr>
              <a:t>Noise </a:t>
            </a:r>
            <a:endParaRPr lang="en-GB" dirty="0"/>
          </a:p>
        </p:txBody>
      </p:sp>
      <p:sp>
        <p:nvSpPr>
          <p:cNvPr id="14" name="TextBox 13">
            <a:extLst>
              <a:ext uri="{FF2B5EF4-FFF2-40B4-BE49-F238E27FC236}">
                <a16:creationId xmlns:a16="http://schemas.microsoft.com/office/drawing/2014/main" id="{327BD4CB-EBFC-3848-88AC-CAD77B9BB51D}"/>
              </a:ext>
            </a:extLst>
          </p:cNvPr>
          <p:cNvSpPr txBox="1"/>
          <p:nvPr/>
        </p:nvSpPr>
        <p:spPr>
          <a:xfrm>
            <a:off x="5261800" y="3531654"/>
            <a:ext cx="1377300" cy="646331"/>
          </a:xfrm>
          <a:prstGeom prst="rect">
            <a:avLst/>
          </a:prstGeom>
          <a:noFill/>
        </p:spPr>
        <p:txBody>
          <a:bodyPr wrap="none" rtlCol="0">
            <a:spAutoFit/>
          </a:bodyPr>
          <a:lstStyle/>
          <a:p>
            <a:r>
              <a:rPr lang="en-GB" dirty="0">
                <a:solidFill>
                  <a:srgbClr val="002060"/>
                </a:solidFill>
              </a:rPr>
              <a:t>scales with </a:t>
            </a:r>
          </a:p>
          <a:p>
            <a:r>
              <a:rPr lang="en-GB" dirty="0" err="1">
                <a:solidFill>
                  <a:srgbClr val="002060"/>
                </a:solidFill>
              </a:rPr>
              <a:t>e</a:t>
            </a:r>
            <a:r>
              <a:rPr lang="en-GB" baseline="-25000" dirty="0" err="1">
                <a:solidFill>
                  <a:srgbClr val="002060"/>
                </a:solidFill>
              </a:rPr>
              <a:t>n</a:t>
            </a:r>
            <a:r>
              <a:rPr lang="en-GB" dirty="0" err="1">
                <a:solidFill>
                  <a:srgbClr val="002060"/>
                </a:solidFill>
              </a:rPr>
              <a:t>C</a:t>
            </a:r>
            <a:r>
              <a:rPr lang="en-GB" baseline="-25000" dirty="0" err="1">
                <a:solidFill>
                  <a:srgbClr val="002060"/>
                </a:solidFill>
              </a:rPr>
              <a:t>D</a:t>
            </a:r>
            <a:endParaRPr lang="en-GB" dirty="0">
              <a:solidFill>
                <a:srgbClr val="002060"/>
              </a:solidFill>
            </a:endParaRPr>
          </a:p>
        </p:txBody>
      </p:sp>
      <p:sp>
        <p:nvSpPr>
          <p:cNvPr id="17" name="Rectangle 16">
            <a:extLst>
              <a:ext uri="{FF2B5EF4-FFF2-40B4-BE49-F238E27FC236}">
                <a16:creationId xmlns:a16="http://schemas.microsoft.com/office/drawing/2014/main" id="{76A72B4C-0B56-D940-B0C3-3731CD0B09DA}"/>
              </a:ext>
            </a:extLst>
          </p:cNvPr>
          <p:cNvSpPr/>
          <p:nvPr/>
        </p:nvSpPr>
        <p:spPr bwMode="auto">
          <a:xfrm>
            <a:off x="637785" y="3154332"/>
            <a:ext cx="778047" cy="202410"/>
          </a:xfrm>
          <a:prstGeom prst="rect">
            <a:avLst/>
          </a:prstGeom>
          <a:solidFill>
            <a:schemeClr val="bg1"/>
          </a:solid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0" marR="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pPr>
            <a:endParaRPr kumimoji="0" lang="en-GB" sz="1500" b="1" i="0" u="none" strike="noStrike" cap="none" normalizeH="0" baseline="0">
              <a:ln>
                <a:noFill/>
              </a:ln>
              <a:solidFill>
                <a:schemeClr val="tx1"/>
              </a:solidFill>
              <a:effectLst/>
              <a:latin typeface="Arial" pitchFamily="34" charset="0"/>
            </a:endParaRPr>
          </a:p>
        </p:txBody>
      </p:sp>
      <p:sp>
        <p:nvSpPr>
          <p:cNvPr id="18" name="TextBox 17">
            <a:extLst>
              <a:ext uri="{FF2B5EF4-FFF2-40B4-BE49-F238E27FC236}">
                <a16:creationId xmlns:a16="http://schemas.microsoft.com/office/drawing/2014/main" id="{F5911277-BC8F-084E-978B-6DBDB878DD3E}"/>
              </a:ext>
            </a:extLst>
          </p:cNvPr>
          <p:cNvSpPr txBox="1"/>
          <p:nvPr/>
        </p:nvSpPr>
        <p:spPr>
          <a:xfrm>
            <a:off x="5085344" y="4583643"/>
            <a:ext cx="1361270" cy="246221"/>
          </a:xfrm>
          <a:prstGeom prst="rect">
            <a:avLst/>
          </a:prstGeom>
          <a:noFill/>
        </p:spPr>
        <p:txBody>
          <a:bodyPr wrap="none" rtlCol="0">
            <a:spAutoFit/>
          </a:bodyPr>
          <a:lstStyle/>
          <a:p>
            <a:r>
              <a:rPr lang="en-GB" sz="1000" dirty="0" err="1"/>
              <a:t>c.o.g</a:t>
            </a:r>
            <a:r>
              <a:rPr lang="en-GB" sz="1000" dirty="0"/>
              <a:t>. time resolution</a:t>
            </a:r>
          </a:p>
        </p:txBody>
      </p:sp>
    </p:spTree>
    <p:extLst>
      <p:ext uri="{BB962C8B-B14F-4D97-AF65-F5344CB8AC3E}">
        <p14:creationId xmlns:p14="http://schemas.microsoft.com/office/powerpoint/2010/main" val="2230970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3AC68C-7BFB-A94F-972C-5A0E4EBBE8FB}"/>
              </a:ext>
            </a:extLst>
          </p:cNvPr>
          <p:cNvSpPr>
            <a:spLocks noGrp="1"/>
          </p:cNvSpPr>
          <p:nvPr>
            <p:ph type="dt" sz="half" idx="10"/>
          </p:nvPr>
        </p:nvSpPr>
        <p:spPr/>
        <p:txBody>
          <a:bodyPr/>
          <a:lstStyle/>
          <a:p>
            <a:pPr>
              <a:defRPr/>
            </a:pPr>
            <a:fld id="{7DAF013E-C921-1A41-ACB1-41C1024FB1B8}" type="datetime1">
              <a:rPr lang="en-US" smtClean="0"/>
              <a:t>10/21/21</a:t>
            </a:fld>
            <a:endParaRPr lang="en-US" dirty="0"/>
          </a:p>
        </p:txBody>
      </p:sp>
      <p:sp>
        <p:nvSpPr>
          <p:cNvPr id="3" name="Slide Number Placeholder 2">
            <a:extLst>
              <a:ext uri="{FF2B5EF4-FFF2-40B4-BE49-F238E27FC236}">
                <a16:creationId xmlns:a16="http://schemas.microsoft.com/office/drawing/2014/main" id="{EA130BB7-AC09-1241-9587-0CB75C6CD439}"/>
              </a:ext>
            </a:extLst>
          </p:cNvPr>
          <p:cNvSpPr>
            <a:spLocks noGrp="1"/>
          </p:cNvSpPr>
          <p:nvPr>
            <p:ph type="sldNum" sz="quarter" idx="11"/>
          </p:nvPr>
        </p:nvSpPr>
        <p:spPr/>
        <p:txBody>
          <a:bodyPr/>
          <a:lstStyle/>
          <a:p>
            <a:pPr>
              <a:defRPr/>
            </a:pPr>
            <a:fld id="{7139EE62-D25E-4D29-9274-D0BC29529B49}" type="slidenum">
              <a:rPr lang="en-US" smtClean="0"/>
              <a:pPr>
                <a:defRPr/>
              </a:pPr>
              <a:t>25</a:t>
            </a:fld>
            <a:endParaRPr lang="en-US" dirty="0"/>
          </a:p>
        </p:txBody>
      </p:sp>
      <p:sp>
        <p:nvSpPr>
          <p:cNvPr id="4" name="TextBox 3">
            <a:extLst>
              <a:ext uri="{FF2B5EF4-FFF2-40B4-BE49-F238E27FC236}">
                <a16:creationId xmlns:a16="http://schemas.microsoft.com/office/drawing/2014/main" id="{4ECD146F-3F3D-C14C-9809-939B2652BB88}"/>
              </a:ext>
            </a:extLst>
          </p:cNvPr>
          <p:cNvSpPr txBox="1"/>
          <p:nvPr/>
        </p:nvSpPr>
        <p:spPr>
          <a:xfrm>
            <a:off x="1497562" y="1140071"/>
            <a:ext cx="9196875" cy="2800767"/>
          </a:xfrm>
          <a:prstGeom prst="rect">
            <a:avLst/>
          </a:prstGeom>
          <a:noFill/>
        </p:spPr>
        <p:txBody>
          <a:bodyPr wrap="square" rtlCol="0">
            <a:spAutoFit/>
          </a:bodyPr>
          <a:lstStyle/>
          <a:p>
            <a:r>
              <a:rPr lang="en-GB" dirty="0">
                <a:solidFill>
                  <a:srgbClr val="002060"/>
                </a:solidFill>
              </a:rPr>
              <a:t>In case noise is not dominant, the time resolution of a silicon sensor is somewhere between zero and the </a:t>
            </a:r>
            <a:r>
              <a:rPr lang="en-GB" dirty="0" err="1">
                <a:solidFill>
                  <a:srgbClr val="002060"/>
                </a:solidFill>
              </a:rPr>
              <a:t>c.o.g</a:t>
            </a:r>
            <a:r>
              <a:rPr lang="en-GB" dirty="0">
                <a:solidFill>
                  <a:srgbClr val="002060"/>
                </a:solidFill>
              </a:rPr>
              <a:t>. time resolution.</a:t>
            </a:r>
          </a:p>
          <a:p>
            <a:endParaRPr lang="en-GB" dirty="0">
              <a:solidFill>
                <a:srgbClr val="002060"/>
              </a:solidFill>
            </a:endParaRPr>
          </a:p>
          <a:p>
            <a:r>
              <a:rPr lang="en-GB" dirty="0">
                <a:solidFill>
                  <a:schemeClr val="accent6">
                    <a:lumMod val="50000"/>
                  </a:schemeClr>
                </a:solidFill>
              </a:rPr>
              <a:t>For a silicon detector signal with total duration T, the series noise contribution is minimised for amplifiers of </a:t>
            </a:r>
            <a:r>
              <a:rPr lang="en-GB" dirty="0" err="1">
                <a:solidFill>
                  <a:schemeClr val="accent6">
                    <a:lumMod val="50000"/>
                  </a:schemeClr>
                </a:solidFill>
              </a:rPr>
              <a:t>t</a:t>
            </a:r>
            <a:r>
              <a:rPr lang="en-GB" baseline="-25000" dirty="0" err="1">
                <a:solidFill>
                  <a:schemeClr val="accent6">
                    <a:lumMod val="50000"/>
                  </a:schemeClr>
                </a:solidFill>
              </a:rPr>
              <a:t>p</a:t>
            </a:r>
            <a:r>
              <a:rPr lang="en-GB" dirty="0">
                <a:solidFill>
                  <a:schemeClr val="accent6">
                    <a:lumMod val="50000"/>
                  </a:schemeClr>
                </a:solidFill>
              </a:rPr>
              <a:t> ~ T. </a:t>
            </a:r>
          </a:p>
          <a:p>
            <a:endParaRPr lang="en-GB" dirty="0">
              <a:solidFill>
                <a:srgbClr val="002060"/>
              </a:solidFill>
            </a:endParaRPr>
          </a:p>
          <a:p>
            <a:r>
              <a:rPr lang="en-GB" dirty="0">
                <a:solidFill>
                  <a:srgbClr val="002060"/>
                </a:solidFill>
              </a:rPr>
              <a:t>For very low noise a time resolution better than the </a:t>
            </a:r>
            <a:r>
              <a:rPr lang="en-GB" dirty="0" err="1">
                <a:solidFill>
                  <a:srgbClr val="002060"/>
                </a:solidFill>
              </a:rPr>
              <a:t>c.o.g</a:t>
            </a:r>
            <a:r>
              <a:rPr lang="en-GB" dirty="0">
                <a:solidFill>
                  <a:srgbClr val="002060"/>
                </a:solidFill>
              </a:rPr>
              <a:t>. time resolution can be achieved, but the divergence of the noise contribution for </a:t>
            </a:r>
            <a:r>
              <a:rPr lang="en-GB" dirty="0" err="1">
                <a:solidFill>
                  <a:srgbClr val="002060"/>
                </a:solidFill>
              </a:rPr>
              <a:t>t</a:t>
            </a:r>
            <a:r>
              <a:rPr lang="en-GB" baseline="-25000" dirty="0" err="1">
                <a:solidFill>
                  <a:srgbClr val="002060"/>
                </a:solidFill>
              </a:rPr>
              <a:t>p</a:t>
            </a:r>
            <a:r>
              <a:rPr lang="en-GB" dirty="0">
                <a:solidFill>
                  <a:srgbClr val="002060"/>
                </a:solidFill>
              </a:rPr>
              <a:t> </a:t>
            </a:r>
            <a:r>
              <a:rPr lang="en-GB" dirty="0">
                <a:solidFill>
                  <a:srgbClr val="002060"/>
                </a:solidFill>
                <a:sym typeface="Wingdings" pitchFamily="2" charset="2"/>
              </a:rPr>
              <a:t> 0 will limit this improvement.</a:t>
            </a:r>
          </a:p>
          <a:p>
            <a:endParaRPr lang="en-GB" sz="1400" dirty="0">
              <a:solidFill>
                <a:srgbClr val="002060"/>
              </a:solidFill>
              <a:sym typeface="Wingdings" pitchFamily="2" charset="2"/>
            </a:endParaRPr>
          </a:p>
        </p:txBody>
      </p:sp>
      <p:sp>
        <p:nvSpPr>
          <p:cNvPr id="5" name="Rectangle 2">
            <a:extLst>
              <a:ext uri="{FF2B5EF4-FFF2-40B4-BE49-F238E27FC236}">
                <a16:creationId xmlns:a16="http://schemas.microsoft.com/office/drawing/2014/main" id="{EBBB41A2-115B-154F-AF49-FEAF1444D5A1}"/>
              </a:ext>
            </a:extLst>
          </p:cNvPr>
          <p:cNvSpPr txBox="1">
            <a:spLocks noChangeArrowheads="1"/>
          </p:cNvSpPr>
          <p:nvPr/>
        </p:nvSpPr>
        <p:spPr>
          <a:xfrm>
            <a:off x="0" y="58147"/>
            <a:ext cx="12192000" cy="457200"/>
          </a:xfrm>
          <a:prstGeom prst="rect">
            <a:avLst/>
          </a:prstGeom>
          <a:effectLst/>
        </p:spPr>
        <p:txBody>
          <a:bodyPr/>
          <a:lstStyle>
            <a:lvl1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2pPr>
            <a:lvl3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3pPr>
            <a:lvl4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4pPr>
            <a:lvl5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5pPr>
            <a:lvl6pPr marL="4572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6pPr>
            <a:lvl7pPr marL="9144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7pPr>
            <a:lvl8pPr marL="13716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8pPr>
            <a:lvl9pPr marL="18288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FF0000"/>
                </a:solidFill>
                <a:effectLst>
                  <a:outerShdw blurRad="38100" dist="38100" dir="2700000" algn="tl">
                    <a:srgbClr val="C0C0C0"/>
                  </a:outerShdw>
                </a:effectLst>
                <a:uLnTx/>
                <a:uFillTx/>
                <a:latin typeface="Arial"/>
                <a:ea typeface="+mj-ea"/>
                <a:cs typeface="+mj-cs"/>
              </a:rPr>
              <a:t>Time resolution of ‘standard’ silicon sensors</a:t>
            </a:r>
          </a:p>
        </p:txBody>
      </p:sp>
      <p:grpSp>
        <p:nvGrpSpPr>
          <p:cNvPr id="8" name="Group 7">
            <a:extLst>
              <a:ext uri="{FF2B5EF4-FFF2-40B4-BE49-F238E27FC236}">
                <a16:creationId xmlns:a16="http://schemas.microsoft.com/office/drawing/2014/main" id="{C987AEB8-D06B-3F40-95E6-080A1B93F626}"/>
              </a:ext>
            </a:extLst>
          </p:cNvPr>
          <p:cNvGrpSpPr/>
          <p:nvPr/>
        </p:nvGrpSpPr>
        <p:grpSpPr>
          <a:xfrm>
            <a:off x="4278425" y="4329589"/>
            <a:ext cx="3281236" cy="1264513"/>
            <a:chOff x="4113863" y="4458928"/>
            <a:chExt cx="3281236" cy="1264513"/>
          </a:xfrm>
        </p:grpSpPr>
        <p:pic>
          <p:nvPicPr>
            <p:cNvPr id="6" name="Picture 5">
              <a:extLst>
                <a:ext uri="{FF2B5EF4-FFF2-40B4-BE49-F238E27FC236}">
                  <a16:creationId xmlns:a16="http://schemas.microsoft.com/office/drawing/2014/main" id="{78192926-97CC-BB40-B2C3-C6715760EEDD}"/>
                </a:ext>
              </a:extLst>
            </p:cNvPr>
            <p:cNvPicPr>
              <a:picLocks noChangeAspect="1"/>
            </p:cNvPicPr>
            <p:nvPr/>
          </p:nvPicPr>
          <p:blipFill rotWithShape="1">
            <a:blip r:embed="rId2"/>
            <a:srcRect l="25417" t="29659" r="20848"/>
            <a:stretch/>
          </p:blipFill>
          <p:spPr>
            <a:xfrm>
              <a:off x="4113863" y="4458928"/>
              <a:ext cx="3281236" cy="1222346"/>
            </a:xfrm>
            <a:prstGeom prst="rect">
              <a:avLst/>
            </a:prstGeom>
          </p:spPr>
        </p:pic>
        <p:sp>
          <p:nvSpPr>
            <p:cNvPr id="7" name="Rectangle 6">
              <a:extLst>
                <a:ext uri="{FF2B5EF4-FFF2-40B4-BE49-F238E27FC236}">
                  <a16:creationId xmlns:a16="http://schemas.microsoft.com/office/drawing/2014/main" id="{531621EE-206E-1840-9A19-F5B3E279B18A}"/>
                </a:ext>
              </a:extLst>
            </p:cNvPr>
            <p:cNvSpPr/>
            <p:nvPr/>
          </p:nvSpPr>
          <p:spPr bwMode="auto">
            <a:xfrm>
              <a:off x="4113863" y="4458928"/>
              <a:ext cx="3077497" cy="1264513"/>
            </a:xfrm>
            <a:prstGeom prst="rect">
              <a:avLst/>
            </a:prstGeom>
            <a:noFill/>
            <a:ln w="19050" cap="flat" cmpd="sng" algn="ctr">
              <a:solidFill>
                <a:srgbClr val="FF0000"/>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0" marR="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pPr>
              <a:endParaRPr kumimoji="0" lang="en-GB" sz="1500" b="1" i="0" u="none" strike="noStrike" cap="none" normalizeH="0" baseline="0">
                <a:ln>
                  <a:noFill/>
                </a:ln>
                <a:solidFill>
                  <a:schemeClr val="tx1"/>
                </a:solidFill>
                <a:effectLst/>
                <a:latin typeface="Arial" pitchFamily="34" charset="0"/>
              </a:endParaRPr>
            </a:p>
          </p:txBody>
        </p:sp>
      </p:grpSp>
    </p:spTree>
    <p:extLst>
      <p:ext uri="{BB962C8B-B14F-4D97-AF65-F5344CB8AC3E}">
        <p14:creationId xmlns:p14="http://schemas.microsoft.com/office/powerpoint/2010/main" val="2083464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812427-EF65-8F40-80E0-60FF12A93C0B}"/>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52BF309-6B9F-3741-9BDB-9CF9B53810AF}" type="datetime1">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10/21/21</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CEA449F0-0276-3349-9ADC-5230D8BD6E8E}"/>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39EE62-D25E-4D29-9274-D0BC29529B49}"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4" name="Rectangle 2">
            <a:extLst>
              <a:ext uri="{FF2B5EF4-FFF2-40B4-BE49-F238E27FC236}">
                <a16:creationId xmlns:a16="http://schemas.microsoft.com/office/drawing/2014/main" id="{012FB2A2-B6AE-9349-B185-D9EDFB58D4CF}"/>
              </a:ext>
            </a:extLst>
          </p:cNvPr>
          <p:cNvSpPr txBox="1">
            <a:spLocks noChangeArrowheads="1"/>
          </p:cNvSpPr>
          <p:nvPr/>
        </p:nvSpPr>
        <p:spPr>
          <a:xfrm>
            <a:off x="2460" y="2488601"/>
            <a:ext cx="12192000" cy="457200"/>
          </a:xfrm>
          <a:prstGeom prst="rect">
            <a:avLst/>
          </a:prstGeom>
          <a:effectLst/>
        </p:spPr>
        <p:txBody>
          <a:bodyPr/>
          <a:lstStyle>
            <a:lvl1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2pPr>
            <a:lvl3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3pPr>
            <a:lvl4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4pPr>
            <a:lvl5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5pPr>
            <a:lvl6pPr marL="4572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6pPr>
            <a:lvl7pPr marL="9144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7pPr>
            <a:lvl8pPr marL="13716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8pPr>
            <a:lvl9pPr marL="18288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FF0000"/>
                </a:solidFill>
                <a:effectLst>
                  <a:outerShdw blurRad="38100" dist="38100" dir="2700000" algn="tl">
                    <a:srgbClr val="C0C0C0"/>
                  </a:outerShdw>
                </a:effectLst>
                <a:uLnTx/>
                <a:uFillTx/>
                <a:latin typeface="Arial"/>
                <a:ea typeface="+mj-ea"/>
                <a:cs typeface="+mj-cs"/>
              </a:rPr>
              <a:t>Effects of finite Pixel Size</a:t>
            </a:r>
          </a:p>
        </p:txBody>
      </p:sp>
      <p:sp>
        <p:nvSpPr>
          <p:cNvPr id="5" name="Rectangle 4">
            <a:extLst>
              <a:ext uri="{FF2B5EF4-FFF2-40B4-BE49-F238E27FC236}">
                <a16:creationId xmlns:a16="http://schemas.microsoft.com/office/drawing/2014/main" id="{DED25FF5-0AF6-9A41-84F6-9BCE1E826E3E}"/>
              </a:ext>
            </a:extLst>
          </p:cNvPr>
          <p:cNvSpPr/>
          <p:nvPr/>
        </p:nvSpPr>
        <p:spPr>
          <a:xfrm>
            <a:off x="2249010" y="3782181"/>
            <a:ext cx="7489794" cy="646331"/>
          </a:xfrm>
          <a:prstGeom prst="rect">
            <a:avLst/>
          </a:prstGeom>
        </p:spPr>
        <p:txBody>
          <a:bodyPr wrap="square">
            <a:spAutoFit/>
          </a:bodyPr>
          <a:lstStyle/>
          <a:p>
            <a:pPr lvl="0">
              <a:defRPr/>
            </a:pPr>
            <a:r>
              <a:rPr lang="en-US" altLang="en-US" dirty="0">
                <a:solidFill>
                  <a:srgbClr val="002060"/>
                </a:solidFill>
              </a:rPr>
              <a:t>Up to now we discussed the situation of a very large pad of size w&gt;&gt;d i.e. and ‘infinitely extended parallel plate geometry’. </a:t>
            </a:r>
          </a:p>
        </p:txBody>
      </p:sp>
    </p:spTree>
    <p:extLst>
      <p:ext uri="{BB962C8B-B14F-4D97-AF65-F5344CB8AC3E}">
        <p14:creationId xmlns:p14="http://schemas.microsoft.com/office/powerpoint/2010/main" val="1988682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803BBE1-CDB2-0F44-8682-9EF56575EB6B}"/>
              </a:ext>
            </a:extLst>
          </p:cNvPr>
          <p:cNvSpPr/>
          <p:nvPr/>
        </p:nvSpPr>
        <p:spPr>
          <a:xfrm>
            <a:off x="242223" y="533192"/>
            <a:ext cx="4885037" cy="586314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A uniform charge distribution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Charge moving towards the strip:</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Charge moving away from the strip:</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Total induced current on the strip</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For very wide strips (parallel plate geometry) the induced charge from the movement of </a:t>
            </a:r>
            <a:r>
              <a:rPr kumimoji="0" lang="en-US" altLang="en-US" sz="1500" b="0" i="0" u="none" strike="noStrike" kern="1200" cap="none" spc="0" normalizeH="0" baseline="0" noProof="0" dirty="0">
                <a:ln>
                  <a:noFill/>
                </a:ln>
                <a:solidFill>
                  <a:srgbClr val="FF0000"/>
                </a:solidFill>
                <a:effectLst/>
                <a:uLnTx/>
                <a:uFillTx/>
                <a:latin typeface="Arial" charset="0"/>
                <a:ea typeface="+mn-ea"/>
                <a:cs typeface="+mn-cs"/>
              </a:rPr>
              <a:t>+</a:t>
            </a:r>
            <a:r>
              <a:rPr kumimoji="0" lang="en-US" altLang="en-US" sz="1500" b="0" i="0" u="none" strike="noStrike" kern="1200" cap="none" spc="0" normalizeH="0" baseline="0" noProof="0" dirty="0" err="1">
                <a:ln>
                  <a:noFill/>
                </a:ln>
                <a:solidFill>
                  <a:srgbClr val="FF0000"/>
                </a:solidFill>
                <a:effectLst/>
                <a:uLnTx/>
                <a:uFillTx/>
                <a:latin typeface="Arial" charset="0"/>
                <a:ea typeface="+mn-ea"/>
                <a:cs typeface="+mn-cs"/>
              </a:rPr>
              <a:t>λ</a:t>
            </a:r>
            <a:r>
              <a:rPr kumimoji="0" lang="en-US" altLang="en-US" sz="1500" b="0" i="0" u="none" strike="noStrike" kern="1200" cap="none" spc="0" normalizeH="0" baseline="0" noProof="0" dirty="0">
                <a:ln>
                  <a:noFill/>
                </a:ln>
                <a:solidFill>
                  <a:srgbClr val="FF0000"/>
                </a:solidFill>
                <a:effectLst/>
                <a:uLnTx/>
                <a:uFillTx/>
                <a:latin typeface="Arial" charset="0"/>
                <a:ea typeface="+mn-ea"/>
                <a:cs typeface="+mn-cs"/>
              </a:rPr>
              <a:t> </a:t>
            </a:r>
            <a:r>
              <a:rPr kumimoji="0" lang="en-US" altLang="en-US" sz="1500" b="0" i="0" u="none" strike="noStrike" kern="1200" cap="none" spc="0" normalizeH="0" baseline="0" noProof="0" dirty="0">
                <a:ln>
                  <a:noFill/>
                </a:ln>
                <a:solidFill>
                  <a:srgbClr val="002060"/>
                </a:solidFill>
                <a:effectLst/>
                <a:uLnTx/>
                <a:uFillTx/>
                <a:latin typeface="Arial" charset="0"/>
                <a:ea typeface="+mn-ea"/>
                <a:cs typeface="+mn-cs"/>
              </a:rPr>
              <a:t>and</a:t>
            </a:r>
            <a:r>
              <a:rPr kumimoji="0" lang="en-US" altLang="en-US" sz="1500" b="0" i="0" u="none" strike="noStrike" kern="1200" cap="none" spc="0" normalizeH="0" baseline="0" noProof="0" dirty="0">
                <a:ln>
                  <a:noFill/>
                </a:ln>
                <a:solidFill>
                  <a:srgbClr val="FF0000"/>
                </a:solidFill>
                <a:effectLst/>
                <a:uLnTx/>
                <a:uFillTx/>
                <a:latin typeface="Arial" charset="0"/>
                <a:ea typeface="+mn-ea"/>
                <a:cs typeface="+mn-cs"/>
              </a:rPr>
              <a:t> </a:t>
            </a:r>
            <a:r>
              <a:rPr kumimoji="0" lang="en-US" altLang="en-US" sz="1500" b="0" i="0" u="none" strike="noStrike" kern="1200" cap="none" spc="0" normalizeH="0" baseline="0" noProof="0" dirty="0">
                <a:ln>
                  <a:noFill/>
                </a:ln>
                <a:solidFill>
                  <a:srgbClr val="0033CC"/>
                </a:solidFill>
                <a:effectLst/>
                <a:uLnTx/>
                <a:uFillTx/>
                <a:latin typeface="Arial" charset="0"/>
                <a:ea typeface="+mn-ea"/>
                <a:cs typeface="+mn-cs"/>
              </a:rPr>
              <a:t>–</a:t>
            </a:r>
            <a:r>
              <a:rPr kumimoji="0" lang="en-US" altLang="en-US" sz="1500" b="0" i="0" u="none" strike="noStrike" kern="1200" cap="none" spc="0" normalizeH="0" baseline="0" noProof="0" dirty="0" err="1">
                <a:ln>
                  <a:noFill/>
                </a:ln>
                <a:solidFill>
                  <a:srgbClr val="0033CC"/>
                </a:solidFill>
                <a:effectLst/>
                <a:uLnTx/>
                <a:uFillTx/>
                <a:latin typeface="Arial" charset="0"/>
                <a:ea typeface="+mn-ea"/>
                <a:cs typeface="+mn-cs"/>
              </a:rPr>
              <a:t>λ</a:t>
            </a:r>
            <a:r>
              <a:rPr kumimoji="0" lang="en-US" altLang="en-US" sz="1500" b="0" i="0" u="none" strike="noStrike" kern="1200" cap="none" spc="0" normalizeH="0" baseline="0" noProof="0" dirty="0">
                <a:ln>
                  <a:noFill/>
                </a:ln>
                <a:solidFill>
                  <a:srgbClr val="0033CC"/>
                </a:solidFill>
                <a:effectLst/>
                <a:uLnTx/>
                <a:uFillTx/>
                <a:latin typeface="Arial" charset="0"/>
                <a:ea typeface="+mn-ea"/>
                <a:cs typeface="+mn-cs"/>
              </a:rPr>
              <a:t> </a:t>
            </a:r>
            <a:r>
              <a:rPr kumimoji="0" lang="en-US" altLang="en-US" sz="1500" b="0" i="0" u="none" strike="noStrike" kern="1200" cap="none" spc="0" normalizeH="0" baseline="0" noProof="0" dirty="0">
                <a:ln>
                  <a:noFill/>
                </a:ln>
                <a:solidFill>
                  <a:srgbClr val="002060"/>
                </a:solidFill>
                <a:effectLst/>
                <a:uLnTx/>
                <a:uFillTx/>
                <a:latin typeface="Arial" charset="0"/>
                <a:ea typeface="+mn-ea"/>
                <a:cs typeface="+mn-cs"/>
              </a:rPr>
              <a:t>is the same and equal to </a:t>
            </a:r>
            <a:r>
              <a:rPr kumimoji="0" lang="en-US" altLang="en-US" sz="1500" b="0" i="0" u="none" strike="noStrike" kern="1200" cap="none" spc="0" normalizeH="0" baseline="0" noProof="0" dirty="0" err="1">
                <a:ln>
                  <a:noFill/>
                </a:ln>
                <a:solidFill>
                  <a:srgbClr val="002060"/>
                </a:solidFill>
                <a:effectLst/>
                <a:uLnTx/>
                <a:uFillTx/>
                <a:latin typeface="Arial" charset="0"/>
                <a:ea typeface="+mn-ea"/>
                <a:cs typeface="+mn-cs"/>
              </a:rPr>
              <a:t>λd</a:t>
            </a:r>
            <a:r>
              <a:rPr kumimoji="0" lang="en-US" altLang="en-US" sz="1500" b="0" i="0" u="none" strike="noStrike" kern="1200" cap="none" spc="0" normalizeH="0" baseline="0" noProof="0" dirty="0">
                <a:ln>
                  <a:noFill/>
                </a:ln>
                <a:solidFill>
                  <a:srgbClr val="002060"/>
                </a:solidFill>
                <a:effectLst/>
                <a:uLnTx/>
                <a:uFillTx/>
                <a:latin typeface="Arial" charset="0"/>
                <a:ea typeface="+mn-ea"/>
                <a:cs typeface="+mn-cs"/>
              </a:rPr>
              <a:t>/2.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9D00">
                    <a:lumMod val="50000"/>
                  </a:srgbClr>
                </a:solidFill>
                <a:effectLst/>
                <a:uLnTx/>
                <a:uFillTx/>
                <a:latin typeface="Arial" charset="0"/>
                <a:ea typeface="+mn-ea"/>
                <a:cs typeface="+mn-cs"/>
              </a:rPr>
              <a:t>For small strips, the fraction of the signal due to the charges moving towards the strip increases.  </a:t>
            </a:r>
          </a:p>
        </p:txBody>
      </p:sp>
      <p:sp>
        <p:nvSpPr>
          <p:cNvPr id="3" name="Slide Number Placeholder 2">
            <a:extLst>
              <a:ext uri="{FF2B5EF4-FFF2-40B4-BE49-F238E27FC236}">
                <a16:creationId xmlns:a16="http://schemas.microsoft.com/office/drawing/2014/main" id="{6F205FB1-A4DD-5D4D-B8F8-C934F9FE246C}"/>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39EE62-D25E-4D29-9274-D0BC29529B49}"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5" name="Rectangle 19">
            <a:extLst>
              <a:ext uri="{FF2B5EF4-FFF2-40B4-BE49-F238E27FC236}">
                <a16:creationId xmlns:a16="http://schemas.microsoft.com/office/drawing/2014/main" id="{123683E9-4092-3349-8B41-819F3F074F0D}"/>
              </a:ext>
            </a:extLst>
          </p:cNvPr>
          <p:cNvSpPr>
            <a:spLocks noChangeArrowheads="1"/>
          </p:cNvSpPr>
          <p:nvPr/>
        </p:nvSpPr>
        <p:spPr bwMode="auto">
          <a:xfrm>
            <a:off x="0" y="10886"/>
            <a:ext cx="1219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Weighting field of a strip in a parallel plate geometry</a:t>
            </a:r>
          </a:p>
        </p:txBody>
      </p:sp>
      <p:pic>
        <p:nvPicPr>
          <p:cNvPr id="10" name="Picture 9">
            <a:extLst>
              <a:ext uri="{FF2B5EF4-FFF2-40B4-BE49-F238E27FC236}">
                <a16:creationId xmlns:a16="http://schemas.microsoft.com/office/drawing/2014/main" id="{69964FFA-2C40-3A4A-A830-32737E0145B5}"/>
              </a:ext>
            </a:extLst>
          </p:cNvPr>
          <p:cNvPicPr>
            <a:picLocks noChangeAspect="1"/>
          </p:cNvPicPr>
          <p:nvPr/>
        </p:nvPicPr>
        <p:blipFill>
          <a:blip r:embed="rId2"/>
          <a:stretch>
            <a:fillRect/>
          </a:stretch>
        </p:blipFill>
        <p:spPr>
          <a:xfrm>
            <a:off x="5558481" y="506797"/>
            <a:ext cx="5181600" cy="1639673"/>
          </a:xfrm>
          <a:prstGeom prst="rect">
            <a:avLst/>
          </a:prstGeom>
        </p:spPr>
      </p:pic>
      <p:cxnSp>
        <p:nvCxnSpPr>
          <p:cNvPr id="29" name="Straight Connector 28">
            <a:extLst>
              <a:ext uri="{FF2B5EF4-FFF2-40B4-BE49-F238E27FC236}">
                <a16:creationId xmlns:a16="http://schemas.microsoft.com/office/drawing/2014/main" id="{BACD88FD-9E0E-D745-99F2-2FE432252DA1}"/>
              </a:ext>
            </a:extLst>
          </p:cNvPr>
          <p:cNvCxnSpPr>
            <a:cxnSpLocks noChangeShapeType="1"/>
          </p:cNvCxnSpPr>
          <p:nvPr/>
        </p:nvCxnSpPr>
        <p:spPr bwMode="auto">
          <a:xfrm>
            <a:off x="7637653" y="2027392"/>
            <a:ext cx="1066800" cy="0"/>
          </a:xfrm>
          <a:prstGeom prst="line">
            <a:avLst/>
          </a:prstGeom>
          <a:noFill/>
          <a:ln w="60325">
            <a:solidFill>
              <a:srgbClr val="002060"/>
            </a:solidFill>
            <a:round/>
            <a:headEnd/>
            <a:tailEnd/>
          </a:ln>
          <a:effectLst>
            <a:outerShdw blurRad="63500" dist="23000" dir="5400000" rotWithShape="0">
              <a:srgbClr val="000000">
                <a:alpha val="34999"/>
              </a:srgbClr>
            </a:outerShdw>
          </a:effectLst>
          <a:extLst>
            <a:ext uri="{909E8E84-426E-40dd-AFC4-6F175D3DCCD1}">
              <a14:hiddenFill xmlns="" xmlns:a14="http://schemas.microsoft.com/office/drawing/2010/main">
                <a:noFill/>
              </a14:hiddenFill>
            </a:ext>
          </a:extLst>
        </p:spPr>
      </p:cxnSp>
      <p:cxnSp>
        <p:nvCxnSpPr>
          <p:cNvPr id="41" name="Straight Connector 40">
            <a:extLst>
              <a:ext uri="{FF2B5EF4-FFF2-40B4-BE49-F238E27FC236}">
                <a16:creationId xmlns:a16="http://schemas.microsoft.com/office/drawing/2014/main" id="{8DC366BD-5E63-6846-B313-52DF436516B9}"/>
              </a:ext>
            </a:extLst>
          </p:cNvPr>
          <p:cNvCxnSpPr>
            <a:cxnSpLocks noChangeShapeType="1"/>
          </p:cNvCxnSpPr>
          <p:nvPr/>
        </p:nvCxnSpPr>
        <p:spPr bwMode="auto">
          <a:xfrm>
            <a:off x="8780653" y="2027392"/>
            <a:ext cx="1066800" cy="0"/>
          </a:xfrm>
          <a:prstGeom prst="line">
            <a:avLst/>
          </a:prstGeom>
          <a:noFill/>
          <a:ln w="60325">
            <a:solidFill>
              <a:srgbClr val="002060"/>
            </a:solidFill>
            <a:round/>
            <a:headEnd/>
            <a:tailEnd/>
          </a:ln>
          <a:effectLst>
            <a:outerShdw blurRad="635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42" name="TextBox 41">
            <a:extLst>
              <a:ext uri="{FF2B5EF4-FFF2-40B4-BE49-F238E27FC236}">
                <a16:creationId xmlns:a16="http://schemas.microsoft.com/office/drawing/2014/main" id="{773BDA2C-8B93-5E4D-A382-24C862BC468B}"/>
              </a:ext>
            </a:extLst>
          </p:cNvPr>
          <p:cNvSpPr txBox="1"/>
          <p:nvPr/>
        </p:nvSpPr>
        <p:spPr>
          <a:xfrm>
            <a:off x="5226028" y="2646112"/>
            <a:ext cx="914400" cy="355481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w&gt;&gt;d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w=d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w=d/2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p:txBody>
      </p:sp>
      <p:sp>
        <p:nvSpPr>
          <p:cNvPr id="37" name="Line 4">
            <a:extLst>
              <a:ext uri="{FF2B5EF4-FFF2-40B4-BE49-F238E27FC236}">
                <a16:creationId xmlns:a16="http://schemas.microsoft.com/office/drawing/2014/main" id="{ED17E0F8-77D5-F44A-BE10-2480528B20FE}"/>
              </a:ext>
            </a:extLst>
          </p:cNvPr>
          <p:cNvSpPr>
            <a:spLocks noChangeShapeType="1"/>
          </p:cNvSpPr>
          <p:nvPr/>
        </p:nvSpPr>
        <p:spPr bwMode="auto">
          <a:xfrm>
            <a:off x="7326684" y="1300003"/>
            <a:ext cx="74789" cy="76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2075" tIns="46038" rIns="92075" bIns="4603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 name="Oval 47">
            <a:extLst>
              <a:ext uri="{FF2B5EF4-FFF2-40B4-BE49-F238E27FC236}">
                <a16:creationId xmlns:a16="http://schemas.microsoft.com/office/drawing/2014/main" id="{EA5533FC-FCA6-E14F-BCB1-5047D1E7F42A}"/>
              </a:ext>
            </a:extLst>
          </p:cNvPr>
          <p:cNvSpPr/>
          <p:nvPr/>
        </p:nvSpPr>
        <p:spPr>
          <a:xfrm>
            <a:off x="8114205" y="1379750"/>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9" name="Oval 48">
            <a:extLst>
              <a:ext uri="{FF2B5EF4-FFF2-40B4-BE49-F238E27FC236}">
                <a16:creationId xmlns:a16="http://schemas.microsoft.com/office/drawing/2014/main" id="{662BCA3D-0824-B84C-8603-AFFFDEB7E8E5}"/>
              </a:ext>
            </a:extLst>
          </p:cNvPr>
          <p:cNvSpPr/>
          <p:nvPr/>
        </p:nvSpPr>
        <p:spPr>
          <a:xfrm>
            <a:off x="8114197" y="1451758"/>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0" name="Oval 49">
            <a:extLst>
              <a:ext uri="{FF2B5EF4-FFF2-40B4-BE49-F238E27FC236}">
                <a16:creationId xmlns:a16="http://schemas.microsoft.com/office/drawing/2014/main" id="{30D4790C-60C9-C842-A0E1-63339B9F1FFA}"/>
              </a:ext>
            </a:extLst>
          </p:cNvPr>
          <p:cNvSpPr/>
          <p:nvPr/>
        </p:nvSpPr>
        <p:spPr>
          <a:xfrm>
            <a:off x="8114197" y="1523766"/>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1" name="Oval 50">
            <a:extLst>
              <a:ext uri="{FF2B5EF4-FFF2-40B4-BE49-F238E27FC236}">
                <a16:creationId xmlns:a16="http://schemas.microsoft.com/office/drawing/2014/main" id="{E6E7B6DD-D3A0-7340-A15C-A9A7A2D7CC7B}"/>
              </a:ext>
            </a:extLst>
          </p:cNvPr>
          <p:cNvSpPr/>
          <p:nvPr/>
        </p:nvSpPr>
        <p:spPr>
          <a:xfrm>
            <a:off x="8114197" y="1595774"/>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2" name="Oval 51">
            <a:extLst>
              <a:ext uri="{FF2B5EF4-FFF2-40B4-BE49-F238E27FC236}">
                <a16:creationId xmlns:a16="http://schemas.microsoft.com/office/drawing/2014/main" id="{FD618F06-39DE-CC4D-B66C-81B58E814100}"/>
              </a:ext>
            </a:extLst>
          </p:cNvPr>
          <p:cNvSpPr/>
          <p:nvPr/>
        </p:nvSpPr>
        <p:spPr>
          <a:xfrm>
            <a:off x="8114197" y="1667782"/>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3" name="Oval 52">
            <a:extLst>
              <a:ext uri="{FF2B5EF4-FFF2-40B4-BE49-F238E27FC236}">
                <a16:creationId xmlns:a16="http://schemas.microsoft.com/office/drawing/2014/main" id="{80F51222-2B3C-2E43-A5EA-998327398F79}"/>
              </a:ext>
            </a:extLst>
          </p:cNvPr>
          <p:cNvSpPr/>
          <p:nvPr/>
        </p:nvSpPr>
        <p:spPr>
          <a:xfrm>
            <a:off x="8114197" y="1739790"/>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4" name="Oval 53">
            <a:extLst>
              <a:ext uri="{FF2B5EF4-FFF2-40B4-BE49-F238E27FC236}">
                <a16:creationId xmlns:a16="http://schemas.microsoft.com/office/drawing/2014/main" id="{BE5FE092-A9D2-C443-95ED-3A6A45837D0E}"/>
              </a:ext>
            </a:extLst>
          </p:cNvPr>
          <p:cNvSpPr/>
          <p:nvPr/>
        </p:nvSpPr>
        <p:spPr>
          <a:xfrm>
            <a:off x="8114197" y="1811798"/>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5" name="Oval 54">
            <a:extLst>
              <a:ext uri="{FF2B5EF4-FFF2-40B4-BE49-F238E27FC236}">
                <a16:creationId xmlns:a16="http://schemas.microsoft.com/office/drawing/2014/main" id="{2B993C78-2AC6-1C48-8922-26BD90314A4C}"/>
              </a:ext>
            </a:extLst>
          </p:cNvPr>
          <p:cNvSpPr/>
          <p:nvPr/>
        </p:nvSpPr>
        <p:spPr>
          <a:xfrm>
            <a:off x="8114197" y="1883806"/>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6" name="Oval 55">
            <a:extLst>
              <a:ext uri="{FF2B5EF4-FFF2-40B4-BE49-F238E27FC236}">
                <a16:creationId xmlns:a16="http://schemas.microsoft.com/office/drawing/2014/main" id="{89B13491-4A40-D349-AE48-A5115D9EFA1D}"/>
              </a:ext>
            </a:extLst>
          </p:cNvPr>
          <p:cNvSpPr/>
          <p:nvPr/>
        </p:nvSpPr>
        <p:spPr>
          <a:xfrm>
            <a:off x="8186205" y="1379750"/>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7" name="Oval 56">
            <a:extLst>
              <a:ext uri="{FF2B5EF4-FFF2-40B4-BE49-F238E27FC236}">
                <a16:creationId xmlns:a16="http://schemas.microsoft.com/office/drawing/2014/main" id="{908D5AB2-4C3D-074B-83BE-40081D0C67D5}"/>
              </a:ext>
            </a:extLst>
          </p:cNvPr>
          <p:cNvSpPr/>
          <p:nvPr/>
        </p:nvSpPr>
        <p:spPr>
          <a:xfrm>
            <a:off x="8186205" y="1451758"/>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8" name="Oval 57">
            <a:extLst>
              <a:ext uri="{FF2B5EF4-FFF2-40B4-BE49-F238E27FC236}">
                <a16:creationId xmlns:a16="http://schemas.microsoft.com/office/drawing/2014/main" id="{9E879BB2-7DCD-7442-BFE9-6E2A20B7ECED}"/>
              </a:ext>
            </a:extLst>
          </p:cNvPr>
          <p:cNvSpPr/>
          <p:nvPr/>
        </p:nvSpPr>
        <p:spPr>
          <a:xfrm>
            <a:off x="8186205" y="1523766"/>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9" name="Oval 58">
            <a:extLst>
              <a:ext uri="{FF2B5EF4-FFF2-40B4-BE49-F238E27FC236}">
                <a16:creationId xmlns:a16="http://schemas.microsoft.com/office/drawing/2014/main" id="{AA106BA2-D1F2-6B44-9C2A-CD11D36F6478}"/>
              </a:ext>
            </a:extLst>
          </p:cNvPr>
          <p:cNvSpPr/>
          <p:nvPr/>
        </p:nvSpPr>
        <p:spPr>
          <a:xfrm>
            <a:off x="8186205" y="1595774"/>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Oval 59">
            <a:extLst>
              <a:ext uri="{FF2B5EF4-FFF2-40B4-BE49-F238E27FC236}">
                <a16:creationId xmlns:a16="http://schemas.microsoft.com/office/drawing/2014/main" id="{F625776F-1459-9545-89C6-7821ACBFF339}"/>
              </a:ext>
            </a:extLst>
          </p:cNvPr>
          <p:cNvSpPr/>
          <p:nvPr/>
        </p:nvSpPr>
        <p:spPr>
          <a:xfrm>
            <a:off x="8186205" y="1667782"/>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Oval 60">
            <a:extLst>
              <a:ext uri="{FF2B5EF4-FFF2-40B4-BE49-F238E27FC236}">
                <a16:creationId xmlns:a16="http://schemas.microsoft.com/office/drawing/2014/main" id="{8177B5FA-9E44-A14E-8826-8D8ED83F2744}"/>
              </a:ext>
            </a:extLst>
          </p:cNvPr>
          <p:cNvSpPr/>
          <p:nvPr/>
        </p:nvSpPr>
        <p:spPr>
          <a:xfrm>
            <a:off x="8186205" y="1739790"/>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2" name="Oval 61">
            <a:extLst>
              <a:ext uri="{FF2B5EF4-FFF2-40B4-BE49-F238E27FC236}">
                <a16:creationId xmlns:a16="http://schemas.microsoft.com/office/drawing/2014/main" id="{E0AD9C15-67CC-4F42-9EA9-C84CB43A5A55}"/>
              </a:ext>
            </a:extLst>
          </p:cNvPr>
          <p:cNvSpPr/>
          <p:nvPr/>
        </p:nvSpPr>
        <p:spPr>
          <a:xfrm>
            <a:off x="8186205" y="1811798"/>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3" name="Oval 62">
            <a:extLst>
              <a:ext uri="{FF2B5EF4-FFF2-40B4-BE49-F238E27FC236}">
                <a16:creationId xmlns:a16="http://schemas.microsoft.com/office/drawing/2014/main" id="{6EE3A4B6-7421-C14C-9F0A-EE515B4241C2}"/>
              </a:ext>
            </a:extLst>
          </p:cNvPr>
          <p:cNvSpPr/>
          <p:nvPr/>
        </p:nvSpPr>
        <p:spPr>
          <a:xfrm>
            <a:off x="8186205" y="1883806"/>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4" name="Oval 63">
            <a:extLst>
              <a:ext uri="{FF2B5EF4-FFF2-40B4-BE49-F238E27FC236}">
                <a16:creationId xmlns:a16="http://schemas.microsoft.com/office/drawing/2014/main" id="{984D5CE1-510B-1A48-A319-77D7C4D9AB80}"/>
              </a:ext>
            </a:extLst>
          </p:cNvPr>
          <p:cNvSpPr/>
          <p:nvPr/>
        </p:nvSpPr>
        <p:spPr>
          <a:xfrm>
            <a:off x="8186205" y="1307742"/>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5" name="Oval 64">
            <a:extLst>
              <a:ext uri="{FF2B5EF4-FFF2-40B4-BE49-F238E27FC236}">
                <a16:creationId xmlns:a16="http://schemas.microsoft.com/office/drawing/2014/main" id="{F8460D23-9AC6-0E41-B4F9-6B2A5B461F91}"/>
              </a:ext>
            </a:extLst>
          </p:cNvPr>
          <p:cNvSpPr/>
          <p:nvPr/>
        </p:nvSpPr>
        <p:spPr>
          <a:xfrm>
            <a:off x="8114197" y="1307742"/>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6" name="Oval 65">
            <a:extLst>
              <a:ext uri="{FF2B5EF4-FFF2-40B4-BE49-F238E27FC236}">
                <a16:creationId xmlns:a16="http://schemas.microsoft.com/office/drawing/2014/main" id="{39CB2C05-6254-DD45-B9C4-981B738AE345}"/>
              </a:ext>
            </a:extLst>
          </p:cNvPr>
          <p:cNvSpPr/>
          <p:nvPr/>
        </p:nvSpPr>
        <p:spPr>
          <a:xfrm>
            <a:off x="8114205" y="1016506"/>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7" name="Oval 66">
            <a:extLst>
              <a:ext uri="{FF2B5EF4-FFF2-40B4-BE49-F238E27FC236}">
                <a16:creationId xmlns:a16="http://schemas.microsoft.com/office/drawing/2014/main" id="{23208728-3BF8-8A41-B135-916872D28F4C}"/>
              </a:ext>
            </a:extLst>
          </p:cNvPr>
          <p:cNvSpPr/>
          <p:nvPr/>
        </p:nvSpPr>
        <p:spPr>
          <a:xfrm>
            <a:off x="8114197" y="1088514"/>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8" name="Oval 67">
            <a:extLst>
              <a:ext uri="{FF2B5EF4-FFF2-40B4-BE49-F238E27FC236}">
                <a16:creationId xmlns:a16="http://schemas.microsoft.com/office/drawing/2014/main" id="{8AF9FD77-067F-5A41-BF08-16F2D3533136}"/>
              </a:ext>
            </a:extLst>
          </p:cNvPr>
          <p:cNvSpPr/>
          <p:nvPr/>
        </p:nvSpPr>
        <p:spPr>
          <a:xfrm>
            <a:off x="8114197" y="1160522"/>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9" name="Oval 68">
            <a:extLst>
              <a:ext uri="{FF2B5EF4-FFF2-40B4-BE49-F238E27FC236}">
                <a16:creationId xmlns:a16="http://schemas.microsoft.com/office/drawing/2014/main" id="{1E36DFB8-A4F6-074A-9D65-DDC181500555}"/>
              </a:ext>
            </a:extLst>
          </p:cNvPr>
          <p:cNvSpPr/>
          <p:nvPr/>
        </p:nvSpPr>
        <p:spPr>
          <a:xfrm>
            <a:off x="8114197" y="1232530"/>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0" name="Oval 69">
            <a:extLst>
              <a:ext uri="{FF2B5EF4-FFF2-40B4-BE49-F238E27FC236}">
                <a16:creationId xmlns:a16="http://schemas.microsoft.com/office/drawing/2014/main" id="{E3F0DABE-959D-1747-9485-2FFEC99429E2}"/>
              </a:ext>
            </a:extLst>
          </p:cNvPr>
          <p:cNvSpPr/>
          <p:nvPr/>
        </p:nvSpPr>
        <p:spPr>
          <a:xfrm>
            <a:off x="8186205" y="1016506"/>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1" name="Oval 70">
            <a:extLst>
              <a:ext uri="{FF2B5EF4-FFF2-40B4-BE49-F238E27FC236}">
                <a16:creationId xmlns:a16="http://schemas.microsoft.com/office/drawing/2014/main" id="{025ACB67-D1EF-FF4A-A5C2-A6DD548349F2}"/>
              </a:ext>
            </a:extLst>
          </p:cNvPr>
          <p:cNvSpPr/>
          <p:nvPr/>
        </p:nvSpPr>
        <p:spPr>
          <a:xfrm>
            <a:off x="8186205" y="1088514"/>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2" name="Oval 71">
            <a:extLst>
              <a:ext uri="{FF2B5EF4-FFF2-40B4-BE49-F238E27FC236}">
                <a16:creationId xmlns:a16="http://schemas.microsoft.com/office/drawing/2014/main" id="{E17CC82A-28DB-1742-A99B-90F4A43A9557}"/>
              </a:ext>
            </a:extLst>
          </p:cNvPr>
          <p:cNvSpPr/>
          <p:nvPr/>
        </p:nvSpPr>
        <p:spPr>
          <a:xfrm>
            <a:off x="8186205" y="1160522"/>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Oval 72">
            <a:extLst>
              <a:ext uri="{FF2B5EF4-FFF2-40B4-BE49-F238E27FC236}">
                <a16:creationId xmlns:a16="http://schemas.microsoft.com/office/drawing/2014/main" id="{248FF082-352C-C24E-B09D-30D7AB236DE7}"/>
              </a:ext>
            </a:extLst>
          </p:cNvPr>
          <p:cNvSpPr/>
          <p:nvPr/>
        </p:nvSpPr>
        <p:spPr>
          <a:xfrm>
            <a:off x="8186205" y="1232530"/>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4" name="Oval 73">
            <a:extLst>
              <a:ext uri="{FF2B5EF4-FFF2-40B4-BE49-F238E27FC236}">
                <a16:creationId xmlns:a16="http://schemas.microsoft.com/office/drawing/2014/main" id="{8EE7E6E1-5AE5-5F4F-9118-EE2AFFABB447}"/>
              </a:ext>
            </a:extLst>
          </p:cNvPr>
          <p:cNvSpPr/>
          <p:nvPr/>
        </p:nvSpPr>
        <p:spPr>
          <a:xfrm>
            <a:off x="8186205" y="944498"/>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5" name="Oval 74">
            <a:extLst>
              <a:ext uri="{FF2B5EF4-FFF2-40B4-BE49-F238E27FC236}">
                <a16:creationId xmlns:a16="http://schemas.microsoft.com/office/drawing/2014/main" id="{275E6D55-C691-0146-B314-B0FDB5F353DB}"/>
              </a:ext>
            </a:extLst>
          </p:cNvPr>
          <p:cNvSpPr/>
          <p:nvPr/>
        </p:nvSpPr>
        <p:spPr>
          <a:xfrm>
            <a:off x="8114197" y="944498"/>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6" name="TextBox 40">
            <a:extLst>
              <a:ext uri="{FF2B5EF4-FFF2-40B4-BE49-F238E27FC236}">
                <a16:creationId xmlns:a16="http://schemas.microsoft.com/office/drawing/2014/main" id="{0EC0C27E-A1FD-D143-8250-B6B39F0D13C4}"/>
              </a:ext>
            </a:extLst>
          </p:cNvPr>
          <p:cNvSpPr txBox="1">
            <a:spLocks noChangeArrowheads="1"/>
          </p:cNvSpPr>
          <p:nvPr/>
        </p:nvSpPr>
        <p:spPr bwMode="auto">
          <a:xfrm>
            <a:off x="7585992" y="1018628"/>
            <a:ext cx="4187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Arial" charset="0"/>
                <a:ea typeface="+mn-ea"/>
                <a:cs typeface="+mn-cs"/>
              </a:rPr>
              <a:t>+</a:t>
            </a:r>
            <a:r>
              <a:rPr kumimoji="0" lang="en-US" altLang="en-US" sz="1600" b="0" i="0" u="none" strike="noStrike" kern="1200" cap="none" spc="0" normalizeH="0" baseline="0" noProof="0" dirty="0" err="1">
                <a:ln>
                  <a:noFill/>
                </a:ln>
                <a:solidFill>
                  <a:srgbClr val="FF0000"/>
                </a:solidFill>
                <a:effectLst/>
                <a:uLnTx/>
                <a:uFillTx/>
                <a:latin typeface="Arial" charset="0"/>
                <a:ea typeface="+mn-ea"/>
                <a:cs typeface="+mn-cs"/>
              </a:rPr>
              <a:t>λ</a:t>
            </a:r>
            <a:endParaRPr kumimoji="0" lang="en-US" altLang="en-US" sz="1600" b="0" i="0" u="none" strike="noStrike" kern="1200" cap="none" spc="0" normalizeH="0" baseline="-25000" noProof="0" dirty="0">
              <a:ln>
                <a:noFill/>
              </a:ln>
              <a:solidFill>
                <a:srgbClr val="FF0000"/>
              </a:solidFill>
              <a:effectLst/>
              <a:uLnTx/>
              <a:uFillTx/>
              <a:latin typeface="Arial" charset="0"/>
              <a:ea typeface="+mn-ea"/>
              <a:cs typeface="+mn-cs"/>
            </a:endParaRPr>
          </a:p>
        </p:txBody>
      </p:sp>
      <p:sp>
        <p:nvSpPr>
          <p:cNvPr id="78" name="Line 70">
            <a:extLst>
              <a:ext uri="{FF2B5EF4-FFF2-40B4-BE49-F238E27FC236}">
                <a16:creationId xmlns:a16="http://schemas.microsoft.com/office/drawing/2014/main" id="{B5E948A4-C4E4-414E-BB26-05C871A444D9}"/>
              </a:ext>
            </a:extLst>
          </p:cNvPr>
          <p:cNvSpPr>
            <a:spLocks noChangeShapeType="1"/>
          </p:cNvSpPr>
          <p:nvPr/>
        </p:nvSpPr>
        <p:spPr bwMode="auto">
          <a:xfrm>
            <a:off x="7966992" y="1204782"/>
            <a:ext cx="0" cy="3240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solidFill>
                  <a:srgbClr val="000000"/>
                </a:solidFill>
              </a:ln>
              <a:solidFill>
                <a:prstClr val="black"/>
              </a:solidFill>
              <a:effectLst/>
              <a:uLnTx/>
              <a:uFillTx/>
              <a:latin typeface="Arial" charset="0"/>
              <a:ea typeface="+mn-ea"/>
              <a:cs typeface="+mn-cs"/>
            </a:endParaRPr>
          </a:p>
        </p:txBody>
      </p:sp>
      <p:sp>
        <p:nvSpPr>
          <p:cNvPr id="79" name="Line 70">
            <a:extLst>
              <a:ext uri="{FF2B5EF4-FFF2-40B4-BE49-F238E27FC236}">
                <a16:creationId xmlns:a16="http://schemas.microsoft.com/office/drawing/2014/main" id="{4C77C8FA-2364-2042-A058-ECAAF6741376}"/>
              </a:ext>
            </a:extLst>
          </p:cNvPr>
          <p:cNvSpPr>
            <a:spLocks noChangeShapeType="1"/>
          </p:cNvSpPr>
          <p:nvPr/>
        </p:nvSpPr>
        <p:spPr bwMode="auto">
          <a:xfrm flipV="1">
            <a:off x="8398074" y="1202724"/>
            <a:ext cx="0" cy="2880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solidFill>
                  <a:srgbClr val="000000"/>
                </a:solidFill>
              </a:ln>
              <a:solidFill>
                <a:prstClr val="black"/>
              </a:solidFill>
              <a:effectLst/>
              <a:uLnTx/>
              <a:uFillTx/>
              <a:latin typeface="Arial" charset="0"/>
              <a:ea typeface="+mn-ea"/>
              <a:cs typeface="+mn-cs"/>
            </a:endParaRPr>
          </a:p>
        </p:txBody>
      </p:sp>
      <p:sp>
        <p:nvSpPr>
          <p:cNvPr id="80" name="TextBox 40">
            <a:extLst>
              <a:ext uri="{FF2B5EF4-FFF2-40B4-BE49-F238E27FC236}">
                <a16:creationId xmlns:a16="http://schemas.microsoft.com/office/drawing/2014/main" id="{C38A8098-3B78-B747-831A-DF585636D819}"/>
              </a:ext>
            </a:extLst>
          </p:cNvPr>
          <p:cNvSpPr txBox="1">
            <a:spLocks noChangeArrowheads="1"/>
          </p:cNvSpPr>
          <p:nvPr/>
        </p:nvSpPr>
        <p:spPr bwMode="auto">
          <a:xfrm>
            <a:off x="8259266" y="1397570"/>
            <a:ext cx="3674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33CC"/>
                </a:solidFill>
                <a:effectLst/>
                <a:uLnTx/>
                <a:uFillTx/>
                <a:latin typeface="Arial" charset="0"/>
                <a:ea typeface="+mn-ea"/>
                <a:cs typeface="+mn-cs"/>
              </a:rPr>
              <a:t>-</a:t>
            </a:r>
            <a:r>
              <a:rPr kumimoji="0" lang="en-US" altLang="en-US" sz="1600" b="0" i="0" u="none" strike="noStrike" kern="1200" cap="none" spc="0" normalizeH="0" baseline="0" noProof="0" dirty="0" err="1">
                <a:ln>
                  <a:noFill/>
                </a:ln>
                <a:solidFill>
                  <a:srgbClr val="0033CC"/>
                </a:solidFill>
                <a:effectLst/>
                <a:uLnTx/>
                <a:uFillTx/>
                <a:latin typeface="Arial" charset="0"/>
                <a:ea typeface="+mn-ea"/>
                <a:cs typeface="+mn-cs"/>
              </a:rPr>
              <a:t>λ</a:t>
            </a:r>
            <a:endParaRPr kumimoji="0" lang="en-US" altLang="en-US" sz="1600" b="0" i="0" u="none" strike="noStrike" kern="1200" cap="none" spc="0" normalizeH="0" baseline="-25000" noProof="0" dirty="0">
              <a:ln>
                <a:noFill/>
              </a:ln>
              <a:solidFill>
                <a:srgbClr val="0033CC"/>
              </a:solidFill>
              <a:effectLst/>
              <a:uLnTx/>
              <a:uFillTx/>
              <a:latin typeface="Arial" charset="0"/>
              <a:ea typeface="+mn-ea"/>
              <a:cs typeface="+mn-cs"/>
            </a:endParaRPr>
          </a:p>
        </p:txBody>
      </p:sp>
      <p:sp>
        <p:nvSpPr>
          <p:cNvPr id="109" name="Oval 108">
            <a:extLst>
              <a:ext uri="{FF2B5EF4-FFF2-40B4-BE49-F238E27FC236}">
                <a16:creationId xmlns:a16="http://schemas.microsoft.com/office/drawing/2014/main" id="{A04C803C-F6E2-D241-818E-0C3BBBBB34CB}"/>
              </a:ext>
            </a:extLst>
          </p:cNvPr>
          <p:cNvSpPr/>
          <p:nvPr/>
        </p:nvSpPr>
        <p:spPr>
          <a:xfrm>
            <a:off x="8110075" y="722411"/>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0" name="Oval 109">
            <a:extLst>
              <a:ext uri="{FF2B5EF4-FFF2-40B4-BE49-F238E27FC236}">
                <a16:creationId xmlns:a16="http://schemas.microsoft.com/office/drawing/2014/main" id="{15466E83-0F5C-944C-AA25-1D6AED2D3976}"/>
              </a:ext>
            </a:extLst>
          </p:cNvPr>
          <p:cNvSpPr/>
          <p:nvPr/>
        </p:nvSpPr>
        <p:spPr>
          <a:xfrm>
            <a:off x="8110075" y="794419"/>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1" name="Oval 110">
            <a:extLst>
              <a:ext uri="{FF2B5EF4-FFF2-40B4-BE49-F238E27FC236}">
                <a16:creationId xmlns:a16="http://schemas.microsoft.com/office/drawing/2014/main" id="{2E990D1B-133E-E94C-A1A5-8F26A9AE4BBF}"/>
              </a:ext>
            </a:extLst>
          </p:cNvPr>
          <p:cNvSpPr/>
          <p:nvPr/>
        </p:nvSpPr>
        <p:spPr>
          <a:xfrm>
            <a:off x="8110075" y="866427"/>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2" name="Oval 111">
            <a:extLst>
              <a:ext uri="{FF2B5EF4-FFF2-40B4-BE49-F238E27FC236}">
                <a16:creationId xmlns:a16="http://schemas.microsoft.com/office/drawing/2014/main" id="{E6AC6663-A680-D243-9E83-775E191F1747}"/>
              </a:ext>
            </a:extLst>
          </p:cNvPr>
          <p:cNvSpPr/>
          <p:nvPr/>
        </p:nvSpPr>
        <p:spPr>
          <a:xfrm>
            <a:off x="8182083" y="722411"/>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3" name="Oval 112">
            <a:extLst>
              <a:ext uri="{FF2B5EF4-FFF2-40B4-BE49-F238E27FC236}">
                <a16:creationId xmlns:a16="http://schemas.microsoft.com/office/drawing/2014/main" id="{62BC691F-7479-134A-BC12-BD4489647B73}"/>
              </a:ext>
            </a:extLst>
          </p:cNvPr>
          <p:cNvSpPr/>
          <p:nvPr/>
        </p:nvSpPr>
        <p:spPr>
          <a:xfrm>
            <a:off x="8182083" y="794419"/>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4" name="Oval 113">
            <a:extLst>
              <a:ext uri="{FF2B5EF4-FFF2-40B4-BE49-F238E27FC236}">
                <a16:creationId xmlns:a16="http://schemas.microsoft.com/office/drawing/2014/main" id="{FFD820F7-9163-E249-A5CC-CBA037BB2B96}"/>
              </a:ext>
            </a:extLst>
          </p:cNvPr>
          <p:cNvSpPr/>
          <p:nvPr/>
        </p:nvSpPr>
        <p:spPr>
          <a:xfrm>
            <a:off x="8182083" y="866427"/>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E7111BC5-95BD-8E43-AB14-2F2B6840CCC8}"/>
              </a:ext>
            </a:extLst>
          </p:cNvPr>
          <p:cNvPicPr>
            <a:picLocks noChangeAspect="1"/>
          </p:cNvPicPr>
          <p:nvPr/>
        </p:nvPicPr>
        <p:blipFill>
          <a:blip r:embed="rId3"/>
          <a:stretch>
            <a:fillRect/>
          </a:stretch>
        </p:blipFill>
        <p:spPr>
          <a:xfrm>
            <a:off x="276997" y="1450718"/>
            <a:ext cx="4709160" cy="1059180"/>
          </a:xfrm>
          <a:prstGeom prst="rect">
            <a:avLst/>
          </a:prstGeom>
        </p:spPr>
      </p:pic>
      <p:pic>
        <p:nvPicPr>
          <p:cNvPr id="12" name="Picture 11">
            <a:extLst>
              <a:ext uri="{FF2B5EF4-FFF2-40B4-BE49-F238E27FC236}">
                <a16:creationId xmlns:a16="http://schemas.microsoft.com/office/drawing/2014/main" id="{F622B0C5-8496-C640-BB57-7824CC876BA6}"/>
              </a:ext>
            </a:extLst>
          </p:cNvPr>
          <p:cNvPicPr>
            <a:picLocks noChangeAspect="1"/>
          </p:cNvPicPr>
          <p:nvPr/>
        </p:nvPicPr>
        <p:blipFill>
          <a:blip r:embed="rId4"/>
          <a:stretch>
            <a:fillRect/>
          </a:stretch>
        </p:blipFill>
        <p:spPr>
          <a:xfrm>
            <a:off x="333871" y="3046244"/>
            <a:ext cx="4709160" cy="1059180"/>
          </a:xfrm>
          <a:prstGeom prst="rect">
            <a:avLst/>
          </a:prstGeom>
        </p:spPr>
      </p:pic>
      <p:pic>
        <p:nvPicPr>
          <p:cNvPr id="13" name="Picture 12">
            <a:extLst>
              <a:ext uri="{FF2B5EF4-FFF2-40B4-BE49-F238E27FC236}">
                <a16:creationId xmlns:a16="http://schemas.microsoft.com/office/drawing/2014/main" id="{5ACB6FDF-30A3-7144-8AF2-0C04E00CD87A}"/>
              </a:ext>
            </a:extLst>
          </p:cNvPr>
          <p:cNvPicPr>
            <a:picLocks noChangeAspect="1"/>
          </p:cNvPicPr>
          <p:nvPr/>
        </p:nvPicPr>
        <p:blipFill>
          <a:blip r:embed="rId5"/>
          <a:stretch>
            <a:fillRect/>
          </a:stretch>
        </p:blipFill>
        <p:spPr>
          <a:xfrm>
            <a:off x="963641" y="4560038"/>
            <a:ext cx="2438400" cy="274320"/>
          </a:xfrm>
          <a:prstGeom prst="rect">
            <a:avLst/>
          </a:prstGeom>
        </p:spPr>
      </p:pic>
      <p:pic>
        <p:nvPicPr>
          <p:cNvPr id="14" name="Picture 13">
            <a:extLst>
              <a:ext uri="{FF2B5EF4-FFF2-40B4-BE49-F238E27FC236}">
                <a16:creationId xmlns:a16="http://schemas.microsoft.com/office/drawing/2014/main" id="{B4C6B5B2-050A-FE46-AC69-04286DCE2437}"/>
              </a:ext>
            </a:extLst>
          </p:cNvPr>
          <p:cNvPicPr>
            <a:picLocks noChangeAspect="1"/>
          </p:cNvPicPr>
          <p:nvPr/>
        </p:nvPicPr>
        <p:blipFill>
          <a:blip r:embed="rId6"/>
          <a:stretch>
            <a:fillRect/>
          </a:stretch>
        </p:blipFill>
        <p:spPr>
          <a:xfrm>
            <a:off x="6248229" y="2316034"/>
            <a:ext cx="2163027" cy="1390993"/>
          </a:xfrm>
          <a:prstGeom prst="rect">
            <a:avLst/>
          </a:prstGeom>
        </p:spPr>
      </p:pic>
      <p:pic>
        <p:nvPicPr>
          <p:cNvPr id="115" name="Picture 114">
            <a:extLst>
              <a:ext uri="{FF2B5EF4-FFF2-40B4-BE49-F238E27FC236}">
                <a16:creationId xmlns:a16="http://schemas.microsoft.com/office/drawing/2014/main" id="{F4F6CDD6-5818-E246-B61C-F60464E2C2AF}"/>
              </a:ext>
            </a:extLst>
          </p:cNvPr>
          <p:cNvPicPr>
            <a:picLocks noChangeAspect="1"/>
          </p:cNvPicPr>
          <p:nvPr/>
        </p:nvPicPr>
        <p:blipFill>
          <a:blip r:embed="rId7"/>
          <a:stretch>
            <a:fillRect/>
          </a:stretch>
        </p:blipFill>
        <p:spPr>
          <a:xfrm>
            <a:off x="8804951" y="2285781"/>
            <a:ext cx="2449546" cy="1445959"/>
          </a:xfrm>
          <a:prstGeom prst="rect">
            <a:avLst/>
          </a:prstGeom>
        </p:spPr>
      </p:pic>
      <p:pic>
        <p:nvPicPr>
          <p:cNvPr id="20" name="Picture 19">
            <a:extLst>
              <a:ext uri="{FF2B5EF4-FFF2-40B4-BE49-F238E27FC236}">
                <a16:creationId xmlns:a16="http://schemas.microsoft.com/office/drawing/2014/main" id="{B8A0AE27-3A9B-B14E-85D2-17B4186EFBA3}"/>
              </a:ext>
            </a:extLst>
          </p:cNvPr>
          <p:cNvPicPr>
            <a:picLocks noChangeAspect="1"/>
          </p:cNvPicPr>
          <p:nvPr/>
        </p:nvPicPr>
        <p:blipFill>
          <a:blip r:embed="rId8"/>
          <a:stretch>
            <a:fillRect/>
          </a:stretch>
        </p:blipFill>
        <p:spPr>
          <a:xfrm>
            <a:off x="6248228" y="3823559"/>
            <a:ext cx="2175836" cy="1399230"/>
          </a:xfrm>
          <a:prstGeom prst="rect">
            <a:avLst/>
          </a:prstGeom>
        </p:spPr>
      </p:pic>
      <p:pic>
        <p:nvPicPr>
          <p:cNvPr id="23" name="Picture 22">
            <a:extLst>
              <a:ext uri="{FF2B5EF4-FFF2-40B4-BE49-F238E27FC236}">
                <a16:creationId xmlns:a16="http://schemas.microsoft.com/office/drawing/2014/main" id="{0327E824-BDFE-2D44-8106-C392E24EE96E}"/>
              </a:ext>
            </a:extLst>
          </p:cNvPr>
          <p:cNvPicPr>
            <a:picLocks noChangeAspect="1"/>
          </p:cNvPicPr>
          <p:nvPr/>
        </p:nvPicPr>
        <p:blipFill>
          <a:blip r:embed="rId9"/>
          <a:stretch>
            <a:fillRect/>
          </a:stretch>
        </p:blipFill>
        <p:spPr>
          <a:xfrm>
            <a:off x="8847438" y="3791981"/>
            <a:ext cx="2240692" cy="1385782"/>
          </a:xfrm>
          <a:prstGeom prst="rect">
            <a:avLst/>
          </a:prstGeom>
        </p:spPr>
      </p:pic>
      <p:pic>
        <p:nvPicPr>
          <p:cNvPr id="24" name="Picture 23">
            <a:extLst>
              <a:ext uri="{FF2B5EF4-FFF2-40B4-BE49-F238E27FC236}">
                <a16:creationId xmlns:a16="http://schemas.microsoft.com/office/drawing/2014/main" id="{368A2D26-A45F-9443-8256-2DBCB8C3D1E1}"/>
              </a:ext>
            </a:extLst>
          </p:cNvPr>
          <p:cNvPicPr>
            <a:picLocks noChangeAspect="1"/>
          </p:cNvPicPr>
          <p:nvPr/>
        </p:nvPicPr>
        <p:blipFill>
          <a:blip r:embed="rId10"/>
          <a:stretch>
            <a:fillRect/>
          </a:stretch>
        </p:blipFill>
        <p:spPr>
          <a:xfrm>
            <a:off x="6264705" y="5371071"/>
            <a:ext cx="2146884" cy="1393824"/>
          </a:xfrm>
          <a:prstGeom prst="rect">
            <a:avLst/>
          </a:prstGeom>
        </p:spPr>
      </p:pic>
      <p:pic>
        <p:nvPicPr>
          <p:cNvPr id="25" name="Picture 24">
            <a:extLst>
              <a:ext uri="{FF2B5EF4-FFF2-40B4-BE49-F238E27FC236}">
                <a16:creationId xmlns:a16="http://schemas.microsoft.com/office/drawing/2014/main" id="{E6F9EC65-BED6-1440-B188-B6F0BF8BC41C}"/>
              </a:ext>
            </a:extLst>
          </p:cNvPr>
          <p:cNvPicPr>
            <a:picLocks noChangeAspect="1"/>
          </p:cNvPicPr>
          <p:nvPr/>
        </p:nvPicPr>
        <p:blipFill>
          <a:blip r:embed="rId11"/>
          <a:stretch>
            <a:fillRect/>
          </a:stretch>
        </p:blipFill>
        <p:spPr>
          <a:xfrm>
            <a:off x="8860654" y="5330569"/>
            <a:ext cx="2261200" cy="1391508"/>
          </a:xfrm>
          <a:prstGeom prst="rect">
            <a:avLst/>
          </a:prstGeom>
        </p:spPr>
      </p:pic>
      <p:sp>
        <p:nvSpPr>
          <p:cNvPr id="116" name="TextBox 115">
            <a:extLst>
              <a:ext uri="{FF2B5EF4-FFF2-40B4-BE49-F238E27FC236}">
                <a16:creationId xmlns:a16="http://schemas.microsoft.com/office/drawing/2014/main" id="{A164029A-D709-7F42-B2B9-F5A5C555A5F0}"/>
              </a:ext>
            </a:extLst>
          </p:cNvPr>
          <p:cNvSpPr txBox="1"/>
          <p:nvPr/>
        </p:nvSpPr>
        <p:spPr>
          <a:xfrm>
            <a:off x="9338624" y="825549"/>
            <a:ext cx="2378665" cy="1015663"/>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v</a:t>
            </a:r>
            <a:r>
              <a:rPr kumimoji="0" lang="en-GB" sz="1500" b="0" i="0" u="none" strike="noStrike" kern="1200" cap="none" spc="0" normalizeH="0" baseline="-25000" noProof="0" dirty="0">
                <a:ln>
                  <a:noFill/>
                </a:ln>
                <a:solidFill>
                  <a:srgbClr val="009D00">
                    <a:lumMod val="50000"/>
                  </a:srgbClr>
                </a:solidFill>
                <a:effectLst/>
                <a:uLnTx/>
                <a:uFillTx/>
                <a:latin typeface="Arial" charset="0"/>
                <a:ea typeface="+mn-ea"/>
                <a:cs typeface="+mn-cs"/>
              </a:rPr>
              <a:t>1</a:t>
            </a: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 = 3v</a:t>
            </a:r>
            <a:r>
              <a:rPr kumimoji="0" lang="en-GB" sz="1500" b="0" i="0" u="none" strike="noStrike" kern="1200" cap="none" spc="0" normalizeH="0" baseline="-25000" noProof="0" dirty="0">
                <a:ln>
                  <a:noFill/>
                </a:ln>
                <a:solidFill>
                  <a:srgbClr val="009D00">
                    <a:lumMod val="50000"/>
                  </a:srgbClr>
                </a:solidFill>
                <a:effectLst/>
                <a:uLnTx/>
                <a:uFillTx/>
                <a:latin typeface="Arial" charset="0"/>
                <a:ea typeface="+mn-ea"/>
                <a:cs typeface="+mn-cs"/>
              </a:rPr>
              <a:t>2 </a:t>
            </a: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e.g. electrons moving to the strip and holes moving away from the strip</a:t>
            </a:r>
            <a:endParaRPr kumimoji="0" lang="en-GB" sz="1500" b="0" i="0" u="none" strike="noStrike" kern="1200" cap="none" spc="0" normalizeH="0" baseline="-25000" noProof="0" dirty="0">
              <a:ln>
                <a:noFill/>
              </a:ln>
              <a:solidFill>
                <a:srgbClr val="009D00">
                  <a:lumMod val="50000"/>
                </a:srgbClr>
              </a:solidFill>
              <a:effectLst/>
              <a:uLnTx/>
              <a:uFillTx/>
              <a:latin typeface="Arial" charset="0"/>
              <a:ea typeface="+mn-ea"/>
              <a:cs typeface="+mn-cs"/>
            </a:endParaRPr>
          </a:p>
        </p:txBody>
      </p:sp>
      <p:sp>
        <p:nvSpPr>
          <p:cNvPr id="117" name="Rectangle 60">
            <a:extLst>
              <a:ext uri="{FF2B5EF4-FFF2-40B4-BE49-F238E27FC236}">
                <a16:creationId xmlns:a16="http://schemas.microsoft.com/office/drawing/2014/main" id="{DA6B5078-E201-9F46-820E-285B4713BCD3}"/>
              </a:ext>
            </a:extLst>
          </p:cNvPr>
          <p:cNvSpPr>
            <a:spLocks noChangeArrowheads="1"/>
          </p:cNvSpPr>
          <p:nvPr/>
        </p:nvSpPr>
        <p:spPr bwMode="auto">
          <a:xfrm>
            <a:off x="7653539" y="1275981"/>
            <a:ext cx="457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charset="0"/>
                <a:ea typeface="+mn-ea"/>
                <a:cs typeface="+mn-cs"/>
              </a:rPr>
              <a:t>v</a:t>
            </a:r>
            <a:r>
              <a:rPr kumimoji="0" lang="en-US" altLang="en-US" sz="1400" b="1" i="0" u="none" strike="noStrike" kern="1200" cap="none" spc="0" normalizeH="0" baseline="-25000" noProof="0" dirty="0">
                <a:ln>
                  <a:noFill/>
                </a:ln>
                <a:solidFill>
                  <a:prstClr val="black"/>
                </a:solidFill>
                <a:effectLst/>
                <a:uLnTx/>
                <a:uFillTx/>
                <a:latin typeface="Arial" charset="0"/>
                <a:ea typeface="+mn-ea"/>
                <a:cs typeface="+mn-cs"/>
              </a:rPr>
              <a:t>1</a:t>
            </a:r>
            <a:endParaRPr kumimoji="0" lang="en-US" altLang="en-US" sz="1400" b="0" i="0" u="none" strike="noStrike" kern="1200" cap="none" spc="0" normalizeH="0" baseline="-25000" noProof="0" dirty="0">
              <a:ln>
                <a:noFill/>
              </a:ln>
              <a:solidFill>
                <a:prstClr val="black"/>
              </a:solidFill>
              <a:effectLst/>
              <a:uLnTx/>
              <a:uFillTx/>
              <a:latin typeface="Arial" charset="0"/>
              <a:ea typeface="+mn-ea"/>
              <a:cs typeface="+mn-cs"/>
            </a:endParaRPr>
          </a:p>
        </p:txBody>
      </p:sp>
      <p:sp>
        <p:nvSpPr>
          <p:cNvPr id="118" name="Rectangle 60">
            <a:extLst>
              <a:ext uri="{FF2B5EF4-FFF2-40B4-BE49-F238E27FC236}">
                <a16:creationId xmlns:a16="http://schemas.microsoft.com/office/drawing/2014/main" id="{C5DD3372-1B46-0346-A548-A2B186FD56A1}"/>
              </a:ext>
            </a:extLst>
          </p:cNvPr>
          <p:cNvSpPr>
            <a:spLocks noChangeArrowheads="1"/>
          </p:cNvSpPr>
          <p:nvPr/>
        </p:nvSpPr>
        <p:spPr bwMode="auto">
          <a:xfrm>
            <a:off x="8376409" y="1106188"/>
            <a:ext cx="457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charset="0"/>
                <a:ea typeface="+mn-ea"/>
                <a:cs typeface="+mn-cs"/>
              </a:rPr>
              <a:t>v</a:t>
            </a:r>
            <a:r>
              <a:rPr kumimoji="0" lang="en-US" altLang="en-US" sz="1400" b="1" i="0" u="none" strike="noStrike" kern="1200" cap="none" spc="0" normalizeH="0" baseline="-25000" noProof="0" dirty="0">
                <a:ln>
                  <a:noFill/>
                </a:ln>
                <a:solidFill>
                  <a:prstClr val="black"/>
                </a:solidFill>
                <a:effectLst/>
                <a:uLnTx/>
                <a:uFillTx/>
                <a:latin typeface="Arial" charset="0"/>
                <a:ea typeface="+mn-ea"/>
                <a:cs typeface="+mn-cs"/>
              </a:rPr>
              <a:t>2</a:t>
            </a:r>
            <a:endParaRPr kumimoji="0" lang="en-US" altLang="en-US" sz="1400" b="0" i="0" u="none" strike="noStrike" kern="1200" cap="none" spc="0" normalizeH="0" baseline="-25000" noProof="0" dirty="0">
              <a:ln>
                <a:noFill/>
              </a:ln>
              <a:solidFill>
                <a:prstClr val="black"/>
              </a:solidFill>
              <a:effectLst/>
              <a:uLnTx/>
              <a:uFillTx/>
              <a:latin typeface="Arial" charset="0"/>
              <a:ea typeface="+mn-ea"/>
              <a:cs typeface="+mn-cs"/>
            </a:endParaRPr>
          </a:p>
        </p:txBody>
      </p:sp>
      <p:cxnSp>
        <p:nvCxnSpPr>
          <p:cNvPr id="77" name="Straight Arrow Connector 76">
            <a:extLst>
              <a:ext uri="{FF2B5EF4-FFF2-40B4-BE49-F238E27FC236}">
                <a16:creationId xmlns:a16="http://schemas.microsoft.com/office/drawing/2014/main" id="{1DDAEC1C-05B7-C045-B90D-49DD7ECA54C4}"/>
              </a:ext>
            </a:extLst>
          </p:cNvPr>
          <p:cNvCxnSpPr>
            <a:cxnSpLocks noChangeShapeType="1"/>
          </p:cNvCxnSpPr>
          <p:nvPr/>
        </p:nvCxnSpPr>
        <p:spPr bwMode="auto">
          <a:xfrm>
            <a:off x="5830889" y="687389"/>
            <a:ext cx="0" cy="1312864"/>
          </a:xfrm>
          <a:prstGeom prst="straightConnector1">
            <a:avLst/>
          </a:prstGeom>
          <a:noFill/>
          <a:ln w="25400">
            <a:solidFill>
              <a:srgbClr val="002060"/>
            </a:solidFill>
            <a:round/>
            <a:headEnd type="arrow" w="med" len="med"/>
            <a:tailEnd type="arrow" w="med" len="med"/>
          </a:ln>
          <a:effectLst/>
          <a:extLst>
            <a:ext uri="{909E8E84-426E-40dd-AFC4-6F175D3DCCD1}">
              <a14:hiddenFill xmlns="" xmlns:a14="http://schemas.microsoft.com/office/drawing/2010/main">
                <a:noFill/>
              </a14:hiddenFill>
            </a:ext>
          </a:extLst>
        </p:spPr>
      </p:cxnSp>
      <p:sp>
        <p:nvSpPr>
          <p:cNvPr id="81" name="TextBox 80">
            <a:extLst>
              <a:ext uri="{FF2B5EF4-FFF2-40B4-BE49-F238E27FC236}">
                <a16:creationId xmlns:a16="http://schemas.microsoft.com/office/drawing/2014/main" id="{A9D11575-0046-5340-8D24-F1BFD98A461C}"/>
              </a:ext>
            </a:extLst>
          </p:cNvPr>
          <p:cNvSpPr txBox="1">
            <a:spLocks noChangeArrowheads="1"/>
          </p:cNvSpPr>
          <p:nvPr/>
        </p:nvSpPr>
        <p:spPr bwMode="auto">
          <a:xfrm>
            <a:off x="5476875" y="1190626"/>
            <a:ext cx="30168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500" b="1">
                <a:solidFill>
                  <a:schemeClr val="tx1"/>
                </a:solidFill>
                <a:latin typeface="Arial" panose="020B0604020202020204" pitchFamily="34" charset="0"/>
                <a:ea typeface="ＭＳ Ｐゴシック" panose="020B0600070205080204" pitchFamily="34" charset="-128"/>
              </a:defRPr>
            </a:lvl1pPr>
            <a:lvl2pPr marL="742950" indent="-285750">
              <a:defRPr sz="1500" b="1">
                <a:solidFill>
                  <a:schemeClr val="tx1"/>
                </a:solidFill>
                <a:latin typeface="Arial" panose="020B0604020202020204" pitchFamily="34" charset="0"/>
                <a:ea typeface="ＭＳ Ｐゴシック" panose="020B0600070205080204" pitchFamily="34" charset="-128"/>
              </a:defRPr>
            </a:lvl2pPr>
            <a:lvl3pPr marL="1143000" indent="-228600">
              <a:defRPr sz="1500" b="1">
                <a:solidFill>
                  <a:schemeClr val="tx1"/>
                </a:solidFill>
                <a:latin typeface="Arial" panose="020B0604020202020204" pitchFamily="34" charset="0"/>
                <a:ea typeface="ＭＳ Ｐゴシック" panose="020B0600070205080204" pitchFamily="34" charset="-128"/>
              </a:defRPr>
            </a:lvl3pPr>
            <a:lvl4pPr marL="1600200" indent="-228600">
              <a:defRPr sz="1500" b="1">
                <a:solidFill>
                  <a:schemeClr val="tx1"/>
                </a:solidFill>
                <a:latin typeface="Arial" panose="020B0604020202020204" pitchFamily="34" charset="0"/>
                <a:ea typeface="ＭＳ Ｐゴシック" panose="020B0600070205080204" pitchFamily="34" charset="-128"/>
              </a:defRPr>
            </a:lvl4pPr>
            <a:lvl5pPr marL="2057400" indent="-228600">
              <a:defRPr sz="15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15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15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15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1500"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d</a:t>
            </a:r>
          </a:p>
        </p:txBody>
      </p:sp>
    </p:spTree>
    <p:extLst>
      <p:ext uri="{BB962C8B-B14F-4D97-AF65-F5344CB8AC3E}">
        <p14:creationId xmlns:p14="http://schemas.microsoft.com/office/powerpoint/2010/main" val="4093035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42B097-D21C-C742-A7CA-88033A10C392}"/>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Arial"/>
                <a:ea typeface="+mn-ea"/>
                <a:cs typeface="+mn-cs"/>
              </a:rPr>
              <a:t>12/2/19</a:t>
            </a:r>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6F205FB1-A4DD-5D4D-B8F8-C934F9FE246C}"/>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39EE62-D25E-4D29-9274-D0BC29529B49}"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5" name="Rectangle 19">
            <a:extLst>
              <a:ext uri="{FF2B5EF4-FFF2-40B4-BE49-F238E27FC236}">
                <a16:creationId xmlns:a16="http://schemas.microsoft.com/office/drawing/2014/main" id="{123683E9-4092-3349-8B41-819F3F074F0D}"/>
              </a:ext>
            </a:extLst>
          </p:cNvPr>
          <p:cNvSpPr>
            <a:spLocks noChangeArrowheads="1"/>
          </p:cNvSpPr>
          <p:nvPr/>
        </p:nvSpPr>
        <p:spPr bwMode="auto">
          <a:xfrm>
            <a:off x="0" y="10886"/>
            <a:ext cx="1219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Weighting field of a strip in a parallel plate geometry</a:t>
            </a:r>
          </a:p>
        </p:txBody>
      </p:sp>
      <p:pic>
        <p:nvPicPr>
          <p:cNvPr id="10" name="Picture 9">
            <a:extLst>
              <a:ext uri="{FF2B5EF4-FFF2-40B4-BE49-F238E27FC236}">
                <a16:creationId xmlns:a16="http://schemas.microsoft.com/office/drawing/2014/main" id="{69964FFA-2C40-3A4A-A830-32737E0145B5}"/>
              </a:ext>
            </a:extLst>
          </p:cNvPr>
          <p:cNvPicPr>
            <a:picLocks noChangeAspect="1"/>
          </p:cNvPicPr>
          <p:nvPr/>
        </p:nvPicPr>
        <p:blipFill>
          <a:blip r:embed="rId2"/>
          <a:stretch>
            <a:fillRect/>
          </a:stretch>
        </p:blipFill>
        <p:spPr>
          <a:xfrm>
            <a:off x="5558481" y="506797"/>
            <a:ext cx="5181600" cy="1639673"/>
          </a:xfrm>
          <a:prstGeom prst="rect">
            <a:avLst/>
          </a:prstGeom>
        </p:spPr>
      </p:pic>
      <p:cxnSp>
        <p:nvCxnSpPr>
          <p:cNvPr id="29" name="Straight Connector 28">
            <a:extLst>
              <a:ext uri="{FF2B5EF4-FFF2-40B4-BE49-F238E27FC236}">
                <a16:creationId xmlns:a16="http://schemas.microsoft.com/office/drawing/2014/main" id="{BACD88FD-9E0E-D745-99F2-2FE432252DA1}"/>
              </a:ext>
            </a:extLst>
          </p:cNvPr>
          <p:cNvCxnSpPr>
            <a:cxnSpLocks noChangeShapeType="1"/>
          </p:cNvCxnSpPr>
          <p:nvPr/>
        </p:nvCxnSpPr>
        <p:spPr bwMode="auto">
          <a:xfrm>
            <a:off x="7637653" y="2027392"/>
            <a:ext cx="1066800" cy="0"/>
          </a:xfrm>
          <a:prstGeom prst="line">
            <a:avLst/>
          </a:prstGeom>
          <a:noFill/>
          <a:ln w="60325">
            <a:solidFill>
              <a:srgbClr val="002060"/>
            </a:solidFill>
            <a:round/>
            <a:headEnd/>
            <a:tailEnd/>
          </a:ln>
          <a:effectLst>
            <a:outerShdw blurRad="63500" dist="23000" dir="5400000" rotWithShape="0">
              <a:srgbClr val="000000">
                <a:alpha val="34999"/>
              </a:srgbClr>
            </a:outerShdw>
          </a:effectLst>
          <a:extLst>
            <a:ext uri="{909E8E84-426E-40dd-AFC4-6F175D3DCCD1}">
              <a14:hiddenFill xmlns="" xmlns:a14="http://schemas.microsoft.com/office/drawing/2010/main">
                <a:noFill/>
              </a14:hiddenFill>
            </a:ext>
          </a:extLst>
        </p:spPr>
      </p:cxnSp>
      <p:cxnSp>
        <p:nvCxnSpPr>
          <p:cNvPr id="41" name="Straight Connector 40">
            <a:extLst>
              <a:ext uri="{FF2B5EF4-FFF2-40B4-BE49-F238E27FC236}">
                <a16:creationId xmlns:a16="http://schemas.microsoft.com/office/drawing/2014/main" id="{8DC366BD-5E63-6846-B313-52DF436516B9}"/>
              </a:ext>
            </a:extLst>
          </p:cNvPr>
          <p:cNvCxnSpPr>
            <a:cxnSpLocks noChangeShapeType="1"/>
          </p:cNvCxnSpPr>
          <p:nvPr/>
        </p:nvCxnSpPr>
        <p:spPr bwMode="auto">
          <a:xfrm>
            <a:off x="8780653" y="2027392"/>
            <a:ext cx="1066800" cy="0"/>
          </a:xfrm>
          <a:prstGeom prst="line">
            <a:avLst/>
          </a:prstGeom>
          <a:noFill/>
          <a:ln w="60325">
            <a:solidFill>
              <a:srgbClr val="002060"/>
            </a:solidFill>
            <a:round/>
            <a:headEnd/>
            <a:tailEnd/>
          </a:ln>
          <a:effectLst>
            <a:outerShdw blurRad="63500" dist="23000" dir="5400000" rotWithShape="0">
              <a:srgbClr val="000000">
                <a:alpha val="34999"/>
              </a:srgbClr>
            </a:outerShdw>
          </a:effectLst>
          <a:extLst>
            <a:ext uri="{909E8E84-426E-40dd-AFC4-6F175D3DCCD1}">
              <a14:hiddenFill xmlns="" xmlns:a14="http://schemas.microsoft.com/office/drawing/2010/main">
                <a:noFill/>
              </a14:hiddenFill>
            </a:ext>
          </a:extLst>
        </p:spPr>
      </p:cxnSp>
      <p:sp>
        <p:nvSpPr>
          <p:cNvPr id="42" name="TextBox 41">
            <a:extLst>
              <a:ext uri="{FF2B5EF4-FFF2-40B4-BE49-F238E27FC236}">
                <a16:creationId xmlns:a16="http://schemas.microsoft.com/office/drawing/2014/main" id="{773BDA2C-8B93-5E4D-A382-24C862BC468B}"/>
              </a:ext>
            </a:extLst>
          </p:cNvPr>
          <p:cNvSpPr txBox="1"/>
          <p:nvPr/>
        </p:nvSpPr>
        <p:spPr>
          <a:xfrm>
            <a:off x="5324882" y="2744966"/>
            <a:ext cx="914400" cy="355481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w&gt;&gt;d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w=d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w=d/2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p:txBody>
      </p:sp>
      <p:sp>
        <p:nvSpPr>
          <p:cNvPr id="37" name="Line 4">
            <a:extLst>
              <a:ext uri="{FF2B5EF4-FFF2-40B4-BE49-F238E27FC236}">
                <a16:creationId xmlns:a16="http://schemas.microsoft.com/office/drawing/2014/main" id="{ED17E0F8-77D5-F44A-BE10-2480528B20FE}"/>
              </a:ext>
            </a:extLst>
          </p:cNvPr>
          <p:cNvSpPr>
            <a:spLocks noChangeShapeType="1"/>
          </p:cNvSpPr>
          <p:nvPr/>
        </p:nvSpPr>
        <p:spPr bwMode="auto">
          <a:xfrm>
            <a:off x="7326684" y="1300003"/>
            <a:ext cx="74789" cy="76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2075" tIns="46038" rIns="92075" bIns="4603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8" name="Oval 47">
            <a:extLst>
              <a:ext uri="{FF2B5EF4-FFF2-40B4-BE49-F238E27FC236}">
                <a16:creationId xmlns:a16="http://schemas.microsoft.com/office/drawing/2014/main" id="{EA5533FC-FCA6-E14F-BCB1-5047D1E7F42A}"/>
              </a:ext>
            </a:extLst>
          </p:cNvPr>
          <p:cNvSpPr/>
          <p:nvPr/>
        </p:nvSpPr>
        <p:spPr>
          <a:xfrm>
            <a:off x="8114205" y="1379750"/>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9" name="Oval 48">
            <a:extLst>
              <a:ext uri="{FF2B5EF4-FFF2-40B4-BE49-F238E27FC236}">
                <a16:creationId xmlns:a16="http://schemas.microsoft.com/office/drawing/2014/main" id="{662BCA3D-0824-B84C-8603-AFFFDEB7E8E5}"/>
              </a:ext>
            </a:extLst>
          </p:cNvPr>
          <p:cNvSpPr/>
          <p:nvPr/>
        </p:nvSpPr>
        <p:spPr>
          <a:xfrm>
            <a:off x="8114197" y="1451758"/>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0" name="Oval 49">
            <a:extLst>
              <a:ext uri="{FF2B5EF4-FFF2-40B4-BE49-F238E27FC236}">
                <a16:creationId xmlns:a16="http://schemas.microsoft.com/office/drawing/2014/main" id="{30D4790C-60C9-C842-A0E1-63339B9F1FFA}"/>
              </a:ext>
            </a:extLst>
          </p:cNvPr>
          <p:cNvSpPr/>
          <p:nvPr/>
        </p:nvSpPr>
        <p:spPr>
          <a:xfrm>
            <a:off x="8114197" y="1523766"/>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1" name="Oval 50">
            <a:extLst>
              <a:ext uri="{FF2B5EF4-FFF2-40B4-BE49-F238E27FC236}">
                <a16:creationId xmlns:a16="http://schemas.microsoft.com/office/drawing/2014/main" id="{E6E7B6DD-D3A0-7340-A15C-A9A7A2D7CC7B}"/>
              </a:ext>
            </a:extLst>
          </p:cNvPr>
          <p:cNvSpPr/>
          <p:nvPr/>
        </p:nvSpPr>
        <p:spPr>
          <a:xfrm>
            <a:off x="8114197" y="1595774"/>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2" name="Oval 51">
            <a:extLst>
              <a:ext uri="{FF2B5EF4-FFF2-40B4-BE49-F238E27FC236}">
                <a16:creationId xmlns:a16="http://schemas.microsoft.com/office/drawing/2014/main" id="{FD618F06-39DE-CC4D-B66C-81B58E814100}"/>
              </a:ext>
            </a:extLst>
          </p:cNvPr>
          <p:cNvSpPr/>
          <p:nvPr/>
        </p:nvSpPr>
        <p:spPr>
          <a:xfrm>
            <a:off x="8114197" y="1667782"/>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3" name="Oval 52">
            <a:extLst>
              <a:ext uri="{FF2B5EF4-FFF2-40B4-BE49-F238E27FC236}">
                <a16:creationId xmlns:a16="http://schemas.microsoft.com/office/drawing/2014/main" id="{80F51222-2B3C-2E43-A5EA-998327398F79}"/>
              </a:ext>
            </a:extLst>
          </p:cNvPr>
          <p:cNvSpPr/>
          <p:nvPr/>
        </p:nvSpPr>
        <p:spPr>
          <a:xfrm>
            <a:off x="8114197" y="1739790"/>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4" name="Oval 53">
            <a:extLst>
              <a:ext uri="{FF2B5EF4-FFF2-40B4-BE49-F238E27FC236}">
                <a16:creationId xmlns:a16="http://schemas.microsoft.com/office/drawing/2014/main" id="{BE5FE092-A9D2-C443-95ED-3A6A45837D0E}"/>
              </a:ext>
            </a:extLst>
          </p:cNvPr>
          <p:cNvSpPr/>
          <p:nvPr/>
        </p:nvSpPr>
        <p:spPr>
          <a:xfrm>
            <a:off x="8114197" y="1811798"/>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5" name="Oval 54">
            <a:extLst>
              <a:ext uri="{FF2B5EF4-FFF2-40B4-BE49-F238E27FC236}">
                <a16:creationId xmlns:a16="http://schemas.microsoft.com/office/drawing/2014/main" id="{2B993C78-2AC6-1C48-8922-26BD90314A4C}"/>
              </a:ext>
            </a:extLst>
          </p:cNvPr>
          <p:cNvSpPr/>
          <p:nvPr/>
        </p:nvSpPr>
        <p:spPr>
          <a:xfrm>
            <a:off x="8114197" y="1883806"/>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6" name="Oval 55">
            <a:extLst>
              <a:ext uri="{FF2B5EF4-FFF2-40B4-BE49-F238E27FC236}">
                <a16:creationId xmlns:a16="http://schemas.microsoft.com/office/drawing/2014/main" id="{89B13491-4A40-D349-AE48-A5115D9EFA1D}"/>
              </a:ext>
            </a:extLst>
          </p:cNvPr>
          <p:cNvSpPr/>
          <p:nvPr/>
        </p:nvSpPr>
        <p:spPr>
          <a:xfrm>
            <a:off x="8186205" y="1379750"/>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7" name="Oval 56">
            <a:extLst>
              <a:ext uri="{FF2B5EF4-FFF2-40B4-BE49-F238E27FC236}">
                <a16:creationId xmlns:a16="http://schemas.microsoft.com/office/drawing/2014/main" id="{908D5AB2-4C3D-074B-83BE-40081D0C67D5}"/>
              </a:ext>
            </a:extLst>
          </p:cNvPr>
          <p:cNvSpPr/>
          <p:nvPr/>
        </p:nvSpPr>
        <p:spPr>
          <a:xfrm>
            <a:off x="8186205" y="1451758"/>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8" name="Oval 57">
            <a:extLst>
              <a:ext uri="{FF2B5EF4-FFF2-40B4-BE49-F238E27FC236}">
                <a16:creationId xmlns:a16="http://schemas.microsoft.com/office/drawing/2014/main" id="{9E879BB2-7DCD-7442-BFE9-6E2A20B7ECED}"/>
              </a:ext>
            </a:extLst>
          </p:cNvPr>
          <p:cNvSpPr/>
          <p:nvPr/>
        </p:nvSpPr>
        <p:spPr>
          <a:xfrm>
            <a:off x="8186205" y="1523766"/>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9" name="Oval 58">
            <a:extLst>
              <a:ext uri="{FF2B5EF4-FFF2-40B4-BE49-F238E27FC236}">
                <a16:creationId xmlns:a16="http://schemas.microsoft.com/office/drawing/2014/main" id="{AA106BA2-D1F2-6B44-9C2A-CD11D36F6478}"/>
              </a:ext>
            </a:extLst>
          </p:cNvPr>
          <p:cNvSpPr/>
          <p:nvPr/>
        </p:nvSpPr>
        <p:spPr>
          <a:xfrm>
            <a:off x="8186205" y="1595774"/>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Oval 59">
            <a:extLst>
              <a:ext uri="{FF2B5EF4-FFF2-40B4-BE49-F238E27FC236}">
                <a16:creationId xmlns:a16="http://schemas.microsoft.com/office/drawing/2014/main" id="{F625776F-1459-9545-89C6-7821ACBFF339}"/>
              </a:ext>
            </a:extLst>
          </p:cNvPr>
          <p:cNvSpPr/>
          <p:nvPr/>
        </p:nvSpPr>
        <p:spPr>
          <a:xfrm>
            <a:off x="8186205" y="1667782"/>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Oval 60">
            <a:extLst>
              <a:ext uri="{FF2B5EF4-FFF2-40B4-BE49-F238E27FC236}">
                <a16:creationId xmlns:a16="http://schemas.microsoft.com/office/drawing/2014/main" id="{8177B5FA-9E44-A14E-8826-8D8ED83F2744}"/>
              </a:ext>
            </a:extLst>
          </p:cNvPr>
          <p:cNvSpPr/>
          <p:nvPr/>
        </p:nvSpPr>
        <p:spPr>
          <a:xfrm>
            <a:off x="8186205" y="1739790"/>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2" name="Oval 61">
            <a:extLst>
              <a:ext uri="{FF2B5EF4-FFF2-40B4-BE49-F238E27FC236}">
                <a16:creationId xmlns:a16="http://schemas.microsoft.com/office/drawing/2014/main" id="{E0AD9C15-67CC-4F42-9EA9-C84CB43A5A55}"/>
              </a:ext>
            </a:extLst>
          </p:cNvPr>
          <p:cNvSpPr/>
          <p:nvPr/>
        </p:nvSpPr>
        <p:spPr>
          <a:xfrm>
            <a:off x="8186205" y="1811798"/>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3" name="Oval 62">
            <a:extLst>
              <a:ext uri="{FF2B5EF4-FFF2-40B4-BE49-F238E27FC236}">
                <a16:creationId xmlns:a16="http://schemas.microsoft.com/office/drawing/2014/main" id="{6EE3A4B6-7421-C14C-9F0A-EE515B4241C2}"/>
              </a:ext>
            </a:extLst>
          </p:cNvPr>
          <p:cNvSpPr/>
          <p:nvPr/>
        </p:nvSpPr>
        <p:spPr>
          <a:xfrm>
            <a:off x="8186205" y="1883806"/>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4" name="Oval 63">
            <a:extLst>
              <a:ext uri="{FF2B5EF4-FFF2-40B4-BE49-F238E27FC236}">
                <a16:creationId xmlns:a16="http://schemas.microsoft.com/office/drawing/2014/main" id="{984D5CE1-510B-1A48-A319-77D7C4D9AB80}"/>
              </a:ext>
            </a:extLst>
          </p:cNvPr>
          <p:cNvSpPr/>
          <p:nvPr/>
        </p:nvSpPr>
        <p:spPr>
          <a:xfrm>
            <a:off x="8186205" y="1307742"/>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5" name="Oval 64">
            <a:extLst>
              <a:ext uri="{FF2B5EF4-FFF2-40B4-BE49-F238E27FC236}">
                <a16:creationId xmlns:a16="http://schemas.microsoft.com/office/drawing/2014/main" id="{F8460D23-9AC6-0E41-B4F9-6B2A5B461F91}"/>
              </a:ext>
            </a:extLst>
          </p:cNvPr>
          <p:cNvSpPr/>
          <p:nvPr/>
        </p:nvSpPr>
        <p:spPr>
          <a:xfrm>
            <a:off x="8114197" y="1307742"/>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6" name="Oval 65">
            <a:extLst>
              <a:ext uri="{FF2B5EF4-FFF2-40B4-BE49-F238E27FC236}">
                <a16:creationId xmlns:a16="http://schemas.microsoft.com/office/drawing/2014/main" id="{39CB2C05-6254-DD45-B9C4-981B738AE345}"/>
              </a:ext>
            </a:extLst>
          </p:cNvPr>
          <p:cNvSpPr/>
          <p:nvPr/>
        </p:nvSpPr>
        <p:spPr>
          <a:xfrm>
            <a:off x="8114205" y="1016506"/>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7" name="Oval 66">
            <a:extLst>
              <a:ext uri="{FF2B5EF4-FFF2-40B4-BE49-F238E27FC236}">
                <a16:creationId xmlns:a16="http://schemas.microsoft.com/office/drawing/2014/main" id="{23208728-3BF8-8A41-B135-916872D28F4C}"/>
              </a:ext>
            </a:extLst>
          </p:cNvPr>
          <p:cNvSpPr/>
          <p:nvPr/>
        </p:nvSpPr>
        <p:spPr>
          <a:xfrm>
            <a:off x="8114197" y="1088514"/>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8" name="Oval 67">
            <a:extLst>
              <a:ext uri="{FF2B5EF4-FFF2-40B4-BE49-F238E27FC236}">
                <a16:creationId xmlns:a16="http://schemas.microsoft.com/office/drawing/2014/main" id="{8AF9FD77-067F-5A41-BF08-16F2D3533136}"/>
              </a:ext>
            </a:extLst>
          </p:cNvPr>
          <p:cNvSpPr/>
          <p:nvPr/>
        </p:nvSpPr>
        <p:spPr>
          <a:xfrm>
            <a:off x="8114197" y="1160522"/>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9" name="Oval 68">
            <a:extLst>
              <a:ext uri="{FF2B5EF4-FFF2-40B4-BE49-F238E27FC236}">
                <a16:creationId xmlns:a16="http://schemas.microsoft.com/office/drawing/2014/main" id="{1E36DFB8-A4F6-074A-9D65-DDC181500555}"/>
              </a:ext>
            </a:extLst>
          </p:cNvPr>
          <p:cNvSpPr/>
          <p:nvPr/>
        </p:nvSpPr>
        <p:spPr>
          <a:xfrm>
            <a:off x="8114197" y="1232530"/>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0" name="Oval 69">
            <a:extLst>
              <a:ext uri="{FF2B5EF4-FFF2-40B4-BE49-F238E27FC236}">
                <a16:creationId xmlns:a16="http://schemas.microsoft.com/office/drawing/2014/main" id="{E3F0DABE-959D-1747-9485-2FFEC99429E2}"/>
              </a:ext>
            </a:extLst>
          </p:cNvPr>
          <p:cNvSpPr/>
          <p:nvPr/>
        </p:nvSpPr>
        <p:spPr>
          <a:xfrm>
            <a:off x="8186205" y="1016506"/>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1" name="Oval 70">
            <a:extLst>
              <a:ext uri="{FF2B5EF4-FFF2-40B4-BE49-F238E27FC236}">
                <a16:creationId xmlns:a16="http://schemas.microsoft.com/office/drawing/2014/main" id="{025ACB67-D1EF-FF4A-A5C2-A6DD548349F2}"/>
              </a:ext>
            </a:extLst>
          </p:cNvPr>
          <p:cNvSpPr/>
          <p:nvPr/>
        </p:nvSpPr>
        <p:spPr>
          <a:xfrm>
            <a:off x="8186205" y="1088514"/>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2" name="Oval 71">
            <a:extLst>
              <a:ext uri="{FF2B5EF4-FFF2-40B4-BE49-F238E27FC236}">
                <a16:creationId xmlns:a16="http://schemas.microsoft.com/office/drawing/2014/main" id="{E17CC82A-28DB-1742-A99B-90F4A43A9557}"/>
              </a:ext>
            </a:extLst>
          </p:cNvPr>
          <p:cNvSpPr/>
          <p:nvPr/>
        </p:nvSpPr>
        <p:spPr>
          <a:xfrm>
            <a:off x="8186205" y="1160522"/>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3" name="Oval 72">
            <a:extLst>
              <a:ext uri="{FF2B5EF4-FFF2-40B4-BE49-F238E27FC236}">
                <a16:creationId xmlns:a16="http://schemas.microsoft.com/office/drawing/2014/main" id="{248FF082-352C-C24E-B09D-30D7AB236DE7}"/>
              </a:ext>
            </a:extLst>
          </p:cNvPr>
          <p:cNvSpPr/>
          <p:nvPr/>
        </p:nvSpPr>
        <p:spPr>
          <a:xfrm>
            <a:off x="8186205" y="1232530"/>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4" name="Oval 73">
            <a:extLst>
              <a:ext uri="{FF2B5EF4-FFF2-40B4-BE49-F238E27FC236}">
                <a16:creationId xmlns:a16="http://schemas.microsoft.com/office/drawing/2014/main" id="{8EE7E6E1-5AE5-5F4F-9118-EE2AFFABB447}"/>
              </a:ext>
            </a:extLst>
          </p:cNvPr>
          <p:cNvSpPr/>
          <p:nvPr/>
        </p:nvSpPr>
        <p:spPr>
          <a:xfrm>
            <a:off x="8186205" y="944498"/>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5" name="Oval 74">
            <a:extLst>
              <a:ext uri="{FF2B5EF4-FFF2-40B4-BE49-F238E27FC236}">
                <a16:creationId xmlns:a16="http://schemas.microsoft.com/office/drawing/2014/main" id="{275E6D55-C691-0146-B314-B0FDB5F353DB}"/>
              </a:ext>
            </a:extLst>
          </p:cNvPr>
          <p:cNvSpPr/>
          <p:nvPr/>
        </p:nvSpPr>
        <p:spPr>
          <a:xfrm>
            <a:off x="8114197" y="944498"/>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6" name="TextBox 40">
            <a:extLst>
              <a:ext uri="{FF2B5EF4-FFF2-40B4-BE49-F238E27FC236}">
                <a16:creationId xmlns:a16="http://schemas.microsoft.com/office/drawing/2014/main" id="{0EC0C27E-A1FD-D143-8250-B6B39F0D13C4}"/>
              </a:ext>
            </a:extLst>
          </p:cNvPr>
          <p:cNvSpPr txBox="1">
            <a:spLocks noChangeArrowheads="1"/>
          </p:cNvSpPr>
          <p:nvPr/>
        </p:nvSpPr>
        <p:spPr bwMode="auto">
          <a:xfrm>
            <a:off x="7585992" y="1018628"/>
            <a:ext cx="4187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Arial" charset="0"/>
                <a:ea typeface="+mn-ea"/>
                <a:cs typeface="+mn-cs"/>
              </a:rPr>
              <a:t>+</a:t>
            </a:r>
            <a:r>
              <a:rPr kumimoji="0" lang="en-US" altLang="en-US" sz="1600" b="0" i="0" u="none" strike="noStrike" kern="1200" cap="none" spc="0" normalizeH="0" baseline="0" noProof="0" dirty="0" err="1">
                <a:ln>
                  <a:noFill/>
                </a:ln>
                <a:solidFill>
                  <a:srgbClr val="FF0000"/>
                </a:solidFill>
                <a:effectLst/>
                <a:uLnTx/>
                <a:uFillTx/>
                <a:latin typeface="Arial" charset="0"/>
                <a:ea typeface="+mn-ea"/>
                <a:cs typeface="+mn-cs"/>
              </a:rPr>
              <a:t>λ</a:t>
            </a:r>
            <a:endParaRPr kumimoji="0" lang="en-US" altLang="en-US" sz="1600" b="0" i="0" u="none" strike="noStrike" kern="1200" cap="none" spc="0" normalizeH="0" baseline="-25000" noProof="0" dirty="0">
              <a:ln>
                <a:noFill/>
              </a:ln>
              <a:solidFill>
                <a:srgbClr val="FF0000"/>
              </a:solidFill>
              <a:effectLst/>
              <a:uLnTx/>
              <a:uFillTx/>
              <a:latin typeface="Arial" charset="0"/>
              <a:ea typeface="+mn-ea"/>
              <a:cs typeface="+mn-cs"/>
            </a:endParaRPr>
          </a:p>
        </p:txBody>
      </p:sp>
      <p:sp>
        <p:nvSpPr>
          <p:cNvPr id="78" name="Line 70">
            <a:extLst>
              <a:ext uri="{FF2B5EF4-FFF2-40B4-BE49-F238E27FC236}">
                <a16:creationId xmlns:a16="http://schemas.microsoft.com/office/drawing/2014/main" id="{B5E948A4-C4E4-414E-BB26-05C871A444D9}"/>
              </a:ext>
            </a:extLst>
          </p:cNvPr>
          <p:cNvSpPr>
            <a:spLocks noChangeShapeType="1"/>
          </p:cNvSpPr>
          <p:nvPr/>
        </p:nvSpPr>
        <p:spPr bwMode="auto">
          <a:xfrm>
            <a:off x="7966992" y="1204782"/>
            <a:ext cx="0" cy="3240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solidFill>
                  <a:srgbClr val="000000"/>
                </a:solidFill>
              </a:ln>
              <a:solidFill>
                <a:prstClr val="black"/>
              </a:solidFill>
              <a:effectLst/>
              <a:uLnTx/>
              <a:uFillTx/>
              <a:latin typeface="Arial" charset="0"/>
              <a:ea typeface="+mn-ea"/>
              <a:cs typeface="+mn-cs"/>
            </a:endParaRPr>
          </a:p>
        </p:txBody>
      </p:sp>
      <p:sp>
        <p:nvSpPr>
          <p:cNvPr id="79" name="Line 70">
            <a:extLst>
              <a:ext uri="{FF2B5EF4-FFF2-40B4-BE49-F238E27FC236}">
                <a16:creationId xmlns:a16="http://schemas.microsoft.com/office/drawing/2014/main" id="{4C77C8FA-2364-2042-A058-ECAAF6741376}"/>
              </a:ext>
            </a:extLst>
          </p:cNvPr>
          <p:cNvSpPr>
            <a:spLocks noChangeShapeType="1"/>
          </p:cNvSpPr>
          <p:nvPr/>
        </p:nvSpPr>
        <p:spPr bwMode="auto">
          <a:xfrm flipV="1">
            <a:off x="8398074" y="1202724"/>
            <a:ext cx="0" cy="2880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solidFill>
                  <a:srgbClr val="000000"/>
                </a:solidFill>
              </a:ln>
              <a:solidFill>
                <a:prstClr val="black"/>
              </a:solidFill>
              <a:effectLst/>
              <a:uLnTx/>
              <a:uFillTx/>
              <a:latin typeface="Arial" charset="0"/>
              <a:ea typeface="+mn-ea"/>
              <a:cs typeface="+mn-cs"/>
            </a:endParaRPr>
          </a:p>
        </p:txBody>
      </p:sp>
      <p:sp>
        <p:nvSpPr>
          <p:cNvPr id="80" name="TextBox 40">
            <a:extLst>
              <a:ext uri="{FF2B5EF4-FFF2-40B4-BE49-F238E27FC236}">
                <a16:creationId xmlns:a16="http://schemas.microsoft.com/office/drawing/2014/main" id="{C38A8098-3B78-B747-831A-DF585636D819}"/>
              </a:ext>
            </a:extLst>
          </p:cNvPr>
          <p:cNvSpPr txBox="1">
            <a:spLocks noChangeArrowheads="1"/>
          </p:cNvSpPr>
          <p:nvPr/>
        </p:nvSpPr>
        <p:spPr bwMode="auto">
          <a:xfrm>
            <a:off x="8259266" y="1397570"/>
            <a:ext cx="3674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33CC"/>
                </a:solidFill>
                <a:effectLst/>
                <a:uLnTx/>
                <a:uFillTx/>
                <a:latin typeface="Arial" charset="0"/>
                <a:ea typeface="+mn-ea"/>
                <a:cs typeface="+mn-cs"/>
              </a:rPr>
              <a:t>-</a:t>
            </a:r>
            <a:r>
              <a:rPr kumimoji="0" lang="en-US" altLang="en-US" sz="1600" b="0" i="0" u="none" strike="noStrike" kern="1200" cap="none" spc="0" normalizeH="0" baseline="0" noProof="0" dirty="0" err="1">
                <a:ln>
                  <a:noFill/>
                </a:ln>
                <a:solidFill>
                  <a:srgbClr val="0033CC"/>
                </a:solidFill>
                <a:effectLst/>
                <a:uLnTx/>
                <a:uFillTx/>
                <a:latin typeface="Arial" charset="0"/>
                <a:ea typeface="+mn-ea"/>
                <a:cs typeface="+mn-cs"/>
              </a:rPr>
              <a:t>λ</a:t>
            </a:r>
            <a:endParaRPr kumimoji="0" lang="en-US" altLang="en-US" sz="1600" b="0" i="0" u="none" strike="noStrike" kern="1200" cap="none" spc="0" normalizeH="0" baseline="-25000" noProof="0" dirty="0">
              <a:ln>
                <a:noFill/>
              </a:ln>
              <a:solidFill>
                <a:srgbClr val="0033CC"/>
              </a:solidFill>
              <a:effectLst/>
              <a:uLnTx/>
              <a:uFillTx/>
              <a:latin typeface="Arial" charset="0"/>
              <a:ea typeface="+mn-ea"/>
              <a:cs typeface="+mn-cs"/>
            </a:endParaRPr>
          </a:p>
        </p:txBody>
      </p:sp>
      <p:sp>
        <p:nvSpPr>
          <p:cNvPr id="109" name="Oval 108">
            <a:extLst>
              <a:ext uri="{FF2B5EF4-FFF2-40B4-BE49-F238E27FC236}">
                <a16:creationId xmlns:a16="http://schemas.microsoft.com/office/drawing/2014/main" id="{A04C803C-F6E2-D241-818E-0C3BBBBB34CB}"/>
              </a:ext>
            </a:extLst>
          </p:cNvPr>
          <p:cNvSpPr/>
          <p:nvPr/>
        </p:nvSpPr>
        <p:spPr>
          <a:xfrm>
            <a:off x="8110075" y="722411"/>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0" name="Oval 109">
            <a:extLst>
              <a:ext uri="{FF2B5EF4-FFF2-40B4-BE49-F238E27FC236}">
                <a16:creationId xmlns:a16="http://schemas.microsoft.com/office/drawing/2014/main" id="{15466E83-0F5C-944C-AA25-1D6AED2D3976}"/>
              </a:ext>
            </a:extLst>
          </p:cNvPr>
          <p:cNvSpPr/>
          <p:nvPr/>
        </p:nvSpPr>
        <p:spPr>
          <a:xfrm>
            <a:off x="8110075" y="794419"/>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1" name="Oval 110">
            <a:extLst>
              <a:ext uri="{FF2B5EF4-FFF2-40B4-BE49-F238E27FC236}">
                <a16:creationId xmlns:a16="http://schemas.microsoft.com/office/drawing/2014/main" id="{2E990D1B-133E-E94C-A1A5-8F26A9AE4BBF}"/>
              </a:ext>
            </a:extLst>
          </p:cNvPr>
          <p:cNvSpPr/>
          <p:nvPr/>
        </p:nvSpPr>
        <p:spPr>
          <a:xfrm>
            <a:off x="8110075" y="866427"/>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2" name="Oval 111">
            <a:extLst>
              <a:ext uri="{FF2B5EF4-FFF2-40B4-BE49-F238E27FC236}">
                <a16:creationId xmlns:a16="http://schemas.microsoft.com/office/drawing/2014/main" id="{E6AC6663-A680-D243-9E83-775E191F1747}"/>
              </a:ext>
            </a:extLst>
          </p:cNvPr>
          <p:cNvSpPr/>
          <p:nvPr/>
        </p:nvSpPr>
        <p:spPr>
          <a:xfrm>
            <a:off x="8182083" y="722411"/>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3" name="Oval 112">
            <a:extLst>
              <a:ext uri="{FF2B5EF4-FFF2-40B4-BE49-F238E27FC236}">
                <a16:creationId xmlns:a16="http://schemas.microsoft.com/office/drawing/2014/main" id="{62BC691F-7479-134A-BC12-BD4489647B73}"/>
              </a:ext>
            </a:extLst>
          </p:cNvPr>
          <p:cNvSpPr/>
          <p:nvPr/>
        </p:nvSpPr>
        <p:spPr>
          <a:xfrm>
            <a:off x="8182083" y="794419"/>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14" name="Oval 113">
            <a:extLst>
              <a:ext uri="{FF2B5EF4-FFF2-40B4-BE49-F238E27FC236}">
                <a16:creationId xmlns:a16="http://schemas.microsoft.com/office/drawing/2014/main" id="{FFD820F7-9163-E249-A5CC-CBA037BB2B96}"/>
              </a:ext>
            </a:extLst>
          </p:cNvPr>
          <p:cNvSpPr/>
          <p:nvPr/>
        </p:nvSpPr>
        <p:spPr>
          <a:xfrm>
            <a:off x="8182083" y="866427"/>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E7111BC5-95BD-8E43-AB14-2F2B6840CCC8}"/>
              </a:ext>
            </a:extLst>
          </p:cNvPr>
          <p:cNvPicPr>
            <a:picLocks noChangeAspect="1"/>
          </p:cNvPicPr>
          <p:nvPr/>
        </p:nvPicPr>
        <p:blipFill>
          <a:blip r:embed="rId3"/>
          <a:stretch>
            <a:fillRect/>
          </a:stretch>
        </p:blipFill>
        <p:spPr>
          <a:xfrm>
            <a:off x="345530" y="959999"/>
            <a:ext cx="4709160" cy="1059180"/>
          </a:xfrm>
          <a:prstGeom prst="rect">
            <a:avLst/>
          </a:prstGeom>
        </p:spPr>
      </p:pic>
      <p:pic>
        <p:nvPicPr>
          <p:cNvPr id="12" name="Picture 11">
            <a:extLst>
              <a:ext uri="{FF2B5EF4-FFF2-40B4-BE49-F238E27FC236}">
                <a16:creationId xmlns:a16="http://schemas.microsoft.com/office/drawing/2014/main" id="{F622B0C5-8496-C640-BB57-7824CC876BA6}"/>
              </a:ext>
            </a:extLst>
          </p:cNvPr>
          <p:cNvPicPr>
            <a:picLocks noChangeAspect="1"/>
          </p:cNvPicPr>
          <p:nvPr/>
        </p:nvPicPr>
        <p:blipFill>
          <a:blip r:embed="rId4"/>
          <a:stretch>
            <a:fillRect/>
          </a:stretch>
        </p:blipFill>
        <p:spPr>
          <a:xfrm>
            <a:off x="363827" y="2146470"/>
            <a:ext cx="4709160" cy="1059180"/>
          </a:xfrm>
          <a:prstGeom prst="rect">
            <a:avLst/>
          </a:prstGeom>
        </p:spPr>
      </p:pic>
      <p:pic>
        <p:nvPicPr>
          <p:cNvPr id="13" name="Picture 12">
            <a:extLst>
              <a:ext uri="{FF2B5EF4-FFF2-40B4-BE49-F238E27FC236}">
                <a16:creationId xmlns:a16="http://schemas.microsoft.com/office/drawing/2014/main" id="{5ACB6FDF-30A3-7144-8AF2-0C04E00CD87A}"/>
              </a:ext>
            </a:extLst>
          </p:cNvPr>
          <p:cNvPicPr>
            <a:picLocks noChangeAspect="1"/>
          </p:cNvPicPr>
          <p:nvPr/>
        </p:nvPicPr>
        <p:blipFill>
          <a:blip r:embed="rId5"/>
          <a:stretch>
            <a:fillRect/>
          </a:stretch>
        </p:blipFill>
        <p:spPr>
          <a:xfrm>
            <a:off x="435276" y="3520441"/>
            <a:ext cx="2438400" cy="274320"/>
          </a:xfrm>
          <a:prstGeom prst="rect">
            <a:avLst/>
          </a:prstGeom>
        </p:spPr>
      </p:pic>
      <p:pic>
        <p:nvPicPr>
          <p:cNvPr id="115" name="Picture 114">
            <a:extLst>
              <a:ext uri="{FF2B5EF4-FFF2-40B4-BE49-F238E27FC236}">
                <a16:creationId xmlns:a16="http://schemas.microsoft.com/office/drawing/2014/main" id="{F4F6CDD6-5818-E246-B61C-F60464E2C2AF}"/>
              </a:ext>
            </a:extLst>
          </p:cNvPr>
          <p:cNvPicPr>
            <a:picLocks noChangeAspect="1"/>
          </p:cNvPicPr>
          <p:nvPr/>
        </p:nvPicPr>
        <p:blipFill>
          <a:blip r:embed="rId6"/>
          <a:stretch>
            <a:fillRect/>
          </a:stretch>
        </p:blipFill>
        <p:spPr>
          <a:xfrm>
            <a:off x="8791859" y="2335209"/>
            <a:ext cx="2240216" cy="1322392"/>
          </a:xfrm>
          <a:prstGeom prst="rect">
            <a:avLst/>
          </a:prstGeom>
        </p:spPr>
      </p:pic>
      <p:pic>
        <p:nvPicPr>
          <p:cNvPr id="4" name="Picture 3">
            <a:extLst>
              <a:ext uri="{FF2B5EF4-FFF2-40B4-BE49-F238E27FC236}">
                <a16:creationId xmlns:a16="http://schemas.microsoft.com/office/drawing/2014/main" id="{BC5FFAD2-FD5B-5C41-923C-E79CA3D2EB2B}"/>
              </a:ext>
            </a:extLst>
          </p:cNvPr>
          <p:cNvPicPr>
            <a:picLocks noChangeAspect="1"/>
          </p:cNvPicPr>
          <p:nvPr/>
        </p:nvPicPr>
        <p:blipFill>
          <a:blip r:embed="rId7"/>
          <a:stretch>
            <a:fillRect/>
          </a:stretch>
        </p:blipFill>
        <p:spPr>
          <a:xfrm>
            <a:off x="6190565" y="5292978"/>
            <a:ext cx="2182870" cy="1437336"/>
          </a:xfrm>
          <a:prstGeom prst="rect">
            <a:avLst/>
          </a:prstGeom>
        </p:spPr>
      </p:pic>
      <p:pic>
        <p:nvPicPr>
          <p:cNvPr id="8" name="Picture 7">
            <a:extLst>
              <a:ext uri="{FF2B5EF4-FFF2-40B4-BE49-F238E27FC236}">
                <a16:creationId xmlns:a16="http://schemas.microsoft.com/office/drawing/2014/main" id="{955369AF-99A2-6B47-B2F0-228692E6D9A9}"/>
              </a:ext>
            </a:extLst>
          </p:cNvPr>
          <p:cNvPicPr>
            <a:picLocks noChangeAspect="1"/>
          </p:cNvPicPr>
          <p:nvPr/>
        </p:nvPicPr>
        <p:blipFill>
          <a:blip r:embed="rId8"/>
          <a:stretch>
            <a:fillRect/>
          </a:stretch>
        </p:blipFill>
        <p:spPr>
          <a:xfrm>
            <a:off x="8818433" y="5337859"/>
            <a:ext cx="2170843" cy="1375980"/>
          </a:xfrm>
          <a:prstGeom prst="rect">
            <a:avLst/>
          </a:prstGeom>
        </p:spPr>
      </p:pic>
      <p:pic>
        <p:nvPicPr>
          <p:cNvPr id="9" name="Picture 8">
            <a:extLst>
              <a:ext uri="{FF2B5EF4-FFF2-40B4-BE49-F238E27FC236}">
                <a16:creationId xmlns:a16="http://schemas.microsoft.com/office/drawing/2014/main" id="{7838B6B1-4DBD-9A42-A7E0-21491BF0409B}"/>
              </a:ext>
            </a:extLst>
          </p:cNvPr>
          <p:cNvPicPr>
            <a:picLocks noChangeAspect="1"/>
          </p:cNvPicPr>
          <p:nvPr/>
        </p:nvPicPr>
        <p:blipFill>
          <a:blip r:embed="rId9"/>
          <a:stretch>
            <a:fillRect/>
          </a:stretch>
        </p:blipFill>
        <p:spPr>
          <a:xfrm>
            <a:off x="8810196" y="3829393"/>
            <a:ext cx="1973134" cy="1208165"/>
          </a:xfrm>
          <a:prstGeom prst="rect">
            <a:avLst/>
          </a:prstGeom>
        </p:spPr>
      </p:pic>
      <p:pic>
        <p:nvPicPr>
          <p:cNvPr id="15" name="Picture 14">
            <a:extLst>
              <a:ext uri="{FF2B5EF4-FFF2-40B4-BE49-F238E27FC236}">
                <a16:creationId xmlns:a16="http://schemas.microsoft.com/office/drawing/2014/main" id="{8AB12336-6158-9143-A617-3D4EE1752AC2}"/>
              </a:ext>
            </a:extLst>
          </p:cNvPr>
          <p:cNvPicPr>
            <a:picLocks noChangeAspect="1"/>
          </p:cNvPicPr>
          <p:nvPr/>
        </p:nvPicPr>
        <p:blipFill>
          <a:blip r:embed="rId10"/>
          <a:stretch>
            <a:fillRect/>
          </a:stretch>
        </p:blipFill>
        <p:spPr>
          <a:xfrm>
            <a:off x="6215278" y="3732941"/>
            <a:ext cx="2034928" cy="1308615"/>
          </a:xfrm>
          <a:prstGeom prst="rect">
            <a:avLst/>
          </a:prstGeom>
        </p:spPr>
      </p:pic>
      <p:pic>
        <p:nvPicPr>
          <p:cNvPr id="16" name="Picture 15">
            <a:extLst>
              <a:ext uri="{FF2B5EF4-FFF2-40B4-BE49-F238E27FC236}">
                <a16:creationId xmlns:a16="http://schemas.microsoft.com/office/drawing/2014/main" id="{AF82525E-6BA6-4442-A18F-69ECFCF01F27}"/>
              </a:ext>
            </a:extLst>
          </p:cNvPr>
          <p:cNvPicPr>
            <a:picLocks noChangeAspect="1"/>
          </p:cNvPicPr>
          <p:nvPr/>
        </p:nvPicPr>
        <p:blipFill>
          <a:blip r:embed="rId11"/>
          <a:stretch>
            <a:fillRect/>
          </a:stretch>
        </p:blipFill>
        <p:spPr>
          <a:xfrm>
            <a:off x="6248230" y="2373700"/>
            <a:ext cx="1996498" cy="1283902"/>
          </a:xfrm>
          <a:prstGeom prst="rect">
            <a:avLst/>
          </a:prstGeom>
        </p:spPr>
      </p:pic>
      <p:sp>
        <p:nvSpPr>
          <p:cNvPr id="77" name="TextBox 76">
            <a:extLst>
              <a:ext uri="{FF2B5EF4-FFF2-40B4-BE49-F238E27FC236}">
                <a16:creationId xmlns:a16="http://schemas.microsoft.com/office/drawing/2014/main" id="{02DEC67B-8C13-8947-B19C-A422F8F7BE11}"/>
              </a:ext>
            </a:extLst>
          </p:cNvPr>
          <p:cNvSpPr txBox="1"/>
          <p:nvPr/>
        </p:nvSpPr>
        <p:spPr>
          <a:xfrm>
            <a:off x="9322148" y="825549"/>
            <a:ext cx="2378665" cy="1015663"/>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v</a:t>
            </a:r>
            <a:r>
              <a:rPr kumimoji="0" lang="en-GB" sz="1500" b="0" i="0" u="none" strike="noStrike" kern="1200" cap="none" spc="0" normalizeH="0" baseline="-25000" noProof="0" dirty="0">
                <a:ln>
                  <a:noFill/>
                </a:ln>
                <a:solidFill>
                  <a:srgbClr val="009D00">
                    <a:lumMod val="50000"/>
                  </a:srgbClr>
                </a:solidFill>
                <a:effectLst/>
                <a:uLnTx/>
                <a:uFillTx/>
                <a:latin typeface="Arial" charset="0"/>
                <a:ea typeface="+mn-ea"/>
                <a:cs typeface="+mn-cs"/>
              </a:rPr>
              <a:t>1</a:t>
            </a: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 = v</a:t>
            </a:r>
            <a:r>
              <a:rPr kumimoji="0" lang="en-GB" sz="1500" b="0" i="0" u="none" strike="noStrike" kern="1200" cap="none" spc="0" normalizeH="0" baseline="-25000" noProof="0" dirty="0">
                <a:ln>
                  <a:noFill/>
                </a:ln>
                <a:solidFill>
                  <a:srgbClr val="009D00">
                    <a:lumMod val="50000"/>
                  </a:srgbClr>
                </a:solidFill>
                <a:effectLst/>
                <a:uLnTx/>
                <a:uFillTx/>
                <a:latin typeface="Arial" charset="0"/>
                <a:ea typeface="+mn-ea"/>
                <a:cs typeface="+mn-cs"/>
              </a:rPr>
              <a:t>2</a:t>
            </a: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/3</a:t>
            </a:r>
            <a:r>
              <a:rPr kumimoji="0" lang="en-GB" sz="1500" b="0" i="0" u="none" strike="noStrike" kern="1200" cap="none" spc="0" normalizeH="0" baseline="-25000" noProof="0" dirty="0">
                <a:ln>
                  <a:noFill/>
                </a:ln>
                <a:solidFill>
                  <a:srgbClr val="009D00">
                    <a:lumMod val="50000"/>
                  </a:srgbClr>
                </a:solidFill>
                <a:effectLst/>
                <a:uLnTx/>
                <a:uFillTx/>
                <a:latin typeface="Arial" charset="0"/>
                <a:ea typeface="+mn-ea"/>
                <a:cs typeface="+mn-cs"/>
              </a:rPr>
              <a:t> </a:t>
            </a: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e.g. holes moving to the strip and electrons moving away from the strip</a:t>
            </a:r>
            <a:endParaRPr kumimoji="0" lang="en-GB" sz="1500" b="0" i="0" u="none" strike="noStrike" kern="1200" cap="none" spc="0" normalizeH="0" baseline="-25000" noProof="0" dirty="0">
              <a:ln>
                <a:noFill/>
              </a:ln>
              <a:solidFill>
                <a:srgbClr val="009D00">
                  <a:lumMod val="50000"/>
                </a:srgbClr>
              </a:solidFill>
              <a:effectLst/>
              <a:uLnTx/>
              <a:uFillTx/>
              <a:latin typeface="Arial" charset="0"/>
              <a:ea typeface="+mn-ea"/>
              <a:cs typeface="+mn-cs"/>
            </a:endParaRPr>
          </a:p>
        </p:txBody>
      </p:sp>
      <p:sp>
        <p:nvSpPr>
          <p:cNvPr id="81" name="Rectangle 60">
            <a:extLst>
              <a:ext uri="{FF2B5EF4-FFF2-40B4-BE49-F238E27FC236}">
                <a16:creationId xmlns:a16="http://schemas.microsoft.com/office/drawing/2014/main" id="{616008C0-DAA3-A344-91BA-F2BF45261375}"/>
              </a:ext>
            </a:extLst>
          </p:cNvPr>
          <p:cNvSpPr>
            <a:spLocks noChangeArrowheads="1"/>
          </p:cNvSpPr>
          <p:nvPr/>
        </p:nvSpPr>
        <p:spPr bwMode="auto">
          <a:xfrm>
            <a:off x="7653539" y="1275981"/>
            <a:ext cx="457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charset="0"/>
                <a:ea typeface="+mn-ea"/>
                <a:cs typeface="+mn-cs"/>
              </a:rPr>
              <a:t>v</a:t>
            </a:r>
            <a:r>
              <a:rPr kumimoji="0" lang="en-US" altLang="en-US" sz="1400" b="1" i="0" u="none" strike="noStrike" kern="1200" cap="none" spc="0" normalizeH="0" baseline="-25000" noProof="0" dirty="0">
                <a:ln>
                  <a:noFill/>
                </a:ln>
                <a:solidFill>
                  <a:prstClr val="black"/>
                </a:solidFill>
                <a:effectLst/>
                <a:uLnTx/>
                <a:uFillTx/>
                <a:latin typeface="Arial" charset="0"/>
                <a:ea typeface="+mn-ea"/>
                <a:cs typeface="+mn-cs"/>
              </a:rPr>
              <a:t>1</a:t>
            </a:r>
            <a:endParaRPr kumimoji="0" lang="en-US" altLang="en-US" sz="1400" b="0" i="0" u="none" strike="noStrike" kern="1200" cap="none" spc="0" normalizeH="0" baseline="-25000" noProof="0" dirty="0">
              <a:ln>
                <a:noFill/>
              </a:ln>
              <a:solidFill>
                <a:prstClr val="black"/>
              </a:solidFill>
              <a:effectLst/>
              <a:uLnTx/>
              <a:uFillTx/>
              <a:latin typeface="Arial" charset="0"/>
              <a:ea typeface="+mn-ea"/>
              <a:cs typeface="+mn-cs"/>
            </a:endParaRPr>
          </a:p>
        </p:txBody>
      </p:sp>
      <p:sp>
        <p:nvSpPr>
          <p:cNvPr id="82" name="Rectangle 60">
            <a:extLst>
              <a:ext uri="{FF2B5EF4-FFF2-40B4-BE49-F238E27FC236}">
                <a16:creationId xmlns:a16="http://schemas.microsoft.com/office/drawing/2014/main" id="{57646F04-114D-0948-926D-7BF58C68F17E}"/>
              </a:ext>
            </a:extLst>
          </p:cNvPr>
          <p:cNvSpPr>
            <a:spLocks noChangeArrowheads="1"/>
          </p:cNvSpPr>
          <p:nvPr/>
        </p:nvSpPr>
        <p:spPr bwMode="auto">
          <a:xfrm>
            <a:off x="8376409" y="1106188"/>
            <a:ext cx="457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charset="0"/>
                <a:ea typeface="+mn-ea"/>
                <a:cs typeface="+mn-cs"/>
              </a:rPr>
              <a:t>v</a:t>
            </a:r>
            <a:r>
              <a:rPr kumimoji="0" lang="en-US" altLang="en-US" sz="1400" b="1" i="0" u="none" strike="noStrike" kern="1200" cap="none" spc="0" normalizeH="0" baseline="-25000" noProof="0" dirty="0">
                <a:ln>
                  <a:noFill/>
                </a:ln>
                <a:solidFill>
                  <a:prstClr val="black"/>
                </a:solidFill>
                <a:effectLst/>
                <a:uLnTx/>
                <a:uFillTx/>
                <a:latin typeface="Arial" charset="0"/>
                <a:ea typeface="+mn-ea"/>
                <a:cs typeface="+mn-cs"/>
              </a:rPr>
              <a:t>2</a:t>
            </a:r>
            <a:endParaRPr kumimoji="0" lang="en-US" altLang="en-US" sz="1400" b="0" i="0" u="none" strike="noStrike" kern="1200" cap="none" spc="0" normalizeH="0" baseline="-25000" noProof="0" dirty="0">
              <a:ln>
                <a:noFill/>
              </a:ln>
              <a:solidFill>
                <a:prstClr val="black"/>
              </a:solidFill>
              <a:effectLst/>
              <a:uLnTx/>
              <a:uFillTx/>
              <a:latin typeface="Arial" charset="0"/>
              <a:ea typeface="+mn-ea"/>
              <a:cs typeface="+mn-cs"/>
            </a:endParaRPr>
          </a:p>
        </p:txBody>
      </p:sp>
      <p:cxnSp>
        <p:nvCxnSpPr>
          <p:cNvPr id="83" name="Straight Arrow Connector 82">
            <a:extLst>
              <a:ext uri="{FF2B5EF4-FFF2-40B4-BE49-F238E27FC236}">
                <a16:creationId xmlns:a16="http://schemas.microsoft.com/office/drawing/2014/main" id="{C31774D9-8052-7C4C-8077-B17046EACB66}"/>
              </a:ext>
            </a:extLst>
          </p:cNvPr>
          <p:cNvCxnSpPr>
            <a:cxnSpLocks noChangeShapeType="1"/>
          </p:cNvCxnSpPr>
          <p:nvPr/>
        </p:nvCxnSpPr>
        <p:spPr bwMode="auto">
          <a:xfrm>
            <a:off x="5745164" y="687389"/>
            <a:ext cx="0" cy="1312864"/>
          </a:xfrm>
          <a:prstGeom prst="straightConnector1">
            <a:avLst/>
          </a:prstGeom>
          <a:noFill/>
          <a:ln w="25400">
            <a:solidFill>
              <a:srgbClr val="002060"/>
            </a:solidFill>
            <a:round/>
            <a:headEnd type="arrow" w="med" len="med"/>
            <a:tailEnd type="arrow" w="med" len="med"/>
          </a:ln>
          <a:effectLst/>
          <a:extLst>
            <a:ext uri="{909E8E84-426E-40dd-AFC4-6F175D3DCCD1}">
              <a14:hiddenFill xmlns="" xmlns:a14="http://schemas.microsoft.com/office/drawing/2010/main">
                <a:noFill/>
              </a14:hiddenFill>
            </a:ext>
          </a:extLst>
        </p:spPr>
      </p:cxnSp>
      <p:sp>
        <p:nvSpPr>
          <p:cNvPr id="84" name="TextBox 83">
            <a:extLst>
              <a:ext uri="{FF2B5EF4-FFF2-40B4-BE49-F238E27FC236}">
                <a16:creationId xmlns:a16="http://schemas.microsoft.com/office/drawing/2014/main" id="{4A654025-8BB8-1E47-B418-BFA042C10316}"/>
              </a:ext>
            </a:extLst>
          </p:cNvPr>
          <p:cNvSpPr txBox="1">
            <a:spLocks noChangeArrowheads="1"/>
          </p:cNvSpPr>
          <p:nvPr/>
        </p:nvSpPr>
        <p:spPr bwMode="auto">
          <a:xfrm>
            <a:off x="5753100" y="1209676"/>
            <a:ext cx="30168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500" b="1">
                <a:solidFill>
                  <a:schemeClr val="tx1"/>
                </a:solidFill>
                <a:latin typeface="Arial" panose="020B0604020202020204" pitchFamily="34" charset="0"/>
                <a:ea typeface="ＭＳ Ｐゴシック" panose="020B0600070205080204" pitchFamily="34" charset="-128"/>
              </a:defRPr>
            </a:lvl1pPr>
            <a:lvl2pPr marL="742950" indent="-285750">
              <a:defRPr sz="1500" b="1">
                <a:solidFill>
                  <a:schemeClr val="tx1"/>
                </a:solidFill>
                <a:latin typeface="Arial" panose="020B0604020202020204" pitchFamily="34" charset="0"/>
                <a:ea typeface="ＭＳ Ｐゴシック" panose="020B0600070205080204" pitchFamily="34" charset="-128"/>
              </a:defRPr>
            </a:lvl2pPr>
            <a:lvl3pPr marL="1143000" indent="-228600">
              <a:defRPr sz="1500" b="1">
                <a:solidFill>
                  <a:schemeClr val="tx1"/>
                </a:solidFill>
                <a:latin typeface="Arial" panose="020B0604020202020204" pitchFamily="34" charset="0"/>
                <a:ea typeface="ＭＳ Ｐゴシック" panose="020B0600070205080204" pitchFamily="34" charset="-128"/>
              </a:defRPr>
            </a:lvl3pPr>
            <a:lvl4pPr marL="1600200" indent="-228600">
              <a:defRPr sz="1500" b="1">
                <a:solidFill>
                  <a:schemeClr val="tx1"/>
                </a:solidFill>
                <a:latin typeface="Arial" panose="020B0604020202020204" pitchFamily="34" charset="0"/>
                <a:ea typeface="ＭＳ Ｐゴシック" panose="020B0600070205080204" pitchFamily="34" charset="-128"/>
              </a:defRPr>
            </a:lvl4pPr>
            <a:lvl5pPr marL="2057400" indent="-228600">
              <a:defRPr sz="15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15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15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15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1500"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d</a:t>
            </a:r>
          </a:p>
        </p:txBody>
      </p:sp>
      <p:sp>
        <p:nvSpPr>
          <p:cNvPr id="6" name="Rectangle 5">
            <a:extLst>
              <a:ext uri="{FF2B5EF4-FFF2-40B4-BE49-F238E27FC236}">
                <a16:creationId xmlns:a16="http://schemas.microsoft.com/office/drawing/2014/main" id="{6AC59A77-ACC2-C94C-B982-B3990B60B129}"/>
              </a:ext>
            </a:extLst>
          </p:cNvPr>
          <p:cNvSpPr/>
          <p:nvPr/>
        </p:nvSpPr>
        <p:spPr>
          <a:xfrm>
            <a:off x="456480" y="4009190"/>
            <a:ext cx="3941654" cy="240065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2060"/>
                </a:solidFill>
                <a:effectLst/>
                <a:uLnTx/>
                <a:uFillTx/>
                <a:latin typeface="Arial" charset="0"/>
                <a:ea typeface="+mn-ea"/>
                <a:cs typeface="+mn-cs"/>
              </a:rPr>
              <a:t>Different positions of the particle inside the pixel will lead to different pulse-shapes.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9D00">
                    <a:lumMod val="50000"/>
                  </a:srgbClr>
                </a:solidFill>
                <a:effectLst/>
                <a:uLnTx/>
                <a:uFillTx/>
                <a:latin typeface="Arial" charset="0"/>
                <a:ea typeface="+mn-ea"/>
                <a:cs typeface="+mn-cs"/>
              </a:rPr>
              <a:t>The varying signal shape will lead to variations in the </a:t>
            </a:r>
            <a:r>
              <a:rPr kumimoji="0" lang="en-US" altLang="en-US" sz="1500" b="0" i="0" u="none" strike="noStrike" kern="1200" cap="none" spc="0" normalizeH="0" baseline="0" noProof="0" dirty="0" err="1">
                <a:ln>
                  <a:noFill/>
                </a:ln>
                <a:solidFill>
                  <a:srgbClr val="009D00">
                    <a:lumMod val="50000"/>
                  </a:srgbClr>
                </a:solidFill>
                <a:effectLst/>
                <a:uLnTx/>
                <a:uFillTx/>
                <a:latin typeface="Arial" charset="0"/>
                <a:ea typeface="+mn-ea"/>
                <a:cs typeface="+mn-cs"/>
              </a:rPr>
              <a:t>c.o.g</a:t>
            </a:r>
            <a:r>
              <a:rPr kumimoji="0" lang="en-US" altLang="en-US" sz="1500" b="0" i="0" u="none" strike="noStrike" kern="1200" cap="none" spc="0" normalizeH="0" baseline="0" noProof="0" dirty="0">
                <a:ln>
                  <a:noFill/>
                </a:ln>
                <a:solidFill>
                  <a:srgbClr val="009D00">
                    <a:lumMod val="50000"/>
                  </a:srgbClr>
                </a:solidFill>
                <a:effectLst/>
                <a:uLnTx/>
                <a:uFillTx/>
                <a:latin typeface="Arial" charset="0"/>
                <a:ea typeface="+mn-ea"/>
                <a:cs typeface="+mn-cs"/>
              </a:rPr>
              <a:t>. time and therefore affect the time resolution.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9D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2060"/>
                </a:solidFill>
                <a:effectLst/>
                <a:uLnTx/>
                <a:uFillTx/>
                <a:latin typeface="Arial" charset="0"/>
                <a:ea typeface="+mn-ea"/>
                <a:cs typeface="+mn-cs"/>
              </a:rPr>
              <a:t>This is also called the ‘weighting field effect’.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9D00">
                  <a:lumMod val="50000"/>
                </a:srgbClr>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2060"/>
              </a:solidFill>
              <a:effectLst/>
              <a:uLnTx/>
              <a:uFillTx/>
              <a:latin typeface="Arial" charset="0"/>
              <a:ea typeface="+mn-ea"/>
              <a:cs typeface="+mn-cs"/>
            </a:endParaRPr>
          </a:p>
        </p:txBody>
      </p:sp>
    </p:spTree>
    <p:extLst>
      <p:ext uri="{BB962C8B-B14F-4D97-AF65-F5344CB8AC3E}">
        <p14:creationId xmlns:p14="http://schemas.microsoft.com/office/powerpoint/2010/main" val="2759254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6B06A6-F751-7A4F-A2B3-6E88FF3EA674}"/>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52BF309-6B9F-3741-9BDB-9CF9B53810AF}" type="datetime1">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10/21/21</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B9305982-DA4F-FF47-AD1C-B6AF1DDBAED1}"/>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39EE62-D25E-4D29-9274-D0BC29529B49}"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4" name="Picture 3">
            <a:extLst>
              <a:ext uri="{FF2B5EF4-FFF2-40B4-BE49-F238E27FC236}">
                <a16:creationId xmlns:a16="http://schemas.microsoft.com/office/drawing/2014/main" id="{38ACE20B-22DB-8644-B285-43B093FDBCC0}"/>
              </a:ext>
            </a:extLst>
          </p:cNvPr>
          <p:cNvPicPr>
            <a:picLocks noChangeAspect="1"/>
          </p:cNvPicPr>
          <p:nvPr/>
        </p:nvPicPr>
        <p:blipFill>
          <a:blip r:embed="rId2"/>
          <a:stretch>
            <a:fillRect/>
          </a:stretch>
        </p:blipFill>
        <p:spPr>
          <a:xfrm>
            <a:off x="413658" y="686675"/>
            <a:ext cx="4563900" cy="2716926"/>
          </a:xfrm>
          <a:prstGeom prst="rect">
            <a:avLst/>
          </a:prstGeom>
        </p:spPr>
      </p:pic>
      <p:sp>
        <p:nvSpPr>
          <p:cNvPr id="5" name="TextBox 7">
            <a:extLst>
              <a:ext uri="{FF2B5EF4-FFF2-40B4-BE49-F238E27FC236}">
                <a16:creationId xmlns:a16="http://schemas.microsoft.com/office/drawing/2014/main" id="{8848D279-2B75-D64B-A38E-9E3D1E98563A}"/>
              </a:ext>
            </a:extLst>
          </p:cNvPr>
          <p:cNvSpPr txBox="1">
            <a:spLocks noChangeArrowheads="1"/>
          </p:cNvSpPr>
          <p:nvPr/>
        </p:nvSpPr>
        <p:spPr bwMode="auto">
          <a:xfrm>
            <a:off x="0" y="59638"/>
            <a:ext cx="1217458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90000"/>
              </a:lnSpc>
              <a:spcBef>
                <a:spcPct val="30000"/>
              </a:spcBef>
              <a:spcAft>
                <a:spcPct val="0"/>
              </a:spcAft>
              <a:buClr>
                <a:srgbClr val="008000"/>
              </a:buClr>
              <a:buSzPct val="70000"/>
              <a:buFontTx/>
              <a:buNone/>
              <a:tabLst/>
              <a:defRPr/>
            </a:pPr>
            <a:r>
              <a:rPr kumimoji="0" lang="en-GB"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Weighting field fluctuations</a:t>
            </a:r>
          </a:p>
        </p:txBody>
      </p:sp>
      <p:pic>
        <p:nvPicPr>
          <p:cNvPr id="7" name="Picture 6">
            <a:extLst>
              <a:ext uri="{FF2B5EF4-FFF2-40B4-BE49-F238E27FC236}">
                <a16:creationId xmlns:a16="http://schemas.microsoft.com/office/drawing/2014/main" id="{6C3F1720-17C5-D948-8BF3-9DCE8180C5BA}"/>
              </a:ext>
            </a:extLst>
          </p:cNvPr>
          <p:cNvPicPr>
            <a:picLocks noChangeAspect="1"/>
          </p:cNvPicPr>
          <p:nvPr/>
        </p:nvPicPr>
        <p:blipFill>
          <a:blip r:embed="rId3"/>
          <a:stretch>
            <a:fillRect/>
          </a:stretch>
        </p:blipFill>
        <p:spPr>
          <a:xfrm>
            <a:off x="5602515" y="663941"/>
            <a:ext cx="4819832" cy="601034"/>
          </a:xfrm>
          <a:prstGeom prst="rect">
            <a:avLst/>
          </a:prstGeom>
        </p:spPr>
      </p:pic>
      <p:pic>
        <p:nvPicPr>
          <p:cNvPr id="8" name="Picture 7">
            <a:extLst>
              <a:ext uri="{FF2B5EF4-FFF2-40B4-BE49-F238E27FC236}">
                <a16:creationId xmlns:a16="http://schemas.microsoft.com/office/drawing/2014/main" id="{7C1466C1-D615-6B46-B01A-03B15F11A611}"/>
              </a:ext>
            </a:extLst>
          </p:cNvPr>
          <p:cNvPicPr>
            <a:picLocks noChangeAspect="1"/>
          </p:cNvPicPr>
          <p:nvPr/>
        </p:nvPicPr>
        <p:blipFill>
          <a:blip r:embed="rId4"/>
          <a:stretch>
            <a:fillRect/>
          </a:stretch>
        </p:blipFill>
        <p:spPr>
          <a:xfrm>
            <a:off x="5930121" y="1690914"/>
            <a:ext cx="4403159" cy="2079760"/>
          </a:xfrm>
          <a:prstGeom prst="rect">
            <a:avLst/>
          </a:prstGeom>
        </p:spPr>
      </p:pic>
      <p:pic>
        <p:nvPicPr>
          <p:cNvPr id="9" name="Picture 8">
            <a:extLst>
              <a:ext uri="{FF2B5EF4-FFF2-40B4-BE49-F238E27FC236}">
                <a16:creationId xmlns:a16="http://schemas.microsoft.com/office/drawing/2014/main" id="{2905432E-B60E-2C4C-BF9E-54878884A002}"/>
              </a:ext>
            </a:extLst>
          </p:cNvPr>
          <p:cNvPicPr>
            <a:picLocks noChangeAspect="1"/>
          </p:cNvPicPr>
          <p:nvPr/>
        </p:nvPicPr>
        <p:blipFill>
          <a:blip r:embed="rId5"/>
          <a:stretch>
            <a:fillRect/>
          </a:stretch>
        </p:blipFill>
        <p:spPr>
          <a:xfrm>
            <a:off x="5930121" y="4027714"/>
            <a:ext cx="4385229" cy="2036952"/>
          </a:xfrm>
          <a:prstGeom prst="rect">
            <a:avLst/>
          </a:prstGeom>
        </p:spPr>
      </p:pic>
      <p:sp>
        <p:nvSpPr>
          <p:cNvPr id="10" name="TextBox 9">
            <a:extLst>
              <a:ext uri="{FF2B5EF4-FFF2-40B4-BE49-F238E27FC236}">
                <a16:creationId xmlns:a16="http://schemas.microsoft.com/office/drawing/2014/main" id="{B6280826-D8C8-3A4D-9933-516B9A7036BB}"/>
              </a:ext>
            </a:extLst>
          </p:cNvPr>
          <p:cNvSpPr txBox="1"/>
          <p:nvPr/>
        </p:nvSpPr>
        <p:spPr>
          <a:xfrm>
            <a:off x="6326435" y="6160123"/>
            <a:ext cx="3100529" cy="3231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w/d = pixel size/detector thickness</a:t>
            </a:r>
          </a:p>
        </p:txBody>
      </p:sp>
      <p:sp>
        <p:nvSpPr>
          <p:cNvPr id="11" name="TextBox 10">
            <a:extLst>
              <a:ext uri="{FF2B5EF4-FFF2-40B4-BE49-F238E27FC236}">
                <a16:creationId xmlns:a16="http://schemas.microsoft.com/office/drawing/2014/main" id="{806F962A-7561-DD47-BD3E-4AA0C3EDE755}"/>
              </a:ext>
            </a:extLst>
          </p:cNvPr>
          <p:cNvSpPr txBox="1"/>
          <p:nvPr/>
        </p:nvSpPr>
        <p:spPr>
          <a:xfrm>
            <a:off x="812800" y="4027714"/>
            <a:ext cx="3929608" cy="147732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This weighting field effect is strongly correlated with the Landau fluctuations.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The structure of the expression for the resolution is however similar to the one before.</a:t>
            </a:r>
          </a:p>
        </p:txBody>
      </p:sp>
    </p:spTree>
    <p:extLst>
      <p:ext uri="{BB962C8B-B14F-4D97-AF65-F5344CB8AC3E}">
        <p14:creationId xmlns:p14="http://schemas.microsoft.com/office/powerpoint/2010/main" val="3689923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78E3BB-6F76-124E-8FB5-DA8E124C7311}"/>
              </a:ext>
            </a:extLst>
          </p:cNvPr>
          <p:cNvSpPr>
            <a:spLocks noGrp="1"/>
          </p:cNvSpPr>
          <p:nvPr>
            <p:ph type="dt" sz="half" idx="10"/>
          </p:nvPr>
        </p:nvSpPr>
        <p:spPr/>
        <p:txBody>
          <a:bodyPr/>
          <a:lstStyle/>
          <a:p>
            <a:pPr>
              <a:defRPr/>
            </a:pPr>
            <a:fld id="{A52BF309-6B9F-3741-9BDB-9CF9B53810AF}" type="datetime1">
              <a:rPr lang="en-US" smtClean="0"/>
              <a:t>10/21/21</a:t>
            </a:fld>
            <a:endParaRPr lang="en-US" dirty="0"/>
          </a:p>
        </p:txBody>
      </p:sp>
      <p:sp>
        <p:nvSpPr>
          <p:cNvPr id="3" name="Slide Number Placeholder 2">
            <a:extLst>
              <a:ext uri="{FF2B5EF4-FFF2-40B4-BE49-F238E27FC236}">
                <a16:creationId xmlns:a16="http://schemas.microsoft.com/office/drawing/2014/main" id="{49C5E8AF-CFE2-6249-A520-3DB589FE8C57}"/>
              </a:ext>
            </a:extLst>
          </p:cNvPr>
          <p:cNvSpPr>
            <a:spLocks noGrp="1"/>
          </p:cNvSpPr>
          <p:nvPr>
            <p:ph type="sldNum" sz="quarter" idx="11"/>
          </p:nvPr>
        </p:nvSpPr>
        <p:spPr/>
        <p:txBody>
          <a:bodyPr/>
          <a:lstStyle/>
          <a:p>
            <a:pPr>
              <a:defRPr/>
            </a:pPr>
            <a:fld id="{7139EE62-D25E-4D29-9274-D0BC29529B49}" type="slidenum">
              <a:rPr lang="en-US" smtClean="0"/>
              <a:pPr>
                <a:defRPr/>
              </a:pPr>
              <a:t>3</a:t>
            </a:fld>
            <a:endParaRPr lang="en-US" dirty="0"/>
          </a:p>
        </p:txBody>
      </p:sp>
      <p:sp>
        <p:nvSpPr>
          <p:cNvPr id="4" name="Rectangle 4">
            <a:extLst>
              <a:ext uri="{FF2B5EF4-FFF2-40B4-BE49-F238E27FC236}">
                <a16:creationId xmlns:a16="http://schemas.microsoft.com/office/drawing/2014/main" id="{B99CD085-930D-CD48-8130-B1FECEE45962}"/>
              </a:ext>
            </a:extLst>
          </p:cNvPr>
          <p:cNvSpPr txBox="1">
            <a:spLocks noChangeArrowheads="1"/>
          </p:cNvSpPr>
          <p:nvPr/>
        </p:nvSpPr>
        <p:spPr bwMode="auto">
          <a:xfrm>
            <a:off x="-17418" y="130794"/>
            <a:ext cx="12192000" cy="838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2pPr>
            <a:lvl3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3pPr>
            <a:lvl4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4pPr>
            <a:lvl5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5pPr>
            <a:lvl6pPr marL="4572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6pPr>
            <a:lvl7pPr marL="9144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7pPr>
            <a:lvl8pPr marL="13716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8pPr>
            <a:lvl9pPr marL="18288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9pPr>
          </a:lstStyle>
          <a:p>
            <a:r>
              <a:rPr lang="en-US" kern="0" dirty="0">
                <a:effectLst/>
              </a:rPr>
              <a:t>References for this talk</a:t>
            </a:r>
          </a:p>
        </p:txBody>
      </p:sp>
      <p:sp>
        <p:nvSpPr>
          <p:cNvPr id="5" name="Rectangle 4">
            <a:extLst>
              <a:ext uri="{FF2B5EF4-FFF2-40B4-BE49-F238E27FC236}">
                <a16:creationId xmlns:a16="http://schemas.microsoft.com/office/drawing/2014/main" id="{2F7929C2-67F5-134E-8FED-0258038A83F8}"/>
              </a:ext>
            </a:extLst>
          </p:cNvPr>
          <p:cNvSpPr/>
          <p:nvPr/>
        </p:nvSpPr>
        <p:spPr>
          <a:xfrm>
            <a:off x="933786" y="1189375"/>
            <a:ext cx="10289592" cy="2246769"/>
          </a:xfrm>
          <a:prstGeom prst="rect">
            <a:avLst/>
          </a:prstGeom>
        </p:spPr>
        <p:txBody>
          <a:bodyPr wrap="square">
            <a:spAutoFit/>
          </a:bodyPr>
          <a:lstStyle/>
          <a:p>
            <a:r>
              <a:rPr lang="en-US" sz="1400" dirty="0">
                <a:solidFill>
                  <a:srgbClr val="002060"/>
                </a:solidFill>
                <a:latin typeface="Times" pitchFamily="2" charset="0"/>
              </a:rPr>
              <a:t>W. </a:t>
            </a:r>
            <a:r>
              <a:rPr lang="en-US" sz="1400" dirty="0" err="1">
                <a:solidFill>
                  <a:srgbClr val="002060"/>
                </a:solidFill>
                <a:latin typeface="Times" pitchFamily="2" charset="0"/>
              </a:rPr>
              <a:t>Riegler</a:t>
            </a:r>
            <a:r>
              <a:rPr lang="en-US" sz="1400" dirty="0">
                <a:solidFill>
                  <a:srgbClr val="002060"/>
                </a:solidFill>
                <a:latin typeface="Times" pitchFamily="2" charset="0"/>
              </a:rPr>
              <a:t> and G. </a:t>
            </a:r>
            <a:r>
              <a:rPr lang="en-US" sz="1400" dirty="0" err="1">
                <a:solidFill>
                  <a:srgbClr val="002060"/>
                </a:solidFill>
                <a:latin typeface="Times" pitchFamily="2" charset="0"/>
              </a:rPr>
              <a:t>Aglieri</a:t>
            </a:r>
            <a:r>
              <a:rPr lang="en-US" sz="1400" dirty="0">
                <a:solidFill>
                  <a:srgbClr val="002060"/>
                </a:solidFill>
                <a:latin typeface="Times" pitchFamily="2" charset="0"/>
              </a:rPr>
              <a:t> Rinella, </a:t>
            </a:r>
            <a:r>
              <a:rPr lang="en-US" sz="1400" b="1" dirty="0">
                <a:solidFill>
                  <a:schemeClr val="accent6">
                    <a:lumMod val="50000"/>
                  </a:schemeClr>
                </a:solidFill>
                <a:latin typeface="Times" pitchFamily="2" charset="0"/>
              </a:rPr>
              <a:t>Time resolution of silicon pixel sensors</a:t>
            </a:r>
            <a:r>
              <a:rPr lang="en-US" sz="1400" dirty="0">
                <a:solidFill>
                  <a:srgbClr val="002060"/>
                </a:solidFill>
                <a:latin typeface="Times" pitchFamily="2" charset="0"/>
              </a:rPr>
              <a:t>,  JINST 12 (2017) P11017</a:t>
            </a:r>
          </a:p>
          <a:p>
            <a:endParaRPr lang="en-US" sz="1400" dirty="0">
              <a:solidFill>
                <a:srgbClr val="002060"/>
              </a:solidFill>
              <a:latin typeface="Times" pitchFamily="2" charset="0"/>
            </a:endParaRPr>
          </a:p>
          <a:p>
            <a:r>
              <a:rPr lang="en-US" sz="1400" dirty="0">
                <a:solidFill>
                  <a:srgbClr val="002060"/>
                </a:solidFill>
                <a:latin typeface="Times" pitchFamily="2" charset="0"/>
              </a:rPr>
              <a:t>W. </a:t>
            </a:r>
            <a:r>
              <a:rPr lang="en-US" sz="1400" dirty="0" err="1">
                <a:solidFill>
                  <a:srgbClr val="002060"/>
                </a:solidFill>
                <a:latin typeface="Times" pitchFamily="2" charset="0"/>
              </a:rPr>
              <a:t>Riegler</a:t>
            </a:r>
            <a:r>
              <a:rPr lang="en-US" sz="1400" dirty="0">
                <a:solidFill>
                  <a:srgbClr val="002060"/>
                </a:solidFill>
                <a:latin typeface="Times" pitchFamily="2" charset="0"/>
              </a:rPr>
              <a:t> and G. </a:t>
            </a:r>
            <a:r>
              <a:rPr lang="en-US" sz="1400" dirty="0" err="1">
                <a:solidFill>
                  <a:srgbClr val="002060"/>
                </a:solidFill>
                <a:latin typeface="Times" pitchFamily="2" charset="0"/>
              </a:rPr>
              <a:t>Aglieri</a:t>
            </a:r>
            <a:r>
              <a:rPr lang="en-US" sz="1400" dirty="0">
                <a:solidFill>
                  <a:srgbClr val="002060"/>
                </a:solidFill>
                <a:latin typeface="Times" pitchFamily="2" charset="0"/>
              </a:rPr>
              <a:t> Rinella, </a:t>
            </a:r>
            <a:r>
              <a:rPr lang="en-US" sz="1400" b="1" dirty="0">
                <a:solidFill>
                  <a:schemeClr val="accent6">
                    <a:lumMod val="50000"/>
                  </a:schemeClr>
                </a:solidFill>
                <a:latin typeface="Times" pitchFamily="2" charset="0"/>
              </a:rPr>
              <a:t>Point Charge Potential and Weighting field of a Pixel or Pad in a Plane Condenser</a:t>
            </a:r>
            <a:r>
              <a:rPr lang="en-US" sz="1400" dirty="0">
                <a:solidFill>
                  <a:srgbClr val="002060"/>
                </a:solidFill>
                <a:latin typeface="Times" pitchFamily="2" charset="0"/>
              </a:rPr>
              <a:t>, NIMA 767 (2014) 267-27</a:t>
            </a:r>
          </a:p>
          <a:p>
            <a:endParaRPr lang="en-US" sz="1400" u="sng" dirty="0">
              <a:solidFill>
                <a:srgbClr val="002060"/>
              </a:solidFill>
              <a:latin typeface="Times" pitchFamily="2" charset="0"/>
              <a:ea typeface="Times New Roman" panose="02020603050405020304" pitchFamily="18" charset="0"/>
            </a:endParaRPr>
          </a:p>
          <a:p>
            <a:r>
              <a:rPr lang="en-US" sz="1400" dirty="0">
                <a:solidFill>
                  <a:srgbClr val="002060"/>
                </a:solidFill>
                <a:latin typeface="Times" pitchFamily="2" charset="0"/>
                <a:ea typeface="Times New Roman" panose="02020603050405020304" pitchFamily="18" charset="0"/>
              </a:rPr>
              <a:t>W. </a:t>
            </a:r>
            <a:r>
              <a:rPr lang="en-US" sz="1400" dirty="0" err="1">
                <a:solidFill>
                  <a:srgbClr val="002060"/>
                </a:solidFill>
                <a:latin typeface="Times" pitchFamily="2" charset="0"/>
                <a:ea typeface="Times New Roman" panose="02020603050405020304" pitchFamily="18" charset="0"/>
              </a:rPr>
              <a:t>Riegler</a:t>
            </a:r>
            <a:r>
              <a:rPr lang="en-US" sz="1400" dirty="0">
                <a:solidFill>
                  <a:srgbClr val="002060"/>
                </a:solidFill>
                <a:latin typeface="Times" pitchFamily="2" charset="0"/>
                <a:ea typeface="Times New Roman" panose="02020603050405020304" pitchFamily="18" charset="0"/>
              </a:rPr>
              <a:t>, P. </a:t>
            </a:r>
            <a:r>
              <a:rPr lang="en-US" sz="1400" dirty="0" err="1">
                <a:solidFill>
                  <a:srgbClr val="002060"/>
                </a:solidFill>
                <a:latin typeface="Times" pitchFamily="2" charset="0"/>
                <a:ea typeface="Times New Roman" panose="02020603050405020304" pitchFamily="18" charset="0"/>
              </a:rPr>
              <a:t>Windischhofer</a:t>
            </a:r>
            <a:r>
              <a:rPr lang="en-US" sz="1400" dirty="0">
                <a:solidFill>
                  <a:srgbClr val="002060"/>
                </a:solidFill>
                <a:latin typeface="Times" pitchFamily="2" charset="0"/>
                <a:ea typeface="Times New Roman" panose="02020603050405020304" pitchFamily="18" charset="0"/>
              </a:rPr>
              <a:t>, </a:t>
            </a:r>
            <a:r>
              <a:rPr lang="en-US" sz="1400" b="1" dirty="0">
                <a:solidFill>
                  <a:schemeClr val="accent6">
                    <a:lumMod val="50000"/>
                  </a:schemeClr>
                </a:solidFill>
                <a:latin typeface="Times" pitchFamily="2" charset="0"/>
                <a:ea typeface="Times New Roman" panose="02020603050405020304" pitchFamily="18" charset="0"/>
              </a:rPr>
              <a:t>Time resolution and efficiency of SPADs and </a:t>
            </a:r>
            <a:r>
              <a:rPr lang="en-US" sz="1400" b="1" dirty="0" err="1">
                <a:solidFill>
                  <a:schemeClr val="accent6">
                    <a:lumMod val="50000"/>
                  </a:schemeClr>
                </a:solidFill>
                <a:latin typeface="Times" pitchFamily="2" charset="0"/>
                <a:ea typeface="Times New Roman" panose="02020603050405020304" pitchFamily="18" charset="0"/>
              </a:rPr>
              <a:t>SiPMs</a:t>
            </a:r>
            <a:r>
              <a:rPr lang="en-US" sz="1400" b="1" dirty="0">
                <a:solidFill>
                  <a:schemeClr val="accent6">
                    <a:lumMod val="50000"/>
                  </a:schemeClr>
                </a:solidFill>
                <a:latin typeface="Times" pitchFamily="2" charset="0"/>
                <a:ea typeface="Times New Roman" panose="02020603050405020304" pitchFamily="18" charset="0"/>
              </a:rPr>
              <a:t> for photons and charged particles</a:t>
            </a:r>
            <a:r>
              <a:rPr lang="en-US" sz="1400" dirty="0">
                <a:solidFill>
                  <a:srgbClr val="002060"/>
                </a:solidFill>
                <a:latin typeface="Times" pitchFamily="2" charset="0"/>
                <a:ea typeface="Times New Roman" panose="02020603050405020304" pitchFamily="18" charset="0"/>
              </a:rPr>
              <a:t>, NIMA 1003 (2021) 165265</a:t>
            </a:r>
          </a:p>
          <a:p>
            <a:endParaRPr lang="en-US" sz="1400" dirty="0">
              <a:solidFill>
                <a:srgbClr val="002060"/>
              </a:solidFill>
              <a:latin typeface="Times" pitchFamily="2" charset="0"/>
            </a:endParaRPr>
          </a:p>
          <a:p>
            <a:pPr marL="457200" indent="-457200">
              <a:spcAft>
                <a:spcPts val="0"/>
              </a:spcAft>
            </a:pPr>
            <a:r>
              <a:rPr lang="en-US" sz="1400" dirty="0">
                <a:solidFill>
                  <a:srgbClr val="002060"/>
                </a:solidFill>
                <a:latin typeface="Times" pitchFamily="2" charset="0"/>
                <a:ea typeface="Times New Roman" panose="02020603050405020304" pitchFamily="18" charset="0"/>
              </a:rPr>
              <a:t>P. </a:t>
            </a:r>
            <a:r>
              <a:rPr lang="en-US" sz="1400" dirty="0" err="1">
                <a:solidFill>
                  <a:srgbClr val="002060"/>
                </a:solidFill>
                <a:latin typeface="Times" pitchFamily="2" charset="0"/>
                <a:ea typeface="Times New Roman" panose="02020603050405020304" pitchFamily="18" charset="0"/>
              </a:rPr>
              <a:t>Windischhofer</a:t>
            </a:r>
            <a:r>
              <a:rPr lang="en-US" sz="1400" dirty="0">
                <a:solidFill>
                  <a:srgbClr val="002060"/>
                </a:solidFill>
                <a:latin typeface="Times" pitchFamily="2" charset="0"/>
                <a:ea typeface="Times New Roman" panose="02020603050405020304" pitchFamily="18" charset="0"/>
              </a:rPr>
              <a:t>, W. </a:t>
            </a:r>
            <a:r>
              <a:rPr lang="en-US" sz="1400" dirty="0" err="1">
                <a:solidFill>
                  <a:srgbClr val="002060"/>
                </a:solidFill>
                <a:latin typeface="Times" pitchFamily="2" charset="0"/>
                <a:ea typeface="Times New Roman" panose="02020603050405020304" pitchFamily="18" charset="0"/>
              </a:rPr>
              <a:t>Riegler</a:t>
            </a:r>
            <a:r>
              <a:rPr lang="en-US" sz="1400" dirty="0">
                <a:solidFill>
                  <a:schemeClr val="accent6">
                    <a:lumMod val="50000"/>
                  </a:schemeClr>
                </a:solidFill>
                <a:latin typeface="Times" pitchFamily="2" charset="0"/>
                <a:ea typeface="Times New Roman" panose="02020603050405020304" pitchFamily="18" charset="0"/>
              </a:rPr>
              <a:t>, </a:t>
            </a:r>
            <a:r>
              <a:rPr lang="en-US" sz="1400" b="1" dirty="0">
                <a:solidFill>
                  <a:schemeClr val="accent6">
                    <a:lumMod val="50000"/>
                  </a:schemeClr>
                </a:solidFill>
                <a:latin typeface="Times" pitchFamily="2" charset="0"/>
                <a:ea typeface="Times New Roman" panose="02020603050405020304" pitchFamily="18" charset="0"/>
              </a:rPr>
              <a:t>The statistics of electron–hole avalanches</a:t>
            </a:r>
            <a:r>
              <a:rPr lang="en-US" sz="1400" dirty="0">
                <a:solidFill>
                  <a:srgbClr val="002060"/>
                </a:solidFill>
                <a:latin typeface="Times" pitchFamily="2" charset="0"/>
                <a:ea typeface="Times New Roman" panose="02020603050405020304" pitchFamily="18" charset="0"/>
              </a:rPr>
              <a:t>, NIMA 1003 (2021)  165327</a:t>
            </a:r>
          </a:p>
          <a:p>
            <a:pPr>
              <a:spcAft>
                <a:spcPts val="0"/>
              </a:spcAft>
            </a:pPr>
            <a:r>
              <a:rPr lang="en-US" sz="1400" dirty="0">
                <a:solidFill>
                  <a:srgbClr val="002060"/>
                </a:solidFill>
                <a:latin typeface="Times" pitchFamily="2" charset="0"/>
                <a:ea typeface="Times New Roman" panose="02020603050405020304" pitchFamily="18" charset="0"/>
              </a:rPr>
              <a:t> </a:t>
            </a:r>
          </a:p>
        </p:txBody>
      </p:sp>
      <p:sp>
        <p:nvSpPr>
          <p:cNvPr id="6" name="Rectangle 5">
            <a:extLst>
              <a:ext uri="{FF2B5EF4-FFF2-40B4-BE49-F238E27FC236}">
                <a16:creationId xmlns:a16="http://schemas.microsoft.com/office/drawing/2014/main" id="{B0A9B360-72BB-4F41-9A87-582936230EFA}"/>
              </a:ext>
            </a:extLst>
          </p:cNvPr>
          <p:cNvSpPr/>
          <p:nvPr/>
        </p:nvSpPr>
        <p:spPr>
          <a:xfrm>
            <a:off x="933786" y="3906471"/>
            <a:ext cx="5978291" cy="523220"/>
          </a:xfrm>
          <a:prstGeom prst="rect">
            <a:avLst/>
          </a:prstGeom>
        </p:spPr>
        <p:txBody>
          <a:bodyPr wrap="square">
            <a:spAutoFit/>
          </a:bodyPr>
          <a:lstStyle/>
          <a:p>
            <a:pPr marL="457200" indent="-457200">
              <a:spcAft>
                <a:spcPts val="0"/>
              </a:spcAft>
            </a:pPr>
            <a:r>
              <a:rPr lang="en-US" sz="1400" dirty="0">
                <a:solidFill>
                  <a:schemeClr val="accent5">
                    <a:lumMod val="10000"/>
                  </a:schemeClr>
                </a:solidFill>
                <a:latin typeface="Times New Roman" panose="02020603050405020304" pitchFamily="18" charset="0"/>
                <a:ea typeface="Times New Roman" panose="02020603050405020304" pitchFamily="18" charset="0"/>
              </a:rPr>
              <a:t>W. Blum, W. </a:t>
            </a:r>
            <a:r>
              <a:rPr lang="en-US" sz="1400" dirty="0" err="1">
                <a:solidFill>
                  <a:schemeClr val="accent5">
                    <a:lumMod val="10000"/>
                  </a:schemeClr>
                </a:solidFill>
                <a:latin typeface="Times New Roman" panose="02020603050405020304" pitchFamily="18" charset="0"/>
                <a:ea typeface="Times New Roman" panose="02020603050405020304" pitchFamily="18" charset="0"/>
              </a:rPr>
              <a:t>Riegler</a:t>
            </a:r>
            <a:r>
              <a:rPr lang="en-US" sz="1400" dirty="0">
                <a:solidFill>
                  <a:schemeClr val="accent5">
                    <a:lumMod val="10000"/>
                  </a:schemeClr>
                </a:solidFill>
                <a:latin typeface="Times New Roman" panose="02020603050405020304" pitchFamily="18" charset="0"/>
                <a:ea typeface="Times New Roman" panose="02020603050405020304" pitchFamily="18" charset="0"/>
              </a:rPr>
              <a:t>, L. </a:t>
            </a:r>
            <a:r>
              <a:rPr lang="en-US" sz="1400" dirty="0" err="1">
                <a:solidFill>
                  <a:schemeClr val="accent5">
                    <a:lumMod val="10000"/>
                  </a:schemeClr>
                </a:solidFill>
                <a:latin typeface="Times New Roman" panose="02020603050405020304" pitchFamily="18" charset="0"/>
                <a:ea typeface="Times New Roman" panose="02020603050405020304" pitchFamily="18" charset="0"/>
              </a:rPr>
              <a:t>Rolandi</a:t>
            </a:r>
            <a:r>
              <a:rPr lang="en-US" sz="1400" dirty="0">
                <a:solidFill>
                  <a:schemeClr val="accent5">
                    <a:lumMod val="10000"/>
                  </a:schemeClr>
                </a:solidFill>
                <a:latin typeface="Times New Roman" panose="02020603050405020304" pitchFamily="18" charset="0"/>
                <a:ea typeface="Times New Roman" panose="02020603050405020304" pitchFamily="18" charset="0"/>
              </a:rPr>
              <a:t>, </a:t>
            </a:r>
            <a:r>
              <a:rPr lang="en-US" sz="1400" b="1" dirty="0">
                <a:solidFill>
                  <a:schemeClr val="accent6">
                    <a:lumMod val="50000"/>
                  </a:schemeClr>
                </a:solidFill>
                <a:latin typeface="Times New Roman" panose="02020603050405020304" pitchFamily="18" charset="0"/>
                <a:ea typeface="Times New Roman" panose="02020603050405020304" pitchFamily="18" charset="0"/>
              </a:rPr>
              <a:t>Particle Detection with Drift Chambers</a:t>
            </a:r>
            <a:r>
              <a:rPr lang="en-US" sz="1400" dirty="0">
                <a:solidFill>
                  <a:schemeClr val="accent5">
                    <a:lumMod val="10000"/>
                  </a:schemeClr>
                </a:solidFill>
                <a:latin typeface="Times New Roman" panose="02020603050405020304" pitchFamily="18" charset="0"/>
                <a:ea typeface="Times New Roman" panose="02020603050405020304" pitchFamily="18" charset="0"/>
              </a:rPr>
              <a:t>,</a:t>
            </a:r>
          </a:p>
          <a:p>
            <a:pPr marL="457200" indent="-457200">
              <a:spcAft>
                <a:spcPts val="0"/>
              </a:spcAft>
            </a:pPr>
            <a:r>
              <a:rPr lang="en-US" sz="1400" dirty="0">
                <a:solidFill>
                  <a:schemeClr val="accent5">
                    <a:lumMod val="10000"/>
                  </a:schemeClr>
                </a:solidFill>
                <a:latin typeface="Times New Roman" panose="02020603050405020304" pitchFamily="18" charset="0"/>
                <a:ea typeface="Times New Roman" panose="02020603050405020304" pitchFamily="18" charset="0"/>
              </a:rPr>
              <a:t>Springer 2008, ISBN: 978-3-540-76683-4</a:t>
            </a:r>
          </a:p>
        </p:txBody>
      </p:sp>
      <p:pic>
        <p:nvPicPr>
          <p:cNvPr id="7" name="Picture 4">
            <a:extLst>
              <a:ext uri="{FF2B5EF4-FFF2-40B4-BE49-F238E27FC236}">
                <a16:creationId xmlns:a16="http://schemas.microsoft.com/office/drawing/2014/main" id="{3FB03082-ED13-B940-8223-227DD6B88D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23586" y="3858941"/>
            <a:ext cx="1473808" cy="228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79D17AA-937E-C648-B435-8529667ACF17}"/>
              </a:ext>
            </a:extLst>
          </p:cNvPr>
          <p:cNvSpPr txBox="1"/>
          <p:nvPr/>
        </p:nvSpPr>
        <p:spPr>
          <a:xfrm>
            <a:off x="8432848" y="3880410"/>
            <a:ext cx="2107334" cy="738664"/>
          </a:xfrm>
          <a:prstGeom prst="rect">
            <a:avLst/>
          </a:prstGeom>
          <a:noFill/>
        </p:spPr>
        <p:txBody>
          <a:bodyPr wrap="square" rtlCol="0">
            <a:spAutoFit/>
          </a:bodyPr>
          <a:lstStyle/>
          <a:p>
            <a:r>
              <a:rPr lang="en-GB" sz="1400" dirty="0">
                <a:solidFill>
                  <a:schemeClr val="accent5">
                    <a:lumMod val="10000"/>
                  </a:schemeClr>
                </a:solidFill>
              </a:rPr>
              <a:t>Signal Processing, Noise, optimum filters etc.</a:t>
            </a:r>
          </a:p>
        </p:txBody>
      </p:sp>
    </p:spTree>
    <p:extLst>
      <p:ext uri="{BB962C8B-B14F-4D97-AF65-F5344CB8AC3E}">
        <p14:creationId xmlns:p14="http://schemas.microsoft.com/office/powerpoint/2010/main" val="1756744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6B06A6-F751-7A4F-A2B3-6E88FF3EA674}"/>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52BF309-6B9F-3741-9BDB-9CF9B53810AF}" type="datetime1">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10/21/21</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B9305982-DA4F-FF47-AD1C-B6AF1DDBAED1}"/>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39EE62-D25E-4D29-9274-D0BC29529B49}"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4" name="TextBox 7">
            <a:extLst>
              <a:ext uri="{FF2B5EF4-FFF2-40B4-BE49-F238E27FC236}">
                <a16:creationId xmlns:a16="http://schemas.microsoft.com/office/drawing/2014/main" id="{35DAF39A-4AD2-054C-BF09-0F325CFF080A}"/>
              </a:ext>
            </a:extLst>
          </p:cNvPr>
          <p:cNvSpPr txBox="1">
            <a:spLocks noChangeArrowheads="1"/>
          </p:cNvSpPr>
          <p:nvPr/>
        </p:nvSpPr>
        <p:spPr bwMode="auto">
          <a:xfrm>
            <a:off x="0" y="59638"/>
            <a:ext cx="1217458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90000"/>
              </a:lnSpc>
              <a:spcBef>
                <a:spcPct val="30000"/>
              </a:spcBef>
              <a:spcAft>
                <a:spcPct val="0"/>
              </a:spcAft>
              <a:buClr>
                <a:srgbClr val="008000"/>
              </a:buClr>
              <a:buSzPct val="70000"/>
              <a:buFontTx/>
              <a:buNone/>
              <a:tabLst/>
              <a:defRPr/>
            </a:pPr>
            <a:r>
              <a:rPr kumimoji="0" lang="en-GB"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Weighting field fluctuations</a:t>
            </a:r>
          </a:p>
        </p:txBody>
      </p:sp>
      <p:pic>
        <p:nvPicPr>
          <p:cNvPr id="5" name="Picture 4">
            <a:extLst>
              <a:ext uri="{FF2B5EF4-FFF2-40B4-BE49-F238E27FC236}">
                <a16:creationId xmlns:a16="http://schemas.microsoft.com/office/drawing/2014/main" id="{A4F9B453-5F2C-FB4C-B894-D0D64E6AE5C0}"/>
              </a:ext>
            </a:extLst>
          </p:cNvPr>
          <p:cNvPicPr>
            <a:picLocks noChangeAspect="1"/>
          </p:cNvPicPr>
          <p:nvPr/>
        </p:nvPicPr>
        <p:blipFill>
          <a:blip r:embed="rId2"/>
          <a:stretch>
            <a:fillRect/>
          </a:stretch>
        </p:blipFill>
        <p:spPr>
          <a:xfrm>
            <a:off x="4802726" y="730667"/>
            <a:ext cx="6555307" cy="5839097"/>
          </a:xfrm>
          <a:prstGeom prst="rect">
            <a:avLst/>
          </a:prstGeom>
        </p:spPr>
      </p:pic>
      <p:pic>
        <p:nvPicPr>
          <p:cNvPr id="6" name="Picture 5">
            <a:extLst>
              <a:ext uri="{FF2B5EF4-FFF2-40B4-BE49-F238E27FC236}">
                <a16:creationId xmlns:a16="http://schemas.microsoft.com/office/drawing/2014/main" id="{A681F2A4-1975-ED46-BE1F-7A2586795213}"/>
              </a:ext>
            </a:extLst>
          </p:cNvPr>
          <p:cNvPicPr>
            <a:picLocks noChangeAspect="1"/>
          </p:cNvPicPr>
          <p:nvPr/>
        </p:nvPicPr>
        <p:blipFill>
          <a:blip r:embed="rId3"/>
          <a:stretch>
            <a:fillRect/>
          </a:stretch>
        </p:blipFill>
        <p:spPr>
          <a:xfrm>
            <a:off x="428952" y="730667"/>
            <a:ext cx="3939077" cy="2344964"/>
          </a:xfrm>
          <a:prstGeom prst="rect">
            <a:avLst/>
          </a:prstGeom>
        </p:spPr>
      </p:pic>
      <p:sp>
        <p:nvSpPr>
          <p:cNvPr id="7" name="TextBox 6">
            <a:extLst>
              <a:ext uri="{FF2B5EF4-FFF2-40B4-BE49-F238E27FC236}">
                <a16:creationId xmlns:a16="http://schemas.microsoft.com/office/drawing/2014/main" id="{49BFCAB1-21C4-5E46-BD63-81751E8205B2}"/>
              </a:ext>
            </a:extLst>
          </p:cNvPr>
          <p:cNvSpPr txBox="1"/>
          <p:nvPr/>
        </p:nvSpPr>
        <p:spPr>
          <a:xfrm>
            <a:off x="364906" y="3464400"/>
            <a:ext cx="4215851" cy="30931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Because electrons and holes have different velocities, it makes a significant difference whether the electrons or the holes move to the pixel.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For higher fields (thinner sensors) this difference will decrease.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The dependence on the different parameters is complex.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500" dirty="0">
              <a:solidFill>
                <a:srgbClr val="002060"/>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FF0000"/>
                </a:solidFill>
                <a:effectLst/>
                <a:uLnTx/>
                <a:uFillTx/>
                <a:latin typeface="Arial" charset="0"/>
                <a:ea typeface="+mn-ea"/>
                <a:cs typeface="+mn-cs"/>
              </a:rPr>
              <a:t>These fluctuations can dominate the time resolution !</a:t>
            </a:r>
          </a:p>
        </p:txBody>
      </p:sp>
    </p:spTree>
    <p:extLst>
      <p:ext uri="{BB962C8B-B14F-4D97-AF65-F5344CB8AC3E}">
        <p14:creationId xmlns:p14="http://schemas.microsoft.com/office/powerpoint/2010/main" val="155752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859735-45B0-774A-8828-759043A8BB55}"/>
              </a:ext>
            </a:extLst>
          </p:cNvPr>
          <p:cNvSpPr>
            <a:spLocks noGrp="1"/>
          </p:cNvSpPr>
          <p:nvPr>
            <p:ph type="dt" sz="half" idx="10"/>
          </p:nvPr>
        </p:nvSpPr>
        <p:spPr/>
        <p:txBody>
          <a:bodyPr/>
          <a:lstStyle/>
          <a:p>
            <a:pPr>
              <a:defRPr/>
            </a:pPr>
            <a:fld id="{A52BF309-6B9F-3741-9BDB-9CF9B53810AF}" type="datetime1">
              <a:rPr lang="en-US" smtClean="0"/>
              <a:t>10/21/21</a:t>
            </a:fld>
            <a:endParaRPr lang="en-US" dirty="0"/>
          </a:p>
        </p:txBody>
      </p:sp>
      <p:sp>
        <p:nvSpPr>
          <p:cNvPr id="3" name="Slide Number Placeholder 2">
            <a:extLst>
              <a:ext uri="{FF2B5EF4-FFF2-40B4-BE49-F238E27FC236}">
                <a16:creationId xmlns:a16="http://schemas.microsoft.com/office/drawing/2014/main" id="{7C8BC313-0976-8249-88A5-D1C2FFA425EB}"/>
              </a:ext>
            </a:extLst>
          </p:cNvPr>
          <p:cNvSpPr>
            <a:spLocks noGrp="1"/>
          </p:cNvSpPr>
          <p:nvPr>
            <p:ph type="sldNum" sz="quarter" idx="11"/>
          </p:nvPr>
        </p:nvSpPr>
        <p:spPr/>
        <p:txBody>
          <a:bodyPr/>
          <a:lstStyle/>
          <a:p>
            <a:pPr>
              <a:defRPr/>
            </a:pPr>
            <a:fld id="{7139EE62-D25E-4D29-9274-D0BC29529B49}" type="slidenum">
              <a:rPr lang="en-US" smtClean="0"/>
              <a:pPr>
                <a:defRPr/>
              </a:pPr>
              <a:t>31</a:t>
            </a:fld>
            <a:endParaRPr lang="en-US" dirty="0"/>
          </a:p>
        </p:txBody>
      </p:sp>
      <p:sp>
        <p:nvSpPr>
          <p:cNvPr id="4" name="Rectangle 2">
            <a:extLst>
              <a:ext uri="{FF2B5EF4-FFF2-40B4-BE49-F238E27FC236}">
                <a16:creationId xmlns:a16="http://schemas.microsoft.com/office/drawing/2014/main" id="{4502F870-CE9D-8446-89DF-961039D7CCAD}"/>
              </a:ext>
            </a:extLst>
          </p:cNvPr>
          <p:cNvSpPr txBox="1">
            <a:spLocks noChangeArrowheads="1"/>
          </p:cNvSpPr>
          <p:nvPr/>
        </p:nvSpPr>
        <p:spPr>
          <a:xfrm>
            <a:off x="0" y="58147"/>
            <a:ext cx="12192000" cy="457200"/>
          </a:xfrm>
          <a:prstGeom prst="rect">
            <a:avLst/>
          </a:prstGeom>
          <a:effectLst/>
        </p:spPr>
        <p:txBody>
          <a:bodyPr/>
          <a:lstStyle>
            <a:lvl1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2pPr>
            <a:lvl3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3pPr>
            <a:lvl4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4pPr>
            <a:lvl5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5pPr>
            <a:lvl6pPr marL="4572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6pPr>
            <a:lvl7pPr marL="9144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7pPr>
            <a:lvl8pPr marL="13716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8pPr>
            <a:lvl9pPr marL="18288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FF0000"/>
                </a:solidFill>
                <a:effectLst>
                  <a:outerShdw blurRad="38100" dist="38100" dir="2700000" algn="tl">
                    <a:srgbClr val="C0C0C0"/>
                  </a:outerShdw>
                </a:effectLst>
                <a:uLnTx/>
                <a:uFillTx/>
                <a:latin typeface="Arial"/>
                <a:ea typeface="+mj-ea"/>
                <a:cs typeface="+mj-cs"/>
              </a:rPr>
              <a:t>Time resolution of ‘standard’ silicon sensors</a:t>
            </a:r>
          </a:p>
        </p:txBody>
      </p:sp>
      <p:sp>
        <p:nvSpPr>
          <p:cNvPr id="5" name="Rectangle 4">
            <a:extLst>
              <a:ext uri="{FF2B5EF4-FFF2-40B4-BE49-F238E27FC236}">
                <a16:creationId xmlns:a16="http://schemas.microsoft.com/office/drawing/2014/main" id="{E1C3BB94-52DD-C546-A6E1-6C2F099274CD}"/>
              </a:ext>
            </a:extLst>
          </p:cNvPr>
          <p:cNvSpPr/>
          <p:nvPr/>
        </p:nvSpPr>
        <p:spPr>
          <a:xfrm>
            <a:off x="1546302" y="1554847"/>
            <a:ext cx="8809463" cy="4524315"/>
          </a:xfrm>
          <a:prstGeom prst="rect">
            <a:avLst/>
          </a:prstGeom>
        </p:spPr>
        <p:txBody>
          <a:bodyPr wrap="square">
            <a:spAutoFit/>
          </a:bodyPr>
          <a:lstStyle/>
          <a:p>
            <a:r>
              <a:rPr lang="en-GB" dirty="0">
                <a:solidFill>
                  <a:srgbClr val="002060"/>
                </a:solidFill>
              </a:rPr>
              <a:t>Good time resolution demands thin sensors.</a:t>
            </a:r>
          </a:p>
          <a:p>
            <a:endParaRPr lang="en-GB" dirty="0">
              <a:solidFill>
                <a:srgbClr val="002060"/>
              </a:solidFill>
            </a:endParaRPr>
          </a:p>
          <a:p>
            <a:r>
              <a:rPr lang="en-GB" dirty="0">
                <a:solidFill>
                  <a:schemeClr val="accent6">
                    <a:lumMod val="50000"/>
                  </a:schemeClr>
                </a:solidFill>
              </a:rPr>
              <a:t>Thin sensors give small charge and large capacitance i.e. </a:t>
            </a:r>
            <a:r>
              <a:rPr lang="en-GB" dirty="0" err="1">
                <a:solidFill>
                  <a:schemeClr val="accent6">
                    <a:lumMod val="50000"/>
                  </a:schemeClr>
                </a:solidFill>
              </a:rPr>
              <a:t>unfavorable</a:t>
            </a:r>
            <a:r>
              <a:rPr lang="en-GB" dirty="0">
                <a:solidFill>
                  <a:schemeClr val="accent6">
                    <a:lumMod val="50000"/>
                  </a:schemeClr>
                </a:solidFill>
              </a:rPr>
              <a:t> S/N and k/N.</a:t>
            </a:r>
          </a:p>
          <a:p>
            <a:endParaRPr lang="en-GB" dirty="0">
              <a:solidFill>
                <a:srgbClr val="002060"/>
              </a:solidFill>
            </a:endParaRPr>
          </a:p>
          <a:p>
            <a:r>
              <a:rPr lang="en-GB" dirty="0">
                <a:solidFill>
                  <a:srgbClr val="002060"/>
                </a:solidFill>
              </a:rPr>
              <a:t>Capacitance can be reduced by making the pixels small.</a:t>
            </a:r>
          </a:p>
          <a:p>
            <a:endParaRPr lang="en-GB" dirty="0">
              <a:solidFill>
                <a:srgbClr val="002060"/>
              </a:solidFill>
            </a:endParaRPr>
          </a:p>
          <a:p>
            <a:r>
              <a:rPr lang="en-GB" dirty="0">
                <a:solidFill>
                  <a:schemeClr val="accent6">
                    <a:lumMod val="50000"/>
                  </a:schemeClr>
                </a:solidFill>
              </a:rPr>
              <a:t>If the pixel size is in the same order as the sensor thickness, the weighting field fluctuations start to dominate … and there will be many channels …</a:t>
            </a:r>
          </a:p>
          <a:p>
            <a:endParaRPr lang="en-GB" dirty="0">
              <a:solidFill>
                <a:schemeClr val="accent6">
                  <a:lumMod val="50000"/>
                </a:schemeClr>
              </a:solidFill>
            </a:endParaRPr>
          </a:p>
          <a:p>
            <a:r>
              <a:rPr lang="en-GB" dirty="0">
                <a:solidFill>
                  <a:srgbClr val="002060"/>
                </a:solidFill>
              </a:rPr>
              <a:t>… between a rock and a hard place …</a:t>
            </a:r>
          </a:p>
          <a:p>
            <a:endParaRPr lang="en-GB" dirty="0">
              <a:solidFill>
                <a:srgbClr val="002060"/>
              </a:solidFill>
            </a:endParaRPr>
          </a:p>
          <a:p>
            <a:pPr marL="285750" indent="-285750">
              <a:buFont typeface="Wingdings" pitchFamily="2" charset="2"/>
              <a:buChar char="à"/>
            </a:pPr>
            <a:r>
              <a:rPr lang="en-GB" dirty="0">
                <a:solidFill>
                  <a:srgbClr val="FF0000"/>
                </a:solidFill>
                <a:sym typeface="Wingdings" pitchFamily="2" charset="2"/>
              </a:rPr>
              <a:t>Sensors with internal gain to overcome the noise limit (like gas detectors !)</a:t>
            </a:r>
          </a:p>
          <a:p>
            <a:pPr marL="285750" indent="-285750">
              <a:buFont typeface="Wingdings" pitchFamily="2" charset="2"/>
              <a:buChar char="à"/>
            </a:pPr>
            <a:endParaRPr lang="en-GB" dirty="0">
              <a:solidFill>
                <a:srgbClr val="FF0000"/>
              </a:solidFill>
              <a:sym typeface="Wingdings" pitchFamily="2" charset="2"/>
            </a:endParaRPr>
          </a:p>
          <a:p>
            <a:pPr marL="285750" indent="-285750">
              <a:buFont typeface="Wingdings" pitchFamily="2" charset="2"/>
              <a:buChar char="à"/>
            </a:pPr>
            <a:r>
              <a:rPr lang="en-GB" dirty="0">
                <a:solidFill>
                  <a:srgbClr val="FF0000"/>
                </a:solidFill>
                <a:sym typeface="Wingdings" pitchFamily="2" charset="2"/>
              </a:rPr>
              <a:t>Turn the by sensor 90 degrees and realise a parallel plate geometry in 3D !</a:t>
            </a:r>
          </a:p>
          <a:p>
            <a:r>
              <a:rPr lang="en-GB" dirty="0">
                <a:solidFill>
                  <a:srgbClr val="FF0000"/>
                </a:solidFill>
                <a:sym typeface="Wingdings" pitchFamily="2" charset="2"/>
              </a:rPr>
              <a:t>     (see slide 62, 63)</a:t>
            </a:r>
            <a:endParaRPr lang="en-GB" dirty="0">
              <a:solidFill>
                <a:srgbClr val="FF0000"/>
              </a:solidFill>
            </a:endParaRPr>
          </a:p>
          <a:p>
            <a:endParaRPr lang="en-GB" dirty="0">
              <a:solidFill>
                <a:srgbClr val="002060"/>
              </a:solidFill>
            </a:endParaRPr>
          </a:p>
        </p:txBody>
      </p:sp>
    </p:spTree>
    <p:extLst>
      <p:ext uri="{BB962C8B-B14F-4D97-AF65-F5344CB8AC3E}">
        <p14:creationId xmlns:p14="http://schemas.microsoft.com/office/powerpoint/2010/main" val="27721651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812427-EF65-8F40-80E0-60FF12A93C0B}"/>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52BF309-6B9F-3741-9BDB-9CF9B53810AF}" type="datetime1">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10/21/21</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CEA449F0-0276-3349-9ADC-5230D8BD6E8E}"/>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39EE62-D25E-4D29-9274-D0BC29529B49}"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4" name="Rectangle 2">
            <a:extLst>
              <a:ext uri="{FF2B5EF4-FFF2-40B4-BE49-F238E27FC236}">
                <a16:creationId xmlns:a16="http://schemas.microsoft.com/office/drawing/2014/main" id="{012FB2A2-B6AE-9349-B185-D9EDFB58D4CF}"/>
              </a:ext>
            </a:extLst>
          </p:cNvPr>
          <p:cNvSpPr txBox="1">
            <a:spLocks noChangeArrowheads="1"/>
          </p:cNvSpPr>
          <p:nvPr/>
        </p:nvSpPr>
        <p:spPr>
          <a:xfrm>
            <a:off x="-17418" y="263217"/>
            <a:ext cx="12192000" cy="457200"/>
          </a:xfrm>
          <a:prstGeom prst="rect">
            <a:avLst/>
          </a:prstGeom>
          <a:effectLst/>
        </p:spPr>
        <p:txBody>
          <a:bodyPr/>
          <a:lstStyle>
            <a:lvl1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2pPr>
            <a:lvl3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3pPr>
            <a:lvl4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4pPr>
            <a:lvl5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5pPr>
            <a:lvl6pPr marL="4572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6pPr>
            <a:lvl7pPr marL="9144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7pPr>
            <a:lvl8pPr marL="13716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8pPr>
            <a:lvl9pPr marL="18288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FF0000"/>
                </a:solidFill>
                <a:effectLst>
                  <a:outerShdw blurRad="38100" dist="38100" dir="2700000" algn="tl">
                    <a:srgbClr val="C0C0C0"/>
                  </a:outerShdw>
                </a:effectLst>
                <a:uLnTx/>
                <a:uFillTx/>
                <a:latin typeface="Arial"/>
                <a:ea typeface="+mj-ea"/>
                <a:cs typeface="+mj-cs"/>
              </a:rPr>
              <a:t>Time resolution of MAPS with small readout diodes</a:t>
            </a:r>
          </a:p>
        </p:txBody>
      </p:sp>
      <p:sp>
        <p:nvSpPr>
          <p:cNvPr id="5" name="Rectangle 4">
            <a:extLst>
              <a:ext uri="{FF2B5EF4-FFF2-40B4-BE49-F238E27FC236}">
                <a16:creationId xmlns:a16="http://schemas.microsoft.com/office/drawing/2014/main" id="{9C551505-B2DC-904A-A9DF-C4B63F7F5E8C}"/>
              </a:ext>
            </a:extLst>
          </p:cNvPr>
          <p:cNvSpPr/>
          <p:nvPr/>
        </p:nvSpPr>
        <p:spPr>
          <a:xfrm>
            <a:off x="741415" y="1429145"/>
            <a:ext cx="6367307" cy="3539430"/>
          </a:xfrm>
          <a:prstGeom prst="rect">
            <a:avLst/>
          </a:prstGeom>
        </p:spPr>
        <p:txBody>
          <a:bodyPr wrap="square">
            <a:spAutoFit/>
          </a:bodyPr>
          <a:lstStyle/>
          <a:p>
            <a:pPr lvl="0">
              <a:defRPr/>
            </a:pPr>
            <a:r>
              <a:rPr lang="en-GB" sz="1400" dirty="0">
                <a:solidFill>
                  <a:srgbClr val="002060"/>
                </a:solidFill>
              </a:rPr>
              <a:t>Up to now we have investigated silicon sensors with e-h drift in a homogeneous electric field perpendicular to the readout electrodes.</a:t>
            </a:r>
          </a:p>
          <a:p>
            <a:pPr lvl="0">
              <a:defRPr/>
            </a:pPr>
            <a:endParaRPr lang="en-GB" sz="1400" dirty="0">
              <a:solidFill>
                <a:srgbClr val="002060"/>
              </a:solidFill>
            </a:endParaRPr>
          </a:p>
          <a:p>
            <a:pPr lvl="0">
              <a:defRPr/>
            </a:pPr>
            <a:r>
              <a:rPr lang="en-GB" sz="1400" dirty="0">
                <a:solidFill>
                  <a:schemeClr val="accent6">
                    <a:lumMod val="50000"/>
                  </a:schemeClr>
                </a:solidFill>
              </a:rPr>
              <a:t>One flavour of MAPS sensors uses a small ‘collection’ electrode to minimise the capacitance and therefore the noise </a:t>
            </a:r>
            <a:r>
              <a:rPr lang="en-GB" sz="1400" dirty="0">
                <a:solidFill>
                  <a:schemeClr val="accent6">
                    <a:lumMod val="50000"/>
                  </a:schemeClr>
                </a:solidFill>
                <a:sym typeface="Wingdings" pitchFamily="2" charset="2"/>
              </a:rPr>
              <a:t> </a:t>
            </a:r>
            <a:r>
              <a:rPr lang="en-GB" sz="1400" dirty="0">
                <a:solidFill>
                  <a:schemeClr val="accent6">
                    <a:lumMod val="50000"/>
                  </a:schemeClr>
                </a:solidFill>
              </a:rPr>
              <a:t> E.g. ALPIDE</a:t>
            </a:r>
          </a:p>
          <a:p>
            <a:pPr lvl="0">
              <a:defRPr/>
            </a:pPr>
            <a:endParaRPr lang="en-GB" sz="1400" dirty="0">
              <a:solidFill>
                <a:schemeClr val="accent6">
                  <a:lumMod val="50000"/>
                </a:schemeClr>
              </a:solidFill>
            </a:endParaRPr>
          </a:p>
          <a:p>
            <a:pPr lvl="0">
              <a:defRPr/>
            </a:pPr>
            <a:r>
              <a:rPr lang="en-GB" sz="1400" dirty="0">
                <a:solidFill>
                  <a:srgbClr val="002060"/>
                </a:solidFill>
              </a:rPr>
              <a:t>Since the ‘weighting field’ of the ‘readout electrode’ is concentrated around the diode, the signal consists to a good approximation of a sequence of delta pulses for each electron arriving at the diode. </a:t>
            </a:r>
          </a:p>
          <a:p>
            <a:pPr lvl="0">
              <a:defRPr/>
            </a:pPr>
            <a:endParaRPr lang="en-GB" sz="1400" dirty="0">
              <a:solidFill>
                <a:schemeClr val="accent6">
                  <a:lumMod val="50000"/>
                </a:schemeClr>
              </a:solidFill>
            </a:endParaRPr>
          </a:p>
          <a:p>
            <a:pPr marL="285750" lvl="0" indent="-285750">
              <a:buFont typeface="Wingdings" pitchFamily="2" charset="2"/>
              <a:buChar char="à"/>
              <a:defRPr/>
            </a:pPr>
            <a:r>
              <a:rPr lang="en-GB" sz="1400" dirty="0">
                <a:solidFill>
                  <a:schemeClr val="accent6">
                    <a:lumMod val="50000"/>
                  </a:schemeClr>
                </a:solidFill>
                <a:sym typeface="Wingdings" pitchFamily="2" charset="2"/>
              </a:rPr>
              <a:t>Arrival time distribution.</a:t>
            </a:r>
          </a:p>
          <a:p>
            <a:pPr marL="285750" lvl="0" indent="-285750">
              <a:buFont typeface="Wingdings" pitchFamily="2" charset="2"/>
              <a:buChar char="à"/>
              <a:defRPr/>
            </a:pPr>
            <a:endParaRPr lang="en-GB" sz="1400" dirty="0">
              <a:solidFill>
                <a:schemeClr val="accent6">
                  <a:lumMod val="50000"/>
                </a:schemeClr>
              </a:solidFill>
              <a:sym typeface="Wingdings" pitchFamily="2" charset="2"/>
            </a:endParaRPr>
          </a:p>
          <a:p>
            <a:pPr lvl="0">
              <a:defRPr/>
            </a:pPr>
            <a:r>
              <a:rPr lang="en-GB" sz="1400" dirty="0">
                <a:solidFill>
                  <a:srgbClr val="002060"/>
                </a:solidFill>
                <a:sym typeface="Wingdings" pitchFamily="2" charset="2"/>
              </a:rPr>
              <a:t>The time resolution will be somewhere between the arrival time statistics of the first electron and the </a:t>
            </a:r>
            <a:r>
              <a:rPr lang="en-GB" sz="1400" dirty="0" err="1">
                <a:solidFill>
                  <a:srgbClr val="002060"/>
                </a:solidFill>
                <a:sym typeface="Wingdings" pitchFamily="2" charset="2"/>
              </a:rPr>
              <a:t>center</a:t>
            </a:r>
            <a:r>
              <a:rPr lang="en-GB" sz="1400" dirty="0">
                <a:solidFill>
                  <a:srgbClr val="002060"/>
                </a:solidFill>
                <a:sym typeface="Wingdings" pitchFamily="2" charset="2"/>
              </a:rPr>
              <a:t> of gravity time of all electron arrival times.</a:t>
            </a:r>
            <a:endParaRPr lang="en-GB" sz="1400" dirty="0">
              <a:solidFill>
                <a:srgbClr val="002060"/>
              </a:solidFill>
            </a:endParaRPr>
          </a:p>
          <a:p>
            <a:pPr lvl="0">
              <a:defRPr/>
            </a:pPr>
            <a:endParaRPr lang="en-GB" sz="1400" dirty="0">
              <a:solidFill>
                <a:srgbClr val="002060"/>
              </a:solidFill>
            </a:endParaRPr>
          </a:p>
          <a:p>
            <a:pPr lvl="0">
              <a:defRPr/>
            </a:pPr>
            <a:endParaRPr lang="en-GB" sz="1400" dirty="0">
              <a:solidFill>
                <a:srgbClr val="002060"/>
              </a:solidFill>
            </a:endParaRPr>
          </a:p>
        </p:txBody>
      </p:sp>
      <p:pic>
        <p:nvPicPr>
          <p:cNvPr id="6" name="Picture 5">
            <a:extLst>
              <a:ext uri="{FF2B5EF4-FFF2-40B4-BE49-F238E27FC236}">
                <a16:creationId xmlns:a16="http://schemas.microsoft.com/office/drawing/2014/main" id="{AEAD97A1-158E-7146-B25D-D190989BEE93}"/>
              </a:ext>
            </a:extLst>
          </p:cNvPr>
          <p:cNvPicPr>
            <a:picLocks noChangeAspect="1"/>
          </p:cNvPicPr>
          <p:nvPr/>
        </p:nvPicPr>
        <p:blipFill rotWithShape="1">
          <a:blip r:embed="rId2"/>
          <a:srcRect l="3708" r="1730"/>
          <a:stretch/>
        </p:blipFill>
        <p:spPr>
          <a:xfrm>
            <a:off x="7819922" y="994833"/>
            <a:ext cx="3294381" cy="2918405"/>
          </a:xfrm>
          <a:prstGeom prst="rect">
            <a:avLst/>
          </a:prstGeom>
        </p:spPr>
      </p:pic>
      <p:pic>
        <p:nvPicPr>
          <p:cNvPr id="7" name="Picture 6">
            <a:extLst>
              <a:ext uri="{FF2B5EF4-FFF2-40B4-BE49-F238E27FC236}">
                <a16:creationId xmlns:a16="http://schemas.microsoft.com/office/drawing/2014/main" id="{082DC5AE-D56B-D441-9CBA-D6201A5FEDD0}"/>
              </a:ext>
            </a:extLst>
          </p:cNvPr>
          <p:cNvPicPr>
            <a:picLocks noChangeAspect="1"/>
          </p:cNvPicPr>
          <p:nvPr/>
        </p:nvPicPr>
        <p:blipFill>
          <a:blip r:embed="rId3"/>
          <a:stretch>
            <a:fillRect/>
          </a:stretch>
        </p:blipFill>
        <p:spPr>
          <a:xfrm>
            <a:off x="7819922" y="4004871"/>
            <a:ext cx="3643460" cy="2748645"/>
          </a:xfrm>
          <a:prstGeom prst="rect">
            <a:avLst/>
          </a:prstGeom>
        </p:spPr>
      </p:pic>
      <p:sp>
        <p:nvSpPr>
          <p:cNvPr id="8" name="TextBox 7">
            <a:extLst>
              <a:ext uri="{FF2B5EF4-FFF2-40B4-BE49-F238E27FC236}">
                <a16:creationId xmlns:a16="http://schemas.microsoft.com/office/drawing/2014/main" id="{BCD851B5-F4BC-4346-8306-5A787B292DEC}"/>
              </a:ext>
            </a:extLst>
          </p:cNvPr>
          <p:cNvSpPr txBox="1"/>
          <p:nvPr/>
        </p:nvSpPr>
        <p:spPr>
          <a:xfrm>
            <a:off x="633369" y="5379194"/>
            <a:ext cx="3885807" cy="276999"/>
          </a:xfrm>
          <a:prstGeom prst="rect">
            <a:avLst/>
          </a:prstGeom>
          <a:noFill/>
        </p:spPr>
        <p:txBody>
          <a:bodyPr wrap="none" rtlCol="0">
            <a:spAutoFit/>
          </a:bodyPr>
          <a:lstStyle/>
          <a:p>
            <a:r>
              <a:rPr lang="en-GB" sz="1200" dirty="0">
                <a:sym typeface="Wingdings" pitchFamily="2" charset="2"/>
              </a:rPr>
              <a:t> Thesis Jan </a:t>
            </a:r>
            <a:r>
              <a:rPr lang="en-GB" sz="1200" dirty="0" err="1">
                <a:sym typeface="Wingdings" pitchFamily="2" charset="2"/>
              </a:rPr>
              <a:t>Hasenbichler</a:t>
            </a:r>
            <a:r>
              <a:rPr lang="en-GB" sz="1200" dirty="0">
                <a:sym typeface="Wingdings" pitchFamily="2" charset="2"/>
              </a:rPr>
              <a:t>, to be defended Nov. 2021</a:t>
            </a:r>
            <a:endParaRPr lang="en-GB" sz="1200" dirty="0"/>
          </a:p>
        </p:txBody>
      </p:sp>
      <p:sp>
        <p:nvSpPr>
          <p:cNvPr id="9" name="TextBox 8">
            <a:extLst>
              <a:ext uri="{FF2B5EF4-FFF2-40B4-BE49-F238E27FC236}">
                <a16:creationId xmlns:a16="http://schemas.microsoft.com/office/drawing/2014/main" id="{4E4E9155-5F14-844E-BA34-95F8686AEF98}"/>
              </a:ext>
            </a:extLst>
          </p:cNvPr>
          <p:cNvSpPr txBox="1"/>
          <p:nvPr/>
        </p:nvSpPr>
        <p:spPr>
          <a:xfrm>
            <a:off x="8850435" y="5225304"/>
            <a:ext cx="2146742" cy="307777"/>
          </a:xfrm>
          <a:prstGeom prst="rect">
            <a:avLst/>
          </a:prstGeom>
          <a:noFill/>
        </p:spPr>
        <p:txBody>
          <a:bodyPr wrap="none" rtlCol="0">
            <a:spAutoFit/>
          </a:bodyPr>
          <a:lstStyle/>
          <a:p>
            <a:r>
              <a:rPr lang="en-GB" sz="1400" dirty="0"/>
              <a:t>GARFIELD++ simulation</a:t>
            </a:r>
          </a:p>
        </p:txBody>
      </p:sp>
    </p:spTree>
    <p:extLst>
      <p:ext uri="{BB962C8B-B14F-4D97-AF65-F5344CB8AC3E}">
        <p14:creationId xmlns:p14="http://schemas.microsoft.com/office/powerpoint/2010/main" val="1291038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8F9ABE-3FAA-2747-9D3F-D5F56A4B0BD1}"/>
              </a:ext>
            </a:extLst>
          </p:cNvPr>
          <p:cNvSpPr>
            <a:spLocks noGrp="1"/>
          </p:cNvSpPr>
          <p:nvPr>
            <p:ph type="dt" sz="half" idx="10"/>
          </p:nvPr>
        </p:nvSpPr>
        <p:spPr/>
        <p:txBody>
          <a:bodyPr/>
          <a:lstStyle/>
          <a:p>
            <a:pPr>
              <a:defRPr/>
            </a:pPr>
            <a:fld id="{A52BF309-6B9F-3741-9BDB-9CF9B53810AF}" type="datetime1">
              <a:rPr lang="en-US" smtClean="0"/>
              <a:t>10/21/21</a:t>
            </a:fld>
            <a:endParaRPr lang="en-US" dirty="0"/>
          </a:p>
        </p:txBody>
      </p:sp>
      <p:sp>
        <p:nvSpPr>
          <p:cNvPr id="3" name="Slide Number Placeholder 2">
            <a:extLst>
              <a:ext uri="{FF2B5EF4-FFF2-40B4-BE49-F238E27FC236}">
                <a16:creationId xmlns:a16="http://schemas.microsoft.com/office/drawing/2014/main" id="{D161DBA6-27C3-4441-829C-F0F544E342AD}"/>
              </a:ext>
            </a:extLst>
          </p:cNvPr>
          <p:cNvSpPr>
            <a:spLocks noGrp="1"/>
          </p:cNvSpPr>
          <p:nvPr>
            <p:ph type="sldNum" sz="quarter" idx="11"/>
          </p:nvPr>
        </p:nvSpPr>
        <p:spPr/>
        <p:txBody>
          <a:bodyPr/>
          <a:lstStyle/>
          <a:p>
            <a:pPr>
              <a:defRPr/>
            </a:pPr>
            <a:fld id="{7139EE62-D25E-4D29-9274-D0BC29529B49}" type="slidenum">
              <a:rPr lang="en-US" smtClean="0"/>
              <a:pPr>
                <a:defRPr/>
              </a:pPr>
              <a:t>33</a:t>
            </a:fld>
            <a:endParaRPr lang="en-US" dirty="0"/>
          </a:p>
        </p:txBody>
      </p:sp>
      <p:pic>
        <p:nvPicPr>
          <p:cNvPr id="5" name="Picture 4">
            <a:extLst>
              <a:ext uri="{FF2B5EF4-FFF2-40B4-BE49-F238E27FC236}">
                <a16:creationId xmlns:a16="http://schemas.microsoft.com/office/drawing/2014/main" id="{2A263174-4848-9246-A4FE-B7DCF58B777C}"/>
              </a:ext>
            </a:extLst>
          </p:cNvPr>
          <p:cNvPicPr>
            <a:picLocks noChangeAspect="1"/>
          </p:cNvPicPr>
          <p:nvPr/>
        </p:nvPicPr>
        <p:blipFill>
          <a:blip r:embed="rId2"/>
          <a:stretch>
            <a:fillRect/>
          </a:stretch>
        </p:blipFill>
        <p:spPr>
          <a:xfrm>
            <a:off x="7385908" y="731130"/>
            <a:ext cx="3916389" cy="2706487"/>
          </a:xfrm>
          <a:prstGeom prst="rect">
            <a:avLst/>
          </a:prstGeom>
        </p:spPr>
      </p:pic>
      <p:pic>
        <p:nvPicPr>
          <p:cNvPr id="6" name="Picture 5">
            <a:extLst>
              <a:ext uri="{FF2B5EF4-FFF2-40B4-BE49-F238E27FC236}">
                <a16:creationId xmlns:a16="http://schemas.microsoft.com/office/drawing/2014/main" id="{F176D82D-51A9-A04C-9EF2-219D67FE5317}"/>
              </a:ext>
            </a:extLst>
          </p:cNvPr>
          <p:cNvPicPr>
            <a:picLocks noChangeAspect="1"/>
          </p:cNvPicPr>
          <p:nvPr/>
        </p:nvPicPr>
        <p:blipFill>
          <a:blip r:embed="rId3"/>
          <a:stretch>
            <a:fillRect/>
          </a:stretch>
        </p:blipFill>
        <p:spPr>
          <a:xfrm>
            <a:off x="7526586" y="3673903"/>
            <a:ext cx="3775711" cy="2609269"/>
          </a:xfrm>
          <a:prstGeom prst="rect">
            <a:avLst/>
          </a:prstGeom>
        </p:spPr>
      </p:pic>
      <p:sp>
        <p:nvSpPr>
          <p:cNvPr id="10" name="Rectangle 2">
            <a:extLst>
              <a:ext uri="{FF2B5EF4-FFF2-40B4-BE49-F238E27FC236}">
                <a16:creationId xmlns:a16="http://schemas.microsoft.com/office/drawing/2014/main" id="{E512713A-3EE9-1740-8FE8-282AE64FCB8C}"/>
              </a:ext>
            </a:extLst>
          </p:cNvPr>
          <p:cNvSpPr txBox="1">
            <a:spLocks noChangeArrowheads="1"/>
          </p:cNvSpPr>
          <p:nvPr/>
        </p:nvSpPr>
        <p:spPr>
          <a:xfrm>
            <a:off x="-17418" y="38195"/>
            <a:ext cx="12192000" cy="457200"/>
          </a:xfrm>
          <a:prstGeom prst="rect">
            <a:avLst/>
          </a:prstGeom>
          <a:effectLst/>
        </p:spPr>
        <p:txBody>
          <a:bodyPr/>
          <a:lstStyle>
            <a:lvl1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2pPr>
            <a:lvl3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3pPr>
            <a:lvl4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4pPr>
            <a:lvl5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5pPr>
            <a:lvl6pPr marL="4572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6pPr>
            <a:lvl7pPr marL="9144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7pPr>
            <a:lvl8pPr marL="13716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8pPr>
            <a:lvl9pPr marL="18288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FF0000"/>
                </a:solidFill>
                <a:effectLst>
                  <a:outerShdw blurRad="38100" dist="38100" dir="2700000" algn="tl">
                    <a:srgbClr val="C0C0C0"/>
                  </a:outerShdw>
                </a:effectLst>
                <a:uLnTx/>
                <a:uFillTx/>
                <a:latin typeface="Arial"/>
                <a:ea typeface="+mj-ea"/>
                <a:cs typeface="+mj-cs"/>
              </a:rPr>
              <a:t>Time resolution of MAPs with small readout diodes</a:t>
            </a:r>
          </a:p>
        </p:txBody>
      </p:sp>
      <p:sp>
        <p:nvSpPr>
          <p:cNvPr id="12" name="Rectangle 11">
            <a:extLst>
              <a:ext uri="{FF2B5EF4-FFF2-40B4-BE49-F238E27FC236}">
                <a16:creationId xmlns:a16="http://schemas.microsoft.com/office/drawing/2014/main" id="{CB92D314-7B7B-2E4C-8FF7-E403F50874C5}"/>
              </a:ext>
            </a:extLst>
          </p:cNvPr>
          <p:cNvSpPr/>
          <p:nvPr/>
        </p:nvSpPr>
        <p:spPr>
          <a:xfrm>
            <a:off x="589039" y="1301199"/>
            <a:ext cx="5952437" cy="3970318"/>
          </a:xfrm>
          <a:prstGeom prst="rect">
            <a:avLst/>
          </a:prstGeom>
        </p:spPr>
        <p:txBody>
          <a:bodyPr wrap="square">
            <a:spAutoFit/>
          </a:bodyPr>
          <a:lstStyle/>
          <a:p>
            <a:pPr lvl="0">
              <a:defRPr/>
            </a:pPr>
            <a:r>
              <a:rPr lang="en-GB" sz="1600" dirty="0">
                <a:solidFill>
                  <a:srgbClr val="002060"/>
                </a:solidFill>
              </a:rPr>
              <a:t>Very fast amplifiers allow in principle excellent time resolution.</a:t>
            </a:r>
          </a:p>
          <a:p>
            <a:pPr lvl="0">
              <a:defRPr/>
            </a:pPr>
            <a:endParaRPr lang="en-GB" sz="1600" dirty="0">
              <a:solidFill>
                <a:srgbClr val="002060"/>
              </a:solidFill>
            </a:endParaRPr>
          </a:p>
          <a:p>
            <a:pPr lvl="0">
              <a:defRPr/>
            </a:pPr>
            <a:r>
              <a:rPr lang="en-GB" sz="1600" dirty="0">
                <a:solidFill>
                  <a:schemeClr val="accent6">
                    <a:lumMod val="50000"/>
                  </a:schemeClr>
                </a:solidFill>
              </a:rPr>
              <a:t>Of course – the ballistic deficit is high and the signal/noise and slope/noise ratio are low.</a:t>
            </a:r>
          </a:p>
          <a:p>
            <a:pPr lvl="0">
              <a:defRPr/>
            </a:pPr>
            <a:endParaRPr lang="en-GB" sz="1600" dirty="0">
              <a:solidFill>
                <a:srgbClr val="002060"/>
              </a:solidFill>
            </a:endParaRPr>
          </a:p>
          <a:p>
            <a:pPr lvl="0">
              <a:defRPr/>
            </a:pPr>
            <a:r>
              <a:rPr lang="en-GB" sz="1600" dirty="0">
                <a:solidFill>
                  <a:srgbClr val="002060"/>
                </a:solidFill>
              </a:rPr>
              <a:t>This puts extreme demands on noises performance of the amplifiers, resulting in significant power consumption.</a:t>
            </a:r>
          </a:p>
          <a:p>
            <a:pPr lvl="0">
              <a:defRPr/>
            </a:pPr>
            <a:endParaRPr lang="en-GB" sz="1600" dirty="0">
              <a:solidFill>
                <a:schemeClr val="accent6">
                  <a:lumMod val="50000"/>
                </a:schemeClr>
              </a:solidFill>
            </a:endParaRPr>
          </a:p>
          <a:p>
            <a:pPr marL="285750" lvl="0" indent="-285750">
              <a:buFont typeface="Wingdings" pitchFamily="2" charset="2"/>
              <a:buChar char="à"/>
              <a:defRPr/>
            </a:pPr>
            <a:r>
              <a:rPr lang="en-GB" sz="1600" dirty="0">
                <a:solidFill>
                  <a:schemeClr val="accent6">
                    <a:lumMod val="50000"/>
                  </a:schemeClr>
                </a:solidFill>
                <a:sym typeface="Wingdings" pitchFamily="2" charset="2"/>
              </a:rPr>
              <a:t>In practise, fast charge collection and amplifier peaking times similar to the total charge collection time will be needed.</a:t>
            </a:r>
          </a:p>
          <a:p>
            <a:pPr marL="285750" lvl="0" indent="-285750">
              <a:buFont typeface="Wingdings" pitchFamily="2" charset="2"/>
              <a:buChar char="à"/>
              <a:defRPr/>
            </a:pPr>
            <a:endParaRPr lang="en-GB" sz="1600" dirty="0">
              <a:solidFill>
                <a:srgbClr val="002060"/>
              </a:solidFill>
              <a:sym typeface="Wingdings" pitchFamily="2" charset="2"/>
            </a:endParaRPr>
          </a:p>
          <a:p>
            <a:pPr lvl="0">
              <a:defRPr/>
            </a:pPr>
            <a:r>
              <a:rPr lang="en-GB" sz="1600" dirty="0">
                <a:solidFill>
                  <a:srgbClr val="002060"/>
                </a:solidFill>
                <a:sym typeface="Wingdings" pitchFamily="2" charset="2"/>
              </a:rPr>
              <a:t>400ps seem </a:t>
            </a:r>
            <a:r>
              <a:rPr lang="en-GB" sz="1600" dirty="0" err="1">
                <a:solidFill>
                  <a:srgbClr val="002060"/>
                </a:solidFill>
                <a:sym typeface="Wingdings" pitchFamily="2" charset="2"/>
              </a:rPr>
              <a:t>achieveable</a:t>
            </a:r>
            <a:r>
              <a:rPr lang="en-GB" sz="1600" dirty="0">
                <a:solidFill>
                  <a:srgbClr val="002060"/>
                </a:solidFill>
                <a:sym typeface="Wingdings" pitchFamily="2" charset="2"/>
              </a:rPr>
              <a:t> in these simulations.</a:t>
            </a:r>
          </a:p>
          <a:p>
            <a:pPr lvl="0">
              <a:defRPr/>
            </a:pPr>
            <a:endParaRPr lang="en-GB" sz="1600" dirty="0">
              <a:solidFill>
                <a:srgbClr val="002060"/>
              </a:solidFill>
              <a:sym typeface="Wingdings" pitchFamily="2" charset="2"/>
            </a:endParaRPr>
          </a:p>
          <a:p>
            <a:pPr lvl="0">
              <a:defRPr/>
            </a:pPr>
            <a:endParaRPr lang="en-GB" sz="1400" dirty="0">
              <a:solidFill>
                <a:srgbClr val="002060"/>
              </a:solidFill>
            </a:endParaRPr>
          </a:p>
          <a:p>
            <a:pPr lvl="0">
              <a:defRPr/>
            </a:pPr>
            <a:endParaRPr lang="en-GB" sz="1400" dirty="0">
              <a:solidFill>
                <a:srgbClr val="002060"/>
              </a:solidFill>
            </a:endParaRPr>
          </a:p>
        </p:txBody>
      </p:sp>
      <p:sp>
        <p:nvSpPr>
          <p:cNvPr id="13" name="TextBox 12">
            <a:extLst>
              <a:ext uri="{FF2B5EF4-FFF2-40B4-BE49-F238E27FC236}">
                <a16:creationId xmlns:a16="http://schemas.microsoft.com/office/drawing/2014/main" id="{11F55818-9CFA-A54F-879B-A4122C5E2A2E}"/>
              </a:ext>
            </a:extLst>
          </p:cNvPr>
          <p:cNvSpPr txBox="1"/>
          <p:nvPr/>
        </p:nvSpPr>
        <p:spPr>
          <a:xfrm>
            <a:off x="9001161" y="2783555"/>
            <a:ext cx="2146742" cy="307777"/>
          </a:xfrm>
          <a:prstGeom prst="rect">
            <a:avLst/>
          </a:prstGeom>
          <a:noFill/>
        </p:spPr>
        <p:txBody>
          <a:bodyPr wrap="none" rtlCol="0">
            <a:spAutoFit/>
          </a:bodyPr>
          <a:lstStyle/>
          <a:p>
            <a:r>
              <a:rPr lang="en-GB" sz="1400" dirty="0"/>
              <a:t>GARFIELD++ simulation</a:t>
            </a:r>
          </a:p>
        </p:txBody>
      </p:sp>
      <p:sp>
        <p:nvSpPr>
          <p:cNvPr id="14" name="TextBox 13">
            <a:extLst>
              <a:ext uri="{FF2B5EF4-FFF2-40B4-BE49-F238E27FC236}">
                <a16:creationId xmlns:a16="http://schemas.microsoft.com/office/drawing/2014/main" id="{B92F3015-B75B-0F49-9121-0B0F3C45FE47}"/>
              </a:ext>
            </a:extLst>
          </p:cNvPr>
          <p:cNvSpPr txBox="1"/>
          <p:nvPr/>
        </p:nvSpPr>
        <p:spPr>
          <a:xfrm>
            <a:off x="9001161" y="5106888"/>
            <a:ext cx="2146742" cy="307777"/>
          </a:xfrm>
          <a:prstGeom prst="rect">
            <a:avLst/>
          </a:prstGeom>
          <a:noFill/>
        </p:spPr>
        <p:txBody>
          <a:bodyPr wrap="none" rtlCol="0">
            <a:spAutoFit/>
          </a:bodyPr>
          <a:lstStyle/>
          <a:p>
            <a:r>
              <a:rPr lang="en-GB" sz="1400" dirty="0"/>
              <a:t>GARFIELD++ simulation</a:t>
            </a:r>
          </a:p>
        </p:txBody>
      </p:sp>
      <p:pic>
        <p:nvPicPr>
          <p:cNvPr id="4" name="Picture 3">
            <a:extLst>
              <a:ext uri="{FF2B5EF4-FFF2-40B4-BE49-F238E27FC236}">
                <a16:creationId xmlns:a16="http://schemas.microsoft.com/office/drawing/2014/main" id="{11D10983-7141-644F-9602-9F0E8FE20118}"/>
              </a:ext>
            </a:extLst>
          </p:cNvPr>
          <p:cNvPicPr>
            <a:picLocks noChangeAspect="1"/>
          </p:cNvPicPr>
          <p:nvPr/>
        </p:nvPicPr>
        <p:blipFill rotWithShape="1">
          <a:blip r:embed="rId4"/>
          <a:srcRect t="10763" r="56746" b="6942"/>
          <a:stretch/>
        </p:blipFill>
        <p:spPr>
          <a:xfrm>
            <a:off x="4854284" y="4625734"/>
            <a:ext cx="1764389" cy="1931820"/>
          </a:xfrm>
          <a:prstGeom prst="rect">
            <a:avLst/>
          </a:prstGeom>
        </p:spPr>
      </p:pic>
      <p:sp>
        <p:nvSpPr>
          <p:cNvPr id="7" name="Rectangle 6">
            <a:extLst>
              <a:ext uri="{FF2B5EF4-FFF2-40B4-BE49-F238E27FC236}">
                <a16:creationId xmlns:a16="http://schemas.microsoft.com/office/drawing/2014/main" id="{D02DA8E5-4EC4-024B-8513-91152B89770D}"/>
              </a:ext>
            </a:extLst>
          </p:cNvPr>
          <p:cNvSpPr/>
          <p:nvPr/>
        </p:nvSpPr>
        <p:spPr>
          <a:xfrm>
            <a:off x="589038" y="4978537"/>
            <a:ext cx="4110851" cy="1107996"/>
          </a:xfrm>
          <a:prstGeom prst="rect">
            <a:avLst/>
          </a:prstGeom>
        </p:spPr>
        <p:txBody>
          <a:bodyPr wrap="square">
            <a:spAutoFit/>
          </a:bodyPr>
          <a:lstStyle/>
          <a:p>
            <a:pPr lvl="0">
              <a:defRPr/>
            </a:pPr>
            <a:r>
              <a:rPr lang="en-GB" sz="1600" dirty="0">
                <a:solidFill>
                  <a:schemeClr val="accent6">
                    <a:lumMod val="50000"/>
                  </a:schemeClr>
                </a:solidFill>
                <a:sym typeface="Wingdings" pitchFamily="2" charset="2"/>
              </a:rPr>
              <a:t>Optimized hexagonal pixel geometries:</a:t>
            </a:r>
          </a:p>
          <a:p>
            <a:pPr lvl="0">
              <a:defRPr/>
            </a:pPr>
            <a:r>
              <a:rPr lang="en-GB" sz="1600" dirty="0">
                <a:solidFill>
                  <a:schemeClr val="accent6">
                    <a:lumMod val="50000"/>
                  </a:schemeClr>
                </a:solidFill>
                <a:sym typeface="Wingdings" pitchFamily="2" charset="2"/>
              </a:rPr>
              <a:t>E.g. </a:t>
            </a:r>
            <a:r>
              <a:rPr lang="en-GB" sz="1600" dirty="0" err="1">
                <a:solidFill>
                  <a:schemeClr val="accent6">
                    <a:lumMod val="50000"/>
                  </a:schemeClr>
                </a:solidFill>
                <a:sym typeface="Wingdings" pitchFamily="2" charset="2"/>
              </a:rPr>
              <a:t>Fastpix</a:t>
            </a:r>
            <a:r>
              <a:rPr lang="en-GB" sz="1600" dirty="0">
                <a:solidFill>
                  <a:schemeClr val="accent6">
                    <a:lumMod val="50000"/>
                  </a:schemeClr>
                </a:solidFill>
                <a:sym typeface="Wingdings" pitchFamily="2" charset="2"/>
              </a:rPr>
              <a:t> with &lt;200ps time resolution</a:t>
            </a:r>
          </a:p>
          <a:p>
            <a:pPr lvl="0">
              <a:defRPr/>
            </a:pPr>
            <a:r>
              <a:rPr lang="en-GB" sz="1600" dirty="0">
                <a:solidFill>
                  <a:srgbClr val="FF0000"/>
                </a:solidFill>
                <a:sym typeface="Wingdings" pitchFamily="2" charset="2"/>
              </a:rPr>
              <a:t> See slide 63 </a:t>
            </a:r>
            <a:endParaRPr lang="en-GB" sz="1600" dirty="0">
              <a:solidFill>
                <a:srgbClr val="FF0000"/>
              </a:solidFill>
            </a:endParaRPr>
          </a:p>
          <a:p>
            <a:pPr lvl="0">
              <a:defRPr/>
            </a:pPr>
            <a:endParaRPr lang="en-GB" dirty="0">
              <a:solidFill>
                <a:srgbClr val="002060"/>
              </a:solidFill>
            </a:endParaRPr>
          </a:p>
        </p:txBody>
      </p:sp>
    </p:spTree>
    <p:extLst>
      <p:ext uri="{BB962C8B-B14F-4D97-AF65-F5344CB8AC3E}">
        <p14:creationId xmlns:p14="http://schemas.microsoft.com/office/powerpoint/2010/main" val="15811052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812427-EF65-8F40-80E0-60FF12A93C0B}"/>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52BF309-6B9F-3741-9BDB-9CF9B53810AF}" type="datetime1">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10/21/21</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CEA449F0-0276-3349-9ADC-5230D8BD6E8E}"/>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39EE62-D25E-4D29-9274-D0BC29529B49}"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4" name="Rectangle 2">
            <a:extLst>
              <a:ext uri="{FF2B5EF4-FFF2-40B4-BE49-F238E27FC236}">
                <a16:creationId xmlns:a16="http://schemas.microsoft.com/office/drawing/2014/main" id="{012FB2A2-B6AE-9349-B185-D9EDFB58D4CF}"/>
              </a:ext>
            </a:extLst>
          </p:cNvPr>
          <p:cNvSpPr txBox="1">
            <a:spLocks noChangeArrowheads="1"/>
          </p:cNvSpPr>
          <p:nvPr/>
        </p:nvSpPr>
        <p:spPr>
          <a:xfrm>
            <a:off x="67377" y="2468723"/>
            <a:ext cx="12192000" cy="457200"/>
          </a:xfrm>
          <a:prstGeom prst="rect">
            <a:avLst/>
          </a:prstGeom>
          <a:effectLst/>
        </p:spPr>
        <p:txBody>
          <a:bodyPr/>
          <a:lstStyle>
            <a:lvl1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2pPr>
            <a:lvl3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3pPr>
            <a:lvl4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4pPr>
            <a:lvl5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5pPr>
            <a:lvl6pPr marL="4572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6pPr>
            <a:lvl7pPr marL="9144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7pPr>
            <a:lvl8pPr marL="13716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8pPr>
            <a:lvl9pPr marL="18288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FF0000"/>
                </a:solidFill>
                <a:effectLst>
                  <a:outerShdw blurRad="38100" dist="38100" dir="2700000" algn="tl">
                    <a:srgbClr val="C0C0C0"/>
                  </a:outerShdw>
                </a:effectLst>
                <a:uLnTx/>
                <a:uFillTx/>
                <a:latin typeface="Arial"/>
                <a:ea typeface="+mj-ea"/>
                <a:cs typeface="+mj-cs"/>
              </a:rPr>
              <a:t>Time resolution of LGADs</a:t>
            </a:r>
          </a:p>
        </p:txBody>
      </p:sp>
    </p:spTree>
    <p:extLst>
      <p:ext uri="{BB962C8B-B14F-4D97-AF65-F5344CB8AC3E}">
        <p14:creationId xmlns:p14="http://schemas.microsoft.com/office/powerpoint/2010/main" val="28584465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97B7BC-9370-2A42-A8F6-6727E557D0B1}"/>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39EE62-D25E-4D29-9274-D0BC29529B49}"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6D476672-BE4F-8A4D-A50F-F8B92B49227D}"/>
              </a:ext>
            </a:extLst>
          </p:cNvPr>
          <p:cNvSpPr>
            <a:spLocks noGrp="1"/>
          </p:cNvSpPr>
          <p:nvPr>
            <p:ph type="ftr" sz="quarter" idx="12"/>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Signals in Particle Detectors, W. Riegler/CERN</a:t>
            </a:r>
          </a:p>
        </p:txBody>
      </p:sp>
      <p:sp>
        <p:nvSpPr>
          <p:cNvPr id="4" name="Rectangle 19">
            <a:extLst>
              <a:ext uri="{FF2B5EF4-FFF2-40B4-BE49-F238E27FC236}">
                <a16:creationId xmlns:a16="http://schemas.microsoft.com/office/drawing/2014/main" id="{05B52F5D-8652-9040-A76B-E1EA6CF00076}"/>
              </a:ext>
            </a:extLst>
          </p:cNvPr>
          <p:cNvSpPr>
            <a:spLocks noChangeArrowheads="1"/>
          </p:cNvSpPr>
          <p:nvPr/>
        </p:nvSpPr>
        <p:spPr bwMode="auto">
          <a:xfrm>
            <a:off x="0" y="152400"/>
            <a:ext cx="1219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Avalanche Photo Diode, Low Gain Avalanche Diode</a:t>
            </a:r>
          </a:p>
        </p:txBody>
      </p:sp>
      <p:pic>
        <p:nvPicPr>
          <p:cNvPr id="5" name="Picture 4">
            <a:extLst>
              <a:ext uri="{FF2B5EF4-FFF2-40B4-BE49-F238E27FC236}">
                <a16:creationId xmlns:a16="http://schemas.microsoft.com/office/drawing/2014/main" id="{703989AD-4FD7-604A-BCAF-530E973B8488}"/>
              </a:ext>
            </a:extLst>
          </p:cNvPr>
          <p:cNvPicPr>
            <a:picLocks noChangeAspect="1"/>
          </p:cNvPicPr>
          <p:nvPr/>
        </p:nvPicPr>
        <p:blipFill>
          <a:blip r:embed="rId2"/>
          <a:stretch>
            <a:fillRect/>
          </a:stretch>
        </p:blipFill>
        <p:spPr>
          <a:xfrm>
            <a:off x="152400" y="990600"/>
            <a:ext cx="3299382" cy="1524000"/>
          </a:xfrm>
          <a:prstGeom prst="rect">
            <a:avLst/>
          </a:prstGeom>
        </p:spPr>
      </p:pic>
      <p:pic>
        <p:nvPicPr>
          <p:cNvPr id="6" name="Picture 5">
            <a:extLst>
              <a:ext uri="{FF2B5EF4-FFF2-40B4-BE49-F238E27FC236}">
                <a16:creationId xmlns:a16="http://schemas.microsoft.com/office/drawing/2014/main" id="{B569B632-2FE6-2541-9780-2B6F04748E59}"/>
              </a:ext>
            </a:extLst>
          </p:cNvPr>
          <p:cNvPicPr>
            <a:picLocks noChangeAspect="1"/>
          </p:cNvPicPr>
          <p:nvPr/>
        </p:nvPicPr>
        <p:blipFill>
          <a:blip r:embed="rId3"/>
          <a:stretch>
            <a:fillRect/>
          </a:stretch>
        </p:blipFill>
        <p:spPr>
          <a:xfrm>
            <a:off x="381000" y="3505200"/>
            <a:ext cx="2848897" cy="2370894"/>
          </a:xfrm>
          <a:prstGeom prst="rect">
            <a:avLst/>
          </a:prstGeom>
        </p:spPr>
      </p:pic>
      <p:pic>
        <p:nvPicPr>
          <p:cNvPr id="7" name="Picture 6">
            <a:extLst>
              <a:ext uri="{FF2B5EF4-FFF2-40B4-BE49-F238E27FC236}">
                <a16:creationId xmlns:a16="http://schemas.microsoft.com/office/drawing/2014/main" id="{E1B79F11-B86D-3944-9DE0-405807E68B12}"/>
              </a:ext>
            </a:extLst>
          </p:cNvPr>
          <p:cNvPicPr>
            <a:picLocks noChangeAspect="1"/>
          </p:cNvPicPr>
          <p:nvPr/>
        </p:nvPicPr>
        <p:blipFill>
          <a:blip r:embed="rId4"/>
          <a:stretch>
            <a:fillRect/>
          </a:stretch>
        </p:blipFill>
        <p:spPr>
          <a:xfrm>
            <a:off x="9154346" y="762000"/>
            <a:ext cx="3037654" cy="3352800"/>
          </a:xfrm>
          <a:prstGeom prst="rect">
            <a:avLst/>
          </a:prstGeom>
        </p:spPr>
      </p:pic>
      <p:pic>
        <p:nvPicPr>
          <p:cNvPr id="8" name="Picture 7">
            <a:extLst>
              <a:ext uri="{FF2B5EF4-FFF2-40B4-BE49-F238E27FC236}">
                <a16:creationId xmlns:a16="http://schemas.microsoft.com/office/drawing/2014/main" id="{C375FE5F-D33D-834F-ACB9-26265268F8E9}"/>
              </a:ext>
            </a:extLst>
          </p:cNvPr>
          <p:cNvPicPr>
            <a:picLocks noChangeAspect="1"/>
          </p:cNvPicPr>
          <p:nvPr/>
        </p:nvPicPr>
        <p:blipFill>
          <a:blip r:embed="rId5"/>
          <a:stretch>
            <a:fillRect/>
          </a:stretch>
        </p:blipFill>
        <p:spPr>
          <a:xfrm>
            <a:off x="9067800" y="533400"/>
            <a:ext cx="2970196" cy="229243"/>
          </a:xfrm>
          <a:prstGeom prst="rect">
            <a:avLst/>
          </a:prstGeom>
        </p:spPr>
      </p:pic>
      <p:sp>
        <p:nvSpPr>
          <p:cNvPr id="9" name="Rectangle 21">
            <a:extLst>
              <a:ext uri="{FF2B5EF4-FFF2-40B4-BE49-F238E27FC236}">
                <a16:creationId xmlns:a16="http://schemas.microsoft.com/office/drawing/2014/main" id="{342F0F60-BD3C-8D44-A2AC-D10E2BFBA19A}"/>
              </a:ext>
            </a:extLst>
          </p:cNvPr>
          <p:cNvSpPr>
            <a:spLocks noChangeArrowheads="1"/>
          </p:cNvSpPr>
          <p:nvPr/>
        </p:nvSpPr>
        <p:spPr bwMode="auto">
          <a:xfrm>
            <a:off x="3720670" y="1095239"/>
            <a:ext cx="5081359"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b="1">
                <a:solidFill>
                  <a:schemeClr val="tx1"/>
                </a:solidFill>
                <a:latin typeface="Arial" panose="020B0604020202020204" pitchFamily="34" charset="0"/>
                <a:ea typeface="ＭＳ Ｐゴシック" panose="020B0600070205080204" pitchFamily="34" charset="-128"/>
              </a:defRPr>
            </a:lvl1pPr>
            <a:lvl2pPr marL="742950" indent="-285750">
              <a:defRPr sz="1500" b="1">
                <a:solidFill>
                  <a:schemeClr val="tx1"/>
                </a:solidFill>
                <a:latin typeface="Arial" panose="020B0604020202020204" pitchFamily="34" charset="0"/>
                <a:ea typeface="ＭＳ Ｐゴシック" panose="020B0600070205080204" pitchFamily="34" charset="-128"/>
              </a:defRPr>
            </a:lvl2pPr>
            <a:lvl3pPr marL="1143000" indent="-228600">
              <a:defRPr sz="1500" b="1">
                <a:solidFill>
                  <a:schemeClr val="tx1"/>
                </a:solidFill>
                <a:latin typeface="Arial" panose="020B0604020202020204" pitchFamily="34" charset="0"/>
                <a:ea typeface="ＭＳ Ｐゴシック" panose="020B0600070205080204" pitchFamily="34" charset="-128"/>
              </a:defRPr>
            </a:lvl3pPr>
            <a:lvl4pPr marL="1600200" indent="-228600">
              <a:defRPr sz="1500" b="1">
                <a:solidFill>
                  <a:schemeClr val="tx1"/>
                </a:solidFill>
                <a:latin typeface="Arial" panose="020B0604020202020204" pitchFamily="34" charset="0"/>
                <a:ea typeface="ＭＳ Ｐゴシック" panose="020B0600070205080204" pitchFamily="34" charset="-128"/>
              </a:defRPr>
            </a:lvl4pPr>
            <a:lvl5pPr marL="2057400" indent="-228600">
              <a:defRPr sz="15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15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15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15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1500"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Idea goes back to the 1960ies.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9D00">
                    <a:lumMod val="50000"/>
                  </a:srgbClr>
                </a:solidFill>
                <a:effectLst/>
                <a:uLnTx/>
                <a:uFillTx/>
                <a:latin typeface="Arial" panose="020B0604020202020204" pitchFamily="34" charset="0"/>
                <a:ea typeface="ＭＳ Ｐゴシック" panose="020B0600070205080204" pitchFamily="34" charset="-128"/>
                <a:cs typeface="+mn-cs"/>
              </a:rPr>
              <a:t>A high field region is implemented in a silicon sensor by doping.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9D00">
                  <a:lumMod val="50000"/>
                </a:srgbClr>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Electrons will produce an avalanche in this high field region.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9D00">
                  <a:lumMod val="50000"/>
                </a:srgbClr>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9D00">
                    <a:lumMod val="50000"/>
                  </a:srgbClr>
                </a:solidFill>
                <a:effectLst/>
                <a:uLnTx/>
                <a:uFillTx/>
                <a:latin typeface="Arial" panose="020B0604020202020204" pitchFamily="34" charset="0"/>
                <a:ea typeface="ＭＳ Ｐゴシック" panose="020B0600070205080204" pitchFamily="34" charset="-128"/>
                <a:cs typeface="+mn-cs"/>
              </a:rPr>
              <a:t>The high field region is implemented by doping and related ’space-charge’ in the volume.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9D00">
                  <a:lumMod val="50000"/>
                </a:srgbClr>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The sensor is operated in a region where there is electron multiplication but not yet hole multiplication.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9D00">
                    <a:lumMod val="50000"/>
                  </a:srgbClr>
                </a:solidFill>
                <a:effectLst/>
                <a:uLnTx/>
                <a:uFillTx/>
                <a:latin typeface="Arial" panose="020B0604020202020204" pitchFamily="34" charset="0"/>
                <a:ea typeface="ＭＳ Ｐゴシック" panose="020B0600070205080204" pitchFamily="34" charset="-128"/>
                <a:cs typeface="+mn-cs"/>
              </a:rPr>
              <a:t>This allows to have thin sensors (high field, short signal) but still have enough signal charge to overcome the limitation from noise.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For higher fields </a:t>
            </a:r>
            <a:r>
              <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sym typeface="Wingdings" pitchFamily="2" charset="2"/>
              </a:rPr>
              <a:t> </a:t>
            </a:r>
            <a:r>
              <a:rPr kumimoji="0" lang="en-US" altLang="en-US" sz="1500" b="0" i="0" u="none" strike="noStrike" kern="1200" cap="none" spc="0" normalizeH="0" baseline="0" noProof="0" dirty="0" err="1">
                <a:ln>
                  <a:noFill/>
                </a:ln>
                <a:solidFill>
                  <a:srgbClr val="002060"/>
                </a:solidFill>
                <a:effectLst/>
                <a:uLnTx/>
                <a:uFillTx/>
                <a:latin typeface="Arial" panose="020B0604020202020204" pitchFamily="34" charset="0"/>
                <a:ea typeface="ＭＳ Ｐゴシック" panose="020B0600070205080204" pitchFamily="34" charset="-128"/>
                <a:cs typeface="+mn-cs"/>
                <a:sym typeface="Wingdings" pitchFamily="2" charset="2"/>
              </a:rPr>
              <a:t>electron+hole</a:t>
            </a:r>
            <a:r>
              <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sym typeface="Wingdings" pitchFamily="2" charset="2"/>
              </a:rPr>
              <a:t> multiplication  avalanche divergence  quench resistor  </a:t>
            </a:r>
            <a:r>
              <a:rPr kumimoji="0" lang="en-US" altLang="en-US" sz="1500" b="0" i="0" u="none" strike="noStrike" kern="1200" cap="none" spc="0" normalizeH="0" baseline="0" noProof="0" dirty="0" err="1">
                <a:ln>
                  <a:noFill/>
                </a:ln>
                <a:solidFill>
                  <a:srgbClr val="002060"/>
                </a:solidFill>
                <a:effectLst/>
                <a:uLnTx/>
                <a:uFillTx/>
                <a:latin typeface="Arial" panose="020B0604020202020204" pitchFamily="34" charset="0"/>
                <a:ea typeface="ＭＳ Ｐゴシック" panose="020B0600070205080204" pitchFamily="34" charset="-128"/>
                <a:cs typeface="+mn-cs"/>
                <a:sym typeface="Wingdings" pitchFamily="2" charset="2"/>
              </a:rPr>
              <a:t>SiPM</a:t>
            </a:r>
            <a:r>
              <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9D00">
                  <a:lumMod val="50000"/>
                </a:srgbClr>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endParaRPr>
          </a:p>
        </p:txBody>
      </p:sp>
      <p:pic>
        <p:nvPicPr>
          <p:cNvPr id="10" name="Picture 9">
            <a:extLst>
              <a:ext uri="{FF2B5EF4-FFF2-40B4-BE49-F238E27FC236}">
                <a16:creationId xmlns:a16="http://schemas.microsoft.com/office/drawing/2014/main" id="{38F875BF-8ECF-9A44-9D24-3E3036CEDA7F}"/>
              </a:ext>
            </a:extLst>
          </p:cNvPr>
          <p:cNvPicPr>
            <a:picLocks noChangeAspect="1"/>
          </p:cNvPicPr>
          <p:nvPr/>
        </p:nvPicPr>
        <p:blipFill>
          <a:blip r:embed="rId6"/>
          <a:stretch>
            <a:fillRect/>
          </a:stretch>
        </p:blipFill>
        <p:spPr>
          <a:xfrm>
            <a:off x="8915400" y="4648200"/>
            <a:ext cx="3195961" cy="2057400"/>
          </a:xfrm>
          <a:prstGeom prst="rect">
            <a:avLst/>
          </a:prstGeom>
        </p:spPr>
      </p:pic>
      <p:sp>
        <p:nvSpPr>
          <p:cNvPr id="11" name="TextBox 10">
            <a:extLst>
              <a:ext uri="{FF2B5EF4-FFF2-40B4-BE49-F238E27FC236}">
                <a16:creationId xmlns:a16="http://schemas.microsoft.com/office/drawing/2014/main" id="{94F83E8F-C937-1748-AA9F-240246989277}"/>
              </a:ext>
            </a:extLst>
          </p:cNvPr>
          <p:cNvSpPr txBox="1"/>
          <p:nvPr/>
        </p:nvSpPr>
        <p:spPr>
          <a:xfrm>
            <a:off x="9372600" y="4267200"/>
            <a:ext cx="2470548"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B7C6FE">
                    <a:lumMod val="25000"/>
                  </a:srgbClr>
                </a:solidFill>
                <a:effectLst/>
                <a:uLnTx/>
                <a:uFillTx/>
                <a:latin typeface="Arial" charset="0"/>
                <a:ea typeface="+mn-ea"/>
                <a:cs typeface="+mn-cs"/>
              </a:rPr>
              <a:t>Electron (alpha)  and hole (beta)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B7C6FE">
                    <a:lumMod val="25000"/>
                  </a:srgbClr>
                </a:solidFill>
                <a:effectLst/>
                <a:uLnTx/>
                <a:uFillTx/>
                <a:latin typeface="Arial" charset="0"/>
                <a:ea typeface="+mn-ea"/>
                <a:cs typeface="+mn-cs"/>
              </a:rPr>
              <a:t>multiplication coefficient in silicon</a:t>
            </a:r>
          </a:p>
        </p:txBody>
      </p:sp>
      <p:sp>
        <p:nvSpPr>
          <p:cNvPr id="12" name="Date Placeholder 11">
            <a:extLst>
              <a:ext uri="{FF2B5EF4-FFF2-40B4-BE49-F238E27FC236}">
                <a16:creationId xmlns:a16="http://schemas.microsoft.com/office/drawing/2014/main" id="{1B89D9D5-6A72-F243-9E92-1D5E6C33C559}"/>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12/2/19</a:t>
            </a:r>
          </a:p>
        </p:txBody>
      </p:sp>
    </p:spTree>
    <p:extLst>
      <p:ext uri="{BB962C8B-B14F-4D97-AF65-F5344CB8AC3E}">
        <p14:creationId xmlns:p14="http://schemas.microsoft.com/office/powerpoint/2010/main" val="2271784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136342-786C-494A-B61A-BF37ACE749A1}"/>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2854B06-6151-4977-8C01-013ED46CC7DC}"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000" b="0" i="0" u="none" strike="noStrike" kern="1200" cap="none" spc="0" normalizeH="0" baseline="0" noProof="0">
              <a:ln>
                <a:noFill/>
              </a:ln>
              <a:solidFill>
                <a:srgbClr val="FFFFFF">
                  <a:lumMod val="50000"/>
                </a:srgbClr>
              </a:solidFill>
              <a:effectLst/>
              <a:uLnTx/>
              <a:uFillTx/>
              <a:latin typeface="Arial"/>
              <a:ea typeface="+mn-ea"/>
              <a:cs typeface="+mn-cs"/>
            </a:endParaRPr>
          </a:p>
        </p:txBody>
      </p:sp>
      <p:sp>
        <p:nvSpPr>
          <p:cNvPr id="2" name="Footer Placeholder 1">
            <a:extLst>
              <a:ext uri="{FF2B5EF4-FFF2-40B4-BE49-F238E27FC236}">
                <a16:creationId xmlns:a16="http://schemas.microsoft.com/office/drawing/2014/main" id="{BE866E9E-121F-1849-81AD-2E1576E85865}"/>
              </a:ext>
            </a:extLst>
          </p:cNvPr>
          <p:cNvSpPr>
            <a:spLocks noGrp="1"/>
          </p:cNvSpPr>
          <p:nvPr>
            <p:ph type="ftr" sz="quarter" idx="12"/>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lumMod val="50000"/>
                  </a:srgbClr>
                </a:solidFill>
                <a:effectLst/>
                <a:uLnTx/>
                <a:uFillTx/>
                <a:latin typeface="Arial"/>
                <a:ea typeface="+mn-ea"/>
                <a:cs typeface="+mn-cs"/>
              </a:rPr>
              <a:t>Signals in Particle Detectors, W. Riegler/CERN</a:t>
            </a:r>
          </a:p>
        </p:txBody>
      </p:sp>
      <p:sp>
        <p:nvSpPr>
          <p:cNvPr id="7" name="Rectangle 19">
            <a:extLst>
              <a:ext uri="{FF2B5EF4-FFF2-40B4-BE49-F238E27FC236}">
                <a16:creationId xmlns:a16="http://schemas.microsoft.com/office/drawing/2014/main" id="{22AF84F8-76A3-6946-93CD-D33BEAEB52DD}"/>
              </a:ext>
            </a:extLst>
          </p:cNvPr>
          <p:cNvSpPr>
            <a:spLocks noChangeArrowheads="1"/>
          </p:cNvSpPr>
          <p:nvPr/>
        </p:nvSpPr>
        <p:spPr bwMode="auto">
          <a:xfrm>
            <a:off x="0" y="76200"/>
            <a:ext cx="1219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AvalanchePhotoDiode</a:t>
            </a:r>
            <a:endPar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9C15C931-E2E5-544B-B887-361AAFE15391}"/>
              </a:ext>
            </a:extLst>
          </p:cNvPr>
          <p:cNvPicPr>
            <a:picLocks noChangeAspect="1"/>
          </p:cNvPicPr>
          <p:nvPr/>
        </p:nvPicPr>
        <p:blipFill rotWithShape="1">
          <a:blip r:embed="rId2"/>
          <a:srcRect b="7368"/>
          <a:stretch/>
        </p:blipFill>
        <p:spPr>
          <a:xfrm>
            <a:off x="457200" y="914400"/>
            <a:ext cx="4949073" cy="2117558"/>
          </a:xfrm>
          <a:prstGeom prst="rect">
            <a:avLst/>
          </a:prstGeom>
        </p:spPr>
      </p:pic>
      <p:sp>
        <p:nvSpPr>
          <p:cNvPr id="14" name="Line 70">
            <a:extLst>
              <a:ext uri="{FF2B5EF4-FFF2-40B4-BE49-F238E27FC236}">
                <a16:creationId xmlns:a16="http://schemas.microsoft.com/office/drawing/2014/main" id="{336F2482-2A61-0245-9E9E-7706190CEA4B}"/>
              </a:ext>
            </a:extLst>
          </p:cNvPr>
          <p:cNvSpPr>
            <a:spLocks noChangeShapeType="1"/>
          </p:cNvSpPr>
          <p:nvPr/>
        </p:nvSpPr>
        <p:spPr bwMode="auto">
          <a:xfrm>
            <a:off x="3429000" y="2057400"/>
            <a:ext cx="0" cy="415556"/>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solidFill>
                  <a:srgbClr val="000000"/>
                </a:solidFill>
              </a:ln>
              <a:solidFill>
                <a:prstClr val="black"/>
              </a:solidFill>
              <a:effectLst/>
              <a:uLnTx/>
              <a:uFillTx/>
              <a:latin typeface="Arial" charset="0"/>
              <a:ea typeface="+mn-ea"/>
              <a:cs typeface="+mn-cs"/>
            </a:endParaRPr>
          </a:p>
        </p:txBody>
      </p:sp>
      <p:sp>
        <p:nvSpPr>
          <p:cNvPr id="15" name="Oval 14">
            <a:extLst>
              <a:ext uri="{FF2B5EF4-FFF2-40B4-BE49-F238E27FC236}">
                <a16:creationId xmlns:a16="http://schemas.microsoft.com/office/drawing/2014/main" id="{2A696082-C1CF-E14B-8EEB-3CEC14827BA6}"/>
              </a:ext>
            </a:extLst>
          </p:cNvPr>
          <p:cNvSpPr/>
          <p:nvPr/>
        </p:nvSpPr>
        <p:spPr>
          <a:xfrm>
            <a:off x="3534336" y="1959252"/>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Oval 15">
            <a:extLst>
              <a:ext uri="{FF2B5EF4-FFF2-40B4-BE49-F238E27FC236}">
                <a16:creationId xmlns:a16="http://schemas.microsoft.com/office/drawing/2014/main" id="{63ED553A-047F-F541-9C7E-77223A8BF3C9}"/>
              </a:ext>
            </a:extLst>
          </p:cNvPr>
          <p:cNvSpPr/>
          <p:nvPr/>
        </p:nvSpPr>
        <p:spPr>
          <a:xfrm>
            <a:off x="3534328" y="2031260"/>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Oval 16">
            <a:extLst>
              <a:ext uri="{FF2B5EF4-FFF2-40B4-BE49-F238E27FC236}">
                <a16:creationId xmlns:a16="http://schemas.microsoft.com/office/drawing/2014/main" id="{81B83555-BAFF-A943-8D60-68961AEB60D3}"/>
              </a:ext>
            </a:extLst>
          </p:cNvPr>
          <p:cNvSpPr/>
          <p:nvPr/>
        </p:nvSpPr>
        <p:spPr>
          <a:xfrm>
            <a:off x="3534328" y="2103268"/>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Oval 17">
            <a:extLst>
              <a:ext uri="{FF2B5EF4-FFF2-40B4-BE49-F238E27FC236}">
                <a16:creationId xmlns:a16="http://schemas.microsoft.com/office/drawing/2014/main" id="{30650452-7B73-DF4B-89AA-9755EA2823BA}"/>
              </a:ext>
            </a:extLst>
          </p:cNvPr>
          <p:cNvSpPr/>
          <p:nvPr/>
        </p:nvSpPr>
        <p:spPr>
          <a:xfrm>
            <a:off x="3534328" y="2175276"/>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Oval 18">
            <a:extLst>
              <a:ext uri="{FF2B5EF4-FFF2-40B4-BE49-F238E27FC236}">
                <a16:creationId xmlns:a16="http://schemas.microsoft.com/office/drawing/2014/main" id="{A19853AD-CC66-A246-9436-D60FAEAE1E85}"/>
              </a:ext>
            </a:extLst>
          </p:cNvPr>
          <p:cNvSpPr/>
          <p:nvPr/>
        </p:nvSpPr>
        <p:spPr>
          <a:xfrm>
            <a:off x="3534328" y="2247284"/>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Oval 19">
            <a:extLst>
              <a:ext uri="{FF2B5EF4-FFF2-40B4-BE49-F238E27FC236}">
                <a16:creationId xmlns:a16="http://schemas.microsoft.com/office/drawing/2014/main" id="{6BD48015-B813-1A45-916E-BF3AF477475E}"/>
              </a:ext>
            </a:extLst>
          </p:cNvPr>
          <p:cNvSpPr/>
          <p:nvPr/>
        </p:nvSpPr>
        <p:spPr>
          <a:xfrm>
            <a:off x="3534328" y="2319292"/>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Oval 20">
            <a:extLst>
              <a:ext uri="{FF2B5EF4-FFF2-40B4-BE49-F238E27FC236}">
                <a16:creationId xmlns:a16="http://schemas.microsoft.com/office/drawing/2014/main" id="{C381236F-CF12-2040-A162-22FB57135389}"/>
              </a:ext>
            </a:extLst>
          </p:cNvPr>
          <p:cNvSpPr/>
          <p:nvPr/>
        </p:nvSpPr>
        <p:spPr>
          <a:xfrm>
            <a:off x="3534328" y="2391300"/>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Oval 21">
            <a:extLst>
              <a:ext uri="{FF2B5EF4-FFF2-40B4-BE49-F238E27FC236}">
                <a16:creationId xmlns:a16="http://schemas.microsoft.com/office/drawing/2014/main" id="{959C854D-CFE3-0D4A-9D9E-0C1815ADC955}"/>
              </a:ext>
            </a:extLst>
          </p:cNvPr>
          <p:cNvSpPr/>
          <p:nvPr/>
        </p:nvSpPr>
        <p:spPr>
          <a:xfrm>
            <a:off x="3534328" y="2463308"/>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Oval 22">
            <a:extLst>
              <a:ext uri="{FF2B5EF4-FFF2-40B4-BE49-F238E27FC236}">
                <a16:creationId xmlns:a16="http://schemas.microsoft.com/office/drawing/2014/main" id="{11C1267A-9BEE-024A-B268-9FE9259F94B6}"/>
              </a:ext>
            </a:extLst>
          </p:cNvPr>
          <p:cNvSpPr/>
          <p:nvPr/>
        </p:nvSpPr>
        <p:spPr>
          <a:xfrm>
            <a:off x="3606336" y="1959252"/>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4" name="Oval 23">
            <a:extLst>
              <a:ext uri="{FF2B5EF4-FFF2-40B4-BE49-F238E27FC236}">
                <a16:creationId xmlns:a16="http://schemas.microsoft.com/office/drawing/2014/main" id="{4D86201F-5A93-1C46-A9F9-BD4FDAD6F3D9}"/>
              </a:ext>
            </a:extLst>
          </p:cNvPr>
          <p:cNvSpPr/>
          <p:nvPr/>
        </p:nvSpPr>
        <p:spPr>
          <a:xfrm>
            <a:off x="3606336" y="2031260"/>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Oval 24">
            <a:extLst>
              <a:ext uri="{FF2B5EF4-FFF2-40B4-BE49-F238E27FC236}">
                <a16:creationId xmlns:a16="http://schemas.microsoft.com/office/drawing/2014/main" id="{B975902D-7E7A-244C-A0E0-624013133573}"/>
              </a:ext>
            </a:extLst>
          </p:cNvPr>
          <p:cNvSpPr/>
          <p:nvPr/>
        </p:nvSpPr>
        <p:spPr>
          <a:xfrm>
            <a:off x="3606336" y="2103268"/>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Oval 25">
            <a:extLst>
              <a:ext uri="{FF2B5EF4-FFF2-40B4-BE49-F238E27FC236}">
                <a16:creationId xmlns:a16="http://schemas.microsoft.com/office/drawing/2014/main" id="{2458031B-BA20-8843-ACC0-1C3EAB1F39E4}"/>
              </a:ext>
            </a:extLst>
          </p:cNvPr>
          <p:cNvSpPr/>
          <p:nvPr/>
        </p:nvSpPr>
        <p:spPr>
          <a:xfrm>
            <a:off x="3606336" y="2175276"/>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Oval 26">
            <a:extLst>
              <a:ext uri="{FF2B5EF4-FFF2-40B4-BE49-F238E27FC236}">
                <a16:creationId xmlns:a16="http://schemas.microsoft.com/office/drawing/2014/main" id="{D2ACBA69-C025-594C-B76A-34E8962AF3DA}"/>
              </a:ext>
            </a:extLst>
          </p:cNvPr>
          <p:cNvSpPr/>
          <p:nvPr/>
        </p:nvSpPr>
        <p:spPr>
          <a:xfrm>
            <a:off x="3606336" y="2247284"/>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Oval 27">
            <a:extLst>
              <a:ext uri="{FF2B5EF4-FFF2-40B4-BE49-F238E27FC236}">
                <a16:creationId xmlns:a16="http://schemas.microsoft.com/office/drawing/2014/main" id="{60FE600D-E4F9-A340-B5CB-92CFF71FE5D7}"/>
              </a:ext>
            </a:extLst>
          </p:cNvPr>
          <p:cNvSpPr/>
          <p:nvPr/>
        </p:nvSpPr>
        <p:spPr>
          <a:xfrm>
            <a:off x="3606336" y="2319292"/>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Oval 28">
            <a:extLst>
              <a:ext uri="{FF2B5EF4-FFF2-40B4-BE49-F238E27FC236}">
                <a16:creationId xmlns:a16="http://schemas.microsoft.com/office/drawing/2014/main" id="{F969ADAD-8FFC-BB44-A402-D0757C367297}"/>
              </a:ext>
            </a:extLst>
          </p:cNvPr>
          <p:cNvSpPr/>
          <p:nvPr/>
        </p:nvSpPr>
        <p:spPr>
          <a:xfrm>
            <a:off x="3606336" y="2391300"/>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Oval 29">
            <a:extLst>
              <a:ext uri="{FF2B5EF4-FFF2-40B4-BE49-F238E27FC236}">
                <a16:creationId xmlns:a16="http://schemas.microsoft.com/office/drawing/2014/main" id="{66ABF566-617A-6E4C-86D9-AE86935853A2}"/>
              </a:ext>
            </a:extLst>
          </p:cNvPr>
          <p:cNvSpPr/>
          <p:nvPr/>
        </p:nvSpPr>
        <p:spPr>
          <a:xfrm>
            <a:off x="3606336" y="2463308"/>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Oval 30">
            <a:extLst>
              <a:ext uri="{FF2B5EF4-FFF2-40B4-BE49-F238E27FC236}">
                <a16:creationId xmlns:a16="http://schemas.microsoft.com/office/drawing/2014/main" id="{4602125F-506F-964B-9331-4334B2E80E6C}"/>
              </a:ext>
            </a:extLst>
          </p:cNvPr>
          <p:cNvSpPr/>
          <p:nvPr/>
        </p:nvSpPr>
        <p:spPr>
          <a:xfrm>
            <a:off x="3606336" y="1887244"/>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Oval 31">
            <a:extLst>
              <a:ext uri="{FF2B5EF4-FFF2-40B4-BE49-F238E27FC236}">
                <a16:creationId xmlns:a16="http://schemas.microsoft.com/office/drawing/2014/main" id="{BDDC856A-7A53-BF48-883A-014BBB2D610B}"/>
              </a:ext>
            </a:extLst>
          </p:cNvPr>
          <p:cNvSpPr/>
          <p:nvPr/>
        </p:nvSpPr>
        <p:spPr>
          <a:xfrm>
            <a:off x="3534328" y="1887244"/>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Oval 32">
            <a:extLst>
              <a:ext uri="{FF2B5EF4-FFF2-40B4-BE49-F238E27FC236}">
                <a16:creationId xmlns:a16="http://schemas.microsoft.com/office/drawing/2014/main" id="{C6E590B3-4D51-9A4A-8CF9-7673E9230CC8}"/>
              </a:ext>
            </a:extLst>
          </p:cNvPr>
          <p:cNvSpPr/>
          <p:nvPr/>
        </p:nvSpPr>
        <p:spPr>
          <a:xfrm>
            <a:off x="3534336" y="1596008"/>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Oval 33">
            <a:extLst>
              <a:ext uri="{FF2B5EF4-FFF2-40B4-BE49-F238E27FC236}">
                <a16:creationId xmlns:a16="http://schemas.microsoft.com/office/drawing/2014/main" id="{7D627290-CA17-4543-BD5E-660B2E906299}"/>
              </a:ext>
            </a:extLst>
          </p:cNvPr>
          <p:cNvSpPr/>
          <p:nvPr/>
        </p:nvSpPr>
        <p:spPr>
          <a:xfrm>
            <a:off x="3534328" y="1668016"/>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Oval 34">
            <a:extLst>
              <a:ext uri="{FF2B5EF4-FFF2-40B4-BE49-F238E27FC236}">
                <a16:creationId xmlns:a16="http://schemas.microsoft.com/office/drawing/2014/main" id="{C9656220-8345-264C-8A4C-FE958EC3D91A}"/>
              </a:ext>
            </a:extLst>
          </p:cNvPr>
          <p:cNvSpPr/>
          <p:nvPr/>
        </p:nvSpPr>
        <p:spPr>
          <a:xfrm>
            <a:off x="3534328" y="1740024"/>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Oval 35">
            <a:extLst>
              <a:ext uri="{FF2B5EF4-FFF2-40B4-BE49-F238E27FC236}">
                <a16:creationId xmlns:a16="http://schemas.microsoft.com/office/drawing/2014/main" id="{804CC0FF-2487-5A47-9085-8DD66889CDB6}"/>
              </a:ext>
            </a:extLst>
          </p:cNvPr>
          <p:cNvSpPr/>
          <p:nvPr/>
        </p:nvSpPr>
        <p:spPr>
          <a:xfrm>
            <a:off x="3534328" y="1812032"/>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Oval 36">
            <a:extLst>
              <a:ext uri="{FF2B5EF4-FFF2-40B4-BE49-F238E27FC236}">
                <a16:creationId xmlns:a16="http://schemas.microsoft.com/office/drawing/2014/main" id="{C0E67EE9-75E5-F843-BD4E-D91FC5989DF9}"/>
              </a:ext>
            </a:extLst>
          </p:cNvPr>
          <p:cNvSpPr/>
          <p:nvPr/>
        </p:nvSpPr>
        <p:spPr>
          <a:xfrm>
            <a:off x="3606336" y="1596008"/>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Oval 37">
            <a:extLst>
              <a:ext uri="{FF2B5EF4-FFF2-40B4-BE49-F238E27FC236}">
                <a16:creationId xmlns:a16="http://schemas.microsoft.com/office/drawing/2014/main" id="{87C4EDFE-5DE0-0C45-A11C-BDF58BAE4FB4}"/>
              </a:ext>
            </a:extLst>
          </p:cNvPr>
          <p:cNvSpPr/>
          <p:nvPr/>
        </p:nvSpPr>
        <p:spPr>
          <a:xfrm>
            <a:off x="3606336" y="1668016"/>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9" name="Oval 38">
            <a:extLst>
              <a:ext uri="{FF2B5EF4-FFF2-40B4-BE49-F238E27FC236}">
                <a16:creationId xmlns:a16="http://schemas.microsoft.com/office/drawing/2014/main" id="{A794AF97-CF3E-2647-AB10-F1DD42B1833E}"/>
              </a:ext>
            </a:extLst>
          </p:cNvPr>
          <p:cNvSpPr/>
          <p:nvPr/>
        </p:nvSpPr>
        <p:spPr>
          <a:xfrm>
            <a:off x="3606336" y="1740024"/>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Oval 39">
            <a:extLst>
              <a:ext uri="{FF2B5EF4-FFF2-40B4-BE49-F238E27FC236}">
                <a16:creationId xmlns:a16="http://schemas.microsoft.com/office/drawing/2014/main" id="{093F6795-4F93-DE49-81CD-5B344EC6C15B}"/>
              </a:ext>
            </a:extLst>
          </p:cNvPr>
          <p:cNvSpPr/>
          <p:nvPr/>
        </p:nvSpPr>
        <p:spPr>
          <a:xfrm>
            <a:off x="3606336" y="1812032"/>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Oval 40">
            <a:extLst>
              <a:ext uri="{FF2B5EF4-FFF2-40B4-BE49-F238E27FC236}">
                <a16:creationId xmlns:a16="http://schemas.microsoft.com/office/drawing/2014/main" id="{FE0A94C5-B6C8-A84A-A818-BB021F578182}"/>
              </a:ext>
            </a:extLst>
          </p:cNvPr>
          <p:cNvSpPr/>
          <p:nvPr/>
        </p:nvSpPr>
        <p:spPr>
          <a:xfrm>
            <a:off x="3606336" y="1524000"/>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2" name="Oval 41">
            <a:extLst>
              <a:ext uri="{FF2B5EF4-FFF2-40B4-BE49-F238E27FC236}">
                <a16:creationId xmlns:a16="http://schemas.microsoft.com/office/drawing/2014/main" id="{6A217405-A7EF-6F4F-9EAA-824E1BA1298F}"/>
              </a:ext>
            </a:extLst>
          </p:cNvPr>
          <p:cNvSpPr/>
          <p:nvPr/>
        </p:nvSpPr>
        <p:spPr>
          <a:xfrm>
            <a:off x="3534328" y="1524000"/>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3" name="TextBox 42">
            <a:extLst>
              <a:ext uri="{FF2B5EF4-FFF2-40B4-BE49-F238E27FC236}">
                <a16:creationId xmlns:a16="http://schemas.microsoft.com/office/drawing/2014/main" id="{A99543E8-5BD6-3D46-B529-D04F62E4885A}"/>
              </a:ext>
            </a:extLst>
          </p:cNvPr>
          <p:cNvSpPr txBox="1"/>
          <p:nvPr/>
        </p:nvSpPr>
        <p:spPr>
          <a:xfrm>
            <a:off x="2971800" y="2133600"/>
            <a:ext cx="489236"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FF0000"/>
                </a:solidFill>
                <a:effectLst/>
                <a:uLnTx/>
                <a:uFillTx/>
                <a:latin typeface="Arial" charset="0"/>
                <a:ea typeface="+mn-ea"/>
                <a:cs typeface="+mn-cs"/>
              </a:rPr>
              <a:t>holes</a:t>
            </a:r>
          </a:p>
        </p:txBody>
      </p:sp>
      <p:sp>
        <p:nvSpPr>
          <p:cNvPr id="44" name="TextBox 43">
            <a:extLst>
              <a:ext uri="{FF2B5EF4-FFF2-40B4-BE49-F238E27FC236}">
                <a16:creationId xmlns:a16="http://schemas.microsoft.com/office/drawing/2014/main" id="{2E2F7757-545D-C949-8C4C-BC86A792073A}"/>
              </a:ext>
            </a:extLst>
          </p:cNvPr>
          <p:cNvSpPr txBox="1"/>
          <p:nvPr/>
        </p:nvSpPr>
        <p:spPr>
          <a:xfrm rot="5400000">
            <a:off x="3581892" y="2209308"/>
            <a:ext cx="702436"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618FFD">
                    <a:lumMod val="50000"/>
                  </a:srgbClr>
                </a:solidFill>
                <a:effectLst/>
                <a:uLnTx/>
                <a:uFillTx/>
                <a:latin typeface="Arial" charset="0"/>
                <a:ea typeface="+mn-ea"/>
                <a:cs typeface="+mn-cs"/>
              </a:rPr>
              <a:t>electrons</a:t>
            </a:r>
          </a:p>
        </p:txBody>
      </p:sp>
      <p:sp>
        <p:nvSpPr>
          <p:cNvPr id="45" name="Line 70">
            <a:extLst>
              <a:ext uri="{FF2B5EF4-FFF2-40B4-BE49-F238E27FC236}">
                <a16:creationId xmlns:a16="http://schemas.microsoft.com/office/drawing/2014/main" id="{A6E33AC1-8E1E-0945-BE69-6929D1A1DD8D}"/>
              </a:ext>
            </a:extLst>
          </p:cNvPr>
          <p:cNvSpPr>
            <a:spLocks noChangeShapeType="1"/>
          </p:cNvSpPr>
          <p:nvPr/>
        </p:nvSpPr>
        <p:spPr bwMode="auto">
          <a:xfrm flipV="1">
            <a:off x="3810000" y="2057400"/>
            <a:ext cx="0" cy="3810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solidFill>
                  <a:srgbClr val="000000"/>
                </a:solidFill>
              </a:ln>
              <a:solidFill>
                <a:prstClr val="black"/>
              </a:solidFill>
              <a:effectLst/>
              <a:uLnTx/>
              <a:uFillTx/>
              <a:latin typeface="Arial" charset="0"/>
              <a:ea typeface="+mn-ea"/>
              <a:cs typeface="+mn-cs"/>
            </a:endParaRPr>
          </a:p>
        </p:txBody>
      </p:sp>
      <p:sp>
        <p:nvSpPr>
          <p:cNvPr id="46" name="Oval 45">
            <a:extLst>
              <a:ext uri="{FF2B5EF4-FFF2-40B4-BE49-F238E27FC236}">
                <a16:creationId xmlns:a16="http://schemas.microsoft.com/office/drawing/2014/main" id="{30CAA300-543B-B44F-800E-05FB4AF739BE}"/>
              </a:ext>
            </a:extLst>
          </p:cNvPr>
          <p:cNvSpPr/>
          <p:nvPr/>
        </p:nvSpPr>
        <p:spPr>
          <a:xfrm>
            <a:off x="3814200" y="1524000"/>
            <a:ext cx="144000" cy="144000"/>
          </a:xfrm>
          <a:prstGeom prst="ellipse">
            <a:avLst/>
          </a:prstGeom>
          <a:solidFill>
            <a:srgbClr val="00FD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FDFF"/>
              </a:solidFill>
              <a:effectLst/>
              <a:uLnTx/>
              <a:uFillTx/>
              <a:latin typeface="Arial"/>
              <a:ea typeface="+mn-ea"/>
              <a:cs typeface="+mn-cs"/>
            </a:endParaRPr>
          </a:p>
        </p:txBody>
      </p:sp>
      <p:sp>
        <p:nvSpPr>
          <p:cNvPr id="47" name="Oval 46">
            <a:extLst>
              <a:ext uri="{FF2B5EF4-FFF2-40B4-BE49-F238E27FC236}">
                <a16:creationId xmlns:a16="http://schemas.microsoft.com/office/drawing/2014/main" id="{47513D2D-114F-8344-AF69-5100BBEBABF5}"/>
              </a:ext>
            </a:extLst>
          </p:cNvPr>
          <p:cNvSpPr/>
          <p:nvPr/>
        </p:nvSpPr>
        <p:spPr>
          <a:xfrm>
            <a:off x="3810000" y="1676400"/>
            <a:ext cx="144000" cy="144000"/>
          </a:xfrm>
          <a:prstGeom prst="ellipse">
            <a:avLst/>
          </a:prstGeom>
          <a:solidFill>
            <a:srgbClr val="00FD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FDFF"/>
              </a:solidFill>
              <a:effectLst/>
              <a:uLnTx/>
              <a:uFillTx/>
              <a:latin typeface="Arial"/>
              <a:ea typeface="+mn-ea"/>
              <a:cs typeface="+mn-cs"/>
            </a:endParaRPr>
          </a:p>
        </p:txBody>
      </p:sp>
      <p:sp>
        <p:nvSpPr>
          <p:cNvPr id="48" name="Oval 47">
            <a:extLst>
              <a:ext uri="{FF2B5EF4-FFF2-40B4-BE49-F238E27FC236}">
                <a16:creationId xmlns:a16="http://schemas.microsoft.com/office/drawing/2014/main" id="{CA5B03F5-81E1-714C-9225-3E38692A6E85}"/>
              </a:ext>
            </a:extLst>
          </p:cNvPr>
          <p:cNvSpPr/>
          <p:nvPr/>
        </p:nvSpPr>
        <p:spPr>
          <a:xfrm>
            <a:off x="3810000" y="1828800"/>
            <a:ext cx="144000" cy="144000"/>
          </a:xfrm>
          <a:prstGeom prst="ellipse">
            <a:avLst/>
          </a:prstGeom>
          <a:solidFill>
            <a:srgbClr val="00FD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FDFF"/>
              </a:solidFill>
              <a:effectLst/>
              <a:uLnTx/>
              <a:uFillTx/>
              <a:latin typeface="Arial"/>
              <a:ea typeface="+mn-ea"/>
              <a:cs typeface="+mn-cs"/>
            </a:endParaRPr>
          </a:p>
        </p:txBody>
      </p:sp>
      <p:sp>
        <p:nvSpPr>
          <p:cNvPr id="49" name="TextBox 48">
            <a:extLst>
              <a:ext uri="{FF2B5EF4-FFF2-40B4-BE49-F238E27FC236}">
                <a16:creationId xmlns:a16="http://schemas.microsoft.com/office/drawing/2014/main" id="{F54A7742-E556-FF40-B6E3-5E9C233CC074}"/>
              </a:ext>
            </a:extLst>
          </p:cNvPr>
          <p:cNvSpPr txBox="1"/>
          <p:nvPr/>
        </p:nvSpPr>
        <p:spPr>
          <a:xfrm rot="5400000">
            <a:off x="3764807" y="1721593"/>
            <a:ext cx="793807"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FDFF"/>
                </a:solidFill>
                <a:effectLst/>
                <a:uLnTx/>
                <a:uFillTx/>
                <a:latin typeface="Arial" charset="0"/>
                <a:ea typeface="+mn-ea"/>
                <a:cs typeface="+mn-cs"/>
              </a:rPr>
              <a:t>Gain holes</a:t>
            </a:r>
          </a:p>
        </p:txBody>
      </p:sp>
      <p:sp>
        <p:nvSpPr>
          <p:cNvPr id="51" name="Line 70">
            <a:extLst>
              <a:ext uri="{FF2B5EF4-FFF2-40B4-BE49-F238E27FC236}">
                <a16:creationId xmlns:a16="http://schemas.microsoft.com/office/drawing/2014/main" id="{DE1E4D21-034D-7F41-BA52-85AEAC870C0E}"/>
              </a:ext>
            </a:extLst>
          </p:cNvPr>
          <p:cNvSpPr>
            <a:spLocks noChangeShapeType="1"/>
          </p:cNvSpPr>
          <p:nvPr/>
        </p:nvSpPr>
        <p:spPr bwMode="auto">
          <a:xfrm>
            <a:off x="4038600" y="1524000"/>
            <a:ext cx="0" cy="415556"/>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solidFill>
                  <a:srgbClr val="000000"/>
                </a:solidFill>
              </a:ln>
              <a:solidFill>
                <a:prstClr val="black"/>
              </a:solidFill>
              <a:effectLst/>
              <a:uLnTx/>
              <a:uFillTx/>
              <a:latin typeface="Arial" charset="0"/>
              <a:ea typeface="+mn-ea"/>
              <a:cs typeface="+mn-cs"/>
            </a:endParaRPr>
          </a:p>
        </p:txBody>
      </p:sp>
      <p:pic>
        <p:nvPicPr>
          <p:cNvPr id="52" name="Picture 51">
            <a:extLst>
              <a:ext uri="{FF2B5EF4-FFF2-40B4-BE49-F238E27FC236}">
                <a16:creationId xmlns:a16="http://schemas.microsoft.com/office/drawing/2014/main" id="{FD2A4BAB-1DE9-544C-9987-772472D77254}"/>
              </a:ext>
            </a:extLst>
          </p:cNvPr>
          <p:cNvPicPr>
            <a:picLocks noChangeAspect="1"/>
          </p:cNvPicPr>
          <p:nvPr/>
        </p:nvPicPr>
        <p:blipFill>
          <a:blip r:embed="rId3"/>
          <a:stretch>
            <a:fillRect/>
          </a:stretch>
        </p:blipFill>
        <p:spPr>
          <a:xfrm>
            <a:off x="609600" y="3460807"/>
            <a:ext cx="4748192" cy="2705100"/>
          </a:xfrm>
          <a:prstGeom prst="rect">
            <a:avLst/>
          </a:prstGeom>
        </p:spPr>
      </p:pic>
      <p:sp>
        <p:nvSpPr>
          <p:cNvPr id="53" name="TextBox 52">
            <a:extLst>
              <a:ext uri="{FF2B5EF4-FFF2-40B4-BE49-F238E27FC236}">
                <a16:creationId xmlns:a16="http://schemas.microsoft.com/office/drawing/2014/main" id="{35DD7EB2-E9E0-F140-BA88-F6827CF63FCD}"/>
              </a:ext>
            </a:extLst>
          </p:cNvPr>
          <p:cNvSpPr txBox="1"/>
          <p:nvPr/>
        </p:nvSpPr>
        <p:spPr>
          <a:xfrm>
            <a:off x="609600" y="3503472"/>
            <a:ext cx="3821367" cy="3231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Total drift time for a given sensor thickness</a:t>
            </a:r>
          </a:p>
        </p:txBody>
      </p:sp>
      <p:sp>
        <p:nvSpPr>
          <p:cNvPr id="54" name="Date Placeholder 53">
            <a:extLst>
              <a:ext uri="{FF2B5EF4-FFF2-40B4-BE49-F238E27FC236}">
                <a16:creationId xmlns:a16="http://schemas.microsoft.com/office/drawing/2014/main" id="{608B92F3-4035-7E42-BB96-4220CE92406D}"/>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mn-cs"/>
              </a:rPr>
              <a:t>12/2/19</a:t>
            </a:r>
          </a:p>
        </p:txBody>
      </p:sp>
      <p:sp>
        <p:nvSpPr>
          <p:cNvPr id="50" name="Rectangle 21">
            <a:extLst>
              <a:ext uri="{FF2B5EF4-FFF2-40B4-BE49-F238E27FC236}">
                <a16:creationId xmlns:a16="http://schemas.microsoft.com/office/drawing/2014/main" id="{E08AB01C-F138-C44B-9533-13CE563A945F}"/>
              </a:ext>
            </a:extLst>
          </p:cNvPr>
          <p:cNvSpPr>
            <a:spLocks noChangeArrowheads="1"/>
          </p:cNvSpPr>
          <p:nvPr/>
        </p:nvSpPr>
        <p:spPr bwMode="auto">
          <a:xfrm>
            <a:off x="5826369" y="4785213"/>
            <a:ext cx="5682761"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b="1">
                <a:solidFill>
                  <a:schemeClr val="tx1"/>
                </a:solidFill>
                <a:latin typeface="Arial" panose="020B0604020202020204" pitchFamily="34" charset="0"/>
                <a:ea typeface="ＭＳ Ｐゴシック" panose="020B0600070205080204" pitchFamily="34" charset="-128"/>
              </a:defRPr>
            </a:lvl1pPr>
            <a:lvl2pPr marL="742950" indent="-285750">
              <a:defRPr sz="1500" b="1">
                <a:solidFill>
                  <a:schemeClr val="tx1"/>
                </a:solidFill>
                <a:latin typeface="Arial" panose="020B0604020202020204" pitchFamily="34" charset="0"/>
                <a:ea typeface="ＭＳ Ｐゴシック" panose="020B0600070205080204" pitchFamily="34" charset="-128"/>
              </a:defRPr>
            </a:lvl2pPr>
            <a:lvl3pPr marL="1143000" indent="-228600">
              <a:defRPr sz="1500" b="1">
                <a:solidFill>
                  <a:schemeClr val="tx1"/>
                </a:solidFill>
                <a:latin typeface="Arial" panose="020B0604020202020204" pitchFamily="34" charset="0"/>
                <a:ea typeface="ＭＳ Ｐゴシック" panose="020B0600070205080204" pitchFamily="34" charset="-128"/>
              </a:defRPr>
            </a:lvl3pPr>
            <a:lvl4pPr marL="1600200" indent="-228600">
              <a:defRPr sz="1500" b="1">
                <a:solidFill>
                  <a:schemeClr val="tx1"/>
                </a:solidFill>
                <a:latin typeface="Arial" panose="020B0604020202020204" pitchFamily="34" charset="0"/>
                <a:ea typeface="ＭＳ Ｐゴシック" panose="020B0600070205080204" pitchFamily="34" charset="-128"/>
              </a:defRPr>
            </a:lvl4pPr>
            <a:lvl5pPr marL="2057400" indent="-228600">
              <a:defRPr sz="15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15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15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15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1500"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A high field region is implemented in a silicon sensor by doping.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9D00">
                    <a:lumMod val="50000"/>
                  </a:srgbClr>
                </a:solidFill>
                <a:effectLst/>
                <a:uLnTx/>
                <a:uFillTx/>
                <a:latin typeface="Arial" panose="020B0604020202020204" pitchFamily="34" charset="0"/>
                <a:ea typeface="ＭＳ Ｐゴシック" panose="020B0600070205080204" pitchFamily="34" charset="-128"/>
                <a:cs typeface="+mn-cs"/>
              </a:rPr>
              <a:t>Electrons will produce an avalanche in this high field region.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endParaRPr>
          </a:p>
        </p:txBody>
      </p:sp>
      <p:grpSp>
        <p:nvGrpSpPr>
          <p:cNvPr id="6" name="Group 5">
            <a:extLst>
              <a:ext uri="{FF2B5EF4-FFF2-40B4-BE49-F238E27FC236}">
                <a16:creationId xmlns:a16="http://schemas.microsoft.com/office/drawing/2014/main" id="{8EBC0C3F-F769-734B-AE82-093A1DA6ED86}"/>
              </a:ext>
            </a:extLst>
          </p:cNvPr>
          <p:cNvGrpSpPr/>
          <p:nvPr/>
        </p:nvGrpSpPr>
        <p:grpSpPr>
          <a:xfrm>
            <a:off x="8264525" y="146050"/>
            <a:ext cx="3736975" cy="1097523"/>
            <a:chOff x="3130550" y="2508250"/>
            <a:chExt cx="3736975" cy="1097523"/>
          </a:xfrm>
        </p:grpSpPr>
        <p:pic>
          <p:nvPicPr>
            <p:cNvPr id="4" name="Picture 3">
              <a:extLst>
                <a:ext uri="{FF2B5EF4-FFF2-40B4-BE49-F238E27FC236}">
                  <a16:creationId xmlns:a16="http://schemas.microsoft.com/office/drawing/2014/main" id="{CC7F2197-EB7B-7E4C-A9B3-5D8C2B1A28BB}"/>
                </a:ext>
              </a:extLst>
            </p:cNvPr>
            <p:cNvPicPr>
              <a:picLocks noChangeAspect="1"/>
            </p:cNvPicPr>
            <p:nvPr/>
          </p:nvPicPr>
          <p:blipFill>
            <a:blip r:embed="rId4"/>
            <a:stretch>
              <a:fillRect/>
            </a:stretch>
          </p:blipFill>
          <p:spPr>
            <a:xfrm>
              <a:off x="3130550" y="2749550"/>
              <a:ext cx="3736975" cy="856223"/>
            </a:xfrm>
            <a:prstGeom prst="rect">
              <a:avLst/>
            </a:prstGeom>
          </p:spPr>
        </p:pic>
        <p:pic>
          <p:nvPicPr>
            <p:cNvPr id="5" name="Picture 4">
              <a:extLst>
                <a:ext uri="{FF2B5EF4-FFF2-40B4-BE49-F238E27FC236}">
                  <a16:creationId xmlns:a16="http://schemas.microsoft.com/office/drawing/2014/main" id="{E785D837-AEB2-FA4D-97DB-E37ECCF5DEAF}"/>
                </a:ext>
              </a:extLst>
            </p:cNvPr>
            <p:cNvPicPr>
              <a:picLocks noChangeAspect="1"/>
            </p:cNvPicPr>
            <p:nvPr/>
          </p:nvPicPr>
          <p:blipFill>
            <a:blip r:embed="rId5"/>
            <a:stretch>
              <a:fillRect/>
            </a:stretch>
          </p:blipFill>
          <p:spPr>
            <a:xfrm>
              <a:off x="3203575" y="2508250"/>
              <a:ext cx="3479800" cy="241300"/>
            </a:xfrm>
            <a:prstGeom prst="rect">
              <a:avLst/>
            </a:prstGeom>
          </p:spPr>
        </p:pic>
      </p:grpSp>
      <p:pic>
        <p:nvPicPr>
          <p:cNvPr id="8" name="Picture 7">
            <a:extLst>
              <a:ext uri="{FF2B5EF4-FFF2-40B4-BE49-F238E27FC236}">
                <a16:creationId xmlns:a16="http://schemas.microsoft.com/office/drawing/2014/main" id="{EF8919DA-5B25-E746-8D6B-BCD235C63E4E}"/>
              </a:ext>
            </a:extLst>
          </p:cNvPr>
          <p:cNvPicPr>
            <a:picLocks noChangeAspect="1"/>
          </p:cNvPicPr>
          <p:nvPr/>
        </p:nvPicPr>
        <p:blipFill>
          <a:blip r:embed="rId6"/>
          <a:stretch>
            <a:fillRect/>
          </a:stretch>
        </p:blipFill>
        <p:spPr>
          <a:xfrm>
            <a:off x="6731000" y="1428750"/>
            <a:ext cx="4189324" cy="2914650"/>
          </a:xfrm>
          <a:prstGeom prst="rect">
            <a:avLst/>
          </a:prstGeom>
        </p:spPr>
      </p:pic>
    </p:spTree>
    <p:extLst>
      <p:ext uri="{BB962C8B-B14F-4D97-AF65-F5344CB8AC3E}">
        <p14:creationId xmlns:p14="http://schemas.microsoft.com/office/powerpoint/2010/main" val="1982877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7BAE44-1C7E-BF4B-9BD5-9A8D910EA53A}"/>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52BF309-6B9F-3741-9BDB-9CF9B53810AF}" type="datetime1">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10/21/21</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8207A2D9-AB53-AC4F-A7F5-7288D8A4E4F1}"/>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39EE62-D25E-4D29-9274-D0BC29529B49}"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4" name="Picture 3">
            <a:extLst>
              <a:ext uri="{FF2B5EF4-FFF2-40B4-BE49-F238E27FC236}">
                <a16:creationId xmlns:a16="http://schemas.microsoft.com/office/drawing/2014/main" id="{C8F16369-9066-0640-8280-D98A75DD3561}"/>
              </a:ext>
            </a:extLst>
          </p:cNvPr>
          <p:cNvPicPr>
            <a:picLocks noChangeAspect="1"/>
          </p:cNvPicPr>
          <p:nvPr/>
        </p:nvPicPr>
        <p:blipFill rotWithShape="1">
          <a:blip r:embed="rId2"/>
          <a:srcRect l="24207" r="23033" b="18492"/>
          <a:stretch/>
        </p:blipFill>
        <p:spPr>
          <a:xfrm>
            <a:off x="470780" y="477783"/>
            <a:ext cx="3210110" cy="3214735"/>
          </a:xfrm>
          <a:prstGeom prst="rect">
            <a:avLst/>
          </a:prstGeom>
        </p:spPr>
      </p:pic>
      <p:sp>
        <p:nvSpPr>
          <p:cNvPr id="5" name="Rectangle 21">
            <a:extLst>
              <a:ext uri="{FF2B5EF4-FFF2-40B4-BE49-F238E27FC236}">
                <a16:creationId xmlns:a16="http://schemas.microsoft.com/office/drawing/2014/main" id="{A72CFB22-8D45-8E46-B677-0277B4BF59D2}"/>
              </a:ext>
            </a:extLst>
          </p:cNvPr>
          <p:cNvSpPr>
            <a:spLocks noChangeArrowheads="1"/>
          </p:cNvSpPr>
          <p:nvPr/>
        </p:nvSpPr>
        <p:spPr bwMode="auto">
          <a:xfrm>
            <a:off x="4467252" y="984756"/>
            <a:ext cx="6909993"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b="1">
                <a:solidFill>
                  <a:schemeClr val="tx1"/>
                </a:solidFill>
                <a:latin typeface="Arial" panose="020B0604020202020204" pitchFamily="34" charset="0"/>
                <a:ea typeface="ＭＳ Ｐゴシック" panose="020B0600070205080204" pitchFamily="34" charset="-128"/>
              </a:defRPr>
            </a:lvl1pPr>
            <a:lvl2pPr marL="742950" indent="-285750">
              <a:defRPr sz="1500" b="1">
                <a:solidFill>
                  <a:schemeClr val="tx1"/>
                </a:solidFill>
                <a:latin typeface="Arial" panose="020B0604020202020204" pitchFamily="34" charset="0"/>
                <a:ea typeface="ＭＳ Ｐゴシック" panose="020B0600070205080204" pitchFamily="34" charset="-128"/>
              </a:defRPr>
            </a:lvl2pPr>
            <a:lvl3pPr marL="1143000" indent="-228600">
              <a:defRPr sz="1500" b="1">
                <a:solidFill>
                  <a:schemeClr val="tx1"/>
                </a:solidFill>
                <a:latin typeface="Arial" panose="020B0604020202020204" pitchFamily="34" charset="0"/>
                <a:ea typeface="ＭＳ Ｐゴシック" panose="020B0600070205080204" pitchFamily="34" charset="-128"/>
              </a:defRPr>
            </a:lvl3pPr>
            <a:lvl4pPr marL="1600200" indent="-228600">
              <a:defRPr sz="1500" b="1">
                <a:solidFill>
                  <a:schemeClr val="tx1"/>
                </a:solidFill>
                <a:latin typeface="Arial" panose="020B0604020202020204" pitchFamily="34" charset="0"/>
                <a:ea typeface="ＭＳ Ｐゴシック" panose="020B0600070205080204" pitchFamily="34" charset="-128"/>
              </a:defRPr>
            </a:lvl4pPr>
            <a:lvl5pPr marL="2057400" indent="-228600">
              <a:defRPr sz="15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15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15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15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1500"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An e-h pair is produced at position z.</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9D00">
                    <a:lumMod val="50000"/>
                  </a:srgbClr>
                </a:solidFill>
                <a:effectLst/>
                <a:uLnTx/>
                <a:uFillTx/>
                <a:latin typeface="Arial" panose="020B0604020202020204" pitchFamily="34" charset="0"/>
                <a:ea typeface="ＭＳ Ｐゴシック" panose="020B0600070205080204" pitchFamily="34" charset="-128"/>
                <a:cs typeface="+mn-cs"/>
              </a:rPr>
              <a:t>The electron arrives at z=0 at time T=z/v</a:t>
            </a:r>
            <a:r>
              <a:rPr kumimoji="0" lang="en-US" altLang="en-US" sz="1500" b="0" i="0" u="none" strike="noStrike" kern="1200" cap="none" spc="0" normalizeH="0" baseline="-25000" noProof="0" dirty="0">
                <a:ln>
                  <a:noFill/>
                </a:ln>
                <a:solidFill>
                  <a:srgbClr val="009D00">
                    <a:lumMod val="50000"/>
                  </a:srgbClr>
                </a:solidFill>
                <a:effectLst/>
                <a:uLnTx/>
                <a:uFillTx/>
                <a:latin typeface="Arial" panose="020B0604020202020204" pitchFamily="34" charset="0"/>
                <a:ea typeface="ＭＳ Ｐゴシック" panose="020B0600070205080204" pitchFamily="34" charset="-128"/>
                <a:cs typeface="+mn-cs"/>
              </a:rPr>
              <a:t>1</a:t>
            </a:r>
            <a:r>
              <a:rPr kumimoji="0" lang="en-US" altLang="en-US" sz="1500" b="0" i="0" u="none" strike="noStrike" kern="1200" cap="none" spc="0" normalizeH="0" baseline="0" noProof="0" dirty="0">
                <a:ln>
                  <a:noFill/>
                </a:ln>
                <a:solidFill>
                  <a:srgbClr val="009D00">
                    <a:lumMod val="50000"/>
                  </a:srgbClr>
                </a:solidFill>
                <a:effectLst/>
                <a:uLnTx/>
                <a:uFillTx/>
                <a:latin typeface="Arial" panose="020B0604020202020204" pitchFamily="34" charset="0"/>
                <a:ea typeface="ＭＳ Ｐゴシック" panose="020B0600070205080204" pitchFamily="34" charset="-128"/>
                <a:cs typeface="+mn-cs"/>
              </a:rPr>
              <a:t>.</a:t>
            </a:r>
            <a:endParaRPr kumimoji="0" lang="en-US" altLang="en-US" sz="1500" b="0" i="0" u="none" strike="noStrike" kern="1200" cap="none" spc="0" normalizeH="0" baseline="-25000" noProof="0" dirty="0">
              <a:ln>
                <a:noFill/>
              </a:ln>
              <a:solidFill>
                <a:srgbClr val="009D00">
                  <a:lumMod val="50000"/>
                </a:srgbClr>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The electron multiplies in the high field in the layer at z=0 (infinitely thin).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9D00">
                    <a:lumMod val="50000"/>
                  </a:srgbClr>
                </a:solidFill>
                <a:effectLst/>
                <a:uLnTx/>
                <a:uFillTx/>
                <a:latin typeface="Arial" panose="020B0604020202020204" pitchFamily="34" charset="0"/>
                <a:ea typeface="ＭＳ Ｐゴシック" panose="020B0600070205080204" pitchFamily="34" charset="-128"/>
                <a:cs typeface="+mn-cs"/>
              </a:rPr>
              <a:t>The holes move back to z=d inducing the dominant part of the signal (all in this approximation).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9D00">
                  <a:lumMod val="50000"/>
                </a:srgbClr>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Centroid time resolution for standard silicon sensor: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9D00">
                    <a:lumMod val="50000"/>
                  </a:srgbClr>
                </a:solidFill>
                <a:effectLst/>
                <a:uLnTx/>
                <a:uFillTx/>
                <a:latin typeface="Arial" panose="020B0604020202020204" pitchFamily="34" charset="0"/>
                <a:ea typeface="ＭＳ Ｐゴシック" panose="020B0600070205080204" pitchFamily="34" charset="-128"/>
                <a:cs typeface="+mn-cs"/>
              </a:rPr>
              <a:t>Centroid time resolution for LGAD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rPr>
              <a:t>The signal is now defined by the arrival time distribution of the electrons at the gain layer.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500" b="0" i="0" u="none" strike="noStrike" kern="1200" cap="none" spc="0" normalizeH="0" baseline="0" noProof="0" dirty="0">
              <a:ln>
                <a:noFill/>
              </a:ln>
              <a:solidFill>
                <a:srgbClr val="009D00">
                  <a:lumMod val="50000"/>
                </a:srgbClr>
              </a:solidFill>
              <a:effectLst/>
              <a:uLnTx/>
              <a:uFillTx/>
              <a:latin typeface="Arial" panose="020B0604020202020204" pitchFamily="34" charset="0"/>
              <a:ea typeface="ＭＳ Ｐゴシック" panose="020B0600070205080204" pitchFamily="34" charset="-128"/>
              <a:cs typeface="+mn-cs"/>
            </a:endParaRPr>
          </a:p>
        </p:txBody>
      </p:sp>
      <p:sp>
        <p:nvSpPr>
          <p:cNvPr id="6" name="Rectangle 19">
            <a:extLst>
              <a:ext uri="{FF2B5EF4-FFF2-40B4-BE49-F238E27FC236}">
                <a16:creationId xmlns:a16="http://schemas.microsoft.com/office/drawing/2014/main" id="{0CEAFDD3-5D47-0844-9BC1-2887586FFF9F}"/>
              </a:ext>
            </a:extLst>
          </p:cNvPr>
          <p:cNvSpPr>
            <a:spLocks noChangeArrowheads="1"/>
          </p:cNvSpPr>
          <p:nvPr/>
        </p:nvSpPr>
        <p:spPr bwMode="auto">
          <a:xfrm>
            <a:off x="0" y="152400"/>
            <a:ext cx="1219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LGAD</a:t>
            </a:r>
          </a:p>
        </p:txBody>
      </p:sp>
      <p:pic>
        <p:nvPicPr>
          <p:cNvPr id="7" name="Picture 6">
            <a:extLst>
              <a:ext uri="{FF2B5EF4-FFF2-40B4-BE49-F238E27FC236}">
                <a16:creationId xmlns:a16="http://schemas.microsoft.com/office/drawing/2014/main" id="{766CDF1E-CDE9-C14A-A805-4DA07E6FC175}"/>
              </a:ext>
            </a:extLst>
          </p:cNvPr>
          <p:cNvPicPr>
            <a:picLocks noChangeAspect="1"/>
          </p:cNvPicPr>
          <p:nvPr/>
        </p:nvPicPr>
        <p:blipFill rotWithShape="1">
          <a:blip r:embed="rId3"/>
          <a:srcRect l="22782" t="67172" r="22641"/>
          <a:stretch/>
        </p:blipFill>
        <p:spPr>
          <a:xfrm>
            <a:off x="470780" y="3777139"/>
            <a:ext cx="2813037" cy="481523"/>
          </a:xfrm>
          <a:prstGeom prst="rect">
            <a:avLst/>
          </a:prstGeom>
        </p:spPr>
      </p:pic>
      <p:pic>
        <p:nvPicPr>
          <p:cNvPr id="8" name="Picture 7">
            <a:extLst>
              <a:ext uri="{FF2B5EF4-FFF2-40B4-BE49-F238E27FC236}">
                <a16:creationId xmlns:a16="http://schemas.microsoft.com/office/drawing/2014/main" id="{785F8A7A-9378-A740-B276-34E503A35860}"/>
              </a:ext>
            </a:extLst>
          </p:cNvPr>
          <p:cNvPicPr>
            <a:picLocks noChangeAspect="1"/>
          </p:cNvPicPr>
          <p:nvPr/>
        </p:nvPicPr>
        <p:blipFill rotWithShape="1">
          <a:blip r:embed="rId3"/>
          <a:srcRect l="26408" t="31517" r="27579" b="36036"/>
          <a:stretch/>
        </p:blipFill>
        <p:spPr>
          <a:xfrm>
            <a:off x="5777371" y="3444624"/>
            <a:ext cx="3313875" cy="665029"/>
          </a:xfrm>
          <a:prstGeom prst="rect">
            <a:avLst/>
          </a:prstGeom>
        </p:spPr>
      </p:pic>
      <p:pic>
        <p:nvPicPr>
          <p:cNvPr id="9" name="Picture 8">
            <a:extLst>
              <a:ext uri="{FF2B5EF4-FFF2-40B4-BE49-F238E27FC236}">
                <a16:creationId xmlns:a16="http://schemas.microsoft.com/office/drawing/2014/main" id="{C7243506-66BD-7D45-B19E-D2CEFC9E68D4}"/>
              </a:ext>
            </a:extLst>
          </p:cNvPr>
          <p:cNvPicPr>
            <a:picLocks noChangeAspect="1"/>
          </p:cNvPicPr>
          <p:nvPr/>
        </p:nvPicPr>
        <p:blipFill>
          <a:blip r:embed="rId4"/>
          <a:stretch>
            <a:fillRect/>
          </a:stretch>
        </p:blipFill>
        <p:spPr>
          <a:xfrm>
            <a:off x="6750508" y="4635732"/>
            <a:ext cx="1461508" cy="561654"/>
          </a:xfrm>
          <a:prstGeom prst="rect">
            <a:avLst/>
          </a:prstGeom>
        </p:spPr>
      </p:pic>
      <p:pic>
        <p:nvPicPr>
          <p:cNvPr id="10" name="Picture 9">
            <a:extLst>
              <a:ext uri="{FF2B5EF4-FFF2-40B4-BE49-F238E27FC236}">
                <a16:creationId xmlns:a16="http://schemas.microsoft.com/office/drawing/2014/main" id="{D0EC989C-E847-9E42-A3B2-8DB0A0A7519B}"/>
              </a:ext>
            </a:extLst>
          </p:cNvPr>
          <p:cNvPicPr>
            <a:picLocks noChangeAspect="1"/>
          </p:cNvPicPr>
          <p:nvPr/>
        </p:nvPicPr>
        <p:blipFill>
          <a:blip r:embed="rId5"/>
          <a:stretch>
            <a:fillRect/>
          </a:stretch>
        </p:blipFill>
        <p:spPr>
          <a:xfrm>
            <a:off x="470780" y="4758360"/>
            <a:ext cx="2448967" cy="1703827"/>
          </a:xfrm>
          <a:prstGeom prst="rect">
            <a:avLst/>
          </a:prstGeom>
        </p:spPr>
      </p:pic>
    </p:spTree>
    <p:extLst>
      <p:ext uri="{BB962C8B-B14F-4D97-AF65-F5344CB8AC3E}">
        <p14:creationId xmlns:p14="http://schemas.microsoft.com/office/powerpoint/2010/main" val="34471567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7BAE44-1C7E-BF4B-9BD5-9A8D910EA53A}"/>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52BF309-6B9F-3741-9BDB-9CF9B53810AF}" type="datetime1">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10/21/21</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8207A2D9-AB53-AC4F-A7F5-7288D8A4E4F1}"/>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39EE62-D25E-4D29-9274-D0BC29529B49}"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4" name="Rectangle 19">
            <a:extLst>
              <a:ext uri="{FF2B5EF4-FFF2-40B4-BE49-F238E27FC236}">
                <a16:creationId xmlns:a16="http://schemas.microsoft.com/office/drawing/2014/main" id="{F3384460-11F9-AE4B-98B7-1F77CD2D5E94}"/>
              </a:ext>
            </a:extLst>
          </p:cNvPr>
          <p:cNvSpPr>
            <a:spLocks noChangeArrowheads="1"/>
          </p:cNvSpPr>
          <p:nvPr/>
        </p:nvSpPr>
        <p:spPr bwMode="auto">
          <a:xfrm>
            <a:off x="0" y="152400"/>
            <a:ext cx="1219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LGAD</a:t>
            </a:r>
          </a:p>
        </p:txBody>
      </p:sp>
      <p:pic>
        <p:nvPicPr>
          <p:cNvPr id="5" name="Picture 4">
            <a:extLst>
              <a:ext uri="{FF2B5EF4-FFF2-40B4-BE49-F238E27FC236}">
                <a16:creationId xmlns:a16="http://schemas.microsoft.com/office/drawing/2014/main" id="{746013D6-F5A5-1C48-847E-B2FD774A1476}"/>
              </a:ext>
            </a:extLst>
          </p:cNvPr>
          <p:cNvPicPr>
            <a:picLocks noChangeAspect="1"/>
          </p:cNvPicPr>
          <p:nvPr/>
        </p:nvPicPr>
        <p:blipFill rotWithShape="1">
          <a:blip r:embed="rId2"/>
          <a:srcRect t="42105"/>
          <a:stretch/>
        </p:blipFill>
        <p:spPr>
          <a:xfrm>
            <a:off x="348744" y="1382897"/>
            <a:ext cx="5303909" cy="2410215"/>
          </a:xfrm>
          <a:prstGeom prst="rect">
            <a:avLst/>
          </a:prstGeom>
        </p:spPr>
      </p:pic>
      <p:pic>
        <p:nvPicPr>
          <p:cNvPr id="6" name="Picture 5">
            <a:extLst>
              <a:ext uri="{FF2B5EF4-FFF2-40B4-BE49-F238E27FC236}">
                <a16:creationId xmlns:a16="http://schemas.microsoft.com/office/drawing/2014/main" id="{4474004E-00F3-2740-B427-6F6BF4E195A5}"/>
              </a:ext>
            </a:extLst>
          </p:cNvPr>
          <p:cNvPicPr>
            <a:picLocks noChangeAspect="1"/>
          </p:cNvPicPr>
          <p:nvPr/>
        </p:nvPicPr>
        <p:blipFill rotWithShape="1">
          <a:blip r:embed="rId3"/>
          <a:srcRect t="42736"/>
          <a:stretch/>
        </p:blipFill>
        <p:spPr>
          <a:xfrm>
            <a:off x="6453611" y="1270321"/>
            <a:ext cx="5423027" cy="2381345"/>
          </a:xfrm>
          <a:prstGeom prst="rect">
            <a:avLst/>
          </a:prstGeom>
        </p:spPr>
      </p:pic>
      <p:sp>
        <p:nvSpPr>
          <p:cNvPr id="7" name="TextBox 6">
            <a:extLst>
              <a:ext uri="{FF2B5EF4-FFF2-40B4-BE49-F238E27FC236}">
                <a16:creationId xmlns:a16="http://schemas.microsoft.com/office/drawing/2014/main" id="{F3602FA1-F52E-5A47-AC07-359000164351}"/>
              </a:ext>
            </a:extLst>
          </p:cNvPr>
          <p:cNvSpPr txBox="1"/>
          <p:nvPr/>
        </p:nvSpPr>
        <p:spPr>
          <a:xfrm>
            <a:off x="488887" y="798797"/>
            <a:ext cx="3262432"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charset="0"/>
                <a:ea typeface="+mn-ea"/>
                <a:cs typeface="+mn-cs"/>
              </a:rPr>
              <a:t>LGAD centroid time resolution</a:t>
            </a:r>
          </a:p>
        </p:txBody>
      </p:sp>
      <p:sp>
        <p:nvSpPr>
          <p:cNvPr id="8" name="TextBox 7">
            <a:extLst>
              <a:ext uri="{FF2B5EF4-FFF2-40B4-BE49-F238E27FC236}">
                <a16:creationId xmlns:a16="http://schemas.microsoft.com/office/drawing/2014/main" id="{301C2B93-5382-714D-A431-28D18EFF23A8}"/>
              </a:ext>
            </a:extLst>
          </p:cNvPr>
          <p:cNvSpPr txBox="1"/>
          <p:nvPr/>
        </p:nvSpPr>
        <p:spPr>
          <a:xfrm>
            <a:off x="6453611" y="798797"/>
            <a:ext cx="503214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charset="0"/>
                <a:ea typeface="+mn-ea"/>
                <a:cs typeface="+mn-cs"/>
              </a:rPr>
              <a:t>Standard silicon sensor centroid time resolution</a:t>
            </a:r>
          </a:p>
        </p:txBody>
      </p:sp>
      <p:sp>
        <p:nvSpPr>
          <p:cNvPr id="9" name="TextBox 8">
            <a:extLst>
              <a:ext uri="{FF2B5EF4-FFF2-40B4-BE49-F238E27FC236}">
                <a16:creationId xmlns:a16="http://schemas.microsoft.com/office/drawing/2014/main" id="{3774255F-6AED-8B40-98F1-EEB268D9C28D}"/>
              </a:ext>
            </a:extLst>
          </p:cNvPr>
          <p:cNvSpPr txBox="1"/>
          <p:nvPr/>
        </p:nvSpPr>
        <p:spPr>
          <a:xfrm>
            <a:off x="1922471" y="4039159"/>
            <a:ext cx="3253839" cy="92333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charset="0"/>
                <a:ea typeface="+mn-ea"/>
                <a:cs typeface="+mn-cs"/>
              </a:rPr>
              <a:t>50um sensor at 200V:  30ps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9D00">
                    <a:lumMod val="50000"/>
                  </a:srgbClr>
                </a:solidFill>
                <a:effectLst/>
                <a:uLnTx/>
                <a:uFillTx/>
                <a:latin typeface="Arial" charset="0"/>
                <a:ea typeface="+mn-ea"/>
                <a:cs typeface="+mn-cs"/>
              </a:rPr>
              <a:t>200um sensor at 200V: 140ps</a:t>
            </a:r>
          </a:p>
        </p:txBody>
      </p:sp>
      <p:sp>
        <p:nvSpPr>
          <p:cNvPr id="10" name="TextBox 9">
            <a:extLst>
              <a:ext uri="{FF2B5EF4-FFF2-40B4-BE49-F238E27FC236}">
                <a16:creationId xmlns:a16="http://schemas.microsoft.com/office/drawing/2014/main" id="{7272991A-74D7-C34D-B1E2-4837649D8C58}"/>
              </a:ext>
            </a:extLst>
          </p:cNvPr>
          <p:cNvSpPr txBox="1"/>
          <p:nvPr/>
        </p:nvSpPr>
        <p:spPr>
          <a:xfrm>
            <a:off x="7036170" y="4039159"/>
            <a:ext cx="3125599" cy="92333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charset="0"/>
                <a:ea typeface="+mn-ea"/>
                <a:cs typeface="+mn-cs"/>
              </a:rPr>
              <a:t>50um sensor at 200V: 13ps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9D00">
                    <a:lumMod val="50000"/>
                  </a:srgbClr>
                </a:solidFill>
                <a:effectLst/>
                <a:uLnTx/>
                <a:uFillTx/>
                <a:latin typeface="Arial" charset="0"/>
                <a:ea typeface="+mn-ea"/>
                <a:cs typeface="+mn-cs"/>
              </a:rPr>
              <a:t>200um sensor at 200V: 70ps</a:t>
            </a:r>
          </a:p>
        </p:txBody>
      </p:sp>
      <p:sp>
        <p:nvSpPr>
          <p:cNvPr id="11" name="TextBox 10">
            <a:extLst>
              <a:ext uri="{FF2B5EF4-FFF2-40B4-BE49-F238E27FC236}">
                <a16:creationId xmlns:a16="http://schemas.microsoft.com/office/drawing/2014/main" id="{1FF63240-86C8-FA43-878C-0B19FA08AC81}"/>
              </a:ext>
            </a:extLst>
          </p:cNvPr>
          <p:cNvSpPr txBox="1"/>
          <p:nvPr/>
        </p:nvSpPr>
        <p:spPr>
          <a:xfrm>
            <a:off x="812800" y="5226120"/>
            <a:ext cx="10159496" cy="12464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The </a:t>
            </a:r>
            <a:r>
              <a:rPr kumimoji="0" lang="en-GB" sz="1500" b="0" i="0" u="none" strike="noStrike" kern="1200" cap="none" spc="0" normalizeH="0" baseline="0" noProof="0" dirty="0" err="1">
                <a:ln>
                  <a:noFill/>
                </a:ln>
                <a:solidFill>
                  <a:srgbClr val="002060"/>
                </a:solidFill>
                <a:effectLst/>
                <a:uLnTx/>
                <a:uFillTx/>
                <a:latin typeface="Arial" charset="0"/>
                <a:ea typeface="+mn-ea"/>
                <a:cs typeface="+mn-cs"/>
              </a:rPr>
              <a:t>c.o.g</a:t>
            </a:r>
            <a:r>
              <a:rPr kumimoji="0" lang="en-GB" sz="1500" b="0" i="0" u="none" strike="noStrike" kern="1200" cap="none" spc="0" normalizeH="0" baseline="0" noProof="0" dirty="0">
                <a:ln>
                  <a:noFill/>
                </a:ln>
                <a:solidFill>
                  <a:srgbClr val="002060"/>
                </a:solidFill>
                <a:effectLst/>
                <a:uLnTx/>
                <a:uFillTx/>
                <a:latin typeface="Arial" charset="0"/>
                <a:ea typeface="+mn-ea"/>
                <a:cs typeface="+mn-cs"/>
              </a:rPr>
              <a:t>. time resolution of LGADs is worse than the one for standard silicon sensors due to the very different signal characteristics – essentially an electron arrival time distribution.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Of course – the fact that the signal is larger by a factor 10-15 allows much more relaxed noise requirements, larger pixels etc. …</a:t>
            </a:r>
          </a:p>
        </p:txBody>
      </p:sp>
    </p:spTree>
    <p:extLst>
      <p:ext uri="{BB962C8B-B14F-4D97-AF65-F5344CB8AC3E}">
        <p14:creationId xmlns:p14="http://schemas.microsoft.com/office/powerpoint/2010/main" val="40753995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6B06A6-F751-7A4F-A2B3-6E88FF3EA674}"/>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52BF309-6B9F-3741-9BDB-9CF9B53810AF}" type="datetime1">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10/21/21</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B9305982-DA4F-FF47-AD1C-B6AF1DDBAED1}"/>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39EE62-D25E-4D29-9274-D0BC29529B49}"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4" name="TextBox 7">
            <a:extLst>
              <a:ext uri="{FF2B5EF4-FFF2-40B4-BE49-F238E27FC236}">
                <a16:creationId xmlns:a16="http://schemas.microsoft.com/office/drawing/2014/main" id="{F809222D-FB4C-EE4B-9A40-61EA4CDCF05E}"/>
              </a:ext>
            </a:extLst>
          </p:cNvPr>
          <p:cNvSpPr txBox="1">
            <a:spLocks noChangeArrowheads="1"/>
          </p:cNvSpPr>
          <p:nvPr/>
        </p:nvSpPr>
        <p:spPr bwMode="auto">
          <a:xfrm>
            <a:off x="0" y="116377"/>
            <a:ext cx="1217458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90000"/>
              </a:lnSpc>
              <a:spcBef>
                <a:spcPct val="30000"/>
              </a:spcBef>
              <a:spcAft>
                <a:spcPct val="0"/>
              </a:spcAft>
              <a:buClr>
                <a:srgbClr val="008000"/>
              </a:buClr>
              <a:buSzPct val="70000"/>
              <a:buFontTx/>
              <a:buNone/>
              <a:tabLst/>
              <a:defRPr/>
            </a:pPr>
            <a:r>
              <a:rPr kumimoji="0" lang="en-GB"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LGAD Leading edge discrimination</a:t>
            </a:r>
          </a:p>
        </p:txBody>
      </p:sp>
      <p:pic>
        <p:nvPicPr>
          <p:cNvPr id="5" name="Picture 4">
            <a:extLst>
              <a:ext uri="{FF2B5EF4-FFF2-40B4-BE49-F238E27FC236}">
                <a16:creationId xmlns:a16="http://schemas.microsoft.com/office/drawing/2014/main" id="{008A890C-D18A-004D-A686-89904A9A3A93}"/>
              </a:ext>
            </a:extLst>
          </p:cNvPr>
          <p:cNvPicPr>
            <a:picLocks noChangeAspect="1"/>
          </p:cNvPicPr>
          <p:nvPr/>
        </p:nvPicPr>
        <p:blipFill>
          <a:blip r:embed="rId2"/>
          <a:stretch>
            <a:fillRect/>
          </a:stretch>
        </p:blipFill>
        <p:spPr>
          <a:xfrm>
            <a:off x="486703" y="640714"/>
            <a:ext cx="2744649" cy="1803682"/>
          </a:xfrm>
          <a:prstGeom prst="rect">
            <a:avLst/>
          </a:prstGeom>
        </p:spPr>
      </p:pic>
      <p:pic>
        <p:nvPicPr>
          <p:cNvPr id="6" name="Picture 5">
            <a:extLst>
              <a:ext uri="{FF2B5EF4-FFF2-40B4-BE49-F238E27FC236}">
                <a16:creationId xmlns:a16="http://schemas.microsoft.com/office/drawing/2014/main" id="{F0CB5F59-A46D-084C-AB5B-618C99BCAE5B}"/>
              </a:ext>
            </a:extLst>
          </p:cNvPr>
          <p:cNvPicPr>
            <a:picLocks noChangeAspect="1"/>
          </p:cNvPicPr>
          <p:nvPr/>
        </p:nvPicPr>
        <p:blipFill>
          <a:blip r:embed="rId3"/>
          <a:stretch>
            <a:fillRect/>
          </a:stretch>
        </p:blipFill>
        <p:spPr>
          <a:xfrm>
            <a:off x="486703" y="2605407"/>
            <a:ext cx="2744650" cy="814879"/>
          </a:xfrm>
          <a:prstGeom prst="rect">
            <a:avLst/>
          </a:prstGeom>
        </p:spPr>
      </p:pic>
      <p:pic>
        <p:nvPicPr>
          <p:cNvPr id="9" name="Picture 8">
            <a:extLst>
              <a:ext uri="{FF2B5EF4-FFF2-40B4-BE49-F238E27FC236}">
                <a16:creationId xmlns:a16="http://schemas.microsoft.com/office/drawing/2014/main" id="{26AEE8A2-E6EE-E942-8E21-0FEC35076D00}"/>
              </a:ext>
            </a:extLst>
          </p:cNvPr>
          <p:cNvPicPr>
            <a:picLocks noChangeAspect="1"/>
          </p:cNvPicPr>
          <p:nvPr/>
        </p:nvPicPr>
        <p:blipFill>
          <a:blip r:embed="rId4"/>
          <a:stretch>
            <a:fillRect/>
          </a:stretch>
        </p:blipFill>
        <p:spPr>
          <a:xfrm>
            <a:off x="568334" y="3581297"/>
            <a:ext cx="2663018" cy="456954"/>
          </a:xfrm>
          <a:prstGeom prst="rect">
            <a:avLst/>
          </a:prstGeom>
        </p:spPr>
      </p:pic>
      <p:pic>
        <p:nvPicPr>
          <p:cNvPr id="12" name="Picture 11">
            <a:extLst>
              <a:ext uri="{FF2B5EF4-FFF2-40B4-BE49-F238E27FC236}">
                <a16:creationId xmlns:a16="http://schemas.microsoft.com/office/drawing/2014/main" id="{62740538-045C-F840-80D4-EA53B41D99C9}"/>
              </a:ext>
            </a:extLst>
          </p:cNvPr>
          <p:cNvPicPr>
            <a:picLocks noChangeAspect="1"/>
          </p:cNvPicPr>
          <p:nvPr/>
        </p:nvPicPr>
        <p:blipFill>
          <a:blip r:embed="rId5"/>
          <a:stretch>
            <a:fillRect/>
          </a:stretch>
        </p:blipFill>
        <p:spPr>
          <a:xfrm>
            <a:off x="4686700" y="975301"/>
            <a:ext cx="6630131" cy="3062950"/>
          </a:xfrm>
          <a:prstGeom prst="rect">
            <a:avLst/>
          </a:prstGeom>
        </p:spPr>
      </p:pic>
      <p:pic>
        <p:nvPicPr>
          <p:cNvPr id="13" name="Picture 12">
            <a:extLst>
              <a:ext uri="{FF2B5EF4-FFF2-40B4-BE49-F238E27FC236}">
                <a16:creationId xmlns:a16="http://schemas.microsoft.com/office/drawing/2014/main" id="{6CD46826-2A74-864A-945D-B178597F46DC}"/>
              </a:ext>
            </a:extLst>
          </p:cNvPr>
          <p:cNvPicPr>
            <a:picLocks noChangeAspect="1"/>
          </p:cNvPicPr>
          <p:nvPr/>
        </p:nvPicPr>
        <p:blipFill>
          <a:blip r:embed="rId6"/>
          <a:stretch>
            <a:fillRect/>
          </a:stretch>
        </p:blipFill>
        <p:spPr>
          <a:xfrm>
            <a:off x="164467" y="4634494"/>
            <a:ext cx="3789386" cy="1574920"/>
          </a:xfrm>
          <a:prstGeom prst="rect">
            <a:avLst/>
          </a:prstGeom>
        </p:spPr>
      </p:pic>
      <p:sp>
        <p:nvSpPr>
          <p:cNvPr id="14" name="TextBox 13">
            <a:extLst>
              <a:ext uri="{FF2B5EF4-FFF2-40B4-BE49-F238E27FC236}">
                <a16:creationId xmlns:a16="http://schemas.microsoft.com/office/drawing/2014/main" id="{F62BE7E6-0ED2-DB4F-ADFA-0CF74D83AAA6}"/>
              </a:ext>
            </a:extLst>
          </p:cNvPr>
          <p:cNvSpPr txBox="1"/>
          <p:nvPr/>
        </p:nvSpPr>
        <p:spPr>
          <a:xfrm>
            <a:off x="325924" y="4257648"/>
            <a:ext cx="2188420" cy="3231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Standard silicon sensor</a:t>
            </a:r>
          </a:p>
        </p:txBody>
      </p:sp>
      <p:sp>
        <p:nvSpPr>
          <p:cNvPr id="15" name="TextBox 14">
            <a:extLst>
              <a:ext uri="{FF2B5EF4-FFF2-40B4-BE49-F238E27FC236}">
                <a16:creationId xmlns:a16="http://schemas.microsoft.com/office/drawing/2014/main" id="{99E34C73-5632-5145-9B9D-F5F944A63C30}"/>
              </a:ext>
            </a:extLst>
          </p:cNvPr>
          <p:cNvSpPr txBox="1"/>
          <p:nvPr/>
        </p:nvSpPr>
        <p:spPr>
          <a:xfrm>
            <a:off x="4887086" y="4152545"/>
            <a:ext cx="6040171"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For LGADs the time resolution does not improve over the centroid time resolution when using leading edge discrimination on the signal normalized to the total deposited charge.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While for standard silicon sensors, the leading edge of the signal is proportional to (equal to) the total amount of charge in the sensor, for the LGADs there is no relation between the leading edge and the total charge deposit.</a:t>
            </a:r>
          </a:p>
        </p:txBody>
      </p:sp>
      <p:pic>
        <p:nvPicPr>
          <p:cNvPr id="16" name="Picture 15">
            <a:extLst>
              <a:ext uri="{FF2B5EF4-FFF2-40B4-BE49-F238E27FC236}">
                <a16:creationId xmlns:a16="http://schemas.microsoft.com/office/drawing/2014/main" id="{43E3BF6E-705E-E842-89B1-94E6A72B9256}"/>
              </a:ext>
            </a:extLst>
          </p:cNvPr>
          <p:cNvPicPr>
            <a:picLocks noChangeAspect="1"/>
          </p:cNvPicPr>
          <p:nvPr/>
        </p:nvPicPr>
        <p:blipFill>
          <a:blip r:embed="rId7"/>
          <a:stretch>
            <a:fillRect/>
          </a:stretch>
        </p:blipFill>
        <p:spPr>
          <a:xfrm>
            <a:off x="7093408" y="6008110"/>
            <a:ext cx="1461508" cy="561654"/>
          </a:xfrm>
          <a:prstGeom prst="rect">
            <a:avLst/>
          </a:prstGeom>
        </p:spPr>
      </p:pic>
    </p:spTree>
    <p:extLst>
      <p:ext uri="{BB962C8B-B14F-4D97-AF65-F5344CB8AC3E}">
        <p14:creationId xmlns:p14="http://schemas.microsoft.com/office/powerpoint/2010/main" val="237625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812427-EF65-8F40-80E0-60FF12A93C0B}"/>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52BF309-6B9F-3741-9BDB-9CF9B53810AF}" type="datetime1">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10/21/21</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CEA449F0-0276-3349-9ADC-5230D8BD6E8E}"/>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39EE62-D25E-4D29-9274-D0BC29529B49}"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4" name="Rectangle 2">
            <a:extLst>
              <a:ext uri="{FF2B5EF4-FFF2-40B4-BE49-F238E27FC236}">
                <a16:creationId xmlns:a16="http://schemas.microsoft.com/office/drawing/2014/main" id="{012FB2A2-B6AE-9349-B185-D9EDFB58D4CF}"/>
              </a:ext>
            </a:extLst>
          </p:cNvPr>
          <p:cNvSpPr txBox="1">
            <a:spLocks noChangeArrowheads="1"/>
          </p:cNvSpPr>
          <p:nvPr/>
        </p:nvSpPr>
        <p:spPr>
          <a:xfrm>
            <a:off x="2460" y="2488601"/>
            <a:ext cx="12192000" cy="457200"/>
          </a:xfrm>
          <a:prstGeom prst="rect">
            <a:avLst/>
          </a:prstGeom>
          <a:effectLst/>
        </p:spPr>
        <p:txBody>
          <a:bodyPr/>
          <a:lstStyle>
            <a:lvl1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2pPr>
            <a:lvl3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3pPr>
            <a:lvl4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4pPr>
            <a:lvl5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5pPr>
            <a:lvl6pPr marL="4572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6pPr>
            <a:lvl7pPr marL="9144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7pPr>
            <a:lvl8pPr marL="13716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8pPr>
            <a:lvl9pPr marL="18288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FF0000"/>
                </a:solidFill>
                <a:effectLst>
                  <a:outerShdw blurRad="38100" dist="38100" dir="2700000" algn="tl">
                    <a:srgbClr val="C0C0C0"/>
                  </a:outerShdw>
                </a:effectLst>
                <a:uLnTx/>
                <a:uFillTx/>
                <a:latin typeface="Arial"/>
                <a:ea typeface="+mj-ea"/>
                <a:cs typeface="+mj-cs"/>
              </a:rPr>
              <a:t>Time resolution of ‘standard’ silicon sensors</a:t>
            </a:r>
          </a:p>
        </p:txBody>
      </p:sp>
    </p:spTree>
    <p:extLst>
      <p:ext uri="{BB962C8B-B14F-4D97-AF65-F5344CB8AC3E}">
        <p14:creationId xmlns:p14="http://schemas.microsoft.com/office/powerpoint/2010/main" val="1178980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2098028-FE1C-D44E-96B0-B01A5C414AD4}"/>
              </a:ext>
            </a:extLst>
          </p:cNvPr>
          <p:cNvPicPr>
            <a:picLocks noChangeAspect="1"/>
          </p:cNvPicPr>
          <p:nvPr/>
        </p:nvPicPr>
        <p:blipFill>
          <a:blip r:embed="rId2"/>
          <a:stretch>
            <a:fillRect/>
          </a:stretch>
        </p:blipFill>
        <p:spPr>
          <a:xfrm>
            <a:off x="4544242" y="2624353"/>
            <a:ext cx="7274740" cy="2622134"/>
          </a:xfrm>
          <a:prstGeom prst="rect">
            <a:avLst/>
          </a:prstGeom>
        </p:spPr>
      </p:pic>
      <p:sp>
        <p:nvSpPr>
          <p:cNvPr id="2" name="Date Placeholder 1">
            <a:extLst>
              <a:ext uri="{FF2B5EF4-FFF2-40B4-BE49-F238E27FC236}">
                <a16:creationId xmlns:a16="http://schemas.microsoft.com/office/drawing/2014/main" id="{2D6B06A6-F751-7A4F-A2B3-6E88FF3EA674}"/>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52BF309-6B9F-3741-9BDB-9CF9B53810AF}" type="datetime1">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10/21/21</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B9305982-DA4F-FF47-AD1C-B6AF1DDBAED1}"/>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39EE62-D25E-4D29-9274-D0BC29529B49}"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4" name="Picture 3">
            <a:extLst>
              <a:ext uri="{FF2B5EF4-FFF2-40B4-BE49-F238E27FC236}">
                <a16:creationId xmlns:a16="http://schemas.microsoft.com/office/drawing/2014/main" id="{38ACE20B-22DB-8644-B285-43B093FDBCC0}"/>
              </a:ext>
            </a:extLst>
          </p:cNvPr>
          <p:cNvPicPr>
            <a:picLocks noChangeAspect="1"/>
          </p:cNvPicPr>
          <p:nvPr/>
        </p:nvPicPr>
        <p:blipFill>
          <a:blip r:embed="rId3"/>
          <a:stretch>
            <a:fillRect/>
          </a:stretch>
        </p:blipFill>
        <p:spPr>
          <a:xfrm>
            <a:off x="413658" y="686675"/>
            <a:ext cx="3910798" cy="2328129"/>
          </a:xfrm>
          <a:prstGeom prst="rect">
            <a:avLst/>
          </a:prstGeom>
        </p:spPr>
      </p:pic>
      <p:sp>
        <p:nvSpPr>
          <p:cNvPr id="5" name="TextBox 7">
            <a:extLst>
              <a:ext uri="{FF2B5EF4-FFF2-40B4-BE49-F238E27FC236}">
                <a16:creationId xmlns:a16="http://schemas.microsoft.com/office/drawing/2014/main" id="{8848D279-2B75-D64B-A38E-9E3D1E98563A}"/>
              </a:ext>
            </a:extLst>
          </p:cNvPr>
          <p:cNvSpPr txBox="1">
            <a:spLocks noChangeArrowheads="1"/>
          </p:cNvSpPr>
          <p:nvPr/>
        </p:nvSpPr>
        <p:spPr bwMode="auto">
          <a:xfrm>
            <a:off x="0" y="59638"/>
            <a:ext cx="1217458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90000"/>
              </a:lnSpc>
              <a:spcBef>
                <a:spcPct val="30000"/>
              </a:spcBef>
              <a:spcAft>
                <a:spcPct val="0"/>
              </a:spcAft>
              <a:buClr>
                <a:srgbClr val="008000"/>
              </a:buClr>
              <a:buSzPct val="70000"/>
              <a:buFontTx/>
              <a:buNone/>
              <a:tabLst/>
              <a:defRPr/>
            </a:pPr>
            <a:r>
              <a:rPr kumimoji="0" lang="en-GB"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Weighting field fluctuations</a:t>
            </a:r>
          </a:p>
        </p:txBody>
      </p:sp>
      <p:sp>
        <p:nvSpPr>
          <p:cNvPr id="10" name="TextBox 9">
            <a:extLst>
              <a:ext uri="{FF2B5EF4-FFF2-40B4-BE49-F238E27FC236}">
                <a16:creationId xmlns:a16="http://schemas.microsoft.com/office/drawing/2014/main" id="{B6280826-D8C8-3A4D-9933-516B9A7036BB}"/>
              </a:ext>
            </a:extLst>
          </p:cNvPr>
          <p:cNvSpPr txBox="1"/>
          <p:nvPr/>
        </p:nvSpPr>
        <p:spPr>
          <a:xfrm>
            <a:off x="9401701" y="4088352"/>
            <a:ext cx="2265178" cy="24622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Arial" charset="0"/>
                <a:ea typeface="+mn-ea"/>
                <a:cs typeface="+mn-cs"/>
              </a:rPr>
              <a:t>w/d = pixel size/detector thickness</a:t>
            </a:r>
          </a:p>
        </p:txBody>
      </p:sp>
      <p:pic>
        <p:nvPicPr>
          <p:cNvPr id="6" name="Picture 5">
            <a:extLst>
              <a:ext uri="{FF2B5EF4-FFF2-40B4-BE49-F238E27FC236}">
                <a16:creationId xmlns:a16="http://schemas.microsoft.com/office/drawing/2014/main" id="{32C14545-3F08-5C45-8387-9C2BAE531C2E}"/>
              </a:ext>
            </a:extLst>
          </p:cNvPr>
          <p:cNvPicPr>
            <a:picLocks noChangeAspect="1"/>
          </p:cNvPicPr>
          <p:nvPr/>
        </p:nvPicPr>
        <p:blipFill>
          <a:blip r:embed="rId4"/>
          <a:stretch>
            <a:fillRect/>
          </a:stretch>
        </p:blipFill>
        <p:spPr>
          <a:xfrm>
            <a:off x="4771915" y="1594991"/>
            <a:ext cx="5647997" cy="832016"/>
          </a:xfrm>
          <a:prstGeom prst="rect">
            <a:avLst/>
          </a:prstGeom>
        </p:spPr>
      </p:pic>
      <p:sp>
        <p:nvSpPr>
          <p:cNvPr id="12" name="Rectangle 11">
            <a:extLst>
              <a:ext uri="{FF2B5EF4-FFF2-40B4-BE49-F238E27FC236}">
                <a16:creationId xmlns:a16="http://schemas.microsoft.com/office/drawing/2014/main" id="{90EC0868-49AE-A347-B8CC-B2E8E8F80AB7}"/>
              </a:ext>
            </a:extLst>
          </p:cNvPr>
          <p:cNvSpPr/>
          <p:nvPr/>
        </p:nvSpPr>
        <p:spPr>
          <a:xfrm>
            <a:off x="413658" y="3245707"/>
            <a:ext cx="3875630" cy="286232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The effect of finite pixel size and varying signal shape with the weighting field is de-correlated from the Landau fluctuations, in contrast to the standard silicon sensors.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The expression very basic and universal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The Landau fluctuations are related to the total electron drift-time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The weighting field fluctuations are related to the total hole drift time.</a:t>
            </a:r>
          </a:p>
        </p:txBody>
      </p:sp>
      <p:sp>
        <p:nvSpPr>
          <p:cNvPr id="13" name="Rectangle 12">
            <a:extLst>
              <a:ext uri="{FF2B5EF4-FFF2-40B4-BE49-F238E27FC236}">
                <a16:creationId xmlns:a16="http://schemas.microsoft.com/office/drawing/2014/main" id="{0A254FEF-2271-8A4C-9279-40AB1C7CA788}"/>
              </a:ext>
            </a:extLst>
          </p:cNvPr>
          <p:cNvSpPr/>
          <p:nvPr/>
        </p:nvSpPr>
        <p:spPr>
          <a:xfrm>
            <a:off x="5965068" y="5495316"/>
            <a:ext cx="4650632" cy="3231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These expressions are valid for perpendicular tracks</a:t>
            </a:r>
          </a:p>
        </p:txBody>
      </p:sp>
      <p:sp>
        <p:nvSpPr>
          <p:cNvPr id="7" name="TextBox 6">
            <a:extLst>
              <a:ext uri="{FF2B5EF4-FFF2-40B4-BE49-F238E27FC236}">
                <a16:creationId xmlns:a16="http://schemas.microsoft.com/office/drawing/2014/main" id="{E8B75940-F9E9-904E-A9EB-E7C9A70F4816}"/>
              </a:ext>
            </a:extLst>
          </p:cNvPr>
          <p:cNvSpPr txBox="1"/>
          <p:nvPr/>
        </p:nvSpPr>
        <p:spPr>
          <a:xfrm>
            <a:off x="4984955" y="901016"/>
            <a:ext cx="2735044" cy="523220"/>
          </a:xfrm>
          <a:prstGeom prst="rect">
            <a:avLst/>
          </a:prstGeom>
          <a:noFill/>
        </p:spPr>
        <p:txBody>
          <a:bodyPr wrap="none" rtlCol="0">
            <a:spAutoFit/>
          </a:bodyPr>
          <a:lstStyle/>
          <a:p>
            <a:r>
              <a:rPr lang="en-GB" sz="1400" dirty="0"/>
              <a:t>T</a:t>
            </a:r>
            <a:r>
              <a:rPr lang="en-GB" sz="1400" baseline="-25000" dirty="0"/>
              <a:t>1</a:t>
            </a:r>
            <a:r>
              <a:rPr lang="en-GB" sz="1400" dirty="0"/>
              <a:t>=d/</a:t>
            </a:r>
            <a:r>
              <a:rPr lang="en-GB" sz="1400" dirty="0" err="1"/>
              <a:t>v</a:t>
            </a:r>
            <a:r>
              <a:rPr lang="en-GB" sz="1400" baseline="-25000" dirty="0" err="1"/>
              <a:t>e</a:t>
            </a:r>
            <a:r>
              <a:rPr lang="en-GB" sz="1400" dirty="0"/>
              <a:t> = total electron drift time</a:t>
            </a:r>
          </a:p>
          <a:p>
            <a:r>
              <a:rPr lang="en-GB" sz="1400" dirty="0"/>
              <a:t>T</a:t>
            </a:r>
            <a:r>
              <a:rPr lang="en-GB" sz="1400" baseline="-25000" dirty="0"/>
              <a:t>2</a:t>
            </a:r>
            <a:r>
              <a:rPr lang="en-GB" sz="1400" dirty="0"/>
              <a:t>=d/</a:t>
            </a:r>
            <a:r>
              <a:rPr lang="en-GB" sz="1400" dirty="0" err="1"/>
              <a:t>v</a:t>
            </a:r>
            <a:r>
              <a:rPr lang="en-GB" sz="1400" baseline="-25000" dirty="0" err="1"/>
              <a:t>h</a:t>
            </a:r>
            <a:r>
              <a:rPr lang="en-GB" sz="1400" dirty="0"/>
              <a:t> = total hole drift time</a:t>
            </a:r>
          </a:p>
        </p:txBody>
      </p:sp>
    </p:spTree>
    <p:extLst>
      <p:ext uri="{BB962C8B-B14F-4D97-AF65-F5344CB8AC3E}">
        <p14:creationId xmlns:p14="http://schemas.microsoft.com/office/powerpoint/2010/main" val="26319041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812427-EF65-8F40-80E0-60FF12A93C0B}"/>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52BF309-6B9F-3741-9BDB-9CF9B53810AF}" type="datetime1">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10/21/21</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CEA449F0-0276-3349-9ADC-5230D8BD6E8E}"/>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39EE62-D25E-4D29-9274-D0BC29529B49}"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4" name="Rectangle 2">
            <a:extLst>
              <a:ext uri="{FF2B5EF4-FFF2-40B4-BE49-F238E27FC236}">
                <a16:creationId xmlns:a16="http://schemas.microsoft.com/office/drawing/2014/main" id="{012FB2A2-B6AE-9349-B185-D9EDFB58D4CF}"/>
              </a:ext>
            </a:extLst>
          </p:cNvPr>
          <p:cNvSpPr txBox="1">
            <a:spLocks noChangeArrowheads="1"/>
          </p:cNvSpPr>
          <p:nvPr/>
        </p:nvSpPr>
        <p:spPr>
          <a:xfrm>
            <a:off x="0" y="53449"/>
            <a:ext cx="12192000" cy="457200"/>
          </a:xfrm>
          <a:prstGeom prst="rect">
            <a:avLst/>
          </a:prstGeom>
          <a:effectLst/>
        </p:spPr>
        <p:txBody>
          <a:bodyPr/>
          <a:lstStyle>
            <a:lvl1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2pPr>
            <a:lvl3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3pPr>
            <a:lvl4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4pPr>
            <a:lvl5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5pPr>
            <a:lvl6pPr marL="4572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6pPr>
            <a:lvl7pPr marL="9144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7pPr>
            <a:lvl8pPr marL="13716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8pPr>
            <a:lvl9pPr marL="18288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en-US" sz="3200" b="1" i="0" u="none" strike="noStrike" kern="0" cap="none" spc="0" normalizeH="0" baseline="0" noProof="0" dirty="0">
                <a:ln>
                  <a:noFill/>
                </a:ln>
                <a:solidFill>
                  <a:srgbClr val="FF0000"/>
                </a:solidFill>
                <a:effectLst>
                  <a:outerShdw blurRad="38100" dist="38100" dir="2700000" algn="tl">
                    <a:srgbClr val="C0C0C0"/>
                  </a:outerShdw>
                </a:effectLst>
                <a:uLnTx/>
                <a:uFillTx/>
                <a:latin typeface="Arial"/>
                <a:ea typeface="+mj-ea"/>
                <a:cs typeface="+mj-cs"/>
              </a:rPr>
              <a:t>Time resolution of LGADs</a:t>
            </a:r>
          </a:p>
        </p:txBody>
      </p:sp>
      <p:sp>
        <p:nvSpPr>
          <p:cNvPr id="6" name="TextBox 5">
            <a:extLst>
              <a:ext uri="{FF2B5EF4-FFF2-40B4-BE49-F238E27FC236}">
                <a16:creationId xmlns:a16="http://schemas.microsoft.com/office/drawing/2014/main" id="{C6FDDD4B-B1CD-3F48-A3E3-FA45DBD1F070}"/>
              </a:ext>
            </a:extLst>
          </p:cNvPr>
          <p:cNvSpPr txBox="1"/>
          <p:nvPr/>
        </p:nvSpPr>
        <p:spPr>
          <a:xfrm>
            <a:off x="967642" y="812193"/>
            <a:ext cx="10256715" cy="2677656"/>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Centroid time resolution is around factor 2 worse than for standard silicon sensors.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The big advantage is of course the much increased signal charge and therefore much relaxed noise specification, which allows very thin sensors for excellent time resolution as well as large pads.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The resolution cannot be significantly improved when using faster. The centroid time resolution is essentially THE time resolution of the LGAD sensor.</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Weighting field fluctuations and Landau fluctuations are de-correlated.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ED626EED-7D02-C54E-856F-7F597F2EFAA3}"/>
              </a:ext>
            </a:extLst>
          </p:cNvPr>
          <p:cNvPicPr>
            <a:picLocks noChangeAspect="1"/>
          </p:cNvPicPr>
          <p:nvPr/>
        </p:nvPicPr>
        <p:blipFill rotWithShape="1">
          <a:blip r:embed="rId2"/>
          <a:srcRect l="3606" t="4999" r="44201" b="28630"/>
          <a:stretch/>
        </p:blipFill>
        <p:spPr>
          <a:xfrm>
            <a:off x="6711200" y="3489849"/>
            <a:ext cx="3531839" cy="2773878"/>
          </a:xfrm>
          <a:prstGeom prst="rect">
            <a:avLst/>
          </a:prstGeom>
        </p:spPr>
      </p:pic>
      <p:pic>
        <p:nvPicPr>
          <p:cNvPr id="9" name="Picture 8">
            <a:extLst>
              <a:ext uri="{FF2B5EF4-FFF2-40B4-BE49-F238E27FC236}">
                <a16:creationId xmlns:a16="http://schemas.microsoft.com/office/drawing/2014/main" id="{B843D5EF-BD06-8C46-A84D-BA59281260CB}"/>
              </a:ext>
            </a:extLst>
          </p:cNvPr>
          <p:cNvPicPr>
            <a:picLocks noChangeAspect="1"/>
          </p:cNvPicPr>
          <p:nvPr/>
        </p:nvPicPr>
        <p:blipFill>
          <a:blip r:embed="rId3"/>
          <a:stretch>
            <a:fillRect/>
          </a:stretch>
        </p:blipFill>
        <p:spPr>
          <a:xfrm>
            <a:off x="1202859" y="4609680"/>
            <a:ext cx="5017036" cy="739068"/>
          </a:xfrm>
          <a:prstGeom prst="rect">
            <a:avLst/>
          </a:prstGeom>
        </p:spPr>
      </p:pic>
    </p:spTree>
    <p:extLst>
      <p:ext uri="{BB962C8B-B14F-4D97-AF65-F5344CB8AC3E}">
        <p14:creationId xmlns:p14="http://schemas.microsoft.com/office/powerpoint/2010/main" val="4068955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812427-EF65-8F40-80E0-60FF12A93C0B}"/>
              </a:ext>
            </a:extLst>
          </p:cNvPr>
          <p:cNvSpPr>
            <a:spLocks noGrp="1"/>
          </p:cNvSpPr>
          <p:nvPr>
            <p:ph type="dt" sz="half" idx="10"/>
          </p:nvPr>
        </p:nvSpPr>
        <p:spPr/>
        <p:txBody>
          <a:bodyPr/>
          <a:lstStyle/>
          <a:p>
            <a:pPr>
              <a:defRPr/>
            </a:pPr>
            <a:fld id="{A52BF309-6B9F-3741-9BDB-9CF9B53810AF}" type="datetime1">
              <a:rPr lang="en-US" smtClean="0"/>
              <a:t>10/21/21</a:t>
            </a:fld>
            <a:endParaRPr lang="en-US" dirty="0"/>
          </a:p>
        </p:txBody>
      </p:sp>
      <p:sp>
        <p:nvSpPr>
          <p:cNvPr id="3" name="Slide Number Placeholder 2">
            <a:extLst>
              <a:ext uri="{FF2B5EF4-FFF2-40B4-BE49-F238E27FC236}">
                <a16:creationId xmlns:a16="http://schemas.microsoft.com/office/drawing/2014/main" id="{CEA449F0-0276-3349-9ADC-5230D8BD6E8E}"/>
              </a:ext>
            </a:extLst>
          </p:cNvPr>
          <p:cNvSpPr>
            <a:spLocks noGrp="1"/>
          </p:cNvSpPr>
          <p:nvPr>
            <p:ph type="sldNum" sz="quarter" idx="11"/>
          </p:nvPr>
        </p:nvSpPr>
        <p:spPr/>
        <p:txBody>
          <a:bodyPr/>
          <a:lstStyle/>
          <a:p>
            <a:pPr>
              <a:defRPr/>
            </a:pPr>
            <a:fld id="{7139EE62-D25E-4D29-9274-D0BC29529B49}" type="slidenum">
              <a:rPr lang="en-US" smtClean="0"/>
              <a:pPr>
                <a:defRPr/>
              </a:pPr>
              <a:t>42</a:t>
            </a:fld>
            <a:endParaRPr lang="en-US" dirty="0"/>
          </a:p>
        </p:txBody>
      </p:sp>
      <p:sp>
        <p:nvSpPr>
          <p:cNvPr id="4" name="Rectangle 2">
            <a:extLst>
              <a:ext uri="{FF2B5EF4-FFF2-40B4-BE49-F238E27FC236}">
                <a16:creationId xmlns:a16="http://schemas.microsoft.com/office/drawing/2014/main" id="{012FB2A2-B6AE-9349-B185-D9EDFB58D4CF}"/>
              </a:ext>
            </a:extLst>
          </p:cNvPr>
          <p:cNvSpPr txBox="1">
            <a:spLocks noChangeArrowheads="1"/>
          </p:cNvSpPr>
          <p:nvPr/>
        </p:nvSpPr>
        <p:spPr>
          <a:xfrm>
            <a:off x="0" y="1514994"/>
            <a:ext cx="12192000" cy="457200"/>
          </a:xfrm>
          <a:prstGeom prst="rect">
            <a:avLst/>
          </a:prstGeom>
          <a:effectLst/>
        </p:spPr>
        <p:txBody>
          <a:bodyPr/>
          <a:lstStyle>
            <a:lvl1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2pPr>
            <a:lvl3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3pPr>
            <a:lvl4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4pPr>
            <a:lvl5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5pPr>
            <a:lvl6pPr marL="4572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6pPr>
            <a:lvl7pPr marL="9144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7pPr>
            <a:lvl8pPr marL="13716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8pPr>
            <a:lvl9pPr marL="18288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9pPr>
          </a:lstStyle>
          <a:p>
            <a:r>
              <a:rPr lang="en-US" altLang="en-US" kern="0" dirty="0">
                <a:latin typeface="+mn-lt"/>
              </a:rPr>
              <a:t>Time resolution of Single  Photon Avalanche Diodes</a:t>
            </a:r>
          </a:p>
          <a:p>
            <a:r>
              <a:rPr lang="en-US" altLang="en-US" kern="0" dirty="0">
                <a:latin typeface="+mn-lt"/>
              </a:rPr>
              <a:t>(SPADs) </a:t>
            </a:r>
          </a:p>
        </p:txBody>
      </p:sp>
    </p:spTree>
    <p:extLst>
      <p:ext uri="{BB962C8B-B14F-4D97-AF65-F5344CB8AC3E}">
        <p14:creationId xmlns:p14="http://schemas.microsoft.com/office/powerpoint/2010/main" val="22425183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E8291F-FAC3-DE46-A3AB-B19937E09058}"/>
              </a:ext>
            </a:extLst>
          </p:cNvPr>
          <p:cNvSpPr>
            <a:spLocks noGrp="1"/>
          </p:cNvSpPr>
          <p:nvPr>
            <p:ph type="dt" sz="half" idx="10"/>
          </p:nvPr>
        </p:nvSpPr>
        <p:spPr/>
        <p:txBody>
          <a:bodyPr/>
          <a:lstStyle/>
          <a:p>
            <a:pPr>
              <a:defRPr/>
            </a:pPr>
            <a:fld id="{A52BF309-6B9F-3741-9BDB-9CF9B53810AF}" type="datetime1">
              <a:rPr lang="en-US" smtClean="0"/>
              <a:t>10/21/21</a:t>
            </a:fld>
            <a:endParaRPr lang="en-US" dirty="0"/>
          </a:p>
        </p:txBody>
      </p:sp>
      <p:sp>
        <p:nvSpPr>
          <p:cNvPr id="3" name="Slide Number Placeholder 2">
            <a:extLst>
              <a:ext uri="{FF2B5EF4-FFF2-40B4-BE49-F238E27FC236}">
                <a16:creationId xmlns:a16="http://schemas.microsoft.com/office/drawing/2014/main" id="{73E0127E-5133-A740-919F-4182A13C250F}"/>
              </a:ext>
            </a:extLst>
          </p:cNvPr>
          <p:cNvSpPr>
            <a:spLocks noGrp="1"/>
          </p:cNvSpPr>
          <p:nvPr>
            <p:ph type="sldNum" sz="quarter" idx="11"/>
          </p:nvPr>
        </p:nvSpPr>
        <p:spPr/>
        <p:txBody>
          <a:bodyPr/>
          <a:lstStyle/>
          <a:p>
            <a:pPr>
              <a:defRPr/>
            </a:pPr>
            <a:fld id="{7139EE62-D25E-4D29-9274-D0BC29529B49}" type="slidenum">
              <a:rPr lang="en-US" smtClean="0"/>
              <a:pPr>
                <a:defRPr/>
              </a:pPr>
              <a:t>43</a:t>
            </a:fld>
            <a:endParaRPr lang="en-US" dirty="0"/>
          </a:p>
        </p:txBody>
      </p:sp>
      <p:pic>
        <p:nvPicPr>
          <p:cNvPr id="4" name="Picture 3">
            <a:extLst>
              <a:ext uri="{FF2B5EF4-FFF2-40B4-BE49-F238E27FC236}">
                <a16:creationId xmlns:a16="http://schemas.microsoft.com/office/drawing/2014/main" id="{3BAA2B0D-2B98-1441-B8A5-55B0FEBE3605}"/>
              </a:ext>
            </a:extLst>
          </p:cNvPr>
          <p:cNvPicPr>
            <a:picLocks noChangeAspect="1"/>
          </p:cNvPicPr>
          <p:nvPr/>
        </p:nvPicPr>
        <p:blipFill>
          <a:blip r:embed="rId2"/>
          <a:stretch>
            <a:fillRect/>
          </a:stretch>
        </p:blipFill>
        <p:spPr>
          <a:xfrm>
            <a:off x="8927493" y="1638437"/>
            <a:ext cx="2645653" cy="1344801"/>
          </a:xfrm>
          <a:prstGeom prst="rect">
            <a:avLst/>
          </a:prstGeom>
        </p:spPr>
      </p:pic>
      <p:sp>
        <p:nvSpPr>
          <p:cNvPr id="5" name="TextBox 7">
            <a:extLst>
              <a:ext uri="{FF2B5EF4-FFF2-40B4-BE49-F238E27FC236}">
                <a16:creationId xmlns:a16="http://schemas.microsoft.com/office/drawing/2014/main" id="{7A676EC7-0B0A-9648-97E0-B58283B62B3D}"/>
              </a:ext>
            </a:extLst>
          </p:cNvPr>
          <p:cNvSpPr txBox="1">
            <a:spLocks noChangeArrowheads="1"/>
          </p:cNvSpPr>
          <p:nvPr/>
        </p:nvSpPr>
        <p:spPr bwMode="auto">
          <a:xfrm>
            <a:off x="0" y="17076"/>
            <a:ext cx="873308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90000"/>
              </a:lnSpc>
              <a:spcBef>
                <a:spcPct val="30000"/>
              </a:spcBef>
              <a:spcAft>
                <a:spcPct val="0"/>
              </a:spcAft>
              <a:buClr>
                <a:srgbClr val="008000"/>
              </a:buClr>
              <a:buSzPct val="70000"/>
              <a:buFontTx/>
              <a:buNone/>
              <a:tabLst/>
              <a:defRPr/>
            </a:pPr>
            <a:r>
              <a:rPr kumimoji="0" lang="en-GB"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Single Photon Avalanche Diodes</a:t>
            </a:r>
          </a:p>
        </p:txBody>
      </p:sp>
      <p:pic>
        <p:nvPicPr>
          <p:cNvPr id="6" name="Picture 5">
            <a:extLst>
              <a:ext uri="{FF2B5EF4-FFF2-40B4-BE49-F238E27FC236}">
                <a16:creationId xmlns:a16="http://schemas.microsoft.com/office/drawing/2014/main" id="{44C0BEC2-7FFF-6D4C-A308-D70BF542F362}"/>
              </a:ext>
            </a:extLst>
          </p:cNvPr>
          <p:cNvPicPr>
            <a:picLocks noChangeAspect="1"/>
          </p:cNvPicPr>
          <p:nvPr/>
        </p:nvPicPr>
        <p:blipFill rotWithShape="1">
          <a:blip r:embed="rId3"/>
          <a:srcRect l="1957"/>
          <a:stretch/>
        </p:blipFill>
        <p:spPr>
          <a:xfrm>
            <a:off x="8733083" y="3077324"/>
            <a:ext cx="3034472" cy="1426334"/>
          </a:xfrm>
          <a:prstGeom prst="rect">
            <a:avLst/>
          </a:prstGeom>
        </p:spPr>
      </p:pic>
      <p:pic>
        <p:nvPicPr>
          <p:cNvPr id="7" name="Picture 6">
            <a:extLst>
              <a:ext uri="{FF2B5EF4-FFF2-40B4-BE49-F238E27FC236}">
                <a16:creationId xmlns:a16="http://schemas.microsoft.com/office/drawing/2014/main" id="{29C01D20-9EC4-004D-978F-6625A51EEFB5}"/>
              </a:ext>
            </a:extLst>
          </p:cNvPr>
          <p:cNvPicPr>
            <a:picLocks noChangeAspect="1"/>
          </p:cNvPicPr>
          <p:nvPr/>
        </p:nvPicPr>
        <p:blipFill rotWithShape="1">
          <a:blip r:embed="rId4"/>
          <a:srcRect r="51191" b="28176"/>
          <a:stretch/>
        </p:blipFill>
        <p:spPr>
          <a:xfrm>
            <a:off x="8604399" y="4768978"/>
            <a:ext cx="2679527" cy="1781482"/>
          </a:xfrm>
          <a:prstGeom prst="rect">
            <a:avLst/>
          </a:prstGeom>
        </p:spPr>
      </p:pic>
      <p:pic>
        <p:nvPicPr>
          <p:cNvPr id="8" name="Picture 7">
            <a:extLst>
              <a:ext uri="{FF2B5EF4-FFF2-40B4-BE49-F238E27FC236}">
                <a16:creationId xmlns:a16="http://schemas.microsoft.com/office/drawing/2014/main" id="{AB6D09C4-6A8E-1C4A-9B2E-56CF3F45AF5A}"/>
              </a:ext>
            </a:extLst>
          </p:cNvPr>
          <p:cNvPicPr>
            <a:picLocks noChangeAspect="1"/>
          </p:cNvPicPr>
          <p:nvPr/>
        </p:nvPicPr>
        <p:blipFill>
          <a:blip r:embed="rId5"/>
          <a:stretch>
            <a:fillRect/>
          </a:stretch>
        </p:blipFill>
        <p:spPr>
          <a:xfrm>
            <a:off x="8604399" y="325335"/>
            <a:ext cx="3291840" cy="966249"/>
          </a:xfrm>
          <a:prstGeom prst="rect">
            <a:avLst/>
          </a:prstGeom>
        </p:spPr>
      </p:pic>
      <p:cxnSp>
        <p:nvCxnSpPr>
          <p:cNvPr id="17" name="Straight Connector 16">
            <a:extLst>
              <a:ext uri="{FF2B5EF4-FFF2-40B4-BE49-F238E27FC236}">
                <a16:creationId xmlns:a16="http://schemas.microsoft.com/office/drawing/2014/main" id="{B7C9B772-C82D-F147-9564-D67A12C3892E}"/>
              </a:ext>
            </a:extLst>
          </p:cNvPr>
          <p:cNvCxnSpPr/>
          <p:nvPr/>
        </p:nvCxnSpPr>
        <p:spPr bwMode="auto">
          <a:xfrm>
            <a:off x="5919525" y="1524987"/>
            <a:ext cx="0" cy="1925523"/>
          </a:xfrm>
          <a:prstGeom prst="line">
            <a:avLst/>
          </a:prstGeom>
          <a:noFill/>
          <a:ln w="38100" cap="flat" cmpd="sng" algn="ctr">
            <a:solidFill>
              <a:schemeClr val="tx1"/>
            </a:solidFill>
            <a:prstDash val="solid"/>
            <a:round/>
            <a:headEnd type="none" w="med" len="med"/>
            <a:tailEnd type="none"/>
          </a:ln>
          <a:effectLst/>
        </p:spPr>
      </p:cxnSp>
      <p:cxnSp>
        <p:nvCxnSpPr>
          <p:cNvPr id="18" name="Straight Connector 17">
            <a:extLst>
              <a:ext uri="{FF2B5EF4-FFF2-40B4-BE49-F238E27FC236}">
                <a16:creationId xmlns:a16="http://schemas.microsoft.com/office/drawing/2014/main" id="{448127EF-CB3B-B742-8680-F9C6909DB57B}"/>
              </a:ext>
            </a:extLst>
          </p:cNvPr>
          <p:cNvCxnSpPr/>
          <p:nvPr/>
        </p:nvCxnSpPr>
        <p:spPr bwMode="auto">
          <a:xfrm>
            <a:off x="6732325" y="1524987"/>
            <a:ext cx="0" cy="1925523"/>
          </a:xfrm>
          <a:prstGeom prst="line">
            <a:avLst/>
          </a:prstGeom>
          <a:noFill/>
          <a:ln w="38100" cap="flat" cmpd="sng" algn="ctr">
            <a:solidFill>
              <a:schemeClr val="tx1"/>
            </a:solidFill>
            <a:prstDash val="solid"/>
            <a:round/>
            <a:headEnd type="none" w="med" len="med"/>
            <a:tailEnd type="none"/>
          </a:ln>
          <a:effectLst/>
        </p:spPr>
      </p:cxnSp>
      <p:sp>
        <p:nvSpPr>
          <p:cNvPr id="19" name="TextBox 18">
            <a:extLst>
              <a:ext uri="{FF2B5EF4-FFF2-40B4-BE49-F238E27FC236}">
                <a16:creationId xmlns:a16="http://schemas.microsoft.com/office/drawing/2014/main" id="{BAE7ECCB-2FAA-ED44-90B6-1C179CCBF7EB}"/>
              </a:ext>
            </a:extLst>
          </p:cNvPr>
          <p:cNvSpPr txBox="1"/>
          <p:nvPr/>
        </p:nvSpPr>
        <p:spPr>
          <a:xfrm>
            <a:off x="6189772" y="1037625"/>
            <a:ext cx="312906" cy="369332"/>
          </a:xfrm>
          <a:prstGeom prst="rect">
            <a:avLst/>
          </a:prstGeom>
          <a:noFill/>
        </p:spPr>
        <p:txBody>
          <a:bodyPr wrap="none" rtlCol="0">
            <a:spAutoFit/>
          </a:bodyPr>
          <a:lstStyle/>
          <a:p>
            <a:r>
              <a:rPr lang="en-GB" dirty="0"/>
              <a:t>d</a:t>
            </a:r>
          </a:p>
        </p:txBody>
      </p:sp>
      <p:cxnSp>
        <p:nvCxnSpPr>
          <p:cNvPr id="20" name="Straight Arrow Connector 19">
            <a:extLst>
              <a:ext uri="{FF2B5EF4-FFF2-40B4-BE49-F238E27FC236}">
                <a16:creationId xmlns:a16="http://schemas.microsoft.com/office/drawing/2014/main" id="{430EBDDD-9227-0145-AC0D-7331C75B8646}"/>
              </a:ext>
            </a:extLst>
          </p:cNvPr>
          <p:cNvCxnSpPr/>
          <p:nvPr/>
        </p:nvCxnSpPr>
        <p:spPr bwMode="auto">
          <a:xfrm>
            <a:off x="5939825" y="1377222"/>
            <a:ext cx="812800" cy="0"/>
          </a:xfrm>
          <a:prstGeom prst="straightConnector1">
            <a:avLst/>
          </a:prstGeom>
          <a:noFill/>
          <a:ln w="19050" cap="flat" cmpd="sng" algn="ctr">
            <a:solidFill>
              <a:schemeClr val="tx1"/>
            </a:solidFill>
            <a:prstDash val="solid"/>
            <a:round/>
            <a:headEnd type="triangle"/>
            <a:tailEnd type="triangle"/>
          </a:ln>
          <a:effectLst/>
        </p:spPr>
      </p:cxnSp>
      <p:sp>
        <p:nvSpPr>
          <p:cNvPr id="21" name="Oval 20">
            <a:extLst>
              <a:ext uri="{FF2B5EF4-FFF2-40B4-BE49-F238E27FC236}">
                <a16:creationId xmlns:a16="http://schemas.microsoft.com/office/drawing/2014/main" id="{1F6CC80C-88D5-EB43-B2C0-BB47434699A7}"/>
              </a:ext>
            </a:extLst>
          </p:cNvPr>
          <p:cNvSpPr/>
          <p:nvPr/>
        </p:nvSpPr>
        <p:spPr>
          <a:xfrm>
            <a:off x="6147569" y="2053392"/>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Box 21">
            <a:extLst>
              <a:ext uri="{FF2B5EF4-FFF2-40B4-BE49-F238E27FC236}">
                <a16:creationId xmlns:a16="http://schemas.microsoft.com/office/drawing/2014/main" id="{E9D53BE7-B1C6-094F-9F97-6A54D8183473}"/>
              </a:ext>
            </a:extLst>
          </p:cNvPr>
          <p:cNvSpPr txBox="1"/>
          <p:nvPr/>
        </p:nvSpPr>
        <p:spPr>
          <a:xfrm>
            <a:off x="5693866" y="3567183"/>
            <a:ext cx="500458" cy="323165"/>
          </a:xfrm>
          <a:prstGeom prst="rect">
            <a:avLst/>
          </a:prstGeom>
          <a:solidFill>
            <a:schemeClr val="bg1"/>
          </a:solidFill>
        </p:spPr>
        <p:txBody>
          <a:bodyPr wrap="none" rtlCol="0">
            <a:spAutoFit/>
          </a:bodyPr>
          <a:lstStyle/>
          <a:p>
            <a:r>
              <a:rPr lang="en-GB" sz="1500" dirty="0">
                <a:solidFill>
                  <a:srgbClr val="002060"/>
                </a:solidFill>
              </a:rPr>
              <a:t>x=0</a:t>
            </a:r>
          </a:p>
        </p:txBody>
      </p:sp>
      <p:sp>
        <p:nvSpPr>
          <p:cNvPr id="23" name="TextBox 22">
            <a:extLst>
              <a:ext uri="{FF2B5EF4-FFF2-40B4-BE49-F238E27FC236}">
                <a16:creationId xmlns:a16="http://schemas.microsoft.com/office/drawing/2014/main" id="{DA7E2ED6-8AEE-C349-BBA2-BE70FB46A7C4}"/>
              </a:ext>
            </a:extLst>
          </p:cNvPr>
          <p:cNvSpPr txBox="1"/>
          <p:nvPr/>
        </p:nvSpPr>
        <p:spPr>
          <a:xfrm>
            <a:off x="6419949" y="3567183"/>
            <a:ext cx="500458" cy="323165"/>
          </a:xfrm>
          <a:prstGeom prst="rect">
            <a:avLst/>
          </a:prstGeom>
          <a:noFill/>
        </p:spPr>
        <p:txBody>
          <a:bodyPr wrap="none" rtlCol="0">
            <a:spAutoFit/>
          </a:bodyPr>
          <a:lstStyle/>
          <a:p>
            <a:r>
              <a:rPr lang="en-GB" sz="1500" dirty="0">
                <a:solidFill>
                  <a:srgbClr val="002060"/>
                </a:solidFill>
              </a:rPr>
              <a:t>x=d</a:t>
            </a:r>
          </a:p>
        </p:txBody>
      </p:sp>
      <p:cxnSp>
        <p:nvCxnSpPr>
          <p:cNvPr id="24" name="Straight Arrow Connector 23">
            <a:extLst>
              <a:ext uri="{FF2B5EF4-FFF2-40B4-BE49-F238E27FC236}">
                <a16:creationId xmlns:a16="http://schemas.microsoft.com/office/drawing/2014/main" id="{57D76C29-F1AB-7D48-B357-A1628351C32E}"/>
              </a:ext>
            </a:extLst>
          </p:cNvPr>
          <p:cNvCxnSpPr>
            <a:cxnSpLocks/>
          </p:cNvCxnSpPr>
          <p:nvPr/>
        </p:nvCxnSpPr>
        <p:spPr bwMode="auto">
          <a:xfrm>
            <a:off x="6183569" y="1988640"/>
            <a:ext cx="275075" cy="0"/>
          </a:xfrm>
          <a:prstGeom prst="straightConnector1">
            <a:avLst/>
          </a:prstGeom>
          <a:noFill/>
          <a:ln w="19050" cap="flat" cmpd="sng" algn="ctr">
            <a:solidFill>
              <a:schemeClr val="tx1"/>
            </a:solidFill>
            <a:prstDash val="solid"/>
            <a:round/>
            <a:headEnd type="none" w="med" len="med"/>
            <a:tailEnd type="triangle"/>
          </a:ln>
          <a:effectLst/>
        </p:spPr>
      </p:cxnSp>
      <p:sp>
        <p:nvSpPr>
          <p:cNvPr id="25" name="Oval 24">
            <a:extLst>
              <a:ext uri="{FF2B5EF4-FFF2-40B4-BE49-F238E27FC236}">
                <a16:creationId xmlns:a16="http://schemas.microsoft.com/office/drawing/2014/main" id="{4EDC3BEF-2E8C-E841-AF24-E4EA398DA3B7}"/>
              </a:ext>
            </a:extLst>
          </p:cNvPr>
          <p:cNvSpPr/>
          <p:nvPr/>
        </p:nvSpPr>
        <p:spPr>
          <a:xfrm>
            <a:off x="6296761" y="2758486"/>
            <a:ext cx="72000" cy="72000"/>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Arial"/>
              <a:ea typeface="+mn-ea"/>
              <a:cs typeface="+mn-cs"/>
            </a:endParaRPr>
          </a:p>
        </p:txBody>
      </p:sp>
      <p:cxnSp>
        <p:nvCxnSpPr>
          <p:cNvPr id="26" name="Straight Arrow Connector 25">
            <a:extLst>
              <a:ext uri="{FF2B5EF4-FFF2-40B4-BE49-F238E27FC236}">
                <a16:creationId xmlns:a16="http://schemas.microsoft.com/office/drawing/2014/main" id="{BE346D48-851A-134D-B7D7-45DE4A197C2F}"/>
              </a:ext>
            </a:extLst>
          </p:cNvPr>
          <p:cNvCxnSpPr>
            <a:cxnSpLocks/>
          </p:cNvCxnSpPr>
          <p:nvPr/>
        </p:nvCxnSpPr>
        <p:spPr bwMode="auto">
          <a:xfrm flipH="1">
            <a:off x="6078877" y="2689806"/>
            <a:ext cx="267348" cy="0"/>
          </a:xfrm>
          <a:prstGeom prst="straightConnector1">
            <a:avLst/>
          </a:prstGeom>
          <a:noFill/>
          <a:ln w="19050" cap="flat" cmpd="sng" algn="ctr">
            <a:solidFill>
              <a:schemeClr val="tx1"/>
            </a:solidFill>
            <a:prstDash val="solid"/>
            <a:round/>
            <a:headEnd type="none" w="med" len="med"/>
            <a:tailEnd type="triangle"/>
          </a:ln>
          <a:effectLst/>
        </p:spPr>
      </p:cxnSp>
      <p:sp>
        <p:nvSpPr>
          <p:cNvPr id="27" name="TextBox 26">
            <a:extLst>
              <a:ext uri="{FF2B5EF4-FFF2-40B4-BE49-F238E27FC236}">
                <a16:creationId xmlns:a16="http://schemas.microsoft.com/office/drawing/2014/main" id="{DDA37130-2425-6142-BDB2-88208343F825}"/>
              </a:ext>
            </a:extLst>
          </p:cNvPr>
          <p:cNvSpPr txBox="1"/>
          <p:nvPr/>
        </p:nvSpPr>
        <p:spPr>
          <a:xfrm>
            <a:off x="5943328" y="1635436"/>
            <a:ext cx="591829" cy="323165"/>
          </a:xfrm>
          <a:prstGeom prst="rect">
            <a:avLst/>
          </a:prstGeom>
          <a:noFill/>
        </p:spPr>
        <p:txBody>
          <a:bodyPr wrap="none" rtlCol="0">
            <a:spAutoFit/>
          </a:bodyPr>
          <a:lstStyle/>
          <a:p>
            <a:r>
              <a:rPr lang="en-GB" sz="1500" dirty="0">
                <a:solidFill>
                  <a:srgbClr val="FF0000"/>
                </a:solidFill>
              </a:rPr>
              <a:t>elec.</a:t>
            </a:r>
          </a:p>
        </p:txBody>
      </p:sp>
      <p:sp>
        <p:nvSpPr>
          <p:cNvPr id="28" name="TextBox 27">
            <a:extLst>
              <a:ext uri="{FF2B5EF4-FFF2-40B4-BE49-F238E27FC236}">
                <a16:creationId xmlns:a16="http://schemas.microsoft.com/office/drawing/2014/main" id="{3D7D12DC-31A9-E34A-B576-6BD4F3D75F44}"/>
              </a:ext>
            </a:extLst>
          </p:cNvPr>
          <p:cNvSpPr txBox="1"/>
          <p:nvPr/>
        </p:nvSpPr>
        <p:spPr>
          <a:xfrm>
            <a:off x="6156200" y="2366641"/>
            <a:ext cx="550151" cy="323165"/>
          </a:xfrm>
          <a:prstGeom prst="rect">
            <a:avLst/>
          </a:prstGeom>
          <a:noFill/>
        </p:spPr>
        <p:txBody>
          <a:bodyPr wrap="none" rtlCol="0">
            <a:spAutoFit/>
          </a:bodyPr>
          <a:lstStyle/>
          <a:p>
            <a:r>
              <a:rPr lang="en-GB" sz="1500" dirty="0">
                <a:solidFill>
                  <a:schemeClr val="accent1">
                    <a:lumMod val="50000"/>
                  </a:schemeClr>
                </a:solidFill>
              </a:rPr>
              <a:t>hole</a:t>
            </a:r>
          </a:p>
        </p:txBody>
      </p:sp>
      <p:sp>
        <p:nvSpPr>
          <p:cNvPr id="30" name="TextBox 29">
            <a:extLst>
              <a:ext uri="{FF2B5EF4-FFF2-40B4-BE49-F238E27FC236}">
                <a16:creationId xmlns:a16="http://schemas.microsoft.com/office/drawing/2014/main" id="{0B6990F7-D942-9247-A31E-CA3400E37A02}"/>
              </a:ext>
            </a:extLst>
          </p:cNvPr>
          <p:cNvSpPr txBox="1"/>
          <p:nvPr/>
        </p:nvSpPr>
        <p:spPr>
          <a:xfrm>
            <a:off x="430299" y="671866"/>
            <a:ext cx="4124062" cy="1815882"/>
          </a:xfrm>
          <a:prstGeom prst="rect">
            <a:avLst/>
          </a:prstGeom>
          <a:noFill/>
        </p:spPr>
        <p:txBody>
          <a:bodyPr wrap="square" rtlCol="0">
            <a:spAutoFit/>
          </a:bodyPr>
          <a:lstStyle/>
          <a:p>
            <a:r>
              <a:rPr lang="en-GB" sz="1400" dirty="0">
                <a:solidFill>
                  <a:srgbClr val="002060"/>
                </a:solidFill>
              </a:rPr>
              <a:t>For very large electric fields, also the holes start to contribute to the avalanche.</a:t>
            </a:r>
          </a:p>
          <a:p>
            <a:endParaRPr lang="en-GB" sz="1400" dirty="0">
              <a:solidFill>
                <a:srgbClr val="002060"/>
              </a:solidFill>
            </a:endParaRPr>
          </a:p>
          <a:p>
            <a:r>
              <a:rPr lang="en-GB" sz="1400" dirty="0">
                <a:solidFill>
                  <a:schemeClr val="accent6">
                    <a:lumMod val="50000"/>
                  </a:schemeClr>
                </a:solidFill>
              </a:rPr>
              <a:t>α dx = probability for an electron to produce an additional e-h pair along a distance dx</a:t>
            </a:r>
          </a:p>
          <a:p>
            <a:endParaRPr lang="en-GB" sz="1400" dirty="0">
              <a:solidFill>
                <a:srgbClr val="002060"/>
              </a:solidFill>
            </a:endParaRPr>
          </a:p>
          <a:p>
            <a:r>
              <a:rPr lang="en-GB" sz="1400" dirty="0">
                <a:solidFill>
                  <a:srgbClr val="002060"/>
                </a:solidFill>
              </a:rPr>
              <a:t>β dx = probability for a hole to produce an additional e-h pair along a distance dx</a:t>
            </a:r>
          </a:p>
        </p:txBody>
      </p:sp>
      <p:pic>
        <p:nvPicPr>
          <p:cNvPr id="12" name="Picture 11">
            <a:extLst>
              <a:ext uri="{FF2B5EF4-FFF2-40B4-BE49-F238E27FC236}">
                <a16:creationId xmlns:a16="http://schemas.microsoft.com/office/drawing/2014/main" id="{D3C85003-A767-5C4C-9024-2CADF4C2C8D2}"/>
              </a:ext>
            </a:extLst>
          </p:cNvPr>
          <p:cNvPicPr>
            <a:picLocks noChangeAspect="1"/>
          </p:cNvPicPr>
          <p:nvPr/>
        </p:nvPicPr>
        <p:blipFill>
          <a:blip r:embed="rId6"/>
          <a:stretch>
            <a:fillRect/>
          </a:stretch>
        </p:blipFill>
        <p:spPr>
          <a:xfrm>
            <a:off x="98011" y="3134787"/>
            <a:ext cx="4492112" cy="3167705"/>
          </a:xfrm>
          <a:prstGeom prst="rect">
            <a:avLst/>
          </a:prstGeom>
        </p:spPr>
      </p:pic>
      <p:pic>
        <p:nvPicPr>
          <p:cNvPr id="31" name="Picture 30">
            <a:extLst>
              <a:ext uri="{FF2B5EF4-FFF2-40B4-BE49-F238E27FC236}">
                <a16:creationId xmlns:a16="http://schemas.microsoft.com/office/drawing/2014/main" id="{287A39CD-4EE1-1D41-8C55-05197526816F}"/>
              </a:ext>
            </a:extLst>
          </p:cNvPr>
          <p:cNvPicPr>
            <a:picLocks noChangeAspect="1"/>
          </p:cNvPicPr>
          <p:nvPr/>
        </p:nvPicPr>
        <p:blipFill rotWithShape="1">
          <a:blip r:embed="rId7"/>
          <a:srcRect l="64951" b="49098"/>
          <a:stretch/>
        </p:blipFill>
        <p:spPr>
          <a:xfrm>
            <a:off x="5515385" y="4228246"/>
            <a:ext cx="1507235" cy="1044212"/>
          </a:xfrm>
          <a:prstGeom prst="rect">
            <a:avLst/>
          </a:prstGeom>
        </p:spPr>
      </p:pic>
      <p:pic>
        <p:nvPicPr>
          <p:cNvPr id="32" name="Picture 31">
            <a:extLst>
              <a:ext uri="{FF2B5EF4-FFF2-40B4-BE49-F238E27FC236}">
                <a16:creationId xmlns:a16="http://schemas.microsoft.com/office/drawing/2014/main" id="{178BEEA4-E1A3-F14C-AE8D-902C12518CFD}"/>
              </a:ext>
            </a:extLst>
          </p:cNvPr>
          <p:cNvPicPr>
            <a:picLocks noChangeAspect="1"/>
          </p:cNvPicPr>
          <p:nvPr/>
        </p:nvPicPr>
        <p:blipFill rotWithShape="1">
          <a:blip r:embed="rId7"/>
          <a:srcRect l="64951" t="50104"/>
          <a:stretch/>
        </p:blipFill>
        <p:spPr>
          <a:xfrm rot="10800000">
            <a:off x="5666632" y="5472341"/>
            <a:ext cx="1457004" cy="989463"/>
          </a:xfrm>
          <a:prstGeom prst="rect">
            <a:avLst/>
          </a:prstGeom>
        </p:spPr>
      </p:pic>
    </p:spTree>
    <p:extLst>
      <p:ext uri="{BB962C8B-B14F-4D97-AF65-F5344CB8AC3E}">
        <p14:creationId xmlns:p14="http://schemas.microsoft.com/office/powerpoint/2010/main" val="31832691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3E0127E-5133-A740-919F-4182A13C250F}"/>
              </a:ext>
            </a:extLst>
          </p:cNvPr>
          <p:cNvSpPr>
            <a:spLocks noGrp="1"/>
          </p:cNvSpPr>
          <p:nvPr>
            <p:ph type="sldNum" sz="quarter" idx="11"/>
          </p:nvPr>
        </p:nvSpPr>
        <p:spPr/>
        <p:txBody>
          <a:bodyPr/>
          <a:lstStyle/>
          <a:p>
            <a:pPr>
              <a:defRPr/>
            </a:pPr>
            <a:fld id="{7139EE62-D25E-4D29-9274-D0BC29529B49}" type="slidenum">
              <a:rPr lang="en-US" smtClean="0"/>
              <a:pPr>
                <a:defRPr/>
              </a:pPr>
              <a:t>44</a:t>
            </a:fld>
            <a:endParaRPr lang="en-US" dirty="0"/>
          </a:p>
        </p:txBody>
      </p:sp>
      <p:sp>
        <p:nvSpPr>
          <p:cNvPr id="5" name="TextBox 7">
            <a:extLst>
              <a:ext uri="{FF2B5EF4-FFF2-40B4-BE49-F238E27FC236}">
                <a16:creationId xmlns:a16="http://schemas.microsoft.com/office/drawing/2014/main" id="{7A676EC7-0B0A-9648-97E0-B58283B62B3D}"/>
              </a:ext>
            </a:extLst>
          </p:cNvPr>
          <p:cNvSpPr txBox="1">
            <a:spLocks noChangeArrowheads="1"/>
          </p:cNvSpPr>
          <p:nvPr/>
        </p:nvSpPr>
        <p:spPr bwMode="auto">
          <a:xfrm>
            <a:off x="0" y="8016"/>
            <a:ext cx="653845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90000"/>
              </a:lnSpc>
              <a:spcBef>
                <a:spcPct val="30000"/>
              </a:spcBef>
              <a:spcAft>
                <a:spcPct val="0"/>
              </a:spcAft>
              <a:buClr>
                <a:srgbClr val="008000"/>
              </a:buClr>
              <a:buSzPct val="70000"/>
              <a:buFontTx/>
              <a:buNone/>
              <a:tabLst/>
              <a:defRPr/>
            </a:pPr>
            <a:r>
              <a:rPr kumimoji="0" lang="en-GB"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SPADs Breakdown Condition</a:t>
            </a:r>
          </a:p>
        </p:txBody>
      </p:sp>
      <p:sp>
        <p:nvSpPr>
          <p:cNvPr id="11" name="TextBox 10">
            <a:extLst>
              <a:ext uri="{FF2B5EF4-FFF2-40B4-BE49-F238E27FC236}">
                <a16:creationId xmlns:a16="http://schemas.microsoft.com/office/drawing/2014/main" id="{DE2D9C0A-1F28-F640-8BBC-5970EC4102AA}"/>
              </a:ext>
            </a:extLst>
          </p:cNvPr>
          <p:cNvSpPr txBox="1"/>
          <p:nvPr/>
        </p:nvSpPr>
        <p:spPr>
          <a:xfrm>
            <a:off x="310755" y="612366"/>
            <a:ext cx="4124062" cy="1169551"/>
          </a:xfrm>
          <a:prstGeom prst="rect">
            <a:avLst/>
          </a:prstGeom>
          <a:noFill/>
        </p:spPr>
        <p:txBody>
          <a:bodyPr wrap="square" rtlCol="0">
            <a:spAutoFit/>
          </a:bodyPr>
          <a:lstStyle/>
          <a:p>
            <a:r>
              <a:rPr lang="en-GB" sz="1400" dirty="0">
                <a:solidFill>
                  <a:srgbClr val="002060"/>
                </a:solidFill>
              </a:rPr>
              <a:t>α dx = probability for an electron to produce an additional e-h pair along a distance dx</a:t>
            </a:r>
          </a:p>
          <a:p>
            <a:endParaRPr lang="en-GB" sz="1400" dirty="0">
              <a:solidFill>
                <a:srgbClr val="002060"/>
              </a:solidFill>
            </a:endParaRPr>
          </a:p>
          <a:p>
            <a:r>
              <a:rPr lang="en-GB" sz="1400" dirty="0">
                <a:solidFill>
                  <a:schemeClr val="accent6">
                    <a:lumMod val="50000"/>
                  </a:schemeClr>
                </a:solidFill>
              </a:rPr>
              <a:t>β dx = probability for a hole to produce an additional e-h pair along a distance dx</a:t>
            </a:r>
          </a:p>
        </p:txBody>
      </p:sp>
      <p:cxnSp>
        <p:nvCxnSpPr>
          <p:cNvPr id="17" name="Straight Connector 16">
            <a:extLst>
              <a:ext uri="{FF2B5EF4-FFF2-40B4-BE49-F238E27FC236}">
                <a16:creationId xmlns:a16="http://schemas.microsoft.com/office/drawing/2014/main" id="{B7C9B772-C82D-F147-9564-D67A12C3892E}"/>
              </a:ext>
            </a:extLst>
          </p:cNvPr>
          <p:cNvCxnSpPr/>
          <p:nvPr/>
        </p:nvCxnSpPr>
        <p:spPr bwMode="auto">
          <a:xfrm>
            <a:off x="4828071" y="1177747"/>
            <a:ext cx="0" cy="1925523"/>
          </a:xfrm>
          <a:prstGeom prst="line">
            <a:avLst/>
          </a:prstGeom>
          <a:noFill/>
          <a:ln w="38100" cap="flat" cmpd="sng" algn="ctr">
            <a:solidFill>
              <a:schemeClr val="tx1"/>
            </a:solidFill>
            <a:prstDash val="solid"/>
            <a:round/>
            <a:headEnd type="none" w="med" len="med"/>
            <a:tailEnd type="none"/>
          </a:ln>
          <a:effectLst/>
        </p:spPr>
      </p:cxnSp>
      <p:cxnSp>
        <p:nvCxnSpPr>
          <p:cNvPr id="18" name="Straight Connector 17">
            <a:extLst>
              <a:ext uri="{FF2B5EF4-FFF2-40B4-BE49-F238E27FC236}">
                <a16:creationId xmlns:a16="http://schemas.microsoft.com/office/drawing/2014/main" id="{448127EF-CB3B-B742-8680-F9C6909DB57B}"/>
              </a:ext>
            </a:extLst>
          </p:cNvPr>
          <p:cNvCxnSpPr/>
          <p:nvPr/>
        </p:nvCxnSpPr>
        <p:spPr bwMode="auto">
          <a:xfrm>
            <a:off x="5640871" y="1177747"/>
            <a:ext cx="0" cy="1925523"/>
          </a:xfrm>
          <a:prstGeom prst="line">
            <a:avLst/>
          </a:prstGeom>
          <a:noFill/>
          <a:ln w="38100" cap="flat" cmpd="sng" algn="ctr">
            <a:solidFill>
              <a:schemeClr val="tx1"/>
            </a:solidFill>
            <a:prstDash val="solid"/>
            <a:round/>
            <a:headEnd type="none" w="med" len="med"/>
            <a:tailEnd type="none"/>
          </a:ln>
          <a:effectLst/>
        </p:spPr>
      </p:cxnSp>
      <p:sp>
        <p:nvSpPr>
          <p:cNvPr id="19" name="TextBox 18">
            <a:extLst>
              <a:ext uri="{FF2B5EF4-FFF2-40B4-BE49-F238E27FC236}">
                <a16:creationId xmlns:a16="http://schemas.microsoft.com/office/drawing/2014/main" id="{BAE7ECCB-2FAA-ED44-90B6-1C179CCBF7EB}"/>
              </a:ext>
            </a:extLst>
          </p:cNvPr>
          <p:cNvSpPr txBox="1"/>
          <p:nvPr/>
        </p:nvSpPr>
        <p:spPr>
          <a:xfrm>
            <a:off x="5098318" y="690385"/>
            <a:ext cx="312906" cy="369332"/>
          </a:xfrm>
          <a:prstGeom prst="rect">
            <a:avLst/>
          </a:prstGeom>
          <a:noFill/>
        </p:spPr>
        <p:txBody>
          <a:bodyPr wrap="none" rtlCol="0">
            <a:spAutoFit/>
          </a:bodyPr>
          <a:lstStyle/>
          <a:p>
            <a:r>
              <a:rPr lang="en-GB" dirty="0"/>
              <a:t>d</a:t>
            </a:r>
          </a:p>
        </p:txBody>
      </p:sp>
      <p:cxnSp>
        <p:nvCxnSpPr>
          <p:cNvPr id="20" name="Straight Arrow Connector 19">
            <a:extLst>
              <a:ext uri="{FF2B5EF4-FFF2-40B4-BE49-F238E27FC236}">
                <a16:creationId xmlns:a16="http://schemas.microsoft.com/office/drawing/2014/main" id="{430EBDDD-9227-0145-AC0D-7331C75B8646}"/>
              </a:ext>
            </a:extLst>
          </p:cNvPr>
          <p:cNvCxnSpPr/>
          <p:nvPr/>
        </p:nvCxnSpPr>
        <p:spPr bwMode="auto">
          <a:xfrm>
            <a:off x="4848371" y="1029982"/>
            <a:ext cx="812800" cy="0"/>
          </a:xfrm>
          <a:prstGeom prst="straightConnector1">
            <a:avLst/>
          </a:prstGeom>
          <a:noFill/>
          <a:ln w="19050" cap="flat" cmpd="sng" algn="ctr">
            <a:solidFill>
              <a:schemeClr val="tx1"/>
            </a:solidFill>
            <a:prstDash val="solid"/>
            <a:round/>
            <a:headEnd type="triangle"/>
            <a:tailEnd type="triangle"/>
          </a:ln>
          <a:effectLst/>
        </p:spPr>
      </p:cxnSp>
      <p:sp>
        <p:nvSpPr>
          <p:cNvPr id="21" name="Oval 20">
            <a:extLst>
              <a:ext uri="{FF2B5EF4-FFF2-40B4-BE49-F238E27FC236}">
                <a16:creationId xmlns:a16="http://schemas.microsoft.com/office/drawing/2014/main" id="{1F6CC80C-88D5-EB43-B2C0-BB47434699A7}"/>
              </a:ext>
            </a:extLst>
          </p:cNvPr>
          <p:cNvSpPr/>
          <p:nvPr/>
        </p:nvSpPr>
        <p:spPr>
          <a:xfrm>
            <a:off x="5056115" y="1706152"/>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TextBox 21">
            <a:extLst>
              <a:ext uri="{FF2B5EF4-FFF2-40B4-BE49-F238E27FC236}">
                <a16:creationId xmlns:a16="http://schemas.microsoft.com/office/drawing/2014/main" id="{E9D53BE7-B1C6-094F-9F97-6A54D8183473}"/>
              </a:ext>
            </a:extLst>
          </p:cNvPr>
          <p:cNvSpPr txBox="1"/>
          <p:nvPr/>
        </p:nvSpPr>
        <p:spPr>
          <a:xfrm>
            <a:off x="4602412" y="3219943"/>
            <a:ext cx="500458" cy="323165"/>
          </a:xfrm>
          <a:prstGeom prst="rect">
            <a:avLst/>
          </a:prstGeom>
          <a:solidFill>
            <a:schemeClr val="bg1"/>
          </a:solidFill>
        </p:spPr>
        <p:txBody>
          <a:bodyPr wrap="none" rtlCol="0">
            <a:spAutoFit/>
          </a:bodyPr>
          <a:lstStyle/>
          <a:p>
            <a:r>
              <a:rPr lang="en-GB" sz="1500" dirty="0">
                <a:solidFill>
                  <a:srgbClr val="002060"/>
                </a:solidFill>
              </a:rPr>
              <a:t>x=0</a:t>
            </a:r>
          </a:p>
        </p:txBody>
      </p:sp>
      <p:sp>
        <p:nvSpPr>
          <p:cNvPr id="23" name="TextBox 22">
            <a:extLst>
              <a:ext uri="{FF2B5EF4-FFF2-40B4-BE49-F238E27FC236}">
                <a16:creationId xmlns:a16="http://schemas.microsoft.com/office/drawing/2014/main" id="{DA7E2ED6-8AEE-C349-BBA2-BE70FB46A7C4}"/>
              </a:ext>
            </a:extLst>
          </p:cNvPr>
          <p:cNvSpPr txBox="1"/>
          <p:nvPr/>
        </p:nvSpPr>
        <p:spPr>
          <a:xfrm>
            <a:off x="5328495" y="3219943"/>
            <a:ext cx="500458" cy="323165"/>
          </a:xfrm>
          <a:prstGeom prst="rect">
            <a:avLst/>
          </a:prstGeom>
          <a:noFill/>
        </p:spPr>
        <p:txBody>
          <a:bodyPr wrap="none" rtlCol="0">
            <a:spAutoFit/>
          </a:bodyPr>
          <a:lstStyle/>
          <a:p>
            <a:r>
              <a:rPr lang="en-GB" sz="1500" dirty="0">
                <a:solidFill>
                  <a:srgbClr val="002060"/>
                </a:solidFill>
              </a:rPr>
              <a:t>x=d</a:t>
            </a:r>
          </a:p>
        </p:txBody>
      </p:sp>
      <p:cxnSp>
        <p:nvCxnSpPr>
          <p:cNvPr id="24" name="Straight Arrow Connector 23">
            <a:extLst>
              <a:ext uri="{FF2B5EF4-FFF2-40B4-BE49-F238E27FC236}">
                <a16:creationId xmlns:a16="http://schemas.microsoft.com/office/drawing/2014/main" id="{57D76C29-F1AB-7D48-B357-A1628351C32E}"/>
              </a:ext>
            </a:extLst>
          </p:cNvPr>
          <p:cNvCxnSpPr>
            <a:cxnSpLocks/>
          </p:cNvCxnSpPr>
          <p:nvPr/>
        </p:nvCxnSpPr>
        <p:spPr bwMode="auto">
          <a:xfrm>
            <a:off x="5092115" y="1641400"/>
            <a:ext cx="275075" cy="0"/>
          </a:xfrm>
          <a:prstGeom prst="straightConnector1">
            <a:avLst/>
          </a:prstGeom>
          <a:noFill/>
          <a:ln w="19050" cap="flat" cmpd="sng" algn="ctr">
            <a:solidFill>
              <a:schemeClr val="tx1"/>
            </a:solidFill>
            <a:prstDash val="solid"/>
            <a:round/>
            <a:headEnd type="none" w="med" len="med"/>
            <a:tailEnd type="triangle"/>
          </a:ln>
          <a:effectLst/>
        </p:spPr>
      </p:cxnSp>
      <p:sp>
        <p:nvSpPr>
          <p:cNvPr id="25" name="Oval 24">
            <a:extLst>
              <a:ext uri="{FF2B5EF4-FFF2-40B4-BE49-F238E27FC236}">
                <a16:creationId xmlns:a16="http://schemas.microsoft.com/office/drawing/2014/main" id="{4EDC3BEF-2E8C-E841-AF24-E4EA398DA3B7}"/>
              </a:ext>
            </a:extLst>
          </p:cNvPr>
          <p:cNvSpPr/>
          <p:nvPr/>
        </p:nvSpPr>
        <p:spPr>
          <a:xfrm>
            <a:off x="5205307" y="2411246"/>
            <a:ext cx="72000" cy="72000"/>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Arial"/>
              <a:ea typeface="+mn-ea"/>
              <a:cs typeface="+mn-cs"/>
            </a:endParaRPr>
          </a:p>
        </p:txBody>
      </p:sp>
      <p:cxnSp>
        <p:nvCxnSpPr>
          <p:cNvPr id="26" name="Straight Arrow Connector 25">
            <a:extLst>
              <a:ext uri="{FF2B5EF4-FFF2-40B4-BE49-F238E27FC236}">
                <a16:creationId xmlns:a16="http://schemas.microsoft.com/office/drawing/2014/main" id="{BE346D48-851A-134D-B7D7-45DE4A197C2F}"/>
              </a:ext>
            </a:extLst>
          </p:cNvPr>
          <p:cNvCxnSpPr>
            <a:cxnSpLocks/>
          </p:cNvCxnSpPr>
          <p:nvPr/>
        </p:nvCxnSpPr>
        <p:spPr bwMode="auto">
          <a:xfrm flipH="1">
            <a:off x="4987423" y="2342566"/>
            <a:ext cx="267348" cy="0"/>
          </a:xfrm>
          <a:prstGeom prst="straightConnector1">
            <a:avLst/>
          </a:prstGeom>
          <a:noFill/>
          <a:ln w="19050" cap="flat" cmpd="sng" algn="ctr">
            <a:solidFill>
              <a:schemeClr val="tx1"/>
            </a:solidFill>
            <a:prstDash val="solid"/>
            <a:round/>
            <a:headEnd type="none" w="med" len="med"/>
            <a:tailEnd type="triangle"/>
          </a:ln>
          <a:effectLst/>
        </p:spPr>
      </p:cxnSp>
      <p:sp>
        <p:nvSpPr>
          <p:cNvPr id="27" name="TextBox 26">
            <a:extLst>
              <a:ext uri="{FF2B5EF4-FFF2-40B4-BE49-F238E27FC236}">
                <a16:creationId xmlns:a16="http://schemas.microsoft.com/office/drawing/2014/main" id="{DDA37130-2425-6142-BDB2-88208343F825}"/>
              </a:ext>
            </a:extLst>
          </p:cNvPr>
          <p:cNvSpPr txBox="1"/>
          <p:nvPr/>
        </p:nvSpPr>
        <p:spPr>
          <a:xfrm>
            <a:off x="4851874" y="1288196"/>
            <a:ext cx="591829" cy="323165"/>
          </a:xfrm>
          <a:prstGeom prst="rect">
            <a:avLst/>
          </a:prstGeom>
          <a:noFill/>
        </p:spPr>
        <p:txBody>
          <a:bodyPr wrap="none" rtlCol="0">
            <a:spAutoFit/>
          </a:bodyPr>
          <a:lstStyle/>
          <a:p>
            <a:r>
              <a:rPr lang="en-GB" sz="1500" dirty="0">
                <a:solidFill>
                  <a:srgbClr val="FF0000"/>
                </a:solidFill>
              </a:rPr>
              <a:t>elec.</a:t>
            </a:r>
          </a:p>
        </p:txBody>
      </p:sp>
      <p:sp>
        <p:nvSpPr>
          <p:cNvPr id="28" name="TextBox 27">
            <a:extLst>
              <a:ext uri="{FF2B5EF4-FFF2-40B4-BE49-F238E27FC236}">
                <a16:creationId xmlns:a16="http://schemas.microsoft.com/office/drawing/2014/main" id="{3D7D12DC-31A9-E34A-B576-6BD4F3D75F44}"/>
              </a:ext>
            </a:extLst>
          </p:cNvPr>
          <p:cNvSpPr txBox="1"/>
          <p:nvPr/>
        </p:nvSpPr>
        <p:spPr>
          <a:xfrm>
            <a:off x="5064746" y="2019401"/>
            <a:ext cx="550151" cy="323165"/>
          </a:xfrm>
          <a:prstGeom prst="rect">
            <a:avLst/>
          </a:prstGeom>
          <a:noFill/>
        </p:spPr>
        <p:txBody>
          <a:bodyPr wrap="none" rtlCol="0">
            <a:spAutoFit/>
          </a:bodyPr>
          <a:lstStyle/>
          <a:p>
            <a:r>
              <a:rPr lang="en-GB" sz="1500" dirty="0">
                <a:solidFill>
                  <a:schemeClr val="accent1">
                    <a:lumMod val="50000"/>
                  </a:schemeClr>
                </a:solidFill>
              </a:rPr>
              <a:t>hole</a:t>
            </a:r>
          </a:p>
        </p:txBody>
      </p:sp>
      <p:pic>
        <p:nvPicPr>
          <p:cNvPr id="29" name="Picture 28">
            <a:extLst>
              <a:ext uri="{FF2B5EF4-FFF2-40B4-BE49-F238E27FC236}">
                <a16:creationId xmlns:a16="http://schemas.microsoft.com/office/drawing/2014/main" id="{83F3C7C5-094C-6941-92A0-EBD2447C7E3A}"/>
              </a:ext>
            </a:extLst>
          </p:cNvPr>
          <p:cNvPicPr>
            <a:picLocks noChangeAspect="1"/>
          </p:cNvPicPr>
          <p:nvPr/>
        </p:nvPicPr>
        <p:blipFill>
          <a:blip r:embed="rId2"/>
          <a:stretch>
            <a:fillRect/>
          </a:stretch>
        </p:blipFill>
        <p:spPr>
          <a:xfrm>
            <a:off x="107999" y="2198977"/>
            <a:ext cx="3550706" cy="2402876"/>
          </a:xfrm>
          <a:prstGeom prst="rect">
            <a:avLst/>
          </a:prstGeom>
        </p:spPr>
      </p:pic>
      <p:pic>
        <p:nvPicPr>
          <p:cNvPr id="9" name="Picture 8">
            <a:extLst>
              <a:ext uri="{FF2B5EF4-FFF2-40B4-BE49-F238E27FC236}">
                <a16:creationId xmlns:a16="http://schemas.microsoft.com/office/drawing/2014/main" id="{EAC2A22B-42C1-FB46-9213-45860552CDFD}"/>
              </a:ext>
            </a:extLst>
          </p:cNvPr>
          <p:cNvPicPr>
            <a:picLocks noChangeAspect="1"/>
          </p:cNvPicPr>
          <p:nvPr/>
        </p:nvPicPr>
        <p:blipFill>
          <a:blip r:embed="rId3"/>
          <a:stretch>
            <a:fillRect/>
          </a:stretch>
        </p:blipFill>
        <p:spPr>
          <a:xfrm>
            <a:off x="6754786" y="2793743"/>
            <a:ext cx="4708596" cy="4004043"/>
          </a:xfrm>
          <a:prstGeom prst="rect">
            <a:avLst/>
          </a:prstGeom>
        </p:spPr>
      </p:pic>
      <p:pic>
        <p:nvPicPr>
          <p:cNvPr id="32" name="Picture 31">
            <a:extLst>
              <a:ext uri="{FF2B5EF4-FFF2-40B4-BE49-F238E27FC236}">
                <a16:creationId xmlns:a16="http://schemas.microsoft.com/office/drawing/2014/main" id="{B648FDD7-96A1-7241-B9B5-1410C45FB133}"/>
              </a:ext>
            </a:extLst>
          </p:cNvPr>
          <p:cNvPicPr>
            <a:picLocks noChangeAspect="1"/>
          </p:cNvPicPr>
          <p:nvPr/>
        </p:nvPicPr>
        <p:blipFill>
          <a:blip r:embed="rId4"/>
          <a:stretch>
            <a:fillRect/>
          </a:stretch>
        </p:blipFill>
        <p:spPr>
          <a:xfrm>
            <a:off x="359447" y="4519573"/>
            <a:ext cx="3455469" cy="2338427"/>
          </a:xfrm>
          <a:prstGeom prst="rect">
            <a:avLst/>
          </a:prstGeom>
        </p:spPr>
      </p:pic>
      <p:pic>
        <p:nvPicPr>
          <p:cNvPr id="10" name="Picture 9">
            <a:extLst>
              <a:ext uri="{FF2B5EF4-FFF2-40B4-BE49-F238E27FC236}">
                <a16:creationId xmlns:a16="http://schemas.microsoft.com/office/drawing/2014/main" id="{911E082F-818F-C04C-9EBD-2664A453AEE6}"/>
              </a:ext>
            </a:extLst>
          </p:cNvPr>
          <p:cNvPicPr>
            <a:picLocks noChangeAspect="1"/>
          </p:cNvPicPr>
          <p:nvPr/>
        </p:nvPicPr>
        <p:blipFill>
          <a:blip r:embed="rId5"/>
          <a:stretch>
            <a:fillRect/>
          </a:stretch>
        </p:blipFill>
        <p:spPr>
          <a:xfrm>
            <a:off x="6725821" y="408283"/>
            <a:ext cx="4737561" cy="2325246"/>
          </a:xfrm>
          <a:prstGeom prst="rect">
            <a:avLst/>
          </a:prstGeom>
        </p:spPr>
      </p:pic>
      <p:pic>
        <p:nvPicPr>
          <p:cNvPr id="33" name="Picture 32">
            <a:extLst>
              <a:ext uri="{FF2B5EF4-FFF2-40B4-BE49-F238E27FC236}">
                <a16:creationId xmlns:a16="http://schemas.microsoft.com/office/drawing/2014/main" id="{BA1DC93D-D387-474E-82FC-1AD5DDDF487F}"/>
              </a:ext>
            </a:extLst>
          </p:cNvPr>
          <p:cNvPicPr>
            <a:picLocks noChangeAspect="1"/>
          </p:cNvPicPr>
          <p:nvPr/>
        </p:nvPicPr>
        <p:blipFill rotWithShape="1">
          <a:blip r:embed="rId6"/>
          <a:srcRect l="64951" b="49098"/>
          <a:stretch/>
        </p:blipFill>
        <p:spPr>
          <a:xfrm>
            <a:off x="4375022" y="4079747"/>
            <a:ext cx="1507235" cy="1044212"/>
          </a:xfrm>
          <a:prstGeom prst="rect">
            <a:avLst/>
          </a:prstGeom>
        </p:spPr>
      </p:pic>
      <p:pic>
        <p:nvPicPr>
          <p:cNvPr id="34" name="Picture 33">
            <a:extLst>
              <a:ext uri="{FF2B5EF4-FFF2-40B4-BE49-F238E27FC236}">
                <a16:creationId xmlns:a16="http://schemas.microsoft.com/office/drawing/2014/main" id="{99331BDF-DEBD-CE48-A2F5-641BE57BFD7C}"/>
              </a:ext>
            </a:extLst>
          </p:cNvPr>
          <p:cNvPicPr>
            <a:picLocks noChangeAspect="1"/>
          </p:cNvPicPr>
          <p:nvPr/>
        </p:nvPicPr>
        <p:blipFill rotWithShape="1">
          <a:blip r:embed="rId6"/>
          <a:srcRect l="64951" t="50104"/>
          <a:stretch/>
        </p:blipFill>
        <p:spPr>
          <a:xfrm rot="10800000">
            <a:off x="4526269" y="5323842"/>
            <a:ext cx="1457004" cy="989463"/>
          </a:xfrm>
          <a:prstGeom prst="rect">
            <a:avLst/>
          </a:prstGeom>
        </p:spPr>
      </p:pic>
    </p:spTree>
    <p:extLst>
      <p:ext uri="{BB962C8B-B14F-4D97-AF65-F5344CB8AC3E}">
        <p14:creationId xmlns:p14="http://schemas.microsoft.com/office/powerpoint/2010/main" val="31372988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9B6459-75F3-684D-B781-3B177863253C}"/>
              </a:ext>
            </a:extLst>
          </p:cNvPr>
          <p:cNvSpPr>
            <a:spLocks noGrp="1"/>
          </p:cNvSpPr>
          <p:nvPr>
            <p:ph type="sldNum" sz="quarter" idx="11"/>
          </p:nvPr>
        </p:nvSpPr>
        <p:spPr/>
        <p:txBody>
          <a:bodyPr/>
          <a:lstStyle/>
          <a:p>
            <a:pPr>
              <a:defRPr/>
            </a:pPr>
            <a:fld id="{7139EE62-D25E-4D29-9274-D0BC29529B49}" type="slidenum">
              <a:rPr lang="en-US" smtClean="0"/>
              <a:pPr>
                <a:defRPr/>
              </a:pPr>
              <a:t>45</a:t>
            </a:fld>
            <a:endParaRPr lang="en-US" dirty="0"/>
          </a:p>
        </p:txBody>
      </p:sp>
      <p:sp>
        <p:nvSpPr>
          <p:cNvPr id="4" name="TextBox 7">
            <a:extLst>
              <a:ext uri="{FF2B5EF4-FFF2-40B4-BE49-F238E27FC236}">
                <a16:creationId xmlns:a16="http://schemas.microsoft.com/office/drawing/2014/main" id="{5A2B7DAE-F5EB-E444-B9B8-2355ACD370BB}"/>
              </a:ext>
            </a:extLst>
          </p:cNvPr>
          <p:cNvSpPr txBox="1">
            <a:spLocks noChangeArrowheads="1"/>
          </p:cNvSpPr>
          <p:nvPr/>
        </p:nvSpPr>
        <p:spPr bwMode="auto">
          <a:xfrm>
            <a:off x="0" y="8016"/>
            <a:ext cx="5584723"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90000"/>
              </a:lnSpc>
              <a:spcBef>
                <a:spcPct val="30000"/>
              </a:spcBef>
              <a:spcAft>
                <a:spcPct val="0"/>
              </a:spcAft>
              <a:buClr>
                <a:srgbClr val="008000"/>
              </a:buClr>
              <a:buSzPct val="70000"/>
              <a:buFontTx/>
              <a:buNone/>
              <a:tabLst/>
              <a:defRPr/>
            </a:pPr>
            <a:r>
              <a:rPr kumimoji="0" lang="en-GB"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Solution for the average Signal</a:t>
            </a:r>
          </a:p>
        </p:txBody>
      </p:sp>
      <p:pic>
        <p:nvPicPr>
          <p:cNvPr id="8" name="Picture 7">
            <a:extLst>
              <a:ext uri="{FF2B5EF4-FFF2-40B4-BE49-F238E27FC236}">
                <a16:creationId xmlns:a16="http://schemas.microsoft.com/office/drawing/2014/main" id="{899908A5-91D2-6346-8974-11CB24E60C7D}"/>
              </a:ext>
            </a:extLst>
          </p:cNvPr>
          <p:cNvPicPr>
            <a:picLocks noChangeAspect="1"/>
          </p:cNvPicPr>
          <p:nvPr/>
        </p:nvPicPr>
        <p:blipFill>
          <a:blip r:embed="rId2"/>
          <a:stretch>
            <a:fillRect/>
          </a:stretch>
        </p:blipFill>
        <p:spPr>
          <a:xfrm>
            <a:off x="812800" y="933450"/>
            <a:ext cx="2050092" cy="2940460"/>
          </a:xfrm>
          <a:prstGeom prst="rect">
            <a:avLst/>
          </a:prstGeom>
        </p:spPr>
      </p:pic>
      <p:sp>
        <p:nvSpPr>
          <p:cNvPr id="9" name="TextBox 8">
            <a:extLst>
              <a:ext uri="{FF2B5EF4-FFF2-40B4-BE49-F238E27FC236}">
                <a16:creationId xmlns:a16="http://schemas.microsoft.com/office/drawing/2014/main" id="{EDF26616-7849-6F4A-8903-A95B070AC1B1}"/>
              </a:ext>
            </a:extLst>
          </p:cNvPr>
          <p:cNvSpPr txBox="1"/>
          <p:nvPr/>
        </p:nvSpPr>
        <p:spPr>
          <a:xfrm>
            <a:off x="3341465" y="1740077"/>
            <a:ext cx="6532965" cy="2031325"/>
          </a:xfrm>
          <a:prstGeom prst="rect">
            <a:avLst/>
          </a:prstGeom>
          <a:noFill/>
        </p:spPr>
        <p:txBody>
          <a:bodyPr wrap="square" rtlCol="0">
            <a:spAutoFit/>
          </a:bodyPr>
          <a:lstStyle/>
          <a:p>
            <a:r>
              <a:rPr lang="en-GB" sz="1400" dirty="0">
                <a:solidFill>
                  <a:srgbClr val="002060"/>
                </a:solidFill>
              </a:rPr>
              <a:t>A number of n</a:t>
            </a:r>
            <a:r>
              <a:rPr lang="en-GB" sz="1400" baseline="-25000" dirty="0">
                <a:solidFill>
                  <a:srgbClr val="002060"/>
                </a:solidFill>
              </a:rPr>
              <a:t>e</a:t>
            </a:r>
            <a:r>
              <a:rPr lang="en-GB" sz="1400" baseline="30000" dirty="0">
                <a:solidFill>
                  <a:srgbClr val="002060"/>
                </a:solidFill>
              </a:rPr>
              <a:t>0</a:t>
            </a:r>
            <a:r>
              <a:rPr lang="en-GB" sz="1400" dirty="0">
                <a:solidFill>
                  <a:srgbClr val="002060"/>
                </a:solidFill>
              </a:rPr>
              <a:t> electrons and n</a:t>
            </a:r>
            <a:r>
              <a:rPr lang="en-GB" sz="1400" baseline="-25000" dirty="0">
                <a:solidFill>
                  <a:srgbClr val="002060"/>
                </a:solidFill>
              </a:rPr>
              <a:t>h</a:t>
            </a:r>
            <a:r>
              <a:rPr lang="en-GB" sz="1400" baseline="30000" dirty="0">
                <a:solidFill>
                  <a:srgbClr val="002060"/>
                </a:solidFill>
              </a:rPr>
              <a:t>0</a:t>
            </a:r>
            <a:r>
              <a:rPr lang="en-GB" sz="1400" dirty="0">
                <a:solidFill>
                  <a:srgbClr val="002060"/>
                </a:solidFill>
              </a:rPr>
              <a:t> holes are placed at x=x</a:t>
            </a:r>
            <a:r>
              <a:rPr lang="en-GB" sz="1400" baseline="-25000" dirty="0">
                <a:solidFill>
                  <a:srgbClr val="002060"/>
                </a:solidFill>
              </a:rPr>
              <a:t>0</a:t>
            </a:r>
            <a:r>
              <a:rPr lang="en-GB" sz="1400" dirty="0">
                <a:solidFill>
                  <a:srgbClr val="002060"/>
                </a:solidFill>
              </a:rPr>
              <a:t> at time  t=0.</a:t>
            </a:r>
          </a:p>
          <a:p>
            <a:endParaRPr lang="en-GB" sz="1400" dirty="0">
              <a:solidFill>
                <a:srgbClr val="002060"/>
              </a:solidFill>
            </a:endParaRPr>
          </a:p>
          <a:p>
            <a:r>
              <a:rPr lang="en-GB" sz="1400" dirty="0">
                <a:solidFill>
                  <a:schemeClr val="accent6">
                    <a:lumMod val="50000"/>
                  </a:schemeClr>
                </a:solidFill>
              </a:rPr>
              <a:t>What is the average distribution of electrons  n</a:t>
            </a:r>
            <a:r>
              <a:rPr lang="en-GB" sz="1400" baseline="-25000" dirty="0">
                <a:solidFill>
                  <a:schemeClr val="accent6">
                    <a:lumMod val="50000"/>
                  </a:schemeClr>
                </a:solidFill>
              </a:rPr>
              <a:t>e</a:t>
            </a:r>
            <a:r>
              <a:rPr lang="en-GB" sz="1400" dirty="0">
                <a:solidFill>
                  <a:schemeClr val="accent6">
                    <a:lumMod val="50000"/>
                  </a:schemeClr>
                </a:solidFill>
              </a:rPr>
              <a:t>(</a:t>
            </a:r>
            <a:r>
              <a:rPr lang="en-GB" sz="1400" dirty="0" err="1">
                <a:solidFill>
                  <a:schemeClr val="accent6">
                    <a:lumMod val="50000"/>
                  </a:schemeClr>
                </a:solidFill>
              </a:rPr>
              <a:t>x,t</a:t>
            </a:r>
            <a:r>
              <a:rPr lang="en-GB" sz="1400" dirty="0">
                <a:solidFill>
                  <a:schemeClr val="accent6">
                    <a:lumMod val="50000"/>
                  </a:schemeClr>
                </a:solidFill>
              </a:rPr>
              <a:t>)  and holes </a:t>
            </a:r>
            <a:r>
              <a:rPr lang="en-GB" sz="1400" dirty="0" err="1">
                <a:solidFill>
                  <a:schemeClr val="accent6">
                    <a:lumMod val="50000"/>
                  </a:schemeClr>
                </a:solidFill>
              </a:rPr>
              <a:t>n</a:t>
            </a:r>
            <a:r>
              <a:rPr lang="en-GB" sz="1400" baseline="-25000" dirty="0" err="1">
                <a:solidFill>
                  <a:schemeClr val="accent6">
                    <a:lumMod val="50000"/>
                  </a:schemeClr>
                </a:solidFill>
              </a:rPr>
              <a:t>h</a:t>
            </a:r>
            <a:r>
              <a:rPr lang="en-GB" sz="1400" dirty="0">
                <a:solidFill>
                  <a:schemeClr val="accent6">
                    <a:lumMod val="50000"/>
                  </a:schemeClr>
                </a:solidFill>
              </a:rPr>
              <a:t>(</a:t>
            </a:r>
            <a:r>
              <a:rPr lang="en-GB" sz="1400" dirty="0" err="1">
                <a:solidFill>
                  <a:schemeClr val="accent6">
                    <a:lumMod val="50000"/>
                  </a:schemeClr>
                </a:solidFill>
              </a:rPr>
              <a:t>x,t</a:t>
            </a:r>
            <a:r>
              <a:rPr lang="en-GB" sz="1400" dirty="0">
                <a:solidFill>
                  <a:schemeClr val="accent6">
                    <a:lumMod val="50000"/>
                  </a:schemeClr>
                </a:solidFill>
              </a:rPr>
              <a:t>) in the sensor at time t ?</a:t>
            </a:r>
          </a:p>
          <a:p>
            <a:endParaRPr lang="en-GB" sz="1400" dirty="0">
              <a:solidFill>
                <a:srgbClr val="002060"/>
              </a:solidFill>
            </a:endParaRPr>
          </a:p>
          <a:p>
            <a:r>
              <a:rPr lang="en-GB" sz="1400" dirty="0">
                <a:solidFill>
                  <a:srgbClr val="002060"/>
                </a:solidFill>
              </a:rPr>
              <a:t>What is the total number of electron N</a:t>
            </a:r>
            <a:r>
              <a:rPr lang="en-GB" sz="1400" baseline="-25000" dirty="0">
                <a:solidFill>
                  <a:srgbClr val="002060"/>
                </a:solidFill>
              </a:rPr>
              <a:t>e</a:t>
            </a:r>
            <a:r>
              <a:rPr lang="en-GB" sz="1400" dirty="0">
                <a:solidFill>
                  <a:srgbClr val="002060"/>
                </a:solidFill>
              </a:rPr>
              <a:t>(t) and holes N</a:t>
            </a:r>
            <a:r>
              <a:rPr lang="en-GB" sz="1400" baseline="-25000" dirty="0">
                <a:solidFill>
                  <a:srgbClr val="002060"/>
                </a:solidFill>
              </a:rPr>
              <a:t>h</a:t>
            </a:r>
            <a:r>
              <a:rPr lang="en-GB" sz="1400" dirty="0">
                <a:solidFill>
                  <a:srgbClr val="002060"/>
                </a:solidFill>
              </a:rPr>
              <a:t>(t) in the sensor at time t ?</a:t>
            </a:r>
          </a:p>
          <a:p>
            <a:endParaRPr lang="en-GB" sz="1400" dirty="0">
              <a:solidFill>
                <a:srgbClr val="002060"/>
              </a:solidFill>
            </a:endParaRPr>
          </a:p>
          <a:p>
            <a:r>
              <a:rPr lang="en-GB" sz="1400" dirty="0">
                <a:solidFill>
                  <a:schemeClr val="accent6">
                    <a:lumMod val="50000"/>
                  </a:schemeClr>
                </a:solidFill>
              </a:rPr>
              <a:t>Average signal I(t) = E</a:t>
            </a:r>
            <a:r>
              <a:rPr lang="en-GB" sz="1400" baseline="-25000" dirty="0">
                <a:solidFill>
                  <a:schemeClr val="accent6">
                    <a:lumMod val="50000"/>
                  </a:schemeClr>
                </a:solidFill>
              </a:rPr>
              <a:t>W</a:t>
            </a:r>
            <a:r>
              <a:rPr lang="en-GB" sz="1400" dirty="0">
                <a:solidFill>
                  <a:schemeClr val="accent6">
                    <a:lumMod val="50000"/>
                  </a:schemeClr>
                </a:solidFill>
              </a:rPr>
              <a:t> [ N</a:t>
            </a:r>
            <a:r>
              <a:rPr lang="en-GB" sz="1400" baseline="-25000" dirty="0">
                <a:solidFill>
                  <a:schemeClr val="accent6">
                    <a:lumMod val="50000"/>
                  </a:schemeClr>
                </a:solidFill>
              </a:rPr>
              <a:t>e</a:t>
            </a:r>
            <a:r>
              <a:rPr lang="en-GB" sz="1400" dirty="0">
                <a:solidFill>
                  <a:schemeClr val="accent6">
                    <a:lumMod val="50000"/>
                  </a:schemeClr>
                </a:solidFill>
              </a:rPr>
              <a:t>(t) </a:t>
            </a:r>
            <a:r>
              <a:rPr lang="en-GB" sz="1400" dirty="0" err="1">
                <a:solidFill>
                  <a:schemeClr val="accent6">
                    <a:lumMod val="50000"/>
                  </a:schemeClr>
                </a:solidFill>
              </a:rPr>
              <a:t>v</a:t>
            </a:r>
            <a:r>
              <a:rPr lang="en-GB" sz="1400" baseline="-25000" dirty="0" err="1">
                <a:solidFill>
                  <a:schemeClr val="accent6">
                    <a:lumMod val="50000"/>
                  </a:schemeClr>
                </a:solidFill>
              </a:rPr>
              <a:t>e</a:t>
            </a:r>
            <a:r>
              <a:rPr lang="en-GB" sz="1400" dirty="0">
                <a:solidFill>
                  <a:schemeClr val="accent6">
                    <a:lumMod val="50000"/>
                  </a:schemeClr>
                </a:solidFill>
              </a:rPr>
              <a:t> + N</a:t>
            </a:r>
            <a:r>
              <a:rPr lang="en-GB" sz="1400" baseline="-25000" dirty="0">
                <a:solidFill>
                  <a:schemeClr val="accent6">
                    <a:lumMod val="50000"/>
                  </a:schemeClr>
                </a:solidFill>
              </a:rPr>
              <a:t>h</a:t>
            </a:r>
            <a:r>
              <a:rPr lang="en-GB" sz="1400" dirty="0">
                <a:solidFill>
                  <a:schemeClr val="accent6">
                    <a:lumMod val="50000"/>
                  </a:schemeClr>
                </a:solidFill>
              </a:rPr>
              <a:t>(t) </a:t>
            </a:r>
            <a:r>
              <a:rPr lang="en-GB" sz="1400" dirty="0" err="1">
                <a:solidFill>
                  <a:schemeClr val="accent6">
                    <a:lumMod val="50000"/>
                  </a:schemeClr>
                </a:solidFill>
              </a:rPr>
              <a:t>v</a:t>
            </a:r>
            <a:r>
              <a:rPr lang="en-GB" sz="1400" baseline="-25000" dirty="0" err="1">
                <a:solidFill>
                  <a:schemeClr val="accent6">
                    <a:lumMod val="50000"/>
                  </a:schemeClr>
                </a:solidFill>
              </a:rPr>
              <a:t>h</a:t>
            </a:r>
            <a:r>
              <a:rPr lang="en-GB" sz="1400" baseline="-25000" dirty="0">
                <a:solidFill>
                  <a:schemeClr val="accent6">
                    <a:lumMod val="50000"/>
                  </a:schemeClr>
                </a:solidFill>
              </a:rPr>
              <a:t> </a:t>
            </a:r>
            <a:r>
              <a:rPr lang="en-GB" sz="1400" dirty="0">
                <a:solidFill>
                  <a:schemeClr val="accent6">
                    <a:lumMod val="50000"/>
                  </a:schemeClr>
                </a:solidFill>
              </a:rPr>
              <a:t>]</a:t>
            </a:r>
          </a:p>
          <a:p>
            <a:endParaRPr lang="en-GB" sz="1400" dirty="0">
              <a:solidFill>
                <a:srgbClr val="002060"/>
              </a:solidFill>
            </a:endParaRPr>
          </a:p>
        </p:txBody>
      </p:sp>
      <p:pic>
        <p:nvPicPr>
          <p:cNvPr id="10" name="Picture 9">
            <a:extLst>
              <a:ext uri="{FF2B5EF4-FFF2-40B4-BE49-F238E27FC236}">
                <a16:creationId xmlns:a16="http://schemas.microsoft.com/office/drawing/2014/main" id="{FD4CE42A-B573-7547-B25A-8DD29BA88FD9}"/>
              </a:ext>
            </a:extLst>
          </p:cNvPr>
          <p:cNvPicPr>
            <a:picLocks noChangeAspect="1"/>
          </p:cNvPicPr>
          <p:nvPr/>
        </p:nvPicPr>
        <p:blipFill rotWithShape="1">
          <a:blip r:embed="rId3"/>
          <a:srcRect t="34452" r="12431" b="30029"/>
          <a:stretch/>
        </p:blipFill>
        <p:spPr>
          <a:xfrm>
            <a:off x="5816965" y="154969"/>
            <a:ext cx="5500257" cy="1094985"/>
          </a:xfrm>
          <a:prstGeom prst="rect">
            <a:avLst/>
          </a:prstGeom>
        </p:spPr>
      </p:pic>
      <p:pic>
        <p:nvPicPr>
          <p:cNvPr id="11" name="Picture 10">
            <a:extLst>
              <a:ext uri="{FF2B5EF4-FFF2-40B4-BE49-F238E27FC236}">
                <a16:creationId xmlns:a16="http://schemas.microsoft.com/office/drawing/2014/main" id="{ACDEE799-A099-CD4D-8E3D-14F47BE1CE4A}"/>
              </a:ext>
            </a:extLst>
          </p:cNvPr>
          <p:cNvPicPr>
            <a:picLocks noChangeAspect="1"/>
          </p:cNvPicPr>
          <p:nvPr/>
        </p:nvPicPr>
        <p:blipFill rotWithShape="1">
          <a:blip r:embed="rId3"/>
          <a:srcRect t="90268" r="59631" b="-795"/>
          <a:stretch/>
        </p:blipFill>
        <p:spPr>
          <a:xfrm>
            <a:off x="5981024" y="1328786"/>
            <a:ext cx="2308159" cy="295435"/>
          </a:xfrm>
          <a:prstGeom prst="rect">
            <a:avLst/>
          </a:prstGeom>
        </p:spPr>
      </p:pic>
      <p:pic>
        <p:nvPicPr>
          <p:cNvPr id="12" name="Picture 11">
            <a:extLst>
              <a:ext uri="{FF2B5EF4-FFF2-40B4-BE49-F238E27FC236}">
                <a16:creationId xmlns:a16="http://schemas.microsoft.com/office/drawing/2014/main" id="{19AF1A5B-C072-DA49-8292-DDC3C87E4B17}"/>
              </a:ext>
            </a:extLst>
          </p:cNvPr>
          <p:cNvPicPr>
            <a:picLocks noChangeAspect="1"/>
          </p:cNvPicPr>
          <p:nvPr/>
        </p:nvPicPr>
        <p:blipFill>
          <a:blip r:embed="rId4"/>
          <a:stretch>
            <a:fillRect/>
          </a:stretch>
        </p:blipFill>
        <p:spPr>
          <a:xfrm>
            <a:off x="0" y="4072525"/>
            <a:ext cx="5549049" cy="530475"/>
          </a:xfrm>
          <a:prstGeom prst="rect">
            <a:avLst/>
          </a:prstGeom>
          <a:ln>
            <a:solidFill>
              <a:srgbClr val="FF0000"/>
            </a:solidFill>
          </a:ln>
        </p:spPr>
      </p:pic>
      <p:pic>
        <p:nvPicPr>
          <p:cNvPr id="13" name="Picture 12">
            <a:extLst>
              <a:ext uri="{FF2B5EF4-FFF2-40B4-BE49-F238E27FC236}">
                <a16:creationId xmlns:a16="http://schemas.microsoft.com/office/drawing/2014/main" id="{3572C0E3-07BE-464F-A046-597CFA5F73B5}"/>
              </a:ext>
            </a:extLst>
          </p:cNvPr>
          <p:cNvPicPr>
            <a:picLocks noChangeAspect="1"/>
          </p:cNvPicPr>
          <p:nvPr/>
        </p:nvPicPr>
        <p:blipFill>
          <a:blip r:embed="rId5"/>
          <a:stretch>
            <a:fillRect/>
          </a:stretch>
        </p:blipFill>
        <p:spPr>
          <a:xfrm>
            <a:off x="70758" y="5725036"/>
            <a:ext cx="5577962" cy="459902"/>
          </a:xfrm>
          <a:prstGeom prst="rect">
            <a:avLst/>
          </a:prstGeom>
        </p:spPr>
      </p:pic>
      <p:pic>
        <p:nvPicPr>
          <p:cNvPr id="14" name="Picture 13">
            <a:extLst>
              <a:ext uri="{FF2B5EF4-FFF2-40B4-BE49-F238E27FC236}">
                <a16:creationId xmlns:a16="http://schemas.microsoft.com/office/drawing/2014/main" id="{8883DDC5-C251-5C49-987E-34BF9E93361E}"/>
              </a:ext>
            </a:extLst>
          </p:cNvPr>
          <p:cNvPicPr>
            <a:picLocks noChangeAspect="1"/>
          </p:cNvPicPr>
          <p:nvPr/>
        </p:nvPicPr>
        <p:blipFill>
          <a:blip r:embed="rId6"/>
          <a:stretch>
            <a:fillRect/>
          </a:stretch>
        </p:blipFill>
        <p:spPr>
          <a:xfrm>
            <a:off x="70758" y="6244721"/>
            <a:ext cx="4394868" cy="513591"/>
          </a:xfrm>
          <a:prstGeom prst="rect">
            <a:avLst/>
          </a:prstGeom>
        </p:spPr>
      </p:pic>
      <p:pic>
        <p:nvPicPr>
          <p:cNvPr id="15" name="Picture 14">
            <a:extLst>
              <a:ext uri="{FF2B5EF4-FFF2-40B4-BE49-F238E27FC236}">
                <a16:creationId xmlns:a16="http://schemas.microsoft.com/office/drawing/2014/main" id="{E9B79BC6-B6D9-E145-873A-DAB64C829C2B}"/>
              </a:ext>
            </a:extLst>
          </p:cNvPr>
          <p:cNvPicPr>
            <a:picLocks noChangeAspect="1"/>
          </p:cNvPicPr>
          <p:nvPr/>
        </p:nvPicPr>
        <p:blipFill>
          <a:blip r:embed="rId7"/>
          <a:stretch>
            <a:fillRect/>
          </a:stretch>
        </p:blipFill>
        <p:spPr>
          <a:xfrm>
            <a:off x="0" y="4801615"/>
            <a:ext cx="4318142" cy="901115"/>
          </a:xfrm>
          <a:prstGeom prst="rect">
            <a:avLst/>
          </a:prstGeom>
        </p:spPr>
      </p:pic>
      <p:pic>
        <p:nvPicPr>
          <p:cNvPr id="16" name="Picture 15">
            <a:extLst>
              <a:ext uri="{FF2B5EF4-FFF2-40B4-BE49-F238E27FC236}">
                <a16:creationId xmlns:a16="http://schemas.microsoft.com/office/drawing/2014/main" id="{E3035528-F1D3-254F-A758-E51A83745D15}"/>
              </a:ext>
            </a:extLst>
          </p:cNvPr>
          <p:cNvPicPr>
            <a:picLocks noChangeAspect="1"/>
          </p:cNvPicPr>
          <p:nvPr/>
        </p:nvPicPr>
        <p:blipFill rotWithShape="1">
          <a:blip r:embed="rId8"/>
          <a:srcRect r="17412" b="34515"/>
          <a:stretch/>
        </p:blipFill>
        <p:spPr>
          <a:xfrm>
            <a:off x="5688286" y="4290608"/>
            <a:ext cx="3427332" cy="2295640"/>
          </a:xfrm>
          <a:prstGeom prst="rect">
            <a:avLst/>
          </a:prstGeom>
        </p:spPr>
      </p:pic>
      <p:pic>
        <p:nvPicPr>
          <p:cNvPr id="18" name="Picture 17">
            <a:extLst>
              <a:ext uri="{FF2B5EF4-FFF2-40B4-BE49-F238E27FC236}">
                <a16:creationId xmlns:a16="http://schemas.microsoft.com/office/drawing/2014/main" id="{4BCE6468-8CB3-AD40-967A-DB83577E275B}"/>
              </a:ext>
            </a:extLst>
          </p:cNvPr>
          <p:cNvPicPr>
            <a:picLocks noChangeAspect="1"/>
          </p:cNvPicPr>
          <p:nvPr/>
        </p:nvPicPr>
        <p:blipFill>
          <a:blip r:embed="rId9"/>
          <a:stretch>
            <a:fillRect/>
          </a:stretch>
        </p:blipFill>
        <p:spPr>
          <a:xfrm>
            <a:off x="8416206" y="4226595"/>
            <a:ext cx="1950202" cy="411029"/>
          </a:xfrm>
          <a:prstGeom prst="rect">
            <a:avLst/>
          </a:prstGeom>
          <a:ln>
            <a:solidFill>
              <a:srgbClr val="FF0000"/>
            </a:solidFill>
          </a:ln>
        </p:spPr>
      </p:pic>
      <p:sp>
        <p:nvSpPr>
          <p:cNvPr id="20" name="Rectangle 19">
            <a:extLst>
              <a:ext uri="{FF2B5EF4-FFF2-40B4-BE49-F238E27FC236}">
                <a16:creationId xmlns:a16="http://schemas.microsoft.com/office/drawing/2014/main" id="{F54D6064-2BA1-0241-BACE-44B92C58144D}"/>
              </a:ext>
            </a:extLst>
          </p:cNvPr>
          <p:cNvSpPr/>
          <p:nvPr/>
        </p:nvSpPr>
        <p:spPr>
          <a:xfrm>
            <a:off x="8351450" y="3889705"/>
            <a:ext cx="3542701" cy="307777"/>
          </a:xfrm>
          <a:prstGeom prst="rect">
            <a:avLst/>
          </a:prstGeom>
        </p:spPr>
        <p:txBody>
          <a:bodyPr wrap="none">
            <a:spAutoFit/>
          </a:bodyPr>
          <a:lstStyle/>
          <a:p>
            <a:pPr lvl="0"/>
            <a:r>
              <a:rPr lang="en-GB" sz="1400" dirty="0" err="1">
                <a:solidFill>
                  <a:srgbClr val="002060"/>
                </a:solidFill>
              </a:rPr>
              <a:t>λ</a:t>
            </a:r>
            <a:r>
              <a:rPr lang="en-GB" sz="1400" dirty="0">
                <a:solidFill>
                  <a:srgbClr val="002060"/>
                </a:solidFill>
              </a:rPr>
              <a:t> is must satisfy the ‘Eigenvalue’ equation:</a:t>
            </a:r>
          </a:p>
        </p:txBody>
      </p:sp>
      <p:sp>
        <p:nvSpPr>
          <p:cNvPr id="21" name="Rectangle 20">
            <a:extLst>
              <a:ext uri="{FF2B5EF4-FFF2-40B4-BE49-F238E27FC236}">
                <a16:creationId xmlns:a16="http://schemas.microsoft.com/office/drawing/2014/main" id="{FD200A1D-A42A-134F-8D3A-1CF97A2100F6}"/>
              </a:ext>
            </a:extLst>
          </p:cNvPr>
          <p:cNvSpPr/>
          <p:nvPr/>
        </p:nvSpPr>
        <p:spPr>
          <a:xfrm>
            <a:off x="8331335" y="4666737"/>
            <a:ext cx="3639276" cy="738664"/>
          </a:xfrm>
          <a:prstGeom prst="rect">
            <a:avLst/>
          </a:prstGeom>
        </p:spPr>
        <p:txBody>
          <a:bodyPr wrap="square">
            <a:spAutoFit/>
          </a:bodyPr>
          <a:lstStyle/>
          <a:p>
            <a:pPr lvl="0"/>
            <a:r>
              <a:rPr lang="en-GB" sz="1400" dirty="0">
                <a:solidFill>
                  <a:schemeClr val="accent6">
                    <a:lumMod val="50000"/>
                  </a:schemeClr>
                </a:solidFill>
              </a:rPr>
              <a:t>The equation has a finite number &gt;=1 of real solutions and an infinite number of complex valued solutions.</a:t>
            </a:r>
          </a:p>
        </p:txBody>
      </p:sp>
      <p:cxnSp>
        <p:nvCxnSpPr>
          <p:cNvPr id="23" name="Straight Connector 22">
            <a:extLst>
              <a:ext uri="{FF2B5EF4-FFF2-40B4-BE49-F238E27FC236}">
                <a16:creationId xmlns:a16="http://schemas.microsoft.com/office/drawing/2014/main" id="{8A88EBA1-3F9C-2043-9F2D-738115FE34BF}"/>
              </a:ext>
            </a:extLst>
          </p:cNvPr>
          <p:cNvCxnSpPr/>
          <p:nvPr/>
        </p:nvCxnSpPr>
        <p:spPr bwMode="auto">
          <a:xfrm>
            <a:off x="5590824" y="3873910"/>
            <a:ext cx="0" cy="2984090"/>
          </a:xfrm>
          <a:prstGeom prst="line">
            <a:avLst/>
          </a:prstGeom>
          <a:noFill/>
          <a:ln w="19050" cap="flat" cmpd="sng" algn="ctr">
            <a:solidFill>
              <a:schemeClr val="tx1"/>
            </a:solidFill>
            <a:prstDash val="solid"/>
            <a:round/>
            <a:headEnd type="none" w="med" len="med"/>
            <a:tailEnd type="none"/>
          </a:ln>
          <a:effectLst/>
        </p:spPr>
      </p:cxnSp>
      <p:cxnSp>
        <p:nvCxnSpPr>
          <p:cNvPr id="24" name="Straight Connector 23">
            <a:extLst>
              <a:ext uri="{FF2B5EF4-FFF2-40B4-BE49-F238E27FC236}">
                <a16:creationId xmlns:a16="http://schemas.microsoft.com/office/drawing/2014/main" id="{18CB9131-8FF5-6D42-95B1-4BD36899826F}"/>
              </a:ext>
            </a:extLst>
          </p:cNvPr>
          <p:cNvCxnSpPr>
            <a:cxnSpLocks/>
          </p:cNvCxnSpPr>
          <p:nvPr/>
        </p:nvCxnSpPr>
        <p:spPr bwMode="auto">
          <a:xfrm>
            <a:off x="0" y="3873910"/>
            <a:ext cx="12192000" cy="0"/>
          </a:xfrm>
          <a:prstGeom prst="line">
            <a:avLst/>
          </a:prstGeom>
          <a:noFill/>
          <a:ln w="19050" cap="flat" cmpd="sng" algn="ctr">
            <a:solidFill>
              <a:schemeClr val="tx1"/>
            </a:solidFill>
            <a:prstDash val="solid"/>
            <a:round/>
            <a:headEnd type="none" w="med" len="med"/>
            <a:tailEnd type="none"/>
          </a:ln>
          <a:effectLst/>
        </p:spPr>
      </p:cxnSp>
      <p:cxnSp>
        <p:nvCxnSpPr>
          <p:cNvPr id="28" name="Straight Connector 27">
            <a:extLst>
              <a:ext uri="{FF2B5EF4-FFF2-40B4-BE49-F238E27FC236}">
                <a16:creationId xmlns:a16="http://schemas.microsoft.com/office/drawing/2014/main" id="{3A538C76-4F7A-AA4D-8B1E-0B7F8090B0F6}"/>
              </a:ext>
            </a:extLst>
          </p:cNvPr>
          <p:cNvCxnSpPr>
            <a:cxnSpLocks/>
          </p:cNvCxnSpPr>
          <p:nvPr/>
        </p:nvCxnSpPr>
        <p:spPr bwMode="auto">
          <a:xfrm>
            <a:off x="8112798" y="3873910"/>
            <a:ext cx="0" cy="1604868"/>
          </a:xfrm>
          <a:prstGeom prst="line">
            <a:avLst/>
          </a:prstGeom>
          <a:noFill/>
          <a:ln w="19050" cap="flat" cmpd="sng" algn="ctr">
            <a:solidFill>
              <a:schemeClr val="tx1"/>
            </a:solidFill>
            <a:prstDash val="solid"/>
            <a:round/>
            <a:headEnd type="none" w="med" len="med"/>
            <a:tailEnd type="none"/>
          </a:ln>
          <a:effectLst/>
        </p:spPr>
      </p:cxnSp>
      <p:cxnSp>
        <p:nvCxnSpPr>
          <p:cNvPr id="30" name="Straight Connector 29">
            <a:extLst>
              <a:ext uri="{FF2B5EF4-FFF2-40B4-BE49-F238E27FC236}">
                <a16:creationId xmlns:a16="http://schemas.microsoft.com/office/drawing/2014/main" id="{2AAB9D73-FC44-984C-ABA8-07B1B81C292A}"/>
              </a:ext>
            </a:extLst>
          </p:cNvPr>
          <p:cNvCxnSpPr>
            <a:cxnSpLocks/>
          </p:cNvCxnSpPr>
          <p:nvPr/>
        </p:nvCxnSpPr>
        <p:spPr bwMode="auto">
          <a:xfrm flipH="1" flipV="1">
            <a:off x="8098653" y="5469965"/>
            <a:ext cx="1070545" cy="8813"/>
          </a:xfrm>
          <a:prstGeom prst="line">
            <a:avLst/>
          </a:prstGeom>
          <a:noFill/>
          <a:ln w="19050" cap="flat" cmpd="sng" algn="ctr">
            <a:solidFill>
              <a:schemeClr val="tx1"/>
            </a:solidFill>
            <a:prstDash val="solid"/>
            <a:round/>
            <a:headEnd type="none" w="med" len="med"/>
            <a:tailEnd type="none"/>
          </a:ln>
          <a:effectLst/>
        </p:spPr>
      </p:cxnSp>
      <p:cxnSp>
        <p:nvCxnSpPr>
          <p:cNvPr id="34" name="Straight Connector 33">
            <a:extLst>
              <a:ext uri="{FF2B5EF4-FFF2-40B4-BE49-F238E27FC236}">
                <a16:creationId xmlns:a16="http://schemas.microsoft.com/office/drawing/2014/main" id="{2D8C87DC-A00B-0E41-922A-A6B0934E3DCA}"/>
              </a:ext>
            </a:extLst>
          </p:cNvPr>
          <p:cNvCxnSpPr>
            <a:cxnSpLocks/>
          </p:cNvCxnSpPr>
          <p:nvPr/>
        </p:nvCxnSpPr>
        <p:spPr bwMode="auto">
          <a:xfrm flipV="1">
            <a:off x="9173513" y="5478778"/>
            <a:ext cx="0" cy="1405254"/>
          </a:xfrm>
          <a:prstGeom prst="line">
            <a:avLst/>
          </a:prstGeom>
          <a:noFill/>
          <a:ln w="19050" cap="flat" cmpd="sng" algn="ctr">
            <a:solidFill>
              <a:schemeClr val="tx1"/>
            </a:solidFill>
            <a:prstDash val="solid"/>
            <a:round/>
            <a:headEnd type="none" w="med" len="med"/>
            <a:tailEnd type="none"/>
          </a:ln>
          <a:effectLst/>
        </p:spPr>
      </p:cxnSp>
      <p:sp>
        <p:nvSpPr>
          <p:cNvPr id="41" name="Rectangle 40">
            <a:extLst>
              <a:ext uri="{FF2B5EF4-FFF2-40B4-BE49-F238E27FC236}">
                <a16:creationId xmlns:a16="http://schemas.microsoft.com/office/drawing/2014/main" id="{C1D8B7A4-80E3-B54B-8F99-E8726E3D869B}"/>
              </a:ext>
            </a:extLst>
          </p:cNvPr>
          <p:cNvSpPr/>
          <p:nvPr/>
        </p:nvSpPr>
        <p:spPr>
          <a:xfrm>
            <a:off x="9392521" y="5519920"/>
            <a:ext cx="2551231" cy="523220"/>
          </a:xfrm>
          <a:prstGeom prst="rect">
            <a:avLst/>
          </a:prstGeom>
        </p:spPr>
        <p:txBody>
          <a:bodyPr wrap="square">
            <a:spAutoFit/>
          </a:bodyPr>
          <a:lstStyle/>
          <a:p>
            <a:pPr lvl="0"/>
            <a:r>
              <a:rPr lang="en-GB" sz="1400" dirty="0">
                <a:solidFill>
                  <a:srgbClr val="FF0000"/>
                </a:solidFill>
                <a:sym typeface="Wingdings" pitchFamily="2" charset="2"/>
              </a:rPr>
              <a:t> </a:t>
            </a:r>
            <a:r>
              <a:rPr lang="en-GB" sz="1400" dirty="0">
                <a:solidFill>
                  <a:srgbClr val="FF0000"/>
                </a:solidFill>
              </a:rPr>
              <a:t>For long times, the largest real Eigenvalue </a:t>
            </a:r>
            <a:r>
              <a:rPr lang="en-GB" sz="1400" dirty="0" err="1">
                <a:solidFill>
                  <a:srgbClr val="FF0000"/>
                </a:solidFill>
              </a:rPr>
              <a:t>λ</a:t>
            </a:r>
            <a:r>
              <a:rPr lang="en-GB" sz="1400" dirty="0">
                <a:solidFill>
                  <a:srgbClr val="FF0000"/>
                </a:solidFill>
              </a:rPr>
              <a:t> dominates.</a:t>
            </a:r>
          </a:p>
        </p:txBody>
      </p:sp>
      <p:pic>
        <p:nvPicPr>
          <p:cNvPr id="22" name="Picture 21">
            <a:extLst>
              <a:ext uri="{FF2B5EF4-FFF2-40B4-BE49-F238E27FC236}">
                <a16:creationId xmlns:a16="http://schemas.microsoft.com/office/drawing/2014/main" id="{93A21BC8-6373-8D4A-A31C-DB565C824AF1}"/>
              </a:ext>
            </a:extLst>
          </p:cNvPr>
          <p:cNvPicPr>
            <a:picLocks noChangeAspect="1"/>
          </p:cNvPicPr>
          <p:nvPr/>
        </p:nvPicPr>
        <p:blipFill>
          <a:blip r:embed="rId10"/>
          <a:stretch>
            <a:fillRect/>
          </a:stretch>
        </p:blipFill>
        <p:spPr>
          <a:xfrm>
            <a:off x="10150973" y="3345094"/>
            <a:ext cx="1677196" cy="419964"/>
          </a:xfrm>
          <a:prstGeom prst="rect">
            <a:avLst/>
          </a:prstGeom>
        </p:spPr>
      </p:pic>
      <p:pic>
        <p:nvPicPr>
          <p:cNvPr id="25" name="Picture 24">
            <a:extLst>
              <a:ext uri="{FF2B5EF4-FFF2-40B4-BE49-F238E27FC236}">
                <a16:creationId xmlns:a16="http://schemas.microsoft.com/office/drawing/2014/main" id="{9C07E6EA-1A94-5847-A34F-8C761BCE3064}"/>
              </a:ext>
            </a:extLst>
          </p:cNvPr>
          <p:cNvPicPr>
            <a:picLocks noChangeAspect="1"/>
          </p:cNvPicPr>
          <p:nvPr/>
        </p:nvPicPr>
        <p:blipFill>
          <a:blip r:embed="rId11"/>
          <a:stretch>
            <a:fillRect/>
          </a:stretch>
        </p:blipFill>
        <p:spPr>
          <a:xfrm>
            <a:off x="10116524" y="3216136"/>
            <a:ext cx="2058058" cy="117417"/>
          </a:xfrm>
          <a:prstGeom prst="rect">
            <a:avLst/>
          </a:prstGeom>
        </p:spPr>
      </p:pic>
    </p:spTree>
    <p:extLst>
      <p:ext uri="{BB962C8B-B14F-4D97-AF65-F5344CB8AC3E}">
        <p14:creationId xmlns:p14="http://schemas.microsoft.com/office/powerpoint/2010/main" val="17030632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637EBF-B57D-A74A-98A5-146B490461AE}"/>
              </a:ext>
            </a:extLst>
          </p:cNvPr>
          <p:cNvSpPr>
            <a:spLocks noGrp="1"/>
          </p:cNvSpPr>
          <p:nvPr>
            <p:ph type="dt" sz="half" idx="10"/>
          </p:nvPr>
        </p:nvSpPr>
        <p:spPr/>
        <p:txBody>
          <a:bodyPr/>
          <a:lstStyle/>
          <a:p>
            <a:pPr>
              <a:defRPr/>
            </a:pPr>
            <a:fld id="{A52BF309-6B9F-3741-9BDB-9CF9B53810AF}" type="datetime1">
              <a:rPr lang="en-US" smtClean="0"/>
              <a:t>10/21/21</a:t>
            </a:fld>
            <a:endParaRPr lang="en-US" dirty="0"/>
          </a:p>
        </p:txBody>
      </p:sp>
      <p:sp>
        <p:nvSpPr>
          <p:cNvPr id="3" name="Slide Number Placeholder 2">
            <a:extLst>
              <a:ext uri="{FF2B5EF4-FFF2-40B4-BE49-F238E27FC236}">
                <a16:creationId xmlns:a16="http://schemas.microsoft.com/office/drawing/2014/main" id="{CD9B6459-75F3-684D-B781-3B177863253C}"/>
              </a:ext>
            </a:extLst>
          </p:cNvPr>
          <p:cNvSpPr>
            <a:spLocks noGrp="1"/>
          </p:cNvSpPr>
          <p:nvPr>
            <p:ph type="sldNum" sz="quarter" idx="11"/>
          </p:nvPr>
        </p:nvSpPr>
        <p:spPr/>
        <p:txBody>
          <a:bodyPr/>
          <a:lstStyle/>
          <a:p>
            <a:pPr>
              <a:defRPr/>
            </a:pPr>
            <a:fld id="{7139EE62-D25E-4D29-9274-D0BC29529B49}" type="slidenum">
              <a:rPr lang="en-US" smtClean="0"/>
              <a:pPr>
                <a:defRPr/>
              </a:pPr>
              <a:t>46</a:t>
            </a:fld>
            <a:endParaRPr lang="en-US" dirty="0"/>
          </a:p>
        </p:txBody>
      </p:sp>
      <p:sp>
        <p:nvSpPr>
          <p:cNvPr id="4" name="TextBox 7">
            <a:extLst>
              <a:ext uri="{FF2B5EF4-FFF2-40B4-BE49-F238E27FC236}">
                <a16:creationId xmlns:a16="http://schemas.microsoft.com/office/drawing/2014/main" id="{5A2B7DAE-F5EB-E444-B9B8-2355ACD370BB}"/>
              </a:ext>
            </a:extLst>
          </p:cNvPr>
          <p:cNvSpPr txBox="1">
            <a:spLocks noChangeArrowheads="1"/>
          </p:cNvSpPr>
          <p:nvPr/>
        </p:nvSpPr>
        <p:spPr bwMode="auto">
          <a:xfrm>
            <a:off x="0" y="8016"/>
            <a:ext cx="6469626"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90000"/>
              </a:lnSpc>
              <a:spcBef>
                <a:spcPct val="30000"/>
              </a:spcBef>
              <a:spcAft>
                <a:spcPct val="0"/>
              </a:spcAft>
              <a:buClr>
                <a:srgbClr val="008000"/>
              </a:buClr>
              <a:buSzPct val="70000"/>
              <a:buFontTx/>
              <a:buNone/>
              <a:tabLst/>
              <a:defRPr/>
            </a:pPr>
            <a:r>
              <a:rPr kumimoji="0" lang="en-GB"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Solution for the average Signal</a:t>
            </a:r>
          </a:p>
        </p:txBody>
      </p:sp>
      <p:pic>
        <p:nvPicPr>
          <p:cNvPr id="5" name="Picture 4">
            <a:extLst>
              <a:ext uri="{FF2B5EF4-FFF2-40B4-BE49-F238E27FC236}">
                <a16:creationId xmlns:a16="http://schemas.microsoft.com/office/drawing/2014/main" id="{952187BE-AADD-2A4B-8626-64B44F1BA561}"/>
              </a:ext>
            </a:extLst>
          </p:cNvPr>
          <p:cNvPicPr>
            <a:picLocks noChangeAspect="1"/>
          </p:cNvPicPr>
          <p:nvPr/>
        </p:nvPicPr>
        <p:blipFill rotWithShape="1">
          <a:blip r:embed="rId2"/>
          <a:srcRect r="13030"/>
          <a:stretch/>
        </p:blipFill>
        <p:spPr>
          <a:xfrm>
            <a:off x="527664" y="940886"/>
            <a:ext cx="4417961" cy="1543680"/>
          </a:xfrm>
          <a:prstGeom prst="rect">
            <a:avLst/>
          </a:prstGeom>
        </p:spPr>
      </p:pic>
      <p:pic>
        <p:nvPicPr>
          <p:cNvPr id="6" name="Picture 5">
            <a:extLst>
              <a:ext uri="{FF2B5EF4-FFF2-40B4-BE49-F238E27FC236}">
                <a16:creationId xmlns:a16="http://schemas.microsoft.com/office/drawing/2014/main" id="{09F9FA6E-936B-904C-A1CD-CCD671C4BF0C}"/>
              </a:ext>
            </a:extLst>
          </p:cNvPr>
          <p:cNvPicPr>
            <a:picLocks noChangeAspect="1"/>
          </p:cNvPicPr>
          <p:nvPr/>
        </p:nvPicPr>
        <p:blipFill rotWithShape="1">
          <a:blip r:embed="rId3"/>
          <a:srcRect r="12954"/>
          <a:stretch/>
        </p:blipFill>
        <p:spPr>
          <a:xfrm>
            <a:off x="498168" y="2381797"/>
            <a:ext cx="4447457" cy="4240700"/>
          </a:xfrm>
          <a:prstGeom prst="rect">
            <a:avLst/>
          </a:prstGeom>
        </p:spPr>
      </p:pic>
      <p:pic>
        <p:nvPicPr>
          <p:cNvPr id="7" name="Picture 6">
            <a:extLst>
              <a:ext uri="{FF2B5EF4-FFF2-40B4-BE49-F238E27FC236}">
                <a16:creationId xmlns:a16="http://schemas.microsoft.com/office/drawing/2014/main" id="{F275A7D7-A7BE-DD48-BCBC-666CFB67CA5E}"/>
              </a:ext>
            </a:extLst>
          </p:cNvPr>
          <p:cNvPicPr>
            <a:picLocks noChangeAspect="1"/>
          </p:cNvPicPr>
          <p:nvPr/>
        </p:nvPicPr>
        <p:blipFill rotWithShape="1">
          <a:blip r:embed="rId4"/>
          <a:srcRect r="23884"/>
          <a:stretch/>
        </p:blipFill>
        <p:spPr>
          <a:xfrm>
            <a:off x="7120090" y="367559"/>
            <a:ext cx="3760225" cy="1547500"/>
          </a:xfrm>
          <a:prstGeom prst="rect">
            <a:avLst/>
          </a:prstGeom>
        </p:spPr>
      </p:pic>
      <p:pic>
        <p:nvPicPr>
          <p:cNvPr id="8" name="Picture 7">
            <a:extLst>
              <a:ext uri="{FF2B5EF4-FFF2-40B4-BE49-F238E27FC236}">
                <a16:creationId xmlns:a16="http://schemas.microsoft.com/office/drawing/2014/main" id="{899908A5-91D2-6346-8974-11CB24E60C7D}"/>
              </a:ext>
            </a:extLst>
          </p:cNvPr>
          <p:cNvPicPr>
            <a:picLocks noChangeAspect="1"/>
          </p:cNvPicPr>
          <p:nvPr/>
        </p:nvPicPr>
        <p:blipFill>
          <a:blip r:embed="rId5"/>
          <a:stretch>
            <a:fillRect/>
          </a:stretch>
        </p:blipFill>
        <p:spPr>
          <a:xfrm>
            <a:off x="4552746" y="1014336"/>
            <a:ext cx="2050092" cy="2940460"/>
          </a:xfrm>
          <a:prstGeom prst="rect">
            <a:avLst/>
          </a:prstGeom>
        </p:spPr>
      </p:pic>
      <p:pic>
        <p:nvPicPr>
          <p:cNvPr id="10" name="Picture 9">
            <a:extLst>
              <a:ext uri="{FF2B5EF4-FFF2-40B4-BE49-F238E27FC236}">
                <a16:creationId xmlns:a16="http://schemas.microsoft.com/office/drawing/2014/main" id="{96CE2CE4-A586-D542-B0B3-E49A5B89D1C5}"/>
              </a:ext>
            </a:extLst>
          </p:cNvPr>
          <p:cNvPicPr>
            <a:picLocks noChangeAspect="1"/>
          </p:cNvPicPr>
          <p:nvPr/>
        </p:nvPicPr>
        <p:blipFill>
          <a:blip r:embed="rId6"/>
          <a:stretch>
            <a:fillRect/>
          </a:stretch>
        </p:blipFill>
        <p:spPr>
          <a:xfrm>
            <a:off x="7430728" y="4535310"/>
            <a:ext cx="3449587" cy="2199736"/>
          </a:xfrm>
          <a:prstGeom prst="rect">
            <a:avLst/>
          </a:prstGeom>
        </p:spPr>
      </p:pic>
      <p:pic>
        <p:nvPicPr>
          <p:cNvPr id="11" name="Picture 10">
            <a:extLst>
              <a:ext uri="{FF2B5EF4-FFF2-40B4-BE49-F238E27FC236}">
                <a16:creationId xmlns:a16="http://schemas.microsoft.com/office/drawing/2014/main" id="{D1AA1CE2-ADD7-2842-BAF8-CB939CB4F65D}"/>
              </a:ext>
            </a:extLst>
          </p:cNvPr>
          <p:cNvPicPr>
            <a:picLocks noChangeAspect="1"/>
          </p:cNvPicPr>
          <p:nvPr/>
        </p:nvPicPr>
        <p:blipFill>
          <a:blip r:embed="rId7"/>
          <a:stretch>
            <a:fillRect/>
          </a:stretch>
        </p:blipFill>
        <p:spPr>
          <a:xfrm>
            <a:off x="7430728" y="2165046"/>
            <a:ext cx="3296266" cy="2230689"/>
          </a:xfrm>
          <a:prstGeom prst="rect">
            <a:avLst/>
          </a:prstGeom>
        </p:spPr>
      </p:pic>
    </p:spTree>
    <p:extLst>
      <p:ext uri="{BB962C8B-B14F-4D97-AF65-F5344CB8AC3E}">
        <p14:creationId xmlns:p14="http://schemas.microsoft.com/office/powerpoint/2010/main" val="35905985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637EBF-B57D-A74A-98A5-146B490461AE}"/>
              </a:ext>
            </a:extLst>
          </p:cNvPr>
          <p:cNvSpPr>
            <a:spLocks noGrp="1"/>
          </p:cNvSpPr>
          <p:nvPr>
            <p:ph type="dt" sz="half" idx="10"/>
          </p:nvPr>
        </p:nvSpPr>
        <p:spPr/>
        <p:txBody>
          <a:bodyPr/>
          <a:lstStyle/>
          <a:p>
            <a:pPr>
              <a:defRPr/>
            </a:pPr>
            <a:fld id="{A52BF309-6B9F-3741-9BDB-9CF9B53810AF}" type="datetime1">
              <a:rPr lang="en-US" smtClean="0"/>
              <a:t>10/21/21</a:t>
            </a:fld>
            <a:endParaRPr lang="en-US" dirty="0"/>
          </a:p>
        </p:txBody>
      </p:sp>
      <p:sp>
        <p:nvSpPr>
          <p:cNvPr id="3" name="Slide Number Placeholder 2">
            <a:extLst>
              <a:ext uri="{FF2B5EF4-FFF2-40B4-BE49-F238E27FC236}">
                <a16:creationId xmlns:a16="http://schemas.microsoft.com/office/drawing/2014/main" id="{CD9B6459-75F3-684D-B781-3B177863253C}"/>
              </a:ext>
            </a:extLst>
          </p:cNvPr>
          <p:cNvSpPr>
            <a:spLocks noGrp="1"/>
          </p:cNvSpPr>
          <p:nvPr>
            <p:ph type="sldNum" sz="quarter" idx="11"/>
          </p:nvPr>
        </p:nvSpPr>
        <p:spPr/>
        <p:txBody>
          <a:bodyPr/>
          <a:lstStyle/>
          <a:p>
            <a:pPr>
              <a:defRPr/>
            </a:pPr>
            <a:fld id="{7139EE62-D25E-4D29-9274-D0BC29529B49}" type="slidenum">
              <a:rPr lang="en-US" smtClean="0"/>
              <a:pPr>
                <a:defRPr/>
              </a:pPr>
              <a:t>47</a:t>
            </a:fld>
            <a:endParaRPr lang="en-US" dirty="0"/>
          </a:p>
        </p:txBody>
      </p:sp>
      <p:pic>
        <p:nvPicPr>
          <p:cNvPr id="4" name="Picture 3">
            <a:extLst>
              <a:ext uri="{FF2B5EF4-FFF2-40B4-BE49-F238E27FC236}">
                <a16:creationId xmlns:a16="http://schemas.microsoft.com/office/drawing/2014/main" id="{1180BF83-99EB-804E-80B6-5EECBA311749}"/>
              </a:ext>
            </a:extLst>
          </p:cNvPr>
          <p:cNvPicPr>
            <a:picLocks noChangeAspect="1"/>
          </p:cNvPicPr>
          <p:nvPr/>
        </p:nvPicPr>
        <p:blipFill>
          <a:blip r:embed="rId2"/>
          <a:stretch>
            <a:fillRect/>
          </a:stretch>
        </p:blipFill>
        <p:spPr>
          <a:xfrm>
            <a:off x="6567950" y="3094062"/>
            <a:ext cx="5033120" cy="3475702"/>
          </a:xfrm>
          <a:prstGeom prst="rect">
            <a:avLst/>
          </a:prstGeom>
        </p:spPr>
      </p:pic>
      <p:pic>
        <p:nvPicPr>
          <p:cNvPr id="5" name="Picture 4">
            <a:extLst>
              <a:ext uri="{FF2B5EF4-FFF2-40B4-BE49-F238E27FC236}">
                <a16:creationId xmlns:a16="http://schemas.microsoft.com/office/drawing/2014/main" id="{5856E9FD-6E2C-C14E-A6E2-F1FAACFA787A}"/>
              </a:ext>
            </a:extLst>
          </p:cNvPr>
          <p:cNvPicPr>
            <a:picLocks noChangeAspect="1"/>
          </p:cNvPicPr>
          <p:nvPr/>
        </p:nvPicPr>
        <p:blipFill>
          <a:blip r:embed="rId3"/>
          <a:stretch>
            <a:fillRect/>
          </a:stretch>
        </p:blipFill>
        <p:spPr>
          <a:xfrm>
            <a:off x="7734116" y="235973"/>
            <a:ext cx="1971631" cy="2827923"/>
          </a:xfrm>
          <a:prstGeom prst="rect">
            <a:avLst/>
          </a:prstGeom>
        </p:spPr>
      </p:pic>
      <p:pic>
        <p:nvPicPr>
          <p:cNvPr id="6" name="Picture 5">
            <a:extLst>
              <a:ext uri="{FF2B5EF4-FFF2-40B4-BE49-F238E27FC236}">
                <a16:creationId xmlns:a16="http://schemas.microsoft.com/office/drawing/2014/main" id="{4F3D69CD-8134-3344-BC24-7DCE2984A333}"/>
              </a:ext>
            </a:extLst>
          </p:cNvPr>
          <p:cNvPicPr>
            <a:picLocks noChangeAspect="1"/>
          </p:cNvPicPr>
          <p:nvPr/>
        </p:nvPicPr>
        <p:blipFill>
          <a:blip r:embed="rId4"/>
          <a:stretch>
            <a:fillRect/>
          </a:stretch>
        </p:blipFill>
        <p:spPr>
          <a:xfrm>
            <a:off x="437024" y="1277111"/>
            <a:ext cx="5351211" cy="2307922"/>
          </a:xfrm>
          <a:prstGeom prst="rect">
            <a:avLst/>
          </a:prstGeom>
        </p:spPr>
      </p:pic>
      <p:pic>
        <p:nvPicPr>
          <p:cNvPr id="7" name="Picture 6">
            <a:extLst>
              <a:ext uri="{FF2B5EF4-FFF2-40B4-BE49-F238E27FC236}">
                <a16:creationId xmlns:a16="http://schemas.microsoft.com/office/drawing/2014/main" id="{4DBEF4D6-FDD2-E84A-B893-99EEBCBFED2B}"/>
              </a:ext>
            </a:extLst>
          </p:cNvPr>
          <p:cNvPicPr>
            <a:picLocks noChangeAspect="1"/>
          </p:cNvPicPr>
          <p:nvPr/>
        </p:nvPicPr>
        <p:blipFill>
          <a:blip r:embed="rId5"/>
          <a:stretch>
            <a:fillRect/>
          </a:stretch>
        </p:blipFill>
        <p:spPr>
          <a:xfrm>
            <a:off x="555011" y="3959617"/>
            <a:ext cx="4481666" cy="1343923"/>
          </a:xfrm>
          <a:prstGeom prst="rect">
            <a:avLst/>
          </a:prstGeom>
        </p:spPr>
      </p:pic>
      <p:sp>
        <p:nvSpPr>
          <p:cNvPr id="8" name="TextBox 7">
            <a:extLst>
              <a:ext uri="{FF2B5EF4-FFF2-40B4-BE49-F238E27FC236}">
                <a16:creationId xmlns:a16="http://schemas.microsoft.com/office/drawing/2014/main" id="{1DB1BA08-0817-414D-ABD9-A7B53385CAA0}"/>
              </a:ext>
            </a:extLst>
          </p:cNvPr>
          <p:cNvSpPr txBox="1">
            <a:spLocks noChangeArrowheads="1"/>
          </p:cNvSpPr>
          <p:nvPr/>
        </p:nvSpPr>
        <p:spPr bwMode="auto">
          <a:xfrm>
            <a:off x="0" y="8016"/>
            <a:ext cx="6469626"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90000"/>
              </a:lnSpc>
              <a:spcBef>
                <a:spcPct val="30000"/>
              </a:spcBef>
              <a:spcAft>
                <a:spcPct val="0"/>
              </a:spcAft>
              <a:buClr>
                <a:srgbClr val="008000"/>
              </a:buClr>
              <a:buSzPct val="70000"/>
              <a:buFontTx/>
              <a:buNone/>
              <a:tabLst/>
              <a:defRPr/>
            </a:pPr>
            <a:r>
              <a:rPr kumimoji="0" lang="en-GB"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Solution for the average Signal</a:t>
            </a:r>
          </a:p>
        </p:txBody>
      </p:sp>
      <p:grpSp>
        <p:nvGrpSpPr>
          <p:cNvPr id="11" name="Group 10">
            <a:extLst>
              <a:ext uri="{FF2B5EF4-FFF2-40B4-BE49-F238E27FC236}">
                <a16:creationId xmlns:a16="http://schemas.microsoft.com/office/drawing/2014/main" id="{C06F5ED6-C1A0-1C48-BD0D-7665EB7D8A2E}"/>
              </a:ext>
            </a:extLst>
          </p:cNvPr>
          <p:cNvGrpSpPr/>
          <p:nvPr/>
        </p:nvGrpSpPr>
        <p:grpSpPr>
          <a:xfrm>
            <a:off x="555011" y="628817"/>
            <a:ext cx="1637584" cy="482289"/>
            <a:chOff x="555011" y="628817"/>
            <a:chExt cx="1637584" cy="482289"/>
          </a:xfrm>
        </p:grpSpPr>
        <p:pic>
          <p:nvPicPr>
            <p:cNvPr id="9" name="Picture 8">
              <a:extLst>
                <a:ext uri="{FF2B5EF4-FFF2-40B4-BE49-F238E27FC236}">
                  <a16:creationId xmlns:a16="http://schemas.microsoft.com/office/drawing/2014/main" id="{54A8544F-CF81-1742-8059-AA4EB33800F3}"/>
                </a:ext>
              </a:extLst>
            </p:cNvPr>
            <p:cNvPicPr>
              <a:picLocks noChangeAspect="1"/>
            </p:cNvPicPr>
            <p:nvPr/>
          </p:nvPicPr>
          <p:blipFill>
            <a:blip r:embed="rId6"/>
            <a:stretch>
              <a:fillRect/>
            </a:stretch>
          </p:blipFill>
          <p:spPr>
            <a:xfrm>
              <a:off x="555011" y="628817"/>
              <a:ext cx="1521706" cy="482289"/>
            </a:xfrm>
            <a:prstGeom prst="rect">
              <a:avLst/>
            </a:prstGeom>
          </p:spPr>
        </p:pic>
        <p:pic>
          <p:nvPicPr>
            <p:cNvPr id="10" name="Picture 9">
              <a:extLst>
                <a:ext uri="{FF2B5EF4-FFF2-40B4-BE49-F238E27FC236}">
                  <a16:creationId xmlns:a16="http://schemas.microsoft.com/office/drawing/2014/main" id="{AD4CE856-60C1-FA47-A574-9D7DCE08B9E3}"/>
                </a:ext>
              </a:extLst>
            </p:cNvPr>
            <p:cNvPicPr>
              <a:picLocks noChangeAspect="1"/>
            </p:cNvPicPr>
            <p:nvPr/>
          </p:nvPicPr>
          <p:blipFill rotWithShape="1">
            <a:blip r:embed="rId7"/>
            <a:srcRect l="19969"/>
            <a:stretch/>
          </p:blipFill>
          <p:spPr>
            <a:xfrm>
              <a:off x="1922927" y="721512"/>
              <a:ext cx="269668" cy="315445"/>
            </a:xfrm>
            <a:prstGeom prst="rect">
              <a:avLst/>
            </a:prstGeom>
          </p:spPr>
        </p:pic>
      </p:grpSp>
    </p:spTree>
    <p:extLst>
      <p:ext uri="{BB962C8B-B14F-4D97-AF65-F5344CB8AC3E}">
        <p14:creationId xmlns:p14="http://schemas.microsoft.com/office/powerpoint/2010/main" val="39760200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AC7A6E-0B3A-C348-8767-6CF4746887B4}"/>
              </a:ext>
            </a:extLst>
          </p:cNvPr>
          <p:cNvSpPr>
            <a:spLocks noGrp="1"/>
          </p:cNvSpPr>
          <p:nvPr>
            <p:ph type="dt" sz="half" idx="10"/>
          </p:nvPr>
        </p:nvSpPr>
        <p:spPr/>
        <p:txBody>
          <a:bodyPr/>
          <a:lstStyle/>
          <a:p>
            <a:pPr>
              <a:defRPr/>
            </a:pPr>
            <a:fld id="{A52BF309-6B9F-3741-9BDB-9CF9B53810AF}" type="datetime1">
              <a:rPr lang="en-US" smtClean="0"/>
              <a:t>10/21/21</a:t>
            </a:fld>
            <a:endParaRPr lang="en-US" dirty="0"/>
          </a:p>
        </p:txBody>
      </p:sp>
      <p:sp>
        <p:nvSpPr>
          <p:cNvPr id="3" name="Slide Number Placeholder 2">
            <a:extLst>
              <a:ext uri="{FF2B5EF4-FFF2-40B4-BE49-F238E27FC236}">
                <a16:creationId xmlns:a16="http://schemas.microsoft.com/office/drawing/2014/main" id="{D603EA17-815C-AF4E-B8C9-60877B823715}"/>
              </a:ext>
            </a:extLst>
          </p:cNvPr>
          <p:cNvSpPr>
            <a:spLocks noGrp="1"/>
          </p:cNvSpPr>
          <p:nvPr>
            <p:ph type="sldNum" sz="quarter" idx="11"/>
          </p:nvPr>
        </p:nvSpPr>
        <p:spPr/>
        <p:txBody>
          <a:bodyPr/>
          <a:lstStyle/>
          <a:p>
            <a:pPr>
              <a:defRPr/>
            </a:pPr>
            <a:fld id="{7139EE62-D25E-4D29-9274-D0BC29529B49}" type="slidenum">
              <a:rPr lang="en-US" smtClean="0"/>
              <a:pPr>
                <a:defRPr/>
              </a:pPr>
              <a:t>48</a:t>
            </a:fld>
            <a:endParaRPr lang="en-US" dirty="0"/>
          </a:p>
        </p:txBody>
      </p:sp>
      <p:sp>
        <p:nvSpPr>
          <p:cNvPr id="4" name="TextBox 3">
            <a:extLst>
              <a:ext uri="{FF2B5EF4-FFF2-40B4-BE49-F238E27FC236}">
                <a16:creationId xmlns:a16="http://schemas.microsoft.com/office/drawing/2014/main" id="{C40801BF-5841-C64C-B158-3B1ECAE62225}"/>
              </a:ext>
            </a:extLst>
          </p:cNvPr>
          <p:cNvSpPr txBox="1">
            <a:spLocks noChangeArrowheads="1"/>
          </p:cNvSpPr>
          <p:nvPr/>
        </p:nvSpPr>
        <p:spPr bwMode="auto">
          <a:xfrm>
            <a:off x="0" y="8016"/>
            <a:ext cx="1217458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90000"/>
              </a:lnSpc>
              <a:spcBef>
                <a:spcPct val="30000"/>
              </a:spcBef>
              <a:spcAft>
                <a:spcPct val="0"/>
              </a:spcAft>
              <a:buClr>
                <a:srgbClr val="008000"/>
              </a:buClr>
              <a:buSzPct val="70000"/>
              <a:buFontTx/>
              <a:buNone/>
              <a:tabLst/>
              <a:defRPr/>
            </a:pPr>
            <a:r>
              <a:rPr kumimoji="0" lang="en-GB"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Quenching</a:t>
            </a:r>
          </a:p>
        </p:txBody>
      </p:sp>
      <p:sp>
        <p:nvSpPr>
          <p:cNvPr id="5" name="TextBox 4">
            <a:extLst>
              <a:ext uri="{FF2B5EF4-FFF2-40B4-BE49-F238E27FC236}">
                <a16:creationId xmlns:a16="http://schemas.microsoft.com/office/drawing/2014/main" id="{138E2AB0-77E5-EB44-8845-67D5B5428C7D}"/>
              </a:ext>
            </a:extLst>
          </p:cNvPr>
          <p:cNvSpPr txBox="1"/>
          <p:nvPr/>
        </p:nvSpPr>
        <p:spPr>
          <a:xfrm>
            <a:off x="3392320" y="764252"/>
            <a:ext cx="7557683" cy="3231654"/>
          </a:xfrm>
          <a:prstGeom prst="rect">
            <a:avLst/>
          </a:prstGeom>
          <a:noFill/>
        </p:spPr>
        <p:txBody>
          <a:bodyPr wrap="square" rtlCol="0">
            <a:spAutoFit/>
          </a:bodyPr>
          <a:lstStyle/>
          <a:p>
            <a:r>
              <a:rPr lang="en-GB" sz="1600" dirty="0">
                <a:solidFill>
                  <a:srgbClr val="002060"/>
                </a:solidFill>
              </a:rPr>
              <a:t>The average signal will increase until the number of charges that are deposited on the capacitor lowers the voltage across the diode below the breakdown voltage. </a:t>
            </a:r>
          </a:p>
          <a:p>
            <a:endParaRPr lang="en-GB" sz="1600" dirty="0">
              <a:solidFill>
                <a:srgbClr val="002060"/>
              </a:solidFill>
            </a:endParaRPr>
          </a:p>
          <a:p>
            <a:r>
              <a:rPr lang="en-GB" sz="1600" dirty="0">
                <a:solidFill>
                  <a:schemeClr val="accent6">
                    <a:lumMod val="50000"/>
                  </a:schemeClr>
                </a:solidFill>
              </a:rPr>
              <a:t>The ‘quench’ resistor will determine the rate of recharging of the SPAD.</a:t>
            </a:r>
          </a:p>
          <a:p>
            <a:endParaRPr lang="en-GB" sz="1600" dirty="0">
              <a:solidFill>
                <a:srgbClr val="002060"/>
              </a:solidFill>
            </a:endParaRPr>
          </a:p>
          <a:p>
            <a:r>
              <a:rPr lang="en-GB" sz="1600" dirty="0">
                <a:solidFill>
                  <a:srgbClr val="002060"/>
                </a:solidFill>
              </a:rPr>
              <a:t>The voltage drop represents the SPAD signal.</a:t>
            </a:r>
          </a:p>
          <a:p>
            <a:endParaRPr lang="en-GB" sz="1600" dirty="0">
              <a:solidFill>
                <a:srgbClr val="002060"/>
              </a:solidFill>
            </a:endParaRPr>
          </a:p>
          <a:p>
            <a:r>
              <a:rPr lang="en-GB" sz="1600" dirty="0">
                <a:solidFill>
                  <a:schemeClr val="accent6">
                    <a:lumMod val="50000"/>
                  </a:schemeClr>
                </a:solidFill>
              </a:rPr>
              <a:t>This is the same principle as the Geiger counter, where the divergence of the avalanche is due to electrons and photons (produced in the avalanche and producing more ionization electrons).</a:t>
            </a:r>
          </a:p>
          <a:p>
            <a:endParaRPr lang="en-GB" sz="1600" dirty="0">
              <a:solidFill>
                <a:srgbClr val="002060"/>
              </a:solidFill>
            </a:endParaRPr>
          </a:p>
          <a:p>
            <a:endParaRPr lang="en-GB" sz="1400" dirty="0">
              <a:solidFill>
                <a:srgbClr val="002060"/>
              </a:solidFill>
            </a:endParaRPr>
          </a:p>
          <a:p>
            <a:endParaRPr lang="en-GB" sz="1400" dirty="0">
              <a:solidFill>
                <a:srgbClr val="002060"/>
              </a:solidFill>
            </a:endParaRPr>
          </a:p>
        </p:txBody>
      </p:sp>
      <p:sp>
        <p:nvSpPr>
          <p:cNvPr id="15" name="Rectangle 14">
            <a:extLst>
              <a:ext uri="{FF2B5EF4-FFF2-40B4-BE49-F238E27FC236}">
                <a16:creationId xmlns:a16="http://schemas.microsoft.com/office/drawing/2014/main" id="{59C7870C-56F3-6047-9BA6-4B50220A00D2}"/>
              </a:ext>
            </a:extLst>
          </p:cNvPr>
          <p:cNvSpPr/>
          <p:nvPr/>
        </p:nvSpPr>
        <p:spPr>
          <a:xfrm>
            <a:off x="1708487" y="2603241"/>
            <a:ext cx="104503" cy="595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4" name="Straight Connector 23">
            <a:extLst>
              <a:ext uri="{FF2B5EF4-FFF2-40B4-BE49-F238E27FC236}">
                <a16:creationId xmlns:a16="http://schemas.microsoft.com/office/drawing/2014/main" id="{5DDCE97A-4C82-8D42-B1C2-43E4A7496512}"/>
              </a:ext>
            </a:extLst>
          </p:cNvPr>
          <p:cNvCxnSpPr>
            <a:cxnSpLocks/>
          </p:cNvCxnSpPr>
          <p:nvPr/>
        </p:nvCxnSpPr>
        <p:spPr>
          <a:xfrm rot="10800000" flipV="1">
            <a:off x="1769450" y="2274831"/>
            <a:ext cx="0" cy="346591"/>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1E07330-D3CC-BC47-A982-7634BF800751}"/>
              </a:ext>
            </a:extLst>
          </p:cNvPr>
          <p:cNvCxnSpPr/>
          <p:nvPr/>
        </p:nvCxnSpPr>
        <p:spPr>
          <a:xfrm>
            <a:off x="1760740" y="3220387"/>
            <a:ext cx="0" cy="49844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CC4C52A-5DC1-8A46-B4A5-F421A405AA0A}"/>
              </a:ext>
            </a:extLst>
          </p:cNvPr>
          <p:cNvCxnSpPr>
            <a:cxnSpLocks/>
          </p:cNvCxnSpPr>
          <p:nvPr/>
        </p:nvCxnSpPr>
        <p:spPr>
          <a:xfrm flipH="1">
            <a:off x="1528147" y="3725074"/>
            <a:ext cx="46518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79D5E61-26DD-C94F-AF34-9121BFEBEA72}"/>
              </a:ext>
            </a:extLst>
          </p:cNvPr>
          <p:cNvCxnSpPr>
            <a:cxnSpLocks/>
          </p:cNvCxnSpPr>
          <p:nvPr/>
        </p:nvCxnSpPr>
        <p:spPr>
          <a:xfrm flipH="1">
            <a:off x="1528147" y="3875506"/>
            <a:ext cx="46518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189419F-2E4C-824F-A795-71A0DE20DCF3}"/>
              </a:ext>
            </a:extLst>
          </p:cNvPr>
          <p:cNvCxnSpPr>
            <a:cxnSpLocks/>
          </p:cNvCxnSpPr>
          <p:nvPr/>
        </p:nvCxnSpPr>
        <p:spPr>
          <a:xfrm>
            <a:off x="1760738" y="3895480"/>
            <a:ext cx="1" cy="4806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A2DB4B4-1675-5C4C-A9C4-C73D3F2E9B53}"/>
              </a:ext>
            </a:extLst>
          </p:cNvPr>
          <p:cNvCxnSpPr>
            <a:cxnSpLocks/>
          </p:cNvCxnSpPr>
          <p:nvPr/>
        </p:nvCxnSpPr>
        <p:spPr>
          <a:xfrm>
            <a:off x="1608342" y="4376154"/>
            <a:ext cx="31350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77C14A0-F437-2541-9324-9143EA50ECFC}"/>
              </a:ext>
            </a:extLst>
          </p:cNvPr>
          <p:cNvCxnSpPr>
            <a:cxnSpLocks/>
          </p:cNvCxnSpPr>
          <p:nvPr/>
        </p:nvCxnSpPr>
        <p:spPr>
          <a:xfrm>
            <a:off x="1684542" y="4450177"/>
            <a:ext cx="16110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195EDB4-FF01-1549-8961-C313816BD7F3}"/>
              </a:ext>
            </a:extLst>
          </p:cNvPr>
          <p:cNvSpPr txBox="1"/>
          <p:nvPr/>
        </p:nvSpPr>
        <p:spPr>
          <a:xfrm>
            <a:off x="2050236" y="3626574"/>
            <a:ext cx="35137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i="0" u="none" strike="noStrike" kern="1200" cap="none" spc="0" normalizeH="0" baseline="0" noProof="0" dirty="0">
                <a:ln>
                  <a:noFill/>
                </a:ln>
                <a:solidFill>
                  <a:srgbClr val="000000"/>
                </a:solidFill>
                <a:effectLst/>
                <a:uLnTx/>
                <a:uFillTx/>
                <a:latin typeface="Arial" charset="0"/>
                <a:ea typeface="+mn-ea"/>
                <a:cs typeface="+mn-cs"/>
              </a:rPr>
              <a:t>C</a:t>
            </a:r>
          </a:p>
        </p:txBody>
      </p:sp>
      <p:sp>
        <p:nvSpPr>
          <p:cNvPr id="35" name="TextBox 34">
            <a:extLst>
              <a:ext uri="{FF2B5EF4-FFF2-40B4-BE49-F238E27FC236}">
                <a16:creationId xmlns:a16="http://schemas.microsoft.com/office/drawing/2014/main" id="{8824FAD4-7539-9C4A-9588-AF936C363892}"/>
              </a:ext>
            </a:extLst>
          </p:cNvPr>
          <p:cNvSpPr txBox="1"/>
          <p:nvPr/>
        </p:nvSpPr>
        <p:spPr>
          <a:xfrm>
            <a:off x="1294555" y="2689449"/>
            <a:ext cx="35137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charset="0"/>
                <a:ea typeface="+mn-ea"/>
                <a:cs typeface="+mn-cs"/>
              </a:rPr>
              <a:t>R</a:t>
            </a:r>
            <a:endParaRPr kumimoji="0" lang="en-GB" sz="1800" b="0" i="0" u="none" strike="noStrike" kern="1200" cap="none" spc="0" normalizeH="0" baseline="-25000" noProof="0" dirty="0">
              <a:ln>
                <a:noFill/>
              </a:ln>
              <a:solidFill>
                <a:srgbClr val="000000"/>
              </a:solidFill>
              <a:effectLst/>
              <a:uLnTx/>
              <a:uFillTx/>
              <a:latin typeface="Arial" charset="0"/>
              <a:ea typeface="+mn-ea"/>
              <a:cs typeface="+mn-cs"/>
            </a:endParaRPr>
          </a:p>
        </p:txBody>
      </p:sp>
      <p:sp>
        <p:nvSpPr>
          <p:cNvPr id="39" name="TextBox 38">
            <a:extLst>
              <a:ext uri="{FF2B5EF4-FFF2-40B4-BE49-F238E27FC236}">
                <a16:creationId xmlns:a16="http://schemas.microsoft.com/office/drawing/2014/main" id="{718FA3FF-BF9E-7944-A899-77668514833B}"/>
              </a:ext>
            </a:extLst>
          </p:cNvPr>
          <p:cNvSpPr txBox="1"/>
          <p:nvPr/>
        </p:nvSpPr>
        <p:spPr>
          <a:xfrm>
            <a:off x="2129804" y="3329942"/>
            <a:ext cx="1037463"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i="0" u="none" strike="noStrike" kern="1200" cap="none" spc="0" normalizeH="0" baseline="0" noProof="0" dirty="0">
                <a:ln>
                  <a:noFill/>
                </a:ln>
                <a:solidFill>
                  <a:srgbClr val="000000"/>
                </a:solidFill>
                <a:effectLst/>
                <a:uLnTx/>
                <a:uFillTx/>
                <a:latin typeface="Arial" charset="0"/>
                <a:ea typeface="+mn-ea"/>
                <a:cs typeface="+mn-cs"/>
              </a:rPr>
              <a:t>ΔV=Q/C</a:t>
            </a:r>
          </a:p>
        </p:txBody>
      </p:sp>
      <p:sp>
        <p:nvSpPr>
          <p:cNvPr id="40" name="TextBox 39">
            <a:extLst>
              <a:ext uri="{FF2B5EF4-FFF2-40B4-BE49-F238E27FC236}">
                <a16:creationId xmlns:a16="http://schemas.microsoft.com/office/drawing/2014/main" id="{A9A06C30-2020-554B-8135-BFD795CA5B02}"/>
              </a:ext>
            </a:extLst>
          </p:cNvPr>
          <p:cNvSpPr txBox="1"/>
          <p:nvPr/>
        </p:nvSpPr>
        <p:spPr>
          <a:xfrm>
            <a:off x="595753" y="3592035"/>
            <a:ext cx="795924" cy="369332"/>
          </a:xfrm>
          <a:prstGeom prst="rect">
            <a:avLst/>
          </a:prstGeom>
          <a:noFill/>
        </p:spPr>
        <p:txBody>
          <a:bodyPr wrap="none" rtlCol="0">
            <a:spAutoFit/>
          </a:bodyPr>
          <a:lstStyle/>
          <a:p>
            <a:r>
              <a:rPr lang="en-GB" dirty="0"/>
              <a:t>SPAD</a:t>
            </a:r>
          </a:p>
        </p:txBody>
      </p:sp>
      <p:sp>
        <p:nvSpPr>
          <p:cNvPr id="41" name="Rectangle 40">
            <a:extLst>
              <a:ext uri="{FF2B5EF4-FFF2-40B4-BE49-F238E27FC236}">
                <a16:creationId xmlns:a16="http://schemas.microsoft.com/office/drawing/2014/main" id="{3894919B-8887-6D4E-A875-FADA504ADD7B}"/>
              </a:ext>
            </a:extLst>
          </p:cNvPr>
          <p:cNvSpPr/>
          <p:nvPr/>
        </p:nvSpPr>
        <p:spPr>
          <a:xfrm>
            <a:off x="1422184" y="2025849"/>
            <a:ext cx="338554" cy="369332"/>
          </a:xfrm>
          <a:prstGeom prst="rect">
            <a:avLst/>
          </a:prstGeom>
        </p:spPr>
        <p:txBody>
          <a:bodyPr wrap="none">
            <a:spAutoFit/>
          </a:bodyPr>
          <a:lstStyle/>
          <a:p>
            <a:r>
              <a:rPr lang="en-GB" dirty="0">
                <a:solidFill>
                  <a:srgbClr val="000000"/>
                </a:solidFill>
              </a:rPr>
              <a:t>V</a:t>
            </a:r>
            <a:endParaRPr lang="en-GB" dirty="0"/>
          </a:p>
        </p:txBody>
      </p:sp>
      <p:pic>
        <p:nvPicPr>
          <p:cNvPr id="19" name="Picture 7" descr="geiger_tube">
            <a:extLst>
              <a:ext uri="{FF2B5EF4-FFF2-40B4-BE49-F238E27FC236}">
                <a16:creationId xmlns:a16="http://schemas.microsoft.com/office/drawing/2014/main" id="{9467BA9D-BF24-254B-AF17-1D2A7BB160CA}"/>
              </a:ext>
            </a:extLst>
          </p:cNvPr>
          <p:cNvPicPr>
            <a:picLocks noChangeAspect="1" noChangeArrowheads="1"/>
          </p:cNvPicPr>
          <p:nvPr/>
        </p:nvPicPr>
        <p:blipFill>
          <a:blip r:embed="rId2" cstate="print"/>
          <a:srcRect/>
          <a:stretch>
            <a:fillRect/>
          </a:stretch>
        </p:blipFill>
        <p:spPr bwMode="auto">
          <a:xfrm>
            <a:off x="4394379" y="4378876"/>
            <a:ext cx="3429000" cy="1985963"/>
          </a:xfrm>
          <a:prstGeom prst="rect">
            <a:avLst/>
          </a:prstGeom>
          <a:noFill/>
          <a:ln w="9525">
            <a:noFill/>
            <a:miter lim="800000"/>
            <a:headEnd/>
            <a:tailEnd/>
          </a:ln>
        </p:spPr>
      </p:pic>
      <p:sp>
        <p:nvSpPr>
          <p:cNvPr id="20" name="Text Box 8">
            <a:extLst>
              <a:ext uri="{FF2B5EF4-FFF2-40B4-BE49-F238E27FC236}">
                <a16:creationId xmlns:a16="http://schemas.microsoft.com/office/drawing/2014/main" id="{E1A93067-AA54-9C41-9B17-8DF8C3611202}"/>
              </a:ext>
            </a:extLst>
          </p:cNvPr>
          <p:cNvSpPr txBox="1">
            <a:spLocks noChangeArrowheads="1"/>
          </p:cNvSpPr>
          <p:nvPr/>
        </p:nvSpPr>
        <p:spPr bwMode="auto">
          <a:xfrm>
            <a:off x="4308626" y="4034006"/>
            <a:ext cx="2741135" cy="339196"/>
          </a:xfrm>
          <a:prstGeom prst="rect">
            <a:avLst/>
          </a:prstGeom>
          <a:noFill/>
          <a:ln w="9525">
            <a:noFill/>
            <a:miter lim="800000"/>
            <a:headEnd/>
            <a:tailEnd/>
          </a:ln>
        </p:spPr>
        <p:txBody>
          <a:bodyPr wrap="none" lIns="92075" tIns="46038" rIns="92075" bIns="46038">
            <a:spAutoFit/>
          </a:bodyPr>
          <a:lstStyle/>
          <a:p>
            <a:r>
              <a:rPr lang="en-US" sz="1600" dirty="0"/>
              <a:t>Rutherford and Geiger 1908</a:t>
            </a:r>
          </a:p>
        </p:txBody>
      </p:sp>
      <p:pic>
        <p:nvPicPr>
          <p:cNvPr id="21" name="Picture 10" descr="http://www.lisefizik.com/lise3/resim2/electroscope2.gif">
            <a:extLst>
              <a:ext uri="{FF2B5EF4-FFF2-40B4-BE49-F238E27FC236}">
                <a16:creationId xmlns:a16="http://schemas.microsoft.com/office/drawing/2014/main" id="{794B859E-A2EC-D147-ABCF-2D23858232E3}"/>
              </a:ext>
            </a:extLst>
          </p:cNvPr>
          <p:cNvPicPr>
            <a:picLocks noChangeAspect="1" noChangeArrowheads="1"/>
          </p:cNvPicPr>
          <p:nvPr/>
        </p:nvPicPr>
        <p:blipFill>
          <a:blip r:embed="rId3" cstate="print"/>
          <a:srcRect/>
          <a:stretch>
            <a:fillRect/>
          </a:stretch>
        </p:blipFill>
        <p:spPr bwMode="auto">
          <a:xfrm>
            <a:off x="8693492" y="3626574"/>
            <a:ext cx="2105653" cy="2905125"/>
          </a:xfrm>
          <a:prstGeom prst="rect">
            <a:avLst/>
          </a:prstGeom>
          <a:noFill/>
          <a:ln w="9525">
            <a:noFill/>
            <a:miter lim="800000"/>
            <a:headEnd/>
            <a:tailEnd/>
          </a:ln>
        </p:spPr>
      </p:pic>
    </p:spTree>
    <p:extLst>
      <p:ext uri="{BB962C8B-B14F-4D97-AF65-F5344CB8AC3E}">
        <p14:creationId xmlns:p14="http://schemas.microsoft.com/office/powerpoint/2010/main" val="32110713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03EA17-815C-AF4E-B8C9-60877B823715}"/>
              </a:ext>
            </a:extLst>
          </p:cNvPr>
          <p:cNvSpPr>
            <a:spLocks noGrp="1"/>
          </p:cNvSpPr>
          <p:nvPr>
            <p:ph type="sldNum" sz="quarter" idx="11"/>
          </p:nvPr>
        </p:nvSpPr>
        <p:spPr/>
        <p:txBody>
          <a:bodyPr/>
          <a:lstStyle/>
          <a:p>
            <a:pPr>
              <a:defRPr/>
            </a:pPr>
            <a:fld id="{7139EE62-D25E-4D29-9274-D0BC29529B49}" type="slidenum">
              <a:rPr lang="en-US" smtClean="0"/>
              <a:pPr>
                <a:defRPr/>
              </a:pPr>
              <a:t>49</a:t>
            </a:fld>
            <a:endParaRPr lang="en-US" dirty="0"/>
          </a:p>
        </p:txBody>
      </p:sp>
      <p:sp>
        <p:nvSpPr>
          <p:cNvPr id="4" name="TextBox 3">
            <a:extLst>
              <a:ext uri="{FF2B5EF4-FFF2-40B4-BE49-F238E27FC236}">
                <a16:creationId xmlns:a16="http://schemas.microsoft.com/office/drawing/2014/main" id="{B67097A2-DFB8-F64A-9D7E-301AE06FE610}"/>
              </a:ext>
            </a:extLst>
          </p:cNvPr>
          <p:cNvSpPr txBox="1">
            <a:spLocks noChangeArrowheads="1"/>
          </p:cNvSpPr>
          <p:nvPr/>
        </p:nvSpPr>
        <p:spPr bwMode="auto">
          <a:xfrm>
            <a:off x="0" y="8016"/>
            <a:ext cx="1217458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90000"/>
              </a:lnSpc>
              <a:spcBef>
                <a:spcPct val="30000"/>
              </a:spcBef>
              <a:spcAft>
                <a:spcPct val="0"/>
              </a:spcAft>
              <a:buClr>
                <a:srgbClr val="008000"/>
              </a:buClr>
              <a:buSzPct val="70000"/>
              <a:buFontTx/>
              <a:buNone/>
              <a:tabLst/>
              <a:defRPr/>
            </a:pPr>
            <a:r>
              <a:rPr kumimoji="0" lang="en-GB"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SPAD time resolution</a:t>
            </a:r>
          </a:p>
        </p:txBody>
      </p:sp>
      <p:pic>
        <p:nvPicPr>
          <p:cNvPr id="5" name="Picture 4">
            <a:extLst>
              <a:ext uri="{FF2B5EF4-FFF2-40B4-BE49-F238E27FC236}">
                <a16:creationId xmlns:a16="http://schemas.microsoft.com/office/drawing/2014/main" id="{5CAF6BD8-2E77-374E-9D68-EDE96979FBEF}"/>
              </a:ext>
            </a:extLst>
          </p:cNvPr>
          <p:cNvPicPr>
            <a:picLocks noChangeAspect="1"/>
          </p:cNvPicPr>
          <p:nvPr/>
        </p:nvPicPr>
        <p:blipFill>
          <a:blip r:embed="rId2"/>
          <a:stretch>
            <a:fillRect/>
          </a:stretch>
        </p:blipFill>
        <p:spPr>
          <a:xfrm>
            <a:off x="471562" y="609875"/>
            <a:ext cx="3494956" cy="3474559"/>
          </a:xfrm>
          <a:prstGeom prst="rect">
            <a:avLst/>
          </a:prstGeom>
        </p:spPr>
      </p:pic>
      <p:sp>
        <p:nvSpPr>
          <p:cNvPr id="10" name="Rectangle 9">
            <a:extLst>
              <a:ext uri="{FF2B5EF4-FFF2-40B4-BE49-F238E27FC236}">
                <a16:creationId xmlns:a16="http://schemas.microsoft.com/office/drawing/2014/main" id="{120FEF62-7594-4F4F-A3C6-C85BD7C97DB5}"/>
              </a:ext>
            </a:extLst>
          </p:cNvPr>
          <p:cNvSpPr/>
          <p:nvPr/>
        </p:nvSpPr>
        <p:spPr>
          <a:xfrm>
            <a:off x="1737591" y="4518599"/>
            <a:ext cx="9120670" cy="1569660"/>
          </a:xfrm>
          <a:prstGeom prst="rect">
            <a:avLst/>
          </a:prstGeom>
        </p:spPr>
        <p:txBody>
          <a:bodyPr wrap="square">
            <a:spAutoFit/>
          </a:bodyPr>
          <a:lstStyle/>
          <a:p>
            <a:r>
              <a:rPr lang="en-GB" sz="1600" dirty="0">
                <a:solidFill>
                  <a:srgbClr val="002060"/>
                </a:solidFill>
              </a:rPr>
              <a:t>Time measurement by  setting a threshold to the diverging avalanche signal.</a:t>
            </a:r>
          </a:p>
          <a:p>
            <a:endParaRPr lang="en-GB" sz="1600" dirty="0">
              <a:solidFill>
                <a:srgbClr val="002060"/>
              </a:solidFill>
            </a:endParaRPr>
          </a:p>
          <a:p>
            <a:r>
              <a:rPr lang="en-GB" sz="1600" dirty="0">
                <a:solidFill>
                  <a:schemeClr val="accent6">
                    <a:lumMod val="50000"/>
                  </a:schemeClr>
                </a:solidFill>
              </a:rPr>
              <a:t>First investigate a SPAD without boundaries:</a:t>
            </a:r>
          </a:p>
          <a:p>
            <a:endParaRPr lang="en-GB" sz="1600" dirty="0">
              <a:solidFill>
                <a:srgbClr val="002060"/>
              </a:solidFill>
            </a:endParaRPr>
          </a:p>
          <a:p>
            <a:pPr marL="285750" indent="-285750">
              <a:buFont typeface="Wingdings" pitchFamily="2" charset="2"/>
              <a:buChar char="à"/>
            </a:pPr>
            <a:r>
              <a:rPr lang="en-GB" sz="1600" dirty="0">
                <a:solidFill>
                  <a:srgbClr val="002060"/>
                </a:solidFill>
                <a:sym typeface="Wingdings" pitchFamily="2" charset="2"/>
              </a:rPr>
              <a:t>Exact solution exists</a:t>
            </a:r>
          </a:p>
          <a:p>
            <a:pPr marL="285750" indent="-285750">
              <a:buFont typeface="Wingdings" pitchFamily="2" charset="2"/>
              <a:buChar char="à"/>
            </a:pPr>
            <a:r>
              <a:rPr lang="en-GB" sz="1600" dirty="0">
                <a:solidFill>
                  <a:srgbClr val="002060"/>
                </a:solidFill>
                <a:sym typeface="Wingdings" pitchFamily="2" charset="2"/>
              </a:rPr>
              <a:t>Features are similar to the (much more complicated) SPAD with boundaries</a:t>
            </a:r>
            <a:endParaRPr lang="en-GB" sz="1600" dirty="0">
              <a:solidFill>
                <a:srgbClr val="002060"/>
              </a:solidFill>
            </a:endParaRPr>
          </a:p>
        </p:txBody>
      </p:sp>
      <p:pic>
        <p:nvPicPr>
          <p:cNvPr id="2" name="Picture 1">
            <a:extLst>
              <a:ext uri="{FF2B5EF4-FFF2-40B4-BE49-F238E27FC236}">
                <a16:creationId xmlns:a16="http://schemas.microsoft.com/office/drawing/2014/main" id="{D514674B-88D9-5E44-B414-930DB645DBA8}"/>
              </a:ext>
            </a:extLst>
          </p:cNvPr>
          <p:cNvPicPr>
            <a:picLocks noChangeAspect="1"/>
          </p:cNvPicPr>
          <p:nvPr/>
        </p:nvPicPr>
        <p:blipFill rotWithShape="1">
          <a:blip r:embed="rId3"/>
          <a:srcRect l="6017"/>
          <a:stretch/>
        </p:blipFill>
        <p:spPr>
          <a:xfrm>
            <a:off x="5486400" y="837904"/>
            <a:ext cx="4948114" cy="2400083"/>
          </a:xfrm>
          <a:prstGeom prst="rect">
            <a:avLst/>
          </a:prstGeom>
        </p:spPr>
      </p:pic>
    </p:spTree>
    <p:extLst>
      <p:ext uri="{BB962C8B-B14F-4D97-AF65-F5344CB8AC3E}">
        <p14:creationId xmlns:p14="http://schemas.microsoft.com/office/powerpoint/2010/main" val="2554701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26ABEA-E336-E040-875F-AD20FA340974}"/>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52BF309-6B9F-3741-9BDB-9CF9B53810AF}" type="datetime1">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10/21/21</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D659E865-B1CA-6F4E-8121-F3D1C60F9435}"/>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39EE62-D25E-4D29-9274-D0BC29529B49}"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4" name="Text Box 20">
            <a:extLst>
              <a:ext uri="{FF2B5EF4-FFF2-40B4-BE49-F238E27FC236}">
                <a16:creationId xmlns:a16="http://schemas.microsoft.com/office/drawing/2014/main" id="{D14C5C25-A90A-9540-A49A-D36929B0FCB6}"/>
              </a:ext>
            </a:extLst>
          </p:cNvPr>
          <p:cNvSpPr txBox="1">
            <a:spLocks noChangeArrowheads="1"/>
          </p:cNvSpPr>
          <p:nvPr/>
        </p:nvSpPr>
        <p:spPr bwMode="auto">
          <a:xfrm>
            <a:off x="0" y="1"/>
            <a:ext cx="1217458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Intrinsic time resolution of a ‘large’ silicon pad detector</a:t>
            </a:r>
          </a:p>
        </p:txBody>
      </p:sp>
      <p:sp>
        <p:nvSpPr>
          <p:cNvPr id="5" name="Rectangle 4">
            <a:extLst>
              <a:ext uri="{FF2B5EF4-FFF2-40B4-BE49-F238E27FC236}">
                <a16:creationId xmlns:a16="http://schemas.microsoft.com/office/drawing/2014/main" id="{0A486639-E87B-2345-895F-613BAAD94887}"/>
              </a:ext>
            </a:extLst>
          </p:cNvPr>
          <p:cNvSpPr/>
          <p:nvPr/>
        </p:nvSpPr>
        <p:spPr bwMode="auto">
          <a:xfrm>
            <a:off x="777931" y="1039045"/>
            <a:ext cx="4140199" cy="11811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02F06AA8-A3F9-DF4D-9592-C0260FEEBE83}"/>
              </a:ext>
            </a:extLst>
          </p:cNvPr>
          <p:cNvSpPr/>
          <p:nvPr/>
        </p:nvSpPr>
        <p:spPr bwMode="auto">
          <a:xfrm>
            <a:off x="798952" y="2235363"/>
            <a:ext cx="4140199" cy="11747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A7263C2A-9875-A240-995E-314220AC1F1D}"/>
              </a:ext>
            </a:extLst>
          </p:cNvPr>
          <p:cNvSpPr/>
          <p:nvPr/>
        </p:nvSpPr>
        <p:spPr bwMode="auto">
          <a:xfrm>
            <a:off x="767421" y="906353"/>
            <a:ext cx="4140199" cy="11747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6">
            <a:extLst>
              <a:ext uri="{FF2B5EF4-FFF2-40B4-BE49-F238E27FC236}">
                <a16:creationId xmlns:a16="http://schemas.microsoft.com/office/drawing/2014/main" id="{BB6D536D-17B9-8549-98BA-FEEC86CA038C}"/>
              </a:ext>
            </a:extLst>
          </p:cNvPr>
          <p:cNvSpPr txBox="1">
            <a:spLocks noChangeArrowheads="1"/>
          </p:cNvSpPr>
          <p:nvPr/>
        </p:nvSpPr>
        <p:spPr bwMode="auto">
          <a:xfrm>
            <a:off x="5051894" y="708822"/>
            <a:ext cx="46038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CC00"/>
                </a:solidFill>
                <a:effectLst/>
                <a:uLnTx/>
                <a:uFillTx/>
                <a:latin typeface="Arial" panose="020B0604020202020204" pitchFamily="34" charset="0"/>
                <a:ea typeface="+mn-ea"/>
                <a:cs typeface="+mn-cs"/>
              </a:rPr>
              <a:t>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FFCC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FFCC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p+</a:t>
            </a:r>
          </a:p>
        </p:txBody>
      </p:sp>
      <p:sp>
        <p:nvSpPr>
          <p:cNvPr id="9" name="TextBox 7">
            <a:extLst>
              <a:ext uri="{FF2B5EF4-FFF2-40B4-BE49-F238E27FC236}">
                <a16:creationId xmlns:a16="http://schemas.microsoft.com/office/drawing/2014/main" id="{B648D250-EF38-AD44-8D84-6588FE86C1AC}"/>
              </a:ext>
            </a:extLst>
          </p:cNvPr>
          <p:cNvSpPr txBox="1">
            <a:spLocks noChangeArrowheads="1"/>
          </p:cNvSpPr>
          <p:nvPr/>
        </p:nvSpPr>
        <p:spPr bwMode="auto">
          <a:xfrm>
            <a:off x="997513" y="2375337"/>
            <a:ext cx="415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-V</a:t>
            </a:r>
          </a:p>
        </p:txBody>
      </p:sp>
      <p:cxnSp>
        <p:nvCxnSpPr>
          <p:cNvPr id="10" name="Straight Arrow Connector 9">
            <a:extLst>
              <a:ext uri="{FF2B5EF4-FFF2-40B4-BE49-F238E27FC236}">
                <a16:creationId xmlns:a16="http://schemas.microsoft.com/office/drawing/2014/main" id="{0A9DF4F1-8B0A-0949-863E-F931AF966791}"/>
              </a:ext>
            </a:extLst>
          </p:cNvPr>
          <p:cNvCxnSpPr/>
          <p:nvPr/>
        </p:nvCxnSpPr>
        <p:spPr bwMode="auto">
          <a:xfrm rot="5400000">
            <a:off x="564412" y="1628801"/>
            <a:ext cx="1181100" cy="158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11" name="TextBox 21">
            <a:extLst>
              <a:ext uri="{FF2B5EF4-FFF2-40B4-BE49-F238E27FC236}">
                <a16:creationId xmlns:a16="http://schemas.microsoft.com/office/drawing/2014/main" id="{C7929B02-D04B-1641-8699-B33DD9A98697}"/>
              </a:ext>
            </a:extLst>
          </p:cNvPr>
          <p:cNvSpPr txBox="1">
            <a:spLocks noChangeArrowheads="1"/>
          </p:cNvSpPr>
          <p:nvPr/>
        </p:nvSpPr>
        <p:spPr bwMode="auto">
          <a:xfrm>
            <a:off x="1217563" y="1452460"/>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d</a:t>
            </a:r>
          </a:p>
        </p:txBody>
      </p:sp>
      <p:sp>
        <p:nvSpPr>
          <p:cNvPr id="12" name="TextBox 35">
            <a:extLst>
              <a:ext uri="{FF2B5EF4-FFF2-40B4-BE49-F238E27FC236}">
                <a16:creationId xmlns:a16="http://schemas.microsoft.com/office/drawing/2014/main" id="{4ECD96B1-1892-7843-B42F-867E659038D4}"/>
              </a:ext>
            </a:extLst>
          </p:cNvPr>
          <p:cNvSpPr txBox="1">
            <a:spLocks noChangeArrowheads="1"/>
          </p:cNvSpPr>
          <p:nvPr/>
        </p:nvSpPr>
        <p:spPr bwMode="auto">
          <a:xfrm>
            <a:off x="1839826" y="1584348"/>
            <a:ext cx="6511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holes</a:t>
            </a:r>
            <a:endParaRPr kumimoji="0" lang="en-US" altLang="en-US" sz="1400" b="1" i="0" u="none" strike="noStrike" kern="1200" cap="none" spc="0" normalizeH="0" baseline="-25000" noProof="0" dirty="0">
              <a:ln>
                <a:noFill/>
              </a:ln>
              <a:solidFill>
                <a:prstClr val="black"/>
              </a:solidFill>
              <a:effectLst/>
              <a:uLnTx/>
              <a:uFillTx/>
              <a:latin typeface="Arial" panose="020B0604020202020204" pitchFamily="34" charset="0"/>
              <a:ea typeface="+mn-ea"/>
              <a:cs typeface="+mn-cs"/>
            </a:endParaRPr>
          </a:p>
        </p:txBody>
      </p:sp>
      <p:sp>
        <p:nvSpPr>
          <p:cNvPr id="13" name="TextBox 36">
            <a:extLst>
              <a:ext uri="{FF2B5EF4-FFF2-40B4-BE49-F238E27FC236}">
                <a16:creationId xmlns:a16="http://schemas.microsoft.com/office/drawing/2014/main" id="{A9028DE6-9B14-2840-AE0F-459639449B57}"/>
              </a:ext>
            </a:extLst>
          </p:cNvPr>
          <p:cNvSpPr txBox="1">
            <a:spLocks noChangeArrowheads="1"/>
          </p:cNvSpPr>
          <p:nvPr/>
        </p:nvSpPr>
        <p:spPr bwMode="auto">
          <a:xfrm>
            <a:off x="2888357" y="1254374"/>
            <a:ext cx="9797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electrons</a:t>
            </a:r>
            <a:endParaRPr kumimoji="0" lang="en-US" altLang="en-US" sz="1400" b="1" i="0" u="none" strike="noStrike" kern="1200" cap="none" spc="0" normalizeH="0" baseline="-25000" noProof="0" dirty="0">
              <a:ln>
                <a:noFill/>
              </a:ln>
              <a:solidFill>
                <a:prstClr val="black"/>
              </a:solidFill>
              <a:effectLst/>
              <a:uLnTx/>
              <a:uFillTx/>
              <a:latin typeface="Arial" panose="020B0604020202020204" pitchFamily="34" charset="0"/>
              <a:ea typeface="+mn-ea"/>
              <a:cs typeface="+mn-cs"/>
            </a:endParaRPr>
          </a:p>
        </p:txBody>
      </p:sp>
      <p:cxnSp>
        <p:nvCxnSpPr>
          <p:cNvPr id="14" name="Straight Arrow Connector 13">
            <a:extLst>
              <a:ext uri="{FF2B5EF4-FFF2-40B4-BE49-F238E27FC236}">
                <a16:creationId xmlns:a16="http://schemas.microsoft.com/office/drawing/2014/main" id="{0736B749-EC46-0549-B7FE-B615524BD65B}"/>
              </a:ext>
            </a:extLst>
          </p:cNvPr>
          <p:cNvCxnSpPr>
            <a:cxnSpLocks/>
          </p:cNvCxnSpPr>
          <p:nvPr/>
        </p:nvCxnSpPr>
        <p:spPr bwMode="auto">
          <a:xfrm flipV="1">
            <a:off x="517307" y="1069864"/>
            <a:ext cx="0" cy="108475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5" name="TextBox 47">
            <a:extLst>
              <a:ext uri="{FF2B5EF4-FFF2-40B4-BE49-F238E27FC236}">
                <a16:creationId xmlns:a16="http://schemas.microsoft.com/office/drawing/2014/main" id="{1A35C07C-94F3-3E4F-B0F6-789735373595}"/>
              </a:ext>
            </a:extLst>
          </p:cNvPr>
          <p:cNvSpPr txBox="1">
            <a:spLocks noChangeArrowheads="1"/>
          </p:cNvSpPr>
          <p:nvPr/>
        </p:nvSpPr>
        <p:spPr bwMode="auto">
          <a:xfrm>
            <a:off x="144518" y="1334473"/>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x</a:t>
            </a:r>
            <a:endPar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endParaRPr>
          </a:p>
        </p:txBody>
      </p:sp>
      <p:cxnSp>
        <p:nvCxnSpPr>
          <p:cNvPr id="16" name="Straight Arrow Connector 15">
            <a:extLst>
              <a:ext uri="{FF2B5EF4-FFF2-40B4-BE49-F238E27FC236}">
                <a16:creationId xmlns:a16="http://schemas.microsoft.com/office/drawing/2014/main" id="{27D7759F-7EA1-964E-BBD1-FA9C9E7F65E6}"/>
              </a:ext>
            </a:extLst>
          </p:cNvPr>
          <p:cNvCxnSpPr>
            <a:cxnSpLocks/>
          </p:cNvCxnSpPr>
          <p:nvPr/>
        </p:nvCxnSpPr>
        <p:spPr bwMode="auto">
          <a:xfrm flipV="1">
            <a:off x="5586523" y="924907"/>
            <a:ext cx="0" cy="135583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7" name="TextBox 51">
            <a:extLst>
              <a:ext uri="{FF2B5EF4-FFF2-40B4-BE49-F238E27FC236}">
                <a16:creationId xmlns:a16="http://schemas.microsoft.com/office/drawing/2014/main" id="{D8184C50-2EBA-9F4C-9A76-E3AD3F48889A}"/>
              </a:ext>
            </a:extLst>
          </p:cNvPr>
          <p:cNvSpPr txBox="1">
            <a:spLocks noChangeArrowheads="1"/>
          </p:cNvSpPr>
          <p:nvPr/>
        </p:nvSpPr>
        <p:spPr bwMode="auto">
          <a:xfrm>
            <a:off x="5707820" y="1481957"/>
            <a:ext cx="3385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E</a:t>
            </a:r>
            <a:endParaRPr kumimoji="0" lang="en-US" altLang="en-US" sz="1800" b="1" i="0" u="none" strike="noStrike" kern="1200" cap="none" spc="0" normalizeH="0" baseline="-25000" noProof="0">
              <a:ln>
                <a:noFill/>
              </a:ln>
              <a:solidFill>
                <a:prstClr val="black"/>
              </a:solidFill>
              <a:effectLst/>
              <a:uLnTx/>
              <a:uFillTx/>
              <a:latin typeface="Arial" panose="020B0604020202020204" pitchFamily="34" charset="0"/>
              <a:ea typeface="+mn-ea"/>
              <a:cs typeface="+mn-cs"/>
            </a:endParaRPr>
          </a:p>
        </p:txBody>
      </p:sp>
      <p:grpSp>
        <p:nvGrpSpPr>
          <p:cNvPr id="18" name="Group 17">
            <a:extLst>
              <a:ext uri="{FF2B5EF4-FFF2-40B4-BE49-F238E27FC236}">
                <a16:creationId xmlns:a16="http://schemas.microsoft.com/office/drawing/2014/main" id="{3F4DF0E3-52D0-7D4D-B166-C6BA1614551B}"/>
              </a:ext>
            </a:extLst>
          </p:cNvPr>
          <p:cNvGrpSpPr/>
          <p:nvPr/>
        </p:nvGrpSpPr>
        <p:grpSpPr>
          <a:xfrm rot="10800000">
            <a:off x="2135245" y="608672"/>
            <a:ext cx="314325" cy="287337"/>
            <a:chOff x="7821338" y="514082"/>
            <a:chExt cx="314325" cy="287337"/>
          </a:xfrm>
        </p:grpSpPr>
        <p:cxnSp>
          <p:nvCxnSpPr>
            <p:cNvPr id="19" name="Straight Connector 18">
              <a:extLst>
                <a:ext uri="{FF2B5EF4-FFF2-40B4-BE49-F238E27FC236}">
                  <a16:creationId xmlns:a16="http://schemas.microsoft.com/office/drawing/2014/main" id="{DFDCA09B-28DC-1F41-821D-E8D45AD938EE}"/>
                </a:ext>
              </a:extLst>
            </p:cNvPr>
            <p:cNvCxnSpPr/>
            <p:nvPr/>
          </p:nvCxnSpPr>
          <p:spPr bwMode="auto">
            <a:xfrm rot="5400000">
              <a:off x="7881663" y="602982"/>
              <a:ext cx="177800" cy="0"/>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a:extLst>
                <a:ext uri="{FF2B5EF4-FFF2-40B4-BE49-F238E27FC236}">
                  <a16:creationId xmlns:a16="http://schemas.microsoft.com/office/drawing/2014/main" id="{43001DA7-E7ED-604C-BE95-A79FFEBC6765}"/>
                </a:ext>
              </a:extLst>
            </p:cNvPr>
            <p:cNvCxnSpPr/>
            <p:nvPr/>
          </p:nvCxnSpPr>
          <p:spPr bwMode="auto">
            <a:xfrm rot="10800000">
              <a:off x="7821338" y="690294"/>
              <a:ext cx="314325" cy="1588"/>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a:extLst>
                <a:ext uri="{FF2B5EF4-FFF2-40B4-BE49-F238E27FC236}">
                  <a16:creationId xmlns:a16="http://schemas.microsoft.com/office/drawing/2014/main" id="{3ACC85A4-1CE1-AB41-B649-7B2EF88A7A8C}"/>
                </a:ext>
              </a:extLst>
            </p:cNvPr>
            <p:cNvCxnSpPr/>
            <p:nvPr/>
          </p:nvCxnSpPr>
          <p:spPr bwMode="auto">
            <a:xfrm rot="10800000">
              <a:off x="7907063" y="742682"/>
              <a:ext cx="149225" cy="1587"/>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a:extLst>
                <a:ext uri="{FF2B5EF4-FFF2-40B4-BE49-F238E27FC236}">
                  <a16:creationId xmlns:a16="http://schemas.microsoft.com/office/drawing/2014/main" id="{EFAD1811-F4F2-3E44-B9D1-4AB7524C7EE8}"/>
                </a:ext>
              </a:extLst>
            </p:cNvPr>
            <p:cNvCxnSpPr/>
            <p:nvPr/>
          </p:nvCxnSpPr>
          <p:spPr bwMode="auto">
            <a:xfrm rot="10800000">
              <a:off x="7954688" y="801419"/>
              <a:ext cx="63500" cy="0"/>
            </a:xfrm>
            <a:prstGeom prst="line">
              <a:avLst/>
            </a:prstGeom>
          </p:spPr>
          <p:style>
            <a:lnRef idx="2">
              <a:schemeClr val="dk1"/>
            </a:lnRef>
            <a:fillRef idx="0">
              <a:schemeClr val="dk1"/>
            </a:fillRef>
            <a:effectRef idx="1">
              <a:schemeClr val="dk1"/>
            </a:effectRef>
            <a:fontRef idx="minor">
              <a:schemeClr val="tx1"/>
            </a:fontRef>
          </p:style>
        </p:cxnSp>
      </p:grpSp>
      <p:sp>
        <p:nvSpPr>
          <p:cNvPr id="23" name="Line 70">
            <a:extLst>
              <a:ext uri="{FF2B5EF4-FFF2-40B4-BE49-F238E27FC236}">
                <a16:creationId xmlns:a16="http://schemas.microsoft.com/office/drawing/2014/main" id="{F03FCB61-BD0B-A940-978F-80D99516C561}"/>
              </a:ext>
            </a:extLst>
          </p:cNvPr>
          <p:cNvSpPr>
            <a:spLocks noChangeShapeType="1"/>
          </p:cNvSpPr>
          <p:nvPr/>
        </p:nvSpPr>
        <p:spPr bwMode="auto">
          <a:xfrm flipV="1">
            <a:off x="2879854" y="1261245"/>
            <a:ext cx="0" cy="2880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solidFill>
                  <a:srgbClr val="000000"/>
                </a:solidFill>
              </a:ln>
              <a:solidFill>
                <a:prstClr val="black"/>
              </a:solidFill>
              <a:effectLst/>
              <a:uLnTx/>
              <a:uFillTx/>
              <a:latin typeface="Arial" charset="0"/>
              <a:ea typeface="+mn-ea"/>
              <a:cs typeface="+mn-cs"/>
            </a:endParaRPr>
          </a:p>
        </p:txBody>
      </p:sp>
      <p:sp>
        <p:nvSpPr>
          <p:cNvPr id="24" name="Oval 23">
            <a:extLst>
              <a:ext uri="{FF2B5EF4-FFF2-40B4-BE49-F238E27FC236}">
                <a16:creationId xmlns:a16="http://schemas.microsoft.com/office/drawing/2014/main" id="{62C4D9EF-C9DF-7143-BF0D-251797F52F9D}"/>
              </a:ext>
            </a:extLst>
          </p:cNvPr>
          <p:cNvSpPr/>
          <p:nvPr/>
        </p:nvSpPr>
        <p:spPr>
          <a:xfrm>
            <a:off x="2604190" y="1561853"/>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Oval 24">
            <a:extLst>
              <a:ext uri="{FF2B5EF4-FFF2-40B4-BE49-F238E27FC236}">
                <a16:creationId xmlns:a16="http://schemas.microsoft.com/office/drawing/2014/main" id="{D76B244D-573B-474E-BBC0-85C49C4F2E98}"/>
              </a:ext>
            </a:extLst>
          </p:cNvPr>
          <p:cNvSpPr/>
          <p:nvPr/>
        </p:nvSpPr>
        <p:spPr>
          <a:xfrm>
            <a:off x="2604182" y="1633861"/>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6" name="Oval 25">
            <a:extLst>
              <a:ext uri="{FF2B5EF4-FFF2-40B4-BE49-F238E27FC236}">
                <a16:creationId xmlns:a16="http://schemas.microsoft.com/office/drawing/2014/main" id="{4A7F38E1-DD57-5547-8673-C847804DC981}"/>
              </a:ext>
            </a:extLst>
          </p:cNvPr>
          <p:cNvSpPr/>
          <p:nvPr/>
        </p:nvSpPr>
        <p:spPr>
          <a:xfrm>
            <a:off x="2604182" y="1705869"/>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7" name="Oval 26">
            <a:extLst>
              <a:ext uri="{FF2B5EF4-FFF2-40B4-BE49-F238E27FC236}">
                <a16:creationId xmlns:a16="http://schemas.microsoft.com/office/drawing/2014/main" id="{365B6DC1-3A80-5F45-9F55-82079BDF9BCE}"/>
              </a:ext>
            </a:extLst>
          </p:cNvPr>
          <p:cNvSpPr/>
          <p:nvPr/>
        </p:nvSpPr>
        <p:spPr>
          <a:xfrm>
            <a:off x="2604182" y="1777877"/>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8" name="Oval 27">
            <a:extLst>
              <a:ext uri="{FF2B5EF4-FFF2-40B4-BE49-F238E27FC236}">
                <a16:creationId xmlns:a16="http://schemas.microsoft.com/office/drawing/2014/main" id="{2DF57D65-901C-894C-9ACF-B8BE0451FA36}"/>
              </a:ext>
            </a:extLst>
          </p:cNvPr>
          <p:cNvSpPr/>
          <p:nvPr/>
        </p:nvSpPr>
        <p:spPr>
          <a:xfrm>
            <a:off x="2604182" y="1849885"/>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Oval 28">
            <a:extLst>
              <a:ext uri="{FF2B5EF4-FFF2-40B4-BE49-F238E27FC236}">
                <a16:creationId xmlns:a16="http://schemas.microsoft.com/office/drawing/2014/main" id="{9A896C6E-7B9B-E544-B437-DED7258C06B9}"/>
              </a:ext>
            </a:extLst>
          </p:cNvPr>
          <p:cNvSpPr/>
          <p:nvPr/>
        </p:nvSpPr>
        <p:spPr>
          <a:xfrm>
            <a:off x="2604182" y="1921893"/>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0" name="Oval 29">
            <a:extLst>
              <a:ext uri="{FF2B5EF4-FFF2-40B4-BE49-F238E27FC236}">
                <a16:creationId xmlns:a16="http://schemas.microsoft.com/office/drawing/2014/main" id="{B50BEA91-F1C8-924B-B726-FD3EF9167309}"/>
              </a:ext>
            </a:extLst>
          </p:cNvPr>
          <p:cNvSpPr/>
          <p:nvPr/>
        </p:nvSpPr>
        <p:spPr>
          <a:xfrm>
            <a:off x="2604182" y="1993901"/>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1" name="Oval 30">
            <a:extLst>
              <a:ext uri="{FF2B5EF4-FFF2-40B4-BE49-F238E27FC236}">
                <a16:creationId xmlns:a16="http://schemas.microsoft.com/office/drawing/2014/main" id="{C277339F-E814-994F-BB46-9EF1F2FF1306}"/>
              </a:ext>
            </a:extLst>
          </p:cNvPr>
          <p:cNvSpPr/>
          <p:nvPr/>
        </p:nvSpPr>
        <p:spPr>
          <a:xfrm>
            <a:off x="2604182" y="2065909"/>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Oval 31">
            <a:extLst>
              <a:ext uri="{FF2B5EF4-FFF2-40B4-BE49-F238E27FC236}">
                <a16:creationId xmlns:a16="http://schemas.microsoft.com/office/drawing/2014/main" id="{925C4CE6-9044-0645-805F-A9BA9C4E3D37}"/>
              </a:ext>
            </a:extLst>
          </p:cNvPr>
          <p:cNvSpPr/>
          <p:nvPr/>
        </p:nvSpPr>
        <p:spPr>
          <a:xfrm>
            <a:off x="2676190" y="1561853"/>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3" name="Oval 32">
            <a:extLst>
              <a:ext uri="{FF2B5EF4-FFF2-40B4-BE49-F238E27FC236}">
                <a16:creationId xmlns:a16="http://schemas.microsoft.com/office/drawing/2014/main" id="{011628D6-A7A4-7F4E-A999-FBCD1AA0DE76}"/>
              </a:ext>
            </a:extLst>
          </p:cNvPr>
          <p:cNvSpPr/>
          <p:nvPr/>
        </p:nvSpPr>
        <p:spPr>
          <a:xfrm>
            <a:off x="2676190" y="1633861"/>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4" name="Oval 33">
            <a:extLst>
              <a:ext uri="{FF2B5EF4-FFF2-40B4-BE49-F238E27FC236}">
                <a16:creationId xmlns:a16="http://schemas.microsoft.com/office/drawing/2014/main" id="{26CE4781-4143-FF4A-BF61-8349B2468A67}"/>
              </a:ext>
            </a:extLst>
          </p:cNvPr>
          <p:cNvSpPr/>
          <p:nvPr/>
        </p:nvSpPr>
        <p:spPr>
          <a:xfrm>
            <a:off x="2676190" y="1705869"/>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5" name="Oval 34">
            <a:extLst>
              <a:ext uri="{FF2B5EF4-FFF2-40B4-BE49-F238E27FC236}">
                <a16:creationId xmlns:a16="http://schemas.microsoft.com/office/drawing/2014/main" id="{C60372E0-8A98-454A-A361-C685C3CDA4EA}"/>
              </a:ext>
            </a:extLst>
          </p:cNvPr>
          <p:cNvSpPr/>
          <p:nvPr/>
        </p:nvSpPr>
        <p:spPr>
          <a:xfrm>
            <a:off x="2676190" y="1777877"/>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6" name="Oval 35">
            <a:extLst>
              <a:ext uri="{FF2B5EF4-FFF2-40B4-BE49-F238E27FC236}">
                <a16:creationId xmlns:a16="http://schemas.microsoft.com/office/drawing/2014/main" id="{F420CE1D-C8A2-744F-BC8D-022DD28FA81A}"/>
              </a:ext>
            </a:extLst>
          </p:cNvPr>
          <p:cNvSpPr/>
          <p:nvPr/>
        </p:nvSpPr>
        <p:spPr>
          <a:xfrm>
            <a:off x="2676190" y="1849885"/>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7" name="Oval 36">
            <a:extLst>
              <a:ext uri="{FF2B5EF4-FFF2-40B4-BE49-F238E27FC236}">
                <a16:creationId xmlns:a16="http://schemas.microsoft.com/office/drawing/2014/main" id="{27B81C71-2669-2547-8D4F-8439977D1BCF}"/>
              </a:ext>
            </a:extLst>
          </p:cNvPr>
          <p:cNvSpPr/>
          <p:nvPr/>
        </p:nvSpPr>
        <p:spPr>
          <a:xfrm>
            <a:off x="2676190" y="1921893"/>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8" name="Oval 37">
            <a:extLst>
              <a:ext uri="{FF2B5EF4-FFF2-40B4-BE49-F238E27FC236}">
                <a16:creationId xmlns:a16="http://schemas.microsoft.com/office/drawing/2014/main" id="{618365E1-6720-A643-858A-02E2692CAA2B}"/>
              </a:ext>
            </a:extLst>
          </p:cNvPr>
          <p:cNvSpPr/>
          <p:nvPr/>
        </p:nvSpPr>
        <p:spPr>
          <a:xfrm>
            <a:off x="2676190" y="1993901"/>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39" name="Oval 38">
            <a:extLst>
              <a:ext uri="{FF2B5EF4-FFF2-40B4-BE49-F238E27FC236}">
                <a16:creationId xmlns:a16="http://schemas.microsoft.com/office/drawing/2014/main" id="{24F1A9B7-F566-3946-9FE1-FCCD4F40EA95}"/>
              </a:ext>
            </a:extLst>
          </p:cNvPr>
          <p:cNvSpPr/>
          <p:nvPr/>
        </p:nvSpPr>
        <p:spPr>
          <a:xfrm>
            <a:off x="2676190" y="2065909"/>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0" name="Oval 39">
            <a:extLst>
              <a:ext uri="{FF2B5EF4-FFF2-40B4-BE49-F238E27FC236}">
                <a16:creationId xmlns:a16="http://schemas.microsoft.com/office/drawing/2014/main" id="{A096A60E-8F0A-EA40-BD3C-BD83B1DEFBE0}"/>
              </a:ext>
            </a:extLst>
          </p:cNvPr>
          <p:cNvSpPr/>
          <p:nvPr/>
        </p:nvSpPr>
        <p:spPr>
          <a:xfrm>
            <a:off x="2676190" y="1489845"/>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1" name="Oval 40">
            <a:extLst>
              <a:ext uri="{FF2B5EF4-FFF2-40B4-BE49-F238E27FC236}">
                <a16:creationId xmlns:a16="http://schemas.microsoft.com/office/drawing/2014/main" id="{C59E59A8-98CB-A54E-BA15-C9ED76790994}"/>
              </a:ext>
            </a:extLst>
          </p:cNvPr>
          <p:cNvSpPr/>
          <p:nvPr/>
        </p:nvSpPr>
        <p:spPr>
          <a:xfrm>
            <a:off x="2604182" y="1489845"/>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2" name="Oval 41">
            <a:extLst>
              <a:ext uri="{FF2B5EF4-FFF2-40B4-BE49-F238E27FC236}">
                <a16:creationId xmlns:a16="http://schemas.microsoft.com/office/drawing/2014/main" id="{2A9CBD72-9260-A049-BE34-D9B59795C0DD}"/>
              </a:ext>
            </a:extLst>
          </p:cNvPr>
          <p:cNvSpPr/>
          <p:nvPr/>
        </p:nvSpPr>
        <p:spPr>
          <a:xfrm>
            <a:off x="2604190" y="1198609"/>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3" name="Oval 42">
            <a:extLst>
              <a:ext uri="{FF2B5EF4-FFF2-40B4-BE49-F238E27FC236}">
                <a16:creationId xmlns:a16="http://schemas.microsoft.com/office/drawing/2014/main" id="{2FFF4608-397B-8748-B3F1-1AD460D778AC}"/>
              </a:ext>
            </a:extLst>
          </p:cNvPr>
          <p:cNvSpPr/>
          <p:nvPr/>
        </p:nvSpPr>
        <p:spPr>
          <a:xfrm>
            <a:off x="2604182" y="1270617"/>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4" name="Oval 43">
            <a:extLst>
              <a:ext uri="{FF2B5EF4-FFF2-40B4-BE49-F238E27FC236}">
                <a16:creationId xmlns:a16="http://schemas.microsoft.com/office/drawing/2014/main" id="{D1B92654-7627-1548-9759-527D4E056322}"/>
              </a:ext>
            </a:extLst>
          </p:cNvPr>
          <p:cNvSpPr/>
          <p:nvPr/>
        </p:nvSpPr>
        <p:spPr>
          <a:xfrm>
            <a:off x="2604182" y="1342625"/>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Oval 44">
            <a:extLst>
              <a:ext uri="{FF2B5EF4-FFF2-40B4-BE49-F238E27FC236}">
                <a16:creationId xmlns:a16="http://schemas.microsoft.com/office/drawing/2014/main" id="{6A22E033-4CF1-C046-9347-E19D0A4766DB}"/>
              </a:ext>
            </a:extLst>
          </p:cNvPr>
          <p:cNvSpPr/>
          <p:nvPr/>
        </p:nvSpPr>
        <p:spPr>
          <a:xfrm>
            <a:off x="2604182" y="1414633"/>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Oval 45">
            <a:extLst>
              <a:ext uri="{FF2B5EF4-FFF2-40B4-BE49-F238E27FC236}">
                <a16:creationId xmlns:a16="http://schemas.microsoft.com/office/drawing/2014/main" id="{882BCAEF-D24C-0B4C-A781-2AA78B5E2DE8}"/>
              </a:ext>
            </a:extLst>
          </p:cNvPr>
          <p:cNvSpPr/>
          <p:nvPr/>
        </p:nvSpPr>
        <p:spPr>
          <a:xfrm>
            <a:off x="2676190" y="1198609"/>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Oval 46">
            <a:extLst>
              <a:ext uri="{FF2B5EF4-FFF2-40B4-BE49-F238E27FC236}">
                <a16:creationId xmlns:a16="http://schemas.microsoft.com/office/drawing/2014/main" id="{A701C653-41FF-C049-B240-32D01A746810}"/>
              </a:ext>
            </a:extLst>
          </p:cNvPr>
          <p:cNvSpPr/>
          <p:nvPr/>
        </p:nvSpPr>
        <p:spPr>
          <a:xfrm>
            <a:off x="2676190" y="1270617"/>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8" name="Oval 47">
            <a:extLst>
              <a:ext uri="{FF2B5EF4-FFF2-40B4-BE49-F238E27FC236}">
                <a16:creationId xmlns:a16="http://schemas.microsoft.com/office/drawing/2014/main" id="{AEE5967D-4C34-7F45-B77E-3D96A03E3EEA}"/>
              </a:ext>
            </a:extLst>
          </p:cNvPr>
          <p:cNvSpPr/>
          <p:nvPr/>
        </p:nvSpPr>
        <p:spPr>
          <a:xfrm>
            <a:off x="2676190" y="1342625"/>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9" name="Oval 48">
            <a:extLst>
              <a:ext uri="{FF2B5EF4-FFF2-40B4-BE49-F238E27FC236}">
                <a16:creationId xmlns:a16="http://schemas.microsoft.com/office/drawing/2014/main" id="{849899C8-E776-4147-A98C-FB995B641258}"/>
              </a:ext>
            </a:extLst>
          </p:cNvPr>
          <p:cNvSpPr/>
          <p:nvPr/>
        </p:nvSpPr>
        <p:spPr>
          <a:xfrm>
            <a:off x="2676190" y="1414633"/>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0" name="Oval 49">
            <a:extLst>
              <a:ext uri="{FF2B5EF4-FFF2-40B4-BE49-F238E27FC236}">
                <a16:creationId xmlns:a16="http://schemas.microsoft.com/office/drawing/2014/main" id="{8BCB9C67-A0E1-7A46-9D86-D167ED5681AF}"/>
              </a:ext>
            </a:extLst>
          </p:cNvPr>
          <p:cNvSpPr/>
          <p:nvPr/>
        </p:nvSpPr>
        <p:spPr>
          <a:xfrm>
            <a:off x="2676190" y="1126601"/>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1" name="Oval 50">
            <a:extLst>
              <a:ext uri="{FF2B5EF4-FFF2-40B4-BE49-F238E27FC236}">
                <a16:creationId xmlns:a16="http://schemas.microsoft.com/office/drawing/2014/main" id="{99C8BD3B-D565-9541-82EB-6D1406BD28C9}"/>
              </a:ext>
            </a:extLst>
          </p:cNvPr>
          <p:cNvSpPr/>
          <p:nvPr/>
        </p:nvSpPr>
        <p:spPr>
          <a:xfrm>
            <a:off x="2604182" y="1126601"/>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52" name="Line 70">
            <a:extLst>
              <a:ext uri="{FF2B5EF4-FFF2-40B4-BE49-F238E27FC236}">
                <a16:creationId xmlns:a16="http://schemas.microsoft.com/office/drawing/2014/main" id="{7ACFD309-30FB-6847-8C69-68F6CE8F439B}"/>
              </a:ext>
            </a:extLst>
          </p:cNvPr>
          <p:cNvSpPr>
            <a:spLocks noChangeShapeType="1"/>
          </p:cNvSpPr>
          <p:nvPr/>
        </p:nvSpPr>
        <p:spPr bwMode="auto">
          <a:xfrm>
            <a:off x="2485716" y="1623852"/>
            <a:ext cx="0" cy="2880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solidFill>
                  <a:srgbClr val="000000"/>
                </a:solidFill>
              </a:ln>
              <a:solidFill>
                <a:prstClr val="black"/>
              </a:solidFill>
              <a:effectLst/>
              <a:uLnTx/>
              <a:uFillTx/>
              <a:latin typeface="Arial" charset="0"/>
              <a:ea typeface="+mn-ea"/>
              <a:cs typeface="+mn-cs"/>
            </a:endParaRPr>
          </a:p>
        </p:txBody>
      </p:sp>
      <p:pic>
        <p:nvPicPr>
          <p:cNvPr id="53" name="Picture 52">
            <a:extLst>
              <a:ext uri="{FF2B5EF4-FFF2-40B4-BE49-F238E27FC236}">
                <a16:creationId xmlns:a16="http://schemas.microsoft.com/office/drawing/2014/main" id="{3CF567AC-CAB5-6343-B2FB-4EE9A2324A8F}"/>
              </a:ext>
            </a:extLst>
          </p:cNvPr>
          <p:cNvPicPr>
            <a:picLocks noChangeAspect="1"/>
          </p:cNvPicPr>
          <p:nvPr/>
        </p:nvPicPr>
        <p:blipFill rotWithShape="1">
          <a:blip r:embed="rId2"/>
          <a:srcRect t="3193"/>
          <a:stretch/>
        </p:blipFill>
        <p:spPr>
          <a:xfrm>
            <a:off x="7049890" y="752350"/>
            <a:ext cx="3570797" cy="1992319"/>
          </a:xfrm>
          <a:prstGeom prst="rect">
            <a:avLst/>
          </a:prstGeom>
        </p:spPr>
      </p:pic>
      <p:sp>
        <p:nvSpPr>
          <p:cNvPr id="54" name="Rectangle 53">
            <a:extLst>
              <a:ext uri="{FF2B5EF4-FFF2-40B4-BE49-F238E27FC236}">
                <a16:creationId xmlns:a16="http://schemas.microsoft.com/office/drawing/2014/main" id="{D0250E0B-5F2A-3948-95E7-50877D4E232A}"/>
              </a:ext>
            </a:extLst>
          </p:cNvPr>
          <p:cNvSpPr/>
          <p:nvPr/>
        </p:nvSpPr>
        <p:spPr>
          <a:xfrm>
            <a:off x="486081" y="2895204"/>
            <a:ext cx="11432955" cy="3323987"/>
          </a:xfrm>
          <a:prstGeom prst="rect">
            <a:avLst/>
          </a:prstGeom>
        </p:spPr>
        <p:txBody>
          <a:bodyPr wrap="square">
            <a:spAutoFit/>
          </a:bodyPr>
          <a:lstStyle/>
          <a:p>
            <a:pPr lvl="0">
              <a:defRPr/>
            </a:pPr>
            <a:r>
              <a:rPr lang="en-GB" sz="1500" dirty="0">
                <a:solidFill>
                  <a:srgbClr val="002060"/>
                </a:solidFill>
              </a:rPr>
              <a:t>In silicon sensors the signal edge is instantaneous (i.e. sub </a:t>
            </a:r>
            <a:r>
              <a:rPr lang="en-GB" sz="1500" dirty="0" err="1">
                <a:solidFill>
                  <a:srgbClr val="002060"/>
                </a:solidFill>
              </a:rPr>
              <a:t>ps</a:t>
            </a:r>
            <a:r>
              <a:rPr lang="en-GB" sz="1500" dirty="0">
                <a:solidFill>
                  <a:srgbClr val="002060"/>
                </a:solidFill>
              </a:rPr>
              <a:t> level)</a:t>
            </a:r>
          </a:p>
          <a:p>
            <a:pPr marL="285750" lvl="0" indent="-285750">
              <a:buFont typeface="Arial" panose="020B0604020202020204" pitchFamily="34" charset="0"/>
              <a:buChar char="•"/>
              <a:defRPr/>
            </a:pPr>
            <a:r>
              <a:rPr lang="en-GB" sz="1500" dirty="0">
                <a:solidFill>
                  <a:srgbClr val="009D00">
                    <a:lumMod val="50000"/>
                  </a:srgbClr>
                </a:solidFill>
              </a:rPr>
              <a:t>acceleration of electrons to 10</a:t>
            </a:r>
            <a:r>
              <a:rPr lang="en-GB" sz="1500" baseline="30000" dirty="0">
                <a:solidFill>
                  <a:srgbClr val="009D00">
                    <a:lumMod val="50000"/>
                  </a:srgbClr>
                </a:solidFill>
              </a:rPr>
              <a:t>7</a:t>
            </a:r>
            <a:r>
              <a:rPr lang="en-GB" sz="1500" dirty="0">
                <a:solidFill>
                  <a:srgbClr val="009D00">
                    <a:lumMod val="50000"/>
                  </a:srgbClr>
                </a:solidFill>
              </a:rPr>
              <a:t>cm/s in vacuum is 0.14ps</a:t>
            </a:r>
          </a:p>
          <a:p>
            <a:pPr marL="285750" lvl="0" indent="-285750">
              <a:buFont typeface="Arial" panose="020B0604020202020204" pitchFamily="34" charset="0"/>
              <a:buChar char="•"/>
              <a:defRPr/>
            </a:pPr>
            <a:r>
              <a:rPr lang="en-GB" sz="1500" dirty="0">
                <a:solidFill>
                  <a:srgbClr val="009D00">
                    <a:lumMod val="50000"/>
                  </a:srgbClr>
                </a:solidFill>
              </a:rPr>
              <a:t>passage of the particle through a 50um sensor takes 0.16ps</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500" dirty="0">
              <a:solidFill>
                <a:srgbClr val="002060"/>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In Wire </a:t>
            </a:r>
            <a:r>
              <a:rPr lang="en-GB" sz="1500" dirty="0">
                <a:solidFill>
                  <a:srgbClr val="002060"/>
                </a:solidFill>
              </a:rPr>
              <a:t>C</a:t>
            </a:r>
            <a:r>
              <a:rPr kumimoji="0" lang="en-GB" sz="1500" b="0" i="0" u="none" strike="noStrike" kern="1200" cap="none" spc="0" normalizeH="0" baseline="0" noProof="0" dirty="0" err="1">
                <a:ln>
                  <a:noFill/>
                </a:ln>
                <a:solidFill>
                  <a:srgbClr val="002060"/>
                </a:solidFill>
                <a:effectLst/>
                <a:uLnTx/>
                <a:uFillTx/>
                <a:latin typeface="Arial" charset="0"/>
                <a:ea typeface="+mn-ea"/>
                <a:cs typeface="+mn-cs"/>
              </a:rPr>
              <a:t>hambers</a:t>
            </a:r>
            <a:r>
              <a:rPr kumimoji="0" lang="en-GB" sz="1500" b="0" i="0" u="none" strike="noStrike" kern="1200" cap="none" spc="0" normalizeH="0" baseline="0" noProof="0" dirty="0">
                <a:ln>
                  <a:noFill/>
                </a:ln>
                <a:solidFill>
                  <a:srgbClr val="002060"/>
                </a:solidFill>
                <a:effectLst/>
                <a:uLnTx/>
                <a:uFillTx/>
                <a:latin typeface="Arial" charset="0"/>
                <a:ea typeface="+mn-ea"/>
                <a:cs typeface="+mn-cs"/>
              </a:rPr>
              <a:t> the electrons first have to move to the wires before an avalanche at the wire leads to an appreciable signal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sym typeface="Wingdings" pitchFamily="2" charset="2"/>
              </a:rPr>
              <a:t> intrinsic resolution limit.</a:t>
            </a: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rPr>
              <a:t>In RPCs the avalanche starts instantly, but it still takes some time until the signal reaches the threshold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sym typeface="Wingdings" pitchFamily="2" charset="2"/>
              </a:rPr>
              <a:t> intrinsic resolution limit.</a:t>
            </a:r>
            <a:endParaRPr kumimoji="0" lang="en-GB" sz="1500" b="0" i="0" u="none" strike="noStrike" kern="1200" cap="none" spc="0" normalizeH="0" baseline="0" noProof="0" dirty="0">
              <a:ln>
                <a:noFill/>
              </a:ln>
              <a:solidFill>
                <a:srgbClr val="009D00">
                  <a:lumMod val="50000"/>
                </a:srgbClr>
              </a:solidFill>
              <a:effectLst/>
              <a:uLnTx/>
              <a:uFillTx/>
              <a:latin typeface="Arial" charset="0"/>
              <a:ea typeface="+mn-ea"/>
              <a:cs typeface="+mn-cs"/>
            </a:endParaRPr>
          </a:p>
          <a:p>
            <a:pPr marR="0" lvl="0" algn="l" defTabSz="914400" rtl="0" eaLnBrk="0" fontAlgn="base" latinLnBrk="0" hangingPunct="0">
              <a:lnSpc>
                <a:spcPct val="100000"/>
              </a:lnSpc>
              <a:spcBef>
                <a:spcPct val="0"/>
              </a:spcBef>
              <a:spcAft>
                <a:spcPct val="0"/>
              </a:spcAft>
              <a:buClrTx/>
              <a:buSzTx/>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à"/>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sym typeface="Wingdings" pitchFamily="2" charset="2"/>
              </a:rPr>
              <a:t>The intrinsic time resolution of a silicon sensor is infinite (sub </a:t>
            </a:r>
            <a:r>
              <a:rPr kumimoji="0" lang="en-GB" sz="1500" b="0" i="0" u="none" strike="noStrike" kern="1200" cap="none" spc="0" normalizeH="0" baseline="0" noProof="0" dirty="0" err="1">
                <a:ln>
                  <a:noFill/>
                </a:ln>
                <a:solidFill>
                  <a:srgbClr val="002060"/>
                </a:solidFill>
                <a:effectLst/>
                <a:uLnTx/>
                <a:uFillTx/>
                <a:latin typeface="Arial" charset="0"/>
                <a:ea typeface="+mn-ea"/>
                <a:cs typeface="+mn-cs"/>
                <a:sym typeface="Wingdings" pitchFamily="2" charset="2"/>
              </a:rPr>
              <a:t>ps</a:t>
            </a:r>
            <a:r>
              <a:rPr kumimoji="0" lang="en-GB" sz="1500" b="0" i="0" u="none" strike="noStrike" kern="1200" cap="none" spc="0" normalizeH="0" baseline="0" noProof="0" dirty="0">
                <a:ln>
                  <a:noFill/>
                </a:ln>
                <a:solidFill>
                  <a:srgbClr val="002060"/>
                </a:solidFill>
                <a:effectLst/>
                <a:uLnTx/>
                <a:uFillTx/>
                <a:latin typeface="Arial" charset="0"/>
                <a:ea typeface="+mn-ea"/>
                <a:cs typeface="+mn-cs"/>
                <a:sym typeface="Wingdings" pitchFamily="2" charset="2"/>
              </a:rPr>
              <a:t>).</a:t>
            </a:r>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à"/>
              <a:tabLst/>
              <a:defRPr/>
            </a:pPr>
            <a:endParaRPr kumimoji="0" lang="en-GB" sz="1500" b="0" i="0" u="none" strike="noStrike" kern="1200" cap="none" spc="0" normalizeH="0" baseline="0" noProof="0" dirty="0">
              <a:ln>
                <a:noFill/>
              </a:ln>
              <a:solidFill>
                <a:srgbClr val="002060"/>
              </a:solidFill>
              <a:effectLst/>
              <a:uLnTx/>
              <a:uFillTx/>
              <a:latin typeface="Arial" charset="0"/>
              <a:ea typeface="+mn-ea"/>
              <a:cs typeface="+mn-cs"/>
              <a:sym typeface="Wingdings" pitchFamily="2" charset="2"/>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sym typeface="Wingdings" pitchFamily="2" charset="2"/>
              </a:rPr>
              <a:t> </a:t>
            </a:r>
            <a:r>
              <a:rPr kumimoji="0" lang="en-GB" sz="1500" b="0" i="0" u="none" strike="noStrike" kern="1200" cap="none" spc="0" normalizeH="0" baseline="0" noProof="0" dirty="0">
                <a:ln>
                  <a:noFill/>
                </a:ln>
                <a:solidFill>
                  <a:srgbClr val="C00000"/>
                </a:solidFill>
                <a:effectLst/>
                <a:uLnTx/>
                <a:uFillTx/>
                <a:latin typeface="Arial" charset="0"/>
                <a:ea typeface="+mn-ea"/>
                <a:cs typeface="+mn-cs"/>
                <a:sym typeface="Wingdings" pitchFamily="2" charset="2"/>
              </a:rPr>
              <a:t>The time resolution in a planar silicon sensor without gain is a question of signal/noise/electronics and specifically the Landau fluctuations within the electronics integration time.</a:t>
            </a:r>
            <a:endParaRPr kumimoji="0" lang="en-GB" sz="1500" b="0" i="0" u="none" strike="noStrike" kern="1200" cap="none" spc="0" normalizeH="0" baseline="0" noProof="0" dirty="0">
              <a:ln>
                <a:noFill/>
              </a:ln>
              <a:solidFill>
                <a:srgbClr val="C00000"/>
              </a:solidFill>
              <a:effectLst/>
              <a:uLnTx/>
              <a:uFillTx/>
              <a:latin typeface="Arial" charset="0"/>
              <a:ea typeface="+mn-ea"/>
              <a:cs typeface="+mn-cs"/>
            </a:endParaRPr>
          </a:p>
        </p:txBody>
      </p:sp>
      <p:sp>
        <p:nvSpPr>
          <p:cNvPr id="55" name="TextBox 54">
            <a:extLst>
              <a:ext uri="{FF2B5EF4-FFF2-40B4-BE49-F238E27FC236}">
                <a16:creationId xmlns:a16="http://schemas.microsoft.com/office/drawing/2014/main" id="{333516E0-041B-A343-B908-DD148F7E4928}"/>
              </a:ext>
            </a:extLst>
          </p:cNvPr>
          <p:cNvSpPr txBox="1"/>
          <p:nvPr/>
        </p:nvSpPr>
        <p:spPr>
          <a:xfrm>
            <a:off x="8161346" y="700376"/>
            <a:ext cx="3062057"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Arial" charset="0"/>
                <a:ea typeface="+mn-ea"/>
                <a:cs typeface="+mn-cs"/>
              </a:rPr>
              <a:t>Example: d = 300um, </a:t>
            </a:r>
            <a:r>
              <a:rPr kumimoji="0" lang="en-GB" sz="1000" b="0" i="0" u="none" strike="noStrike" kern="1200" cap="none" spc="0" normalizeH="0" baseline="0" noProof="0" dirty="0" err="1">
                <a:ln>
                  <a:noFill/>
                </a:ln>
                <a:solidFill>
                  <a:srgbClr val="002060"/>
                </a:solidFill>
                <a:effectLst/>
                <a:uLnTx/>
                <a:uFillTx/>
                <a:latin typeface="Arial" charset="0"/>
                <a:ea typeface="+mn-ea"/>
                <a:cs typeface="+mn-cs"/>
              </a:rPr>
              <a:t>V</a:t>
            </a:r>
            <a:r>
              <a:rPr kumimoji="0" lang="en-GB" sz="1000" b="0" i="0" u="none" strike="noStrike" kern="1200" cap="none" spc="0" normalizeH="0" baseline="-25000" noProof="0" dirty="0" err="1">
                <a:ln>
                  <a:noFill/>
                </a:ln>
                <a:solidFill>
                  <a:srgbClr val="002060"/>
                </a:solidFill>
                <a:effectLst/>
                <a:uLnTx/>
                <a:uFillTx/>
                <a:latin typeface="Arial" charset="0"/>
                <a:ea typeface="+mn-ea"/>
                <a:cs typeface="+mn-cs"/>
              </a:rPr>
              <a:t>dep</a:t>
            </a:r>
            <a:r>
              <a:rPr kumimoji="0" lang="en-GB" sz="1000" b="0" i="0" u="none" strike="noStrike" kern="1200" cap="none" spc="0" normalizeH="0" baseline="-25000" noProof="0" dirty="0">
                <a:ln>
                  <a:noFill/>
                </a:ln>
                <a:solidFill>
                  <a:srgbClr val="002060"/>
                </a:solidFill>
                <a:effectLst/>
                <a:uLnTx/>
                <a:uFillTx/>
                <a:latin typeface="Arial" charset="0"/>
                <a:ea typeface="+mn-ea"/>
                <a:cs typeface="+mn-cs"/>
              </a:rPr>
              <a:t> </a:t>
            </a:r>
            <a:r>
              <a:rPr kumimoji="0" lang="en-GB" sz="1000" b="0" i="0" u="none" strike="noStrike" kern="1200" cap="none" spc="0" normalizeH="0" baseline="0" noProof="0" dirty="0">
                <a:ln>
                  <a:noFill/>
                </a:ln>
                <a:solidFill>
                  <a:srgbClr val="002060"/>
                </a:solidFill>
                <a:effectLst/>
                <a:uLnTx/>
                <a:uFillTx/>
                <a:latin typeface="Arial" charset="0"/>
                <a:ea typeface="+mn-ea"/>
                <a:cs typeface="+mn-cs"/>
              </a:rPr>
              <a:t>= 58V, V=1.2 </a:t>
            </a:r>
            <a:r>
              <a:rPr kumimoji="0" lang="en-GB" sz="1000" b="0" i="0" u="none" strike="noStrike" kern="1200" cap="none" spc="0" normalizeH="0" baseline="0" noProof="0" dirty="0" err="1">
                <a:ln>
                  <a:noFill/>
                </a:ln>
                <a:solidFill>
                  <a:srgbClr val="002060"/>
                </a:solidFill>
                <a:effectLst/>
                <a:uLnTx/>
                <a:uFillTx/>
                <a:latin typeface="Arial" charset="0"/>
                <a:ea typeface="+mn-ea"/>
                <a:cs typeface="+mn-cs"/>
              </a:rPr>
              <a:t>V</a:t>
            </a:r>
            <a:r>
              <a:rPr kumimoji="0" lang="en-GB" sz="1000" b="0" i="0" u="none" strike="noStrike" kern="1200" cap="none" spc="0" normalizeH="0" baseline="-25000" noProof="0" dirty="0" err="1">
                <a:ln>
                  <a:noFill/>
                </a:ln>
                <a:solidFill>
                  <a:srgbClr val="002060"/>
                </a:solidFill>
                <a:effectLst/>
                <a:uLnTx/>
                <a:uFillTx/>
                <a:latin typeface="Arial" charset="0"/>
                <a:ea typeface="+mn-ea"/>
                <a:cs typeface="+mn-cs"/>
              </a:rPr>
              <a:t>dep</a:t>
            </a:r>
            <a:r>
              <a:rPr kumimoji="0" lang="en-GB" sz="1000" b="0" i="0" u="none" strike="noStrike" kern="1200" cap="none" spc="0" normalizeH="0" baseline="0" noProof="0" dirty="0">
                <a:ln>
                  <a:noFill/>
                </a:ln>
                <a:solidFill>
                  <a:srgbClr val="002060"/>
                </a:solidFill>
                <a:effectLst/>
                <a:uLnTx/>
                <a:uFillTx/>
                <a:latin typeface="Arial" charset="0"/>
                <a:ea typeface="+mn-ea"/>
                <a:cs typeface="+mn-cs"/>
              </a:rPr>
              <a:t> = 68V</a:t>
            </a:r>
            <a:endParaRPr kumimoji="0" lang="en-GB" sz="1000" b="0" i="0" u="none" strike="noStrike" kern="1200" cap="none" spc="0" normalizeH="0" baseline="-2500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000" dirty="0">
                <a:solidFill>
                  <a:srgbClr val="002060"/>
                </a:solidFill>
              </a:rPr>
              <a:t>               </a:t>
            </a:r>
            <a:r>
              <a:rPr kumimoji="0" lang="en-GB" sz="1000" b="0" i="0" u="none" strike="noStrike" kern="1200" cap="none" spc="0" normalizeH="0" baseline="0" noProof="0" dirty="0">
                <a:ln>
                  <a:noFill/>
                </a:ln>
                <a:solidFill>
                  <a:srgbClr val="002060"/>
                </a:solidFill>
                <a:effectLst/>
                <a:uLnTx/>
                <a:uFillTx/>
                <a:latin typeface="Arial" charset="0"/>
                <a:ea typeface="+mn-ea"/>
                <a:cs typeface="+mn-cs"/>
              </a:rPr>
              <a:t>d</a:t>
            </a:r>
            <a:r>
              <a:rPr kumimoji="0" lang="en-GB" sz="1000" b="0" i="0" u="none" strike="noStrike" kern="1200" cap="none" spc="0" normalizeH="0" baseline="-25000" noProof="0" dirty="0">
                <a:ln>
                  <a:noFill/>
                </a:ln>
                <a:solidFill>
                  <a:srgbClr val="002060"/>
                </a:solidFill>
                <a:effectLst/>
                <a:uLnTx/>
                <a:uFillTx/>
                <a:latin typeface="Arial" charset="0"/>
                <a:ea typeface="+mn-ea"/>
                <a:cs typeface="+mn-cs"/>
              </a:rPr>
              <a:t>0</a:t>
            </a:r>
            <a:r>
              <a:rPr kumimoji="0" lang="en-GB" sz="1000" b="0" i="0" u="none" strike="noStrike" kern="1200" cap="none" spc="0" normalizeH="0" baseline="0" noProof="0" dirty="0">
                <a:ln>
                  <a:noFill/>
                </a:ln>
                <a:solidFill>
                  <a:srgbClr val="002060"/>
                </a:solidFill>
                <a:effectLst/>
                <a:uLnTx/>
                <a:uFillTx/>
                <a:latin typeface="Arial" charset="0"/>
                <a:ea typeface="+mn-ea"/>
                <a:cs typeface="+mn-cs"/>
              </a:rPr>
              <a:t> = 330um, 𝜏</a:t>
            </a:r>
            <a:r>
              <a:rPr kumimoji="0" lang="en-GB" sz="1000" b="0" i="0" u="none" strike="noStrike" kern="1200" cap="none" spc="0" normalizeH="0" baseline="-25000" noProof="0" dirty="0">
                <a:ln>
                  <a:noFill/>
                </a:ln>
                <a:solidFill>
                  <a:srgbClr val="002060"/>
                </a:solidFill>
                <a:effectLst/>
                <a:uLnTx/>
                <a:uFillTx/>
                <a:latin typeface="Arial" charset="0"/>
                <a:ea typeface="+mn-ea"/>
                <a:cs typeface="+mn-cs"/>
              </a:rPr>
              <a:t>e</a:t>
            </a:r>
            <a:r>
              <a:rPr kumimoji="0" lang="en-GB" sz="1000" b="0" i="0" u="none" strike="noStrike" kern="1200" cap="none" spc="0" normalizeH="0" baseline="0" noProof="0" dirty="0">
                <a:ln>
                  <a:noFill/>
                </a:ln>
                <a:solidFill>
                  <a:srgbClr val="002060"/>
                </a:solidFill>
                <a:effectLst/>
                <a:uLnTx/>
                <a:uFillTx/>
                <a:latin typeface="Arial" charset="0"/>
                <a:ea typeface="+mn-ea"/>
                <a:cs typeface="+mn-cs"/>
              </a:rPr>
              <a:t> = 5.6ns, 𝜏</a:t>
            </a:r>
            <a:r>
              <a:rPr kumimoji="0" lang="en-GB" sz="1000" b="0" i="0" u="none" strike="noStrike" kern="1200" cap="none" spc="0" normalizeH="0" baseline="-25000" noProof="0" dirty="0">
                <a:ln>
                  <a:noFill/>
                </a:ln>
                <a:solidFill>
                  <a:srgbClr val="002060"/>
                </a:solidFill>
                <a:effectLst/>
                <a:uLnTx/>
                <a:uFillTx/>
                <a:latin typeface="Arial" charset="0"/>
                <a:ea typeface="+mn-ea"/>
                <a:cs typeface="+mn-cs"/>
              </a:rPr>
              <a:t>h</a:t>
            </a:r>
            <a:r>
              <a:rPr kumimoji="0" lang="en-GB" sz="1000" b="0" i="0" u="none" strike="noStrike" kern="1200" cap="none" spc="0" normalizeH="0" baseline="0" noProof="0" dirty="0">
                <a:ln>
                  <a:noFill/>
                </a:ln>
                <a:solidFill>
                  <a:srgbClr val="002060"/>
                </a:solidFill>
                <a:effectLst/>
                <a:uLnTx/>
                <a:uFillTx/>
                <a:latin typeface="Arial" charset="0"/>
                <a:ea typeface="+mn-ea"/>
                <a:cs typeface="+mn-cs"/>
              </a:rPr>
              <a:t> = 16.8ns </a:t>
            </a:r>
          </a:p>
        </p:txBody>
      </p:sp>
    </p:spTree>
    <p:extLst>
      <p:ext uri="{BB962C8B-B14F-4D97-AF65-F5344CB8AC3E}">
        <p14:creationId xmlns:p14="http://schemas.microsoft.com/office/powerpoint/2010/main" val="32487802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03EA17-815C-AF4E-B8C9-60877B823715}"/>
              </a:ext>
            </a:extLst>
          </p:cNvPr>
          <p:cNvSpPr>
            <a:spLocks noGrp="1"/>
          </p:cNvSpPr>
          <p:nvPr>
            <p:ph type="sldNum" sz="quarter" idx="11"/>
          </p:nvPr>
        </p:nvSpPr>
        <p:spPr/>
        <p:txBody>
          <a:bodyPr/>
          <a:lstStyle/>
          <a:p>
            <a:pPr>
              <a:defRPr/>
            </a:pPr>
            <a:fld id="{7139EE62-D25E-4D29-9274-D0BC29529B49}" type="slidenum">
              <a:rPr lang="en-US" smtClean="0"/>
              <a:pPr>
                <a:defRPr/>
              </a:pPr>
              <a:t>50</a:t>
            </a:fld>
            <a:endParaRPr lang="en-US" dirty="0"/>
          </a:p>
        </p:txBody>
      </p:sp>
      <p:sp>
        <p:nvSpPr>
          <p:cNvPr id="4" name="TextBox 3">
            <a:extLst>
              <a:ext uri="{FF2B5EF4-FFF2-40B4-BE49-F238E27FC236}">
                <a16:creationId xmlns:a16="http://schemas.microsoft.com/office/drawing/2014/main" id="{B67097A2-DFB8-F64A-9D7E-301AE06FE610}"/>
              </a:ext>
            </a:extLst>
          </p:cNvPr>
          <p:cNvSpPr txBox="1">
            <a:spLocks noChangeArrowheads="1"/>
          </p:cNvSpPr>
          <p:nvPr/>
        </p:nvSpPr>
        <p:spPr bwMode="auto">
          <a:xfrm>
            <a:off x="0" y="8016"/>
            <a:ext cx="1217458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90000"/>
              </a:lnSpc>
              <a:spcBef>
                <a:spcPct val="30000"/>
              </a:spcBef>
              <a:spcAft>
                <a:spcPct val="0"/>
              </a:spcAft>
              <a:buClr>
                <a:srgbClr val="008000"/>
              </a:buClr>
              <a:buSzPct val="70000"/>
              <a:buFontTx/>
              <a:buNone/>
              <a:tabLst/>
              <a:defRPr/>
            </a:pPr>
            <a:r>
              <a:rPr kumimoji="0" lang="en-GB"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Fluctuations of the avalanche, SPAD without boundary</a:t>
            </a:r>
          </a:p>
        </p:txBody>
      </p:sp>
      <p:pic>
        <p:nvPicPr>
          <p:cNvPr id="5" name="Picture 4">
            <a:extLst>
              <a:ext uri="{FF2B5EF4-FFF2-40B4-BE49-F238E27FC236}">
                <a16:creationId xmlns:a16="http://schemas.microsoft.com/office/drawing/2014/main" id="{5CAF6BD8-2E77-374E-9D68-EDE96979FBEF}"/>
              </a:ext>
            </a:extLst>
          </p:cNvPr>
          <p:cNvPicPr>
            <a:picLocks noChangeAspect="1"/>
          </p:cNvPicPr>
          <p:nvPr/>
        </p:nvPicPr>
        <p:blipFill>
          <a:blip r:embed="rId2"/>
          <a:stretch>
            <a:fillRect/>
          </a:stretch>
        </p:blipFill>
        <p:spPr>
          <a:xfrm>
            <a:off x="755768" y="535736"/>
            <a:ext cx="2812050" cy="2795638"/>
          </a:xfrm>
          <a:prstGeom prst="rect">
            <a:avLst/>
          </a:prstGeom>
        </p:spPr>
      </p:pic>
      <p:pic>
        <p:nvPicPr>
          <p:cNvPr id="6" name="Picture 5">
            <a:extLst>
              <a:ext uri="{FF2B5EF4-FFF2-40B4-BE49-F238E27FC236}">
                <a16:creationId xmlns:a16="http://schemas.microsoft.com/office/drawing/2014/main" id="{C0A1AF02-62DC-C342-B43D-412F4515ED92}"/>
              </a:ext>
            </a:extLst>
          </p:cNvPr>
          <p:cNvPicPr>
            <a:picLocks noChangeAspect="1"/>
          </p:cNvPicPr>
          <p:nvPr/>
        </p:nvPicPr>
        <p:blipFill>
          <a:blip r:embed="rId3"/>
          <a:stretch>
            <a:fillRect/>
          </a:stretch>
        </p:blipFill>
        <p:spPr>
          <a:xfrm>
            <a:off x="5634167" y="549852"/>
            <a:ext cx="4507042" cy="2976613"/>
          </a:xfrm>
          <a:prstGeom prst="rect">
            <a:avLst/>
          </a:prstGeom>
        </p:spPr>
      </p:pic>
      <p:pic>
        <p:nvPicPr>
          <p:cNvPr id="7" name="Picture 6">
            <a:extLst>
              <a:ext uri="{FF2B5EF4-FFF2-40B4-BE49-F238E27FC236}">
                <a16:creationId xmlns:a16="http://schemas.microsoft.com/office/drawing/2014/main" id="{6A09331B-9D8B-2541-A5F4-317EE0D59A55}"/>
              </a:ext>
            </a:extLst>
          </p:cNvPr>
          <p:cNvPicPr>
            <a:picLocks noChangeAspect="1"/>
          </p:cNvPicPr>
          <p:nvPr/>
        </p:nvPicPr>
        <p:blipFill>
          <a:blip r:embed="rId4"/>
          <a:stretch>
            <a:fillRect/>
          </a:stretch>
        </p:blipFill>
        <p:spPr>
          <a:xfrm>
            <a:off x="183593" y="4861331"/>
            <a:ext cx="4806652" cy="681794"/>
          </a:xfrm>
          <a:prstGeom prst="rect">
            <a:avLst/>
          </a:prstGeom>
        </p:spPr>
      </p:pic>
      <p:pic>
        <p:nvPicPr>
          <p:cNvPr id="8" name="Picture 7">
            <a:extLst>
              <a:ext uri="{FF2B5EF4-FFF2-40B4-BE49-F238E27FC236}">
                <a16:creationId xmlns:a16="http://schemas.microsoft.com/office/drawing/2014/main" id="{B406C56C-9DED-E44D-8392-9C6EAEF7F029}"/>
              </a:ext>
            </a:extLst>
          </p:cNvPr>
          <p:cNvPicPr>
            <a:picLocks noChangeAspect="1"/>
          </p:cNvPicPr>
          <p:nvPr/>
        </p:nvPicPr>
        <p:blipFill rotWithShape="1">
          <a:blip r:embed="rId5"/>
          <a:srcRect t="-6056" r="26304"/>
          <a:stretch/>
        </p:blipFill>
        <p:spPr>
          <a:xfrm>
            <a:off x="302496" y="4058421"/>
            <a:ext cx="4618908" cy="678418"/>
          </a:xfrm>
          <a:prstGeom prst="rect">
            <a:avLst/>
          </a:prstGeom>
        </p:spPr>
      </p:pic>
      <p:pic>
        <p:nvPicPr>
          <p:cNvPr id="9" name="Picture 8">
            <a:extLst>
              <a:ext uri="{FF2B5EF4-FFF2-40B4-BE49-F238E27FC236}">
                <a16:creationId xmlns:a16="http://schemas.microsoft.com/office/drawing/2014/main" id="{9287D956-7908-1844-907F-4760181E0851}"/>
              </a:ext>
            </a:extLst>
          </p:cNvPr>
          <p:cNvPicPr>
            <a:picLocks noChangeAspect="1"/>
          </p:cNvPicPr>
          <p:nvPr/>
        </p:nvPicPr>
        <p:blipFill>
          <a:blip r:embed="rId6"/>
          <a:stretch>
            <a:fillRect/>
          </a:stretch>
        </p:blipFill>
        <p:spPr>
          <a:xfrm>
            <a:off x="183593" y="5624720"/>
            <a:ext cx="4462548" cy="818860"/>
          </a:xfrm>
          <a:prstGeom prst="rect">
            <a:avLst/>
          </a:prstGeom>
        </p:spPr>
      </p:pic>
      <p:sp>
        <p:nvSpPr>
          <p:cNvPr id="10" name="Rectangle 9">
            <a:extLst>
              <a:ext uri="{FF2B5EF4-FFF2-40B4-BE49-F238E27FC236}">
                <a16:creationId xmlns:a16="http://schemas.microsoft.com/office/drawing/2014/main" id="{120FEF62-7594-4F4F-A3C6-C85BD7C97DB5}"/>
              </a:ext>
            </a:extLst>
          </p:cNvPr>
          <p:cNvSpPr/>
          <p:nvPr/>
        </p:nvSpPr>
        <p:spPr>
          <a:xfrm>
            <a:off x="183593" y="3412969"/>
            <a:ext cx="4961286" cy="523220"/>
          </a:xfrm>
          <a:prstGeom prst="rect">
            <a:avLst/>
          </a:prstGeom>
        </p:spPr>
        <p:txBody>
          <a:bodyPr wrap="square">
            <a:spAutoFit/>
          </a:bodyPr>
          <a:lstStyle/>
          <a:p>
            <a:r>
              <a:rPr lang="en-GB" sz="1400" dirty="0">
                <a:solidFill>
                  <a:srgbClr val="002060"/>
                </a:solidFill>
              </a:rPr>
              <a:t>Time response function when placing a threshold of n electrons to the signal.</a:t>
            </a:r>
          </a:p>
        </p:txBody>
      </p:sp>
      <p:pic>
        <p:nvPicPr>
          <p:cNvPr id="11" name="Picture 10">
            <a:extLst>
              <a:ext uri="{FF2B5EF4-FFF2-40B4-BE49-F238E27FC236}">
                <a16:creationId xmlns:a16="http://schemas.microsoft.com/office/drawing/2014/main" id="{68116EB2-0724-174F-8DF3-1FC8EFBDD40A}"/>
              </a:ext>
            </a:extLst>
          </p:cNvPr>
          <p:cNvPicPr>
            <a:picLocks noChangeAspect="1"/>
          </p:cNvPicPr>
          <p:nvPr/>
        </p:nvPicPr>
        <p:blipFill>
          <a:blip r:embed="rId7"/>
          <a:stretch>
            <a:fillRect/>
          </a:stretch>
        </p:blipFill>
        <p:spPr>
          <a:xfrm>
            <a:off x="5919701" y="3874827"/>
            <a:ext cx="4838014" cy="720394"/>
          </a:xfrm>
          <a:prstGeom prst="rect">
            <a:avLst/>
          </a:prstGeom>
        </p:spPr>
      </p:pic>
      <p:sp>
        <p:nvSpPr>
          <p:cNvPr id="12" name="Rectangle 11">
            <a:extLst>
              <a:ext uri="{FF2B5EF4-FFF2-40B4-BE49-F238E27FC236}">
                <a16:creationId xmlns:a16="http://schemas.microsoft.com/office/drawing/2014/main" id="{D10AD59B-ECC6-CA4E-9B52-66F3D7DFAF57}"/>
              </a:ext>
            </a:extLst>
          </p:cNvPr>
          <p:cNvSpPr/>
          <p:nvPr/>
        </p:nvSpPr>
        <p:spPr>
          <a:xfrm>
            <a:off x="5796429" y="3446048"/>
            <a:ext cx="4961286" cy="307777"/>
          </a:xfrm>
          <a:prstGeom prst="rect">
            <a:avLst/>
          </a:prstGeom>
        </p:spPr>
        <p:txBody>
          <a:bodyPr wrap="square">
            <a:spAutoFit/>
          </a:bodyPr>
          <a:lstStyle/>
          <a:p>
            <a:r>
              <a:rPr lang="en-GB" sz="1400" dirty="0">
                <a:solidFill>
                  <a:srgbClr val="002060"/>
                </a:solidFill>
              </a:rPr>
              <a:t>Approximation for ‘large thresholds’</a:t>
            </a:r>
          </a:p>
        </p:txBody>
      </p:sp>
      <p:pic>
        <p:nvPicPr>
          <p:cNvPr id="13" name="Picture 12">
            <a:extLst>
              <a:ext uri="{FF2B5EF4-FFF2-40B4-BE49-F238E27FC236}">
                <a16:creationId xmlns:a16="http://schemas.microsoft.com/office/drawing/2014/main" id="{79FFA934-06F9-8147-B8EC-2341F3680D61}"/>
              </a:ext>
            </a:extLst>
          </p:cNvPr>
          <p:cNvPicPr>
            <a:picLocks noChangeAspect="1"/>
          </p:cNvPicPr>
          <p:nvPr/>
        </p:nvPicPr>
        <p:blipFill>
          <a:blip r:embed="rId8"/>
          <a:stretch>
            <a:fillRect/>
          </a:stretch>
        </p:blipFill>
        <p:spPr>
          <a:xfrm>
            <a:off x="6411133" y="4609149"/>
            <a:ext cx="1828573" cy="670712"/>
          </a:xfrm>
          <a:prstGeom prst="rect">
            <a:avLst/>
          </a:prstGeom>
        </p:spPr>
      </p:pic>
      <p:sp>
        <p:nvSpPr>
          <p:cNvPr id="14" name="Rectangle 13">
            <a:extLst>
              <a:ext uri="{FF2B5EF4-FFF2-40B4-BE49-F238E27FC236}">
                <a16:creationId xmlns:a16="http://schemas.microsoft.com/office/drawing/2014/main" id="{B19AF7E5-7119-7446-8812-2D9271A1CAC9}"/>
              </a:ext>
            </a:extLst>
          </p:cNvPr>
          <p:cNvSpPr/>
          <p:nvPr/>
        </p:nvSpPr>
        <p:spPr>
          <a:xfrm>
            <a:off x="5462500" y="5233975"/>
            <a:ext cx="6712082" cy="1169551"/>
          </a:xfrm>
          <a:prstGeom prst="rect">
            <a:avLst/>
          </a:prstGeom>
        </p:spPr>
        <p:txBody>
          <a:bodyPr wrap="square">
            <a:spAutoFit/>
          </a:bodyPr>
          <a:lstStyle/>
          <a:p>
            <a:pPr marL="285750" indent="-285750">
              <a:buFont typeface="Wingdings" pitchFamily="2" charset="2"/>
              <a:buChar char="à"/>
            </a:pPr>
            <a:r>
              <a:rPr lang="en-GB" sz="1400" dirty="0">
                <a:solidFill>
                  <a:srgbClr val="FF0000"/>
                </a:solidFill>
              </a:rPr>
              <a:t>Time resolution is independent of the threshold</a:t>
            </a:r>
          </a:p>
          <a:p>
            <a:pPr marL="285750" indent="-285750">
              <a:buFont typeface="Wingdings" pitchFamily="2" charset="2"/>
              <a:buChar char="à"/>
            </a:pPr>
            <a:endParaRPr lang="en-GB" sz="1400" dirty="0">
              <a:solidFill>
                <a:srgbClr val="FF0000"/>
              </a:solidFill>
            </a:endParaRPr>
          </a:p>
          <a:p>
            <a:pPr marL="285750" indent="-285750">
              <a:buFont typeface="Wingdings" pitchFamily="2" charset="2"/>
              <a:buChar char="à"/>
            </a:pPr>
            <a:r>
              <a:rPr lang="en-GB" sz="1400" dirty="0">
                <a:solidFill>
                  <a:srgbClr val="FF0000"/>
                </a:solidFill>
              </a:rPr>
              <a:t>Time resolution is inversely proportional to the ‘risetime’ of the signal</a:t>
            </a:r>
          </a:p>
          <a:p>
            <a:pPr marL="285750" indent="-285750">
              <a:buFont typeface="Wingdings" pitchFamily="2" charset="2"/>
              <a:buChar char="à"/>
            </a:pPr>
            <a:endParaRPr lang="en-GB" sz="1400" dirty="0">
              <a:solidFill>
                <a:srgbClr val="FF0000"/>
              </a:solidFill>
            </a:endParaRPr>
          </a:p>
          <a:p>
            <a:pPr marL="285750" indent="-285750">
              <a:buFont typeface="Wingdings" pitchFamily="2" charset="2"/>
              <a:buChar char="à"/>
            </a:pPr>
            <a:r>
              <a:rPr lang="en-GB" sz="1400" dirty="0">
                <a:solidFill>
                  <a:srgbClr val="002060"/>
                </a:solidFill>
              </a:rPr>
              <a:t>For a single e-h pair, A=1 and                 = π/√6 = 1.28=O(1)</a:t>
            </a:r>
          </a:p>
        </p:txBody>
      </p:sp>
      <p:pic>
        <p:nvPicPr>
          <p:cNvPr id="15" name="Picture 14">
            <a:extLst>
              <a:ext uri="{FF2B5EF4-FFF2-40B4-BE49-F238E27FC236}">
                <a16:creationId xmlns:a16="http://schemas.microsoft.com/office/drawing/2014/main" id="{A7E94B3A-3A53-CE46-9101-16CB6B9BDADA}"/>
              </a:ext>
            </a:extLst>
          </p:cNvPr>
          <p:cNvPicPr>
            <a:picLocks noChangeAspect="1"/>
          </p:cNvPicPr>
          <p:nvPr/>
        </p:nvPicPr>
        <p:blipFill>
          <a:blip r:embed="rId9"/>
          <a:stretch>
            <a:fillRect/>
          </a:stretch>
        </p:blipFill>
        <p:spPr>
          <a:xfrm>
            <a:off x="1283720" y="673371"/>
            <a:ext cx="1513264" cy="538427"/>
          </a:xfrm>
          <a:prstGeom prst="rect">
            <a:avLst/>
          </a:prstGeom>
        </p:spPr>
      </p:pic>
      <p:pic>
        <p:nvPicPr>
          <p:cNvPr id="16" name="Picture 15">
            <a:extLst>
              <a:ext uri="{FF2B5EF4-FFF2-40B4-BE49-F238E27FC236}">
                <a16:creationId xmlns:a16="http://schemas.microsoft.com/office/drawing/2014/main" id="{DFD9C9C4-9855-D544-AB9A-F2C0A756E8A2}"/>
              </a:ext>
            </a:extLst>
          </p:cNvPr>
          <p:cNvPicPr>
            <a:picLocks noChangeAspect="1"/>
          </p:cNvPicPr>
          <p:nvPr/>
        </p:nvPicPr>
        <p:blipFill rotWithShape="1">
          <a:blip r:embed="rId8"/>
          <a:srcRect l="45399" b="17057"/>
          <a:stretch/>
        </p:blipFill>
        <p:spPr>
          <a:xfrm>
            <a:off x="8239706" y="6020038"/>
            <a:ext cx="760137" cy="423542"/>
          </a:xfrm>
          <a:prstGeom prst="rect">
            <a:avLst/>
          </a:prstGeom>
        </p:spPr>
      </p:pic>
    </p:spTree>
    <p:extLst>
      <p:ext uri="{BB962C8B-B14F-4D97-AF65-F5344CB8AC3E}">
        <p14:creationId xmlns:p14="http://schemas.microsoft.com/office/powerpoint/2010/main" val="25618398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484A7F-2C90-1E41-9FE7-4A1ADFB78624}"/>
              </a:ext>
            </a:extLst>
          </p:cNvPr>
          <p:cNvSpPr>
            <a:spLocks noGrp="1"/>
          </p:cNvSpPr>
          <p:nvPr>
            <p:ph type="dt" sz="half" idx="10"/>
          </p:nvPr>
        </p:nvSpPr>
        <p:spPr/>
        <p:txBody>
          <a:bodyPr/>
          <a:lstStyle/>
          <a:p>
            <a:pPr>
              <a:defRPr/>
            </a:pPr>
            <a:fld id="{A52BF309-6B9F-3741-9BDB-9CF9B53810AF}" type="datetime1">
              <a:rPr lang="en-US" smtClean="0"/>
              <a:t>10/21/21</a:t>
            </a:fld>
            <a:endParaRPr lang="en-US" dirty="0"/>
          </a:p>
        </p:txBody>
      </p:sp>
      <p:sp>
        <p:nvSpPr>
          <p:cNvPr id="3" name="Slide Number Placeholder 2">
            <a:extLst>
              <a:ext uri="{FF2B5EF4-FFF2-40B4-BE49-F238E27FC236}">
                <a16:creationId xmlns:a16="http://schemas.microsoft.com/office/drawing/2014/main" id="{4B7351C7-37D6-574B-80E5-2CE672B12940}"/>
              </a:ext>
            </a:extLst>
          </p:cNvPr>
          <p:cNvSpPr>
            <a:spLocks noGrp="1"/>
          </p:cNvSpPr>
          <p:nvPr>
            <p:ph type="sldNum" sz="quarter" idx="11"/>
          </p:nvPr>
        </p:nvSpPr>
        <p:spPr/>
        <p:txBody>
          <a:bodyPr/>
          <a:lstStyle/>
          <a:p>
            <a:pPr>
              <a:defRPr/>
            </a:pPr>
            <a:fld id="{7139EE62-D25E-4D29-9274-D0BC29529B49}" type="slidenum">
              <a:rPr lang="en-US" smtClean="0"/>
              <a:pPr>
                <a:defRPr/>
              </a:pPr>
              <a:t>51</a:t>
            </a:fld>
            <a:endParaRPr lang="en-US" dirty="0"/>
          </a:p>
        </p:txBody>
      </p:sp>
      <p:pic>
        <p:nvPicPr>
          <p:cNvPr id="4" name="Picture 3">
            <a:extLst>
              <a:ext uri="{FF2B5EF4-FFF2-40B4-BE49-F238E27FC236}">
                <a16:creationId xmlns:a16="http://schemas.microsoft.com/office/drawing/2014/main" id="{43C97B37-498B-DD48-84EC-7B2DAD324042}"/>
              </a:ext>
            </a:extLst>
          </p:cNvPr>
          <p:cNvPicPr>
            <a:picLocks noChangeAspect="1"/>
          </p:cNvPicPr>
          <p:nvPr/>
        </p:nvPicPr>
        <p:blipFill>
          <a:blip r:embed="rId2"/>
          <a:stretch>
            <a:fillRect/>
          </a:stretch>
        </p:blipFill>
        <p:spPr>
          <a:xfrm>
            <a:off x="6064183" y="1270049"/>
            <a:ext cx="5997803" cy="5380382"/>
          </a:xfrm>
          <a:prstGeom prst="rect">
            <a:avLst/>
          </a:prstGeom>
        </p:spPr>
      </p:pic>
      <p:pic>
        <p:nvPicPr>
          <p:cNvPr id="5" name="Picture 4">
            <a:extLst>
              <a:ext uri="{FF2B5EF4-FFF2-40B4-BE49-F238E27FC236}">
                <a16:creationId xmlns:a16="http://schemas.microsoft.com/office/drawing/2014/main" id="{28B6541B-6AB7-6545-A790-3438C31AF5DD}"/>
              </a:ext>
            </a:extLst>
          </p:cNvPr>
          <p:cNvPicPr>
            <a:picLocks noChangeAspect="1"/>
          </p:cNvPicPr>
          <p:nvPr/>
        </p:nvPicPr>
        <p:blipFill>
          <a:blip r:embed="rId3"/>
          <a:stretch>
            <a:fillRect/>
          </a:stretch>
        </p:blipFill>
        <p:spPr>
          <a:xfrm>
            <a:off x="212986" y="1128621"/>
            <a:ext cx="5409588" cy="887896"/>
          </a:xfrm>
          <a:prstGeom prst="rect">
            <a:avLst/>
          </a:prstGeom>
        </p:spPr>
      </p:pic>
      <p:sp>
        <p:nvSpPr>
          <p:cNvPr id="6" name="TextBox 5">
            <a:extLst>
              <a:ext uri="{FF2B5EF4-FFF2-40B4-BE49-F238E27FC236}">
                <a16:creationId xmlns:a16="http://schemas.microsoft.com/office/drawing/2014/main" id="{42A19EF7-75E0-834D-BB0C-9B42C08B49BA}"/>
              </a:ext>
            </a:extLst>
          </p:cNvPr>
          <p:cNvSpPr txBox="1">
            <a:spLocks noChangeArrowheads="1"/>
          </p:cNvSpPr>
          <p:nvPr/>
        </p:nvSpPr>
        <p:spPr bwMode="auto">
          <a:xfrm>
            <a:off x="0" y="8016"/>
            <a:ext cx="12174582"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90000"/>
              </a:lnSpc>
              <a:spcBef>
                <a:spcPct val="30000"/>
              </a:spcBef>
              <a:spcAft>
                <a:spcPct val="0"/>
              </a:spcAft>
              <a:buClr>
                <a:srgbClr val="008000"/>
              </a:buClr>
              <a:buSzPct val="70000"/>
              <a:buFontTx/>
              <a:buNone/>
              <a:tabLst/>
              <a:defRPr/>
            </a:pPr>
            <a:r>
              <a:rPr kumimoji="0" lang="en-GB"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Avalanche fluctuations, SPAD with boundary</a:t>
            </a:r>
          </a:p>
        </p:txBody>
      </p:sp>
      <p:sp>
        <p:nvSpPr>
          <p:cNvPr id="7" name="TextBox 6">
            <a:extLst>
              <a:ext uri="{FF2B5EF4-FFF2-40B4-BE49-F238E27FC236}">
                <a16:creationId xmlns:a16="http://schemas.microsoft.com/office/drawing/2014/main" id="{D8AB90E1-97AF-3E47-9641-E496101F1C75}"/>
              </a:ext>
            </a:extLst>
          </p:cNvPr>
          <p:cNvSpPr txBox="1"/>
          <p:nvPr/>
        </p:nvSpPr>
        <p:spPr>
          <a:xfrm>
            <a:off x="212986" y="623718"/>
            <a:ext cx="4411785" cy="307777"/>
          </a:xfrm>
          <a:prstGeom prst="rect">
            <a:avLst/>
          </a:prstGeom>
          <a:noFill/>
        </p:spPr>
        <p:txBody>
          <a:bodyPr wrap="none" rtlCol="0">
            <a:spAutoFit/>
          </a:bodyPr>
          <a:lstStyle/>
          <a:p>
            <a:r>
              <a:rPr lang="en-GB" sz="1400" dirty="0">
                <a:solidFill>
                  <a:srgbClr val="002060"/>
                </a:solidFill>
              </a:rPr>
              <a:t>Equations for the average electron and hole densities</a:t>
            </a:r>
          </a:p>
        </p:txBody>
      </p:sp>
      <p:sp>
        <p:nvSpPr>
          <p:cNvPr id="8" name="TextBox 7">
            <a:extLst>
              <a:ext uri="{FF2B5EF4-FFF2-40B4-BE49-F238E27FC236}">
                <a16:creationId xmlns:a16="http://schemas.microsoft.com/office/drawing/2014/main" id="{3C8FC431-0E26-0247-ADC9-6994D3BE8D4D}"/>
              </a:ext>
            </a:extLst>
          </p:cNvPr>
          <p:cNvSpPr txBox="1"/>
          <p:nvPr/>
        </p:nvSpPr>
        <p:spPr>
          <a:xfrm>
            <a:off x="6212466" y="623718"/>
            <a:ext cx="5701238" cy="307777"/>
          </a:xfrm>
          <a:prstGeom prst="rect">
            <a:avLst/>
          </a:prstGeom>
          <a:noFill/>
        </p:spPr>
        <p:txBody>
          <a:bodyPr wrap="square" rtlCol="0">
            <a:spAutoFit/>
          </a:bodyPr>
          <a:lstStyle/>
          <a:p>
            <a:r>
              <a:rPr lang="en-GB" sz="1400" dirty="0">
                <a:solidFill>
                  <a:schemeClr val="accent6">
                    <a:lumMod val="50000"/>
                  </a:schemeClr>
                </a:solidFill>
              </a:rPr>
              <a:t>Equations for second moment of the electron and hole densities</a:t>
            </a:r>
          </a:p>
        </p:txBody>
      </p:sp>
      <p:pic>
        <p:nvPicPr>
          <p:cNvPr id="9" name="Picture 8">
            <a:extLst>
              <a:ext uri="{FF2B5EF4-FFF2-40B4-BE49-F238E27FC236}">
                <a16:creationId xmlns:a16="http://schemas.microsoft.com/office/drawing/2014/main" id="{C3EC8F75-F229-894D-B40D-2120F74C19BA}"/>
              </a:ext>
            </a:extLst>
          </p:cNvPr>
          <p:cNvPicPr>
            <a:picLocks noChangeAspect="1"/>
          </p:cNvPicPr>
          <p:nvPr/>
        </p:nvPicPr>
        <p:blipFill>
          <a:blip r:embed="rId4"/>
          <a:stretch>
            <a:fillRect/>
          </a:stretch>
        </p:blipFill>
        <p:spPr>
          <a:xfrm>
            <a:off x="392872" y="2814479"/>
            <a:ext cx="4046606" cy="1013255"/>
          </a:xfrm>
          <a:prstGeom prst="rect">
            <a:avLst/>
          </a:prstGeom>
        </p:spPr>
      </p:pic>
      <p:pic>
        <p:nvPicPr>
          <p:cNvPr id="10" name="Picture 9">
            <a:extLst>
              <a:ext uri="{FF2B5EF4-FFF2-40B4-BE49-F238E27FC236}">
                <a16:creationId xmlns:a16="http://schemas.microsoft.com/office/drawing/2014/main" id="{02557B38-6E1F-2549-8A6D-0E6329589089}"/>
              </a:ext>
            </a:extLst>
          </p:cNvPr>
          <p:cNvPicPr>
            <a:picLocks noChangeAspect="1"/>
          </p:cNvPicPr>
          <p:nvPr/>
        </p:nvPicPr>
        <p:blipFill>
          <a:blip r:embed="rId5"/>
          <a:stretch>
            <a:fillRect/>
          </a:stretch>
        </p:blipFill>
        <p:spPr>
          <a:xfrm>
            <a:off x="339864" y="2678631"/>
            <a:ext cx="4762224" cy="271696"/>
          </a:xfrm>
          <a:prstGeom prst="rect">
            <a:avLst/>
          </a:prstGeom>
        </p:spPr>
      </p:pic>
      <p:sp>
        <p:nvSpPr>
          <p:cNvPr id="13" name="Right Arrow 12">
            <a:extLst>
              <a:ext uri="{FF2B5EF4-FFF2-40B4-BE49-F238E27FC236}">
                <a16:creationId xmlns:a16="http://schemas.microsoft.com/office/drawing/2014/main" id="{20A7C31B-32AC-A04F-B2A9-3316D917A257}"/>
              </a:ext>
            </a:extLst>
          </p:cNvPr>
          <p:cNvSpPr/>
          <p:nvPr/>
        </p:nvSpPr>
        <p:spPr bwMode="auto">
          <a:xfrm>
            <a:off x="5009322" y="3114261"/>
            <a:ext cx="613252" cy="265043"/>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0" marR="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pPr>
            <a:endParaRPr kumimoji="0" lang="en-GB" sz="1500" b="1" i="0" u="none" strike="noStrike" cap="none" normalizeH="0" baseline="0">
              <a:ln>
                <a:noFill/>
              </a:ln>
              <a:solidFill>
                <a:schemeClr val="tx1"/>
              </a:solidFill>
              <a:effectLst/>
              <a:latin typeface="Arial" pitchFamily="34" charset="0"/>
            </a:endParaRPr>
          </a:p>
        </p:txBody>
      </p:sp>
      <p:sp>
        <p:nvSpPr>
          <p:cNvPr id="14" name="TextBox 13">
            <a:extLst>
              <a:ext uri="{FF2B5EF4-FFF2-40B4-BE49-F238E27FC236}">
                <a16:creationId xmlns:a16="http://schemas.microsoft.com/office/drawing/2014/main" id="{512D79E7-9265-A849-9AB3-B94F99D7421E}"/>
              </a:ext>
            </a:extLst>
          </p:cNvPr>
          <p:cNvSpPr txBox="1"/>
          <p:nvPr/>
        </p:nvSpPr>
        <p:spPr>
          <a:xfrm>
            <a:off x="484549" y="4229252"/>
            <a:ext cx="2852063" cy="523220"/>
          </a:xfrm>
          <a:prstGeom prst="rect">
            <a:avLst/>
          </a:prstGeom>
          <a:noFill/>
        </p:spPr>
        <p:txBody>
          <a:bodyPr wrap="none" rtlCol="0">
            <a:spAutoFit/>
          </a:bodyPr>
          <a:lstStyle/>
          <a:p>
            <a:r>
              <a:rPr lang="en-GB" sz="1400" dirty="0">
                <a:solidFill>
                  <a:srgbClr val="002060"/>
                </a:solidFill>
              </a:rPr>
              <a:t>… surprisingly complex. </a:t>
            </a:r>
          </a:p>
          <a:p>
            <a:r>
              <a:rPr lang="en-GB" sz="1400" dirty="0">
                <a:solidFill>
                  <a:srgbClr val="002060"/>
                </a:solidFill>
              </a:rPr>
              <a:t>Solution gives important insights: </a:t>
            </a:r>
          </a:p>
        </p:txBody>
      </p:sp>
    </p:spTree>
    <p:extLst>
      <p:ext uri="{BB962C8B-B14F-4D97-AF65-F5344CB8AC3E}">
        <p14:creationId xmlns:p14="http://schemas.microsoft.com/office/powerpoint/2010/main" val="30703546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AC7A6E-0B3A-C348-8767-6CF4746887B4}"/>
              </a:ext>
            </a:extLst>
          </p:cNvPr>
          <p:cNvSpPr>
            <a:spLocks noGrp="1"/>
          </p:cNvSpPr>
          <p:nvPr>
            <p:ph type="dt" sz="half" idx="10"/>
          </p:nvPr>
        </p:nvSpPr>
        <p:spPr/>
        <p:txBody>
          <a:bodyPr/>
          <a:lstStyle/>
          <a:p>
            <a:pPr>
              <a:defRPr/>
            </a:pPr>
            <a:fld id="{A52BF309-6B9F-3741-9BDB-9CF9B53810AF}" type="datetime1">
              <a:rPr lang="en-US" smtClean="0"/>
              <a:t>10/21/21</a:t>
            </a:fld>
            <a:endParaRPr lang="en-US" dirty="0"/>
          </a:p>
        </p:txBody>
      </p:sp>
      <p:sp>
        <p:nvSpPr>
          <p:cNvPr id="3" name="Slide Number Placeholder 2">
            <a:extLst>
              <a:ext uri="{FF2B5EF4-FFF2-40B4-BE49-F238E27FC236}">
                <a16:creationId xmlns:a16="http://schemas.microsoft.com/office/drawing/2014/main" id="{D603EA17-815C-AF4E-B8C9-60877B823715}"/>
              </a:ext>
            </a:extLst>
          </p:cNvPr>
          <p:cNvSpPr>
            <a:spLocks noGrp="1"/>
          </p:cNvSpPr>
          <p:nvPr>
            <p:ph type="sldNum" sz="quarter" idx="11"/>
          </p:nvPr>
        </p:nvSpPr>
        <p:spPr/>
        <p:txBody>
          <a:bodyPr/>
          <a:lstStyle/>
          <a:p>
            <a:pPr>
              <a:defRPr/>
            </a:pPr>
            <a:fld id="{7139EE62-D25E-4D29-9274-D0BC29529B49}" type="slidenum">
              <a:rPr lang="en-US" smtClean="0"/>
              <a:pPr>
                <a:defRPr/>
              </a:pPr>
              <a:t>52</a:t>
            </a:fld>
            <a:endParaRPr lang="en-US" dirty="0"/>
          </a:p>
        </p:txBody>
      </p:sp>
      <p:sp>
        <p:nvSpPr>
          <p:cNvPr id="4" name="TextBox 3">
            <a:extLst>
              <a:ext uri="{FF2B5EF4-FFF2-40B4-BE49-F238E27FC236}">
                <a16:creationId xmlns:a16="http://schemas.microsoft.com/office/drawing/2014/main" id="{FBCC5415-B45A-AC46-8BEE-50487D62B2DE}"/>
              </a:ext>
            </a:extLst>
          </p:cNvPr>
          <p:cNvSpPr txBox="1">
            <a:spLocks noChangeArrowheads="1"/>
          </p:cNvSpPr>
          <p:nvPr/>
        </p:nvSpPr>
        <p:spPr bwMode="auto">
          <a:xfrm>
            <a:off x="0" y="8016"/>
            <a:ext cx="1217458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90000"/>
              </a:lnSpc>
              <a:spcBef>
                <a:spcPct val="30000"/>
              </a:spcBef>
              <a:spcAft>
                <a:spcPct val="0"/>
              </a:spcAft>
              <a:buClr>
                <a:srgbClr val="008000"/>
              </a:buClr>
              <a:buSzPct val="70000"/>
              <a:buFontTx/>
              <a:buNone/>
              <a:tabLst/>
              <a:defRPr/>
            </a:pPr>
            <a:r>
              <a:rPr kumimoji="0" lang="en-GB"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Time resolution of SPAD</a:t>
            </a:r>
          </a:p>
        </p:txBody>
      </p:sp>
      <p:pic>
        <p:nvPicPr>
          <p:cNvPr id="5" name="Picture 4">
            <a:extLst>
              <a:ext uri="{FF2B5EF4-FFF2-40B4-BE49-F238E27FC236}">
                <a16:creationId xmlns:a16="http://schemas.microsoft.com/office/drawing/2014/main" id="{40B67B19-8D8A-A64F-B5FE-650102EC6A23}"/>
              </a:ext>
            </a:extLst>
          </p:cNvPr>
          <p:cNvPicPr>
            <a:picLocks noChangeAspect="1"/>
          </p:cNvPicPr>
          <p:nvPr/>
        </p:nvPicPr>
        <p:blipFill>
          <a:blip r:embed="rId2"/>
          <a:stretch>
            <a:fillRect/>
          </a:stretch>
        </p:blipFill>
        <p:spPr>
          <a:xfrm>
            <a:off x="481981" y="3605022"/>
            <a:ext cx="2287237" cy="1238045"/>
          </a:xfrm>
          <a:prstGeom prst="rect">
            <a:avLst/>
          </a:prstGeom>
        </p:spPr>
      </p:pic>
      <p:pic>
        <p:nvPicPr>
          <p:cNvPr id="7" name="Picture 6">
            <a:extLst>
              <a:ext uri="{FF2B5EF4-FFF2-40B4-BE49-F238E27FC236}">
                <a16:creationId xmlns:a16="http://schemas.microsoft.com/office/drawing/2014/main" id="{5D2B1B16-AF06-FA49-B05A-459D5DEAA8AE}"/>
              </a:ext>
            </a:extLst>
          </p:cNvPr>
          <p:cNvPicPr>
            <a:picLocks noChangeAspect="1"/>
          </p:cNvPicPr>
          <p:nvPr/>
        </p:nvPicPr>
        <p:blipFill>
          <a:blip r:embed="rId3"/>
          <a:stretch>
            <a:fillRect/>
          </a:stretch>
        </p:blipFill>
        <p:spPr>
          <a:xfrm>
            <a:off x="310188" y="766600"/>
            <a:ext cx="6633951" cy="2506742"/>
          </a:xfrm>
          <a:prstGeom prst="rect">
            <a:avLst/>
          </a:prstGeom>
        </p:spPr>
      </p:pic>
      <p:pic>
        <p:nvPicPr>
          <p:cNvPr id="8" name="Picture 7">
            <a:extLst>
              <a:ext uri="{FF2B5EF4-FFF2-40B4-BE49-F238E27FC236}">
                <a16:creationId xmlns:a16="http://schemas.microsoft.com/office/drawing/2014/main" id="{586C0471-418A-9443-A7BA-61F198252024}"/>
              </a:ext>
            </a:extLst>
          </p:cNvPr>
          <p:cNvPicPr>
            <a:picLocks noChangeAspect="1"/>
          </p:cNvPicPr>
          <p:nvPr/>
        </p:nvPicPr>
        <p:blipFill rotWithShape="1">
          <a:blip r:embed="rId4"/>
          <a:srcRect t="4640" r="62558"/>
          <a:stretch/>
        </p:blipFill>
        <p:spPr>
          <a:xfrm>
            <a:off x="481981" y="5784050"/>
            <a:ext cx="1934817" cy="698977"/>
          </a:xfrm>
          <a:prstGeom prst="rect">
            <a:avLst/>
          </a:prstGeom>
        </p:spPr>
      </p:pic>
      <p:pic>
        <p:nvPicPr>
          <p:cNvPr id="9" name="Picture 8">
            <a:extLst>
              <a:ext uri="{FF2B5EF4-FFF2-40B4-BE49-F238E27FC236}">
                <a16:creationId xmlns:a16="http://schemas.microsoft.com/office/drawing/2014/main" id="{C2CE3526-B01D-ED49-AE88-433CD7FA1A08}"/>
              </a:ext>
            </a:extLst>
          </p:cNvPr>
          <p:cNvPicPr>
            <a:picLocks noChangeAspect="1"/>
          </p:cNvPicPr>
          <p:nvPr/>
        </p:nvPicPr>
        <p:blipFill rotWithShape="1">
          <a:blip r:embed="rId5"/>
          <a:srcRect t="43210" r="75513" b="44602"/>
          <a:stretch/>
        </p:blipFill>
        <p:spPr>
          <a:xfrm>
            <a:off x="473631" y="4699074"/>
            <a:ext cx="2112938" cy="872851"/>
          </a:xfrm>
          <a:prstGeom prst="rect">
            <a:avLst/>
          </a:prstGeom>
        </p:spPr>
      </p:pic>
      <p:sp>
        <p:nvSpPr>
          <p:cNvPr id="10" name="Rectangle 9">
            <a:extLst>
              <a:ext uri="{FF2B5EF4-FFF2-40B4-BE49-F238E27FC236}">
                <a16:creationId xmlns:a16="http://schemas.microsoft.com/office/drawing/2014/main" id="{769D21FF-4701-A749-B9EB-BDAE45814FF3}"/>
              </a:ext>
            </a:extLst>
          </p:cNvPr>
          <p:cNvSpPr/>
          <p:nvPr/>
        </p:nvSpPr>
        <p:spPr>
          <a:xfrm>
            <a:off x="3055362" y="3561898"/>
            <a:ext cx="8951108" cy="2031325"/>
          </a:xfrm>
          <a:prstGeom prst="rect">
            <a:avLst/>
          </a:prstGeom>
        </p:spPr>
        <p:txBody>
          <a:bodyPr wrap="square">
            <a:spAutoFit/>
          </a:bodyPr>
          <a:lstStyle/>
          <a:p>
            <a:r>
              <a:rPr lang="en-GB" sz="1400" dirty="0" err="1">
                <a:solidFill>
                  <a:srgbClr val="002060"/>
                </a:solidFill>
              </a:rPr>
              <a:t>γ</a:t>
            </a:r>
            <a:r>
              <a:rPr lang="en-GB" sz="1400" dirty="0">
                <a:solidFill>
                  <a:srgbClr val="002060"/>
                </a:solidFill>
              </a:rPr>
              <a:t> determines the exponential growth of the avalanche for long times</a:t>
            </a:r>
          </a:p>
          <a:p>
            <a:endParaRPr lang="en-GB" sz="1400" dirty="0">
              <a:solidFill>
                <a:srgbClr val="002060"/>
              </a:solidFill>
            </a:endParaRPr>
          </a:p>
          <a:p>
            <a:r>
              <a:rPr lang="en-GB" sz="1400" dirty="0">
                <a:solidFill>
                  <a:schemeClr val="accent6">
                    <a:lumMod val="50000"/>
                  </a:schemeClr>
                </a:solidFill>
              </a:rPr>
              <a:t>1/</a:t>
            </a:r>
            <a:r>
              <a:rPr lang="en-GB" sz="1400" dirty="0" err="1">
                <a:solidFill>
                  <a:schemeClr val="accent6">
                    <a:lumMod val="50000"/>
                  </a:schemeClr>
                </a:solidFill>
              </a:rPr>
              <a:t>γv</a:t>
            </a:r>
            <a:r>
              <a:rPr lang="en-GB" sz="1400" baseline="30000" dirty="0">
                <a:solidFill>
                  <a:schemeClr val="accent6">
                    <a:lumMod val="50000"/>
                  </a:schemeClr>
                </a:solidFill>
              </a:rPr>
              <a:t>*</a:t>
            </a:r>
            <a:r>
              <a:rPr lang="en-GB" sz="1400" dirty="0">
                <a:solidFill>
                  <a:schemeClr val="accent6">
                    <a:lumMod val="50000"/>
                  </a:schemeClr>
                </a:solidFill>
              </a:rPr>
              <a:t>  determines the time resolution when setting a ‘high’ threshold to the signal !</a:t>
            </a:r>
          </a:p>
          <a:p>
            <a:endParaRPr lang="en-GB" sz="1400" dirty="0">
              <a:solidFill>
                <a:schemeClr val="accent6">
                  <a:lumMod val="50000"/>
                </a:schemeClr>
              </a:solidFill>
            </a:endParaRPr>
          </a:p>
          <a:p>
            <a:r>
              <a:rPr lang="en-GB" sz="1400" dirty="0">
                <a:solidFill>
                  <a:schemeClr val="accent5">
                    <a:lumMod val="10000"/>
                  </a:schemeClr>
                </a:solidFill>
              </a:rPr>
              <a:t>The coefficient                 is O(1) </a:t>
            </a:r>
            <a:r>
              <a:rPr lang="en-GB" sz="1400" dirty="0">
                <a:solidFill>
                  <a:schemeClr val="accent5">
                    <a:lumMod val="10000"/>
                  </a:schemeClr>
                </a:solidFill>
                <a:sym typeface="Wingdings" pitchFamily="2" charset="2"/>
              </a:rPr>
              <a:t> </a:t>
            </a:r>
            <a:r>
              <a:rPr lang="en-GB" sz="1400" dirty="0">
                <a:solidFill>
                  <a:schemeClr val="accent5">
                    <a:lumMod val="10000"/>
                  </a:schemeClr>
                </a:solidFill>
              </a:rPr>
              <a:t>1/</a:t>
            </a:r>
            <a:r>
              <a:rPr lang="en-GB" sz="1400" dirty="0" err="1">
                <a:solidFill>
                  <a:schemeClr val="accent5">
                    <a:lumMod val="10000"/>
                  </a:schemeClr>
                </a:solidFill>
              </a:rPr>
              <a:t>γv</a:t>
            </a:r>
            <a:r>
              <a:rPr lang="en-GB" sz="1400" baseline="30000" dirty="0">
                <a:solidFill>
                  <a:schemeClr val="accent5">
                    <a:lumMod val="10000"/>
                  </a:schemeClr>
                </a:solidFill>
              </a:rPr>
              <a:t>*</a:t>
            </a:r>
            <a:r>
              <a:rPr lang="en-GB" sz="1400" dirty="0">
                <a:solidFill>
                  <a:schemeClr val="accent5">
                    <a:lumMod val="10000"/>
                  </a:schemeClr>
                </a:solidFill>
              </a:rPr>
              <a:t> IS the approximate time </a:t>
            </a:r>
            <a:r>
              <a:rPr lang="en-GB" sz="1400" dirty="0" err="1">
                <a:solidFill>
                  <a:schemeClr val="accent5">
                    <a:lumMod val="10000"/>
                  </a:schemeClr>
                </a:solidFill>
              </a:rPr>
              <a:t>resolition</a:t>
            </a:r>
            <a:r>
              <a:rPr lang="en-GB" sz="1400" dirty="0">
                <a:solidFill>
                  <a:schemeClr val="accent5">
                    <a:lumMod val="10000"/>
                  </a:schemeClr>
                </a:solidFill>
              </a:rPr>
              <a:t> of a SPAD</a:t>
            </a:r>
          </a:p>
          <a:p>
            <a:endParaRPr lang="en-GB" sz="1400" dirty="0">
              <a:solidFill>
                <a:srgbClr val="002060"/>
              </a:solidFill>
            </a:endParaRPr>
          </a:p>
          <a:p>
            <a:r>
              <a:rPr lang="en-GB" sz="1400" dirty="0">
                <a:solidFill>
                  <a:schemeClr val="accent6">
                    <a:lumMod val="50000"/>
                  </a:schemeClr>
                </a:solidFill>
              </a:rPr>
              <a:t>The electron and hole densities become fully correlated over the timescale of 1/</a:t>
            </a:r>
            <a:r>
              <a:rPr lang="en-GB" sz="1400" dirty="0" err="1">
                <a:solidFill>
                  <a:schemeClr val="accent6">
                    <a:lumMod val="50000"/>
                  </a:schemeClr>
                </a:solidFill>
              </a:rPr>
              <a:t>γv</a:t>
            </a:r>
            <a:r>
              <a:rPr lang="en-GB" sz="1400" baseline="30000" dirty="0">
                <a:solidFill>
                  <a:schemeClr val="accent6">
                    <a:lumMod val="50000"/>
                  </a:schemeClr>
                </a:solidFill>
              </a:rPr>
              <a:t>*</a:t>
            </a:r>
            <a:r>
              <a:rPr lang="en-GB" sz="1400" dirty="0">
                <a:solidFill>
                  <a:schemeClr val="accent6">
                    <a:lumMod val="50000"/>
                  </a:schemeClr>
                </a:solidFill>
              </a:rPr>
              <a:t>  i.e. there are no more fluctuations. The fluctuations take place in the very beginning of the  avalanches – from there on there is only deterministic grow of the avalanche. </a:t>
            </a:r>
          </a:p>
        </p:txBody>
      </p:sp>
      <p:pic>
        <p:nvPicPr>
          <p:cNvPr id="11" name="Picture 10">
            <a:extLst>
              <a:ext uri="{FF2B5EF4-FFF2-40B4-BE49-F238E27FC236}">
                <a16:creationId xmlns:a16="http://schemas.microsoft.com/office/drawing/2014/main" id="{946FF37A-0460-3249-8F32-A59FF28AC73D}"/>
              </a:ext>
            </a:extLst>
          </p:cNvPr>
          <p:cNvPicPr>
            <a:picLocks noChangeAspect="1"/>
          </p:cNvPicPr>
          <p:nvPr/>
        </p:nvPicPr>
        <p:blipFill rotWithShape="1">
          <a:blip r:embed="rId6"/>
          <a:srcRect t="16199"/>
          <a:stretch/>
        </p:blipFill>
        <p:spPr>
          <a:xfrm>
            <a:off x="7041938" y="1173051"/>
            <a:ext cx="5058303" cy="1271121"/>
          </a:xfrm>
          <a:prstGeom prst="rect">
            <a:avLst/>
          </a:prstGeom>
        </p:spPr>
      </p:pic>
      <p:pic>
        <p:nvPicPr>
          <p:cNvPr id="12" name="Picture 11">
            <a:extLst>
              <a:ext uri="{FF2B5EF4-FFF2-40B4-BE49-F238E27FC236}">
                <a16:creationId xmlns:a16="http://schemas.microsoft.com/office/drawing/2014/main" id="{99242CF6-E50C-B845-B4B2-1FD0E5BE6F41}"/>
              </a:ext>
            </a:extLst>
          </p:cNvPr>
          <p:cNvPicPr>
            <a:picLocks noChangeAspect="1"/>
          </p:cNvPicPr>
          <p:nvPr/>
        </p:nvPicPr>
        <p:blipFill>
          <a:blip r:embed="rId7"/>
          <a:stretch>
            <a:fillRect/>
          </a:stretch>
        </p:blipFill>
        <p:spPr>
          <a:xfrm>
            <a:off x="4262845" y="5701946"/>
            <a:ext cx="5362587" cy="715746"/>
          </a:xfrm>
          <a:prstGeom prst="rect">
            <a:avLst/>
          </a:prstGeom>
        </p:spPr>
      </p:pic>
      <p:pic>
        <p:nvPicPr>
          <p:cNvPr id="13" name="Picture 12">
            <a:extLst>
              <a:ext uri="{FF2B5EF4-FFF2-40B4-BE49-F238E27FC236}">
                <a16:creationId xmlns:a16="http://schemas.microsoft.com/office/drawing/2014/main" id="{05C1E023-C3FA-0740-9464-0BA50BA07754}"/>
              </a:ext>
            </a:extLst>
          </p:cNvPr>
          <p:cNvPicPr>
            <a:picLocks noChangeAspect="1"/>
          </p:cNvPicPr>
          <p:nvPr/>
        </p:nvPicPr>
        <p:blipFill rotWithShape="1">
          <a:blip r:embed="rId8"/>
          <a:srcRect l="45399" b="17057"/>
          <a:stretch/>
        </p:blipFill>
        <p:spPr>
          <a:xfrm>
            <a:off x="4431525" y="4370458"/>
            <a:ext cx="683167" cy="380655"/>
          </a:xfrm>
          <a:prstGeom prst="rect">
            <a:avLst/>
          </a:prstGeom>
        </p:spPr>
      </p:pic>
    </p:spTree>
    <p:extLst>
      <p:ext uri="{BB962C8B-B14F-4D97-AF65-F5344CB8AC3E}">
        <p14:creationId xmlns:p14="http://schemas.microsoft.com/office/powerpoint/2010/main" val="33440279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AC7A6E-0B3A-C348-8767-6CF4746887B4}"/>
              </a:ext>
            </a:extLst>
          </p:cNvPr>
          <p:cNvSpPr>
            <a:spLocks noGrp="1"/>
          </p:cNvSpPr>
          <p:nvPr>
            <p:ph type="dt" sz="half" idx="10"/>
          </p:nvPr>
        </p:nvSpPr>
        <p:spPr/>
        <p:txBody>
          <a:bodyPr/>
          <a:lstStyle/>
          <a:p>
            <a:pPr>
              <a:defRPr/>
            </a:pPr>
            <a:fld id="{A52BF309-6B9F-3741-9BDB-9CF9B53810AF}" type="datetime1">
              <a:rPr lang="en-US" smtClean="0"/>
              <a:t>10/21/21</a:t>
            </a:fld>
            <a:endParaRPr lang="en-US" dirty="0"/>
          </a:p>
        </p:txBody>
      </p:sp>
      <p:sp>
        <p:nvSpPr>
          <p:cNvPr id="3" name="Slide Number Placeholder 2">
            <a:extLst>
              <a:ext uri="{FF2B5EF4-FFF2-40B4-BE49-F238E27FC236}">
                <a16:creationId xmlns:a16="http://schemas.microsoft.com/office/drawing/2014/main" id="{D603EA17-815C-AF4E-B8C9-60877B823715}"/>
              </a:ext>
            </a:extLst>
          </p:cNvPr>
          <p:cNvSpPr>
            <a:spLocks noGrp="1"/>
          </p:cNvSpPr>
          <p:nvPr>
            <p:ph type="sldNum" sz="quarter" idx="11"/>
          </p:nvPr>
        </p:nvSpPr>
        <p:spPr/>
        <p:txBody>
          <a:bodyPr/>
          <a:lstStyle/>
          <a:p>
            <a:pPr>
              <a:defRPr/>
            </a:pPr>
            <a:fld id="{7139EE62-D25E-4D29-9274-D0BC29529B49}" type="slidenum">
              <a:rPr lang="en-US" smtClean="0"/>
              <a:pPr>
                <a:defRPr/>
              </a:pPr>
              <a:t>53</a:t>
            </a:fld>
            <a:endParaRPr lang="en-US" dirty="0"/>
          </a:p>
        </p:txBody>
      </p:sp>
      <p:sp>
        <p:nvSpPr>
          <p:cNvPr id="4" name="TextBox 3">
            <a:extLst>
              <a:ext uri="{FF2B5EF4-FFF2-40B4-BE49-F238E27FC236}">
                <a16:creationId xmlns:a16="http://schemas.microsoft.com/office/drawing/2014/main" id="{98B74AA6-DE7D-9343-9F8A-C8C571004C49}"/>
              </a:ext>
            </a:extLst>
          </p:cNvPr>
          <p:cNvSpPr txBox="1">
            <a:spLocks noChangeArrowheads="1"/>
          </p:cNvSpPr>
          <p:nvPr/>
        </p:nvSpPr>
        <p:spPr bwMode="auto">
          <a:xfrm>
            <a:off x="0" y="8016"/>
            <a:ext cx="1217458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90000"/>
              </a:lnSpc>
              <a:spcBef>
                <a:spcPct val="30000"/>
              </a:spcBef>
              <a:spcAft>
                <a:spcPct val="0"/>
              </a:spcAft>
              <a:buClr>
                <a:srgbClr val="008000"/>
              </a:buClr>
              <a:buSzPct val="70000"/>
              <a:buFontTx/>
              <a:buNone/>
              <a:tabLst/>
              <a:defRPr/>
            </a:pPr>
            <a:r>
              <a:rPr kumimoji="0" lang="en-GB"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Time resolution </a:t>
            </a:r>
            <a:r>
              <a:rPr kumimoji="0" lang="en-GB" altLang="en-US" sz="28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panose="020B0600070205080204" pitchFamily="34" charset="-128"/>
                <a:cs typeface="+mn-cs"/>
              </a:rPr>
              <a:t>aSPAD</a:t>
            </a:r>
            <a:endParaRPr kumimoji="0" lang="en-GB"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017E4877-CC50-F247-89EE-45F9EE179981}"/>
              </a:ext>
            </a:extLst>
          </p:cNvPr>
          <p:cNvPicPr>
            <a:picLocks noChangeAspect="1"/>
          </p:cNvPicPr>
          <p:nvPr/>
        </p:nvPicPr>
        <p:blipFill>
          <a:blip r:embed="rId2"/>
          <a:stretch>
            <a:fillRect/>
          </a:stretch>
        </p:blipFill>
        <p:spPr>
          <a:xfrm>
            <a:off x="2295525" y="1827260"/>
            <a:ext cx="7021108" cy="4664926"/>
          </a:xfrm>
          <a:prstGeom prst="rect">
            <a:avLst/>
          </a:prstGeom>
        </p:spPr>
      </p:pic>
      <p:sp>
        <p:nvSpPr>
          <p:cNvPr id="6" name="Rectangle 5">
            <a:extLst>
              <a:ext uri="{FF2B5EF4-FFF2-40B4-BE49-F238E27FC236}">
                <a16:creationId xmlns:a16="http://schemas.microsoft.com/office/drawing/2014/main" id="{BB4D0786-66A7-AC4B-A3E3-61F8C03C2F9D}"/>
              </a:ext>
            </a:extLst>
          </p:cNvPr>
          <p:cNvSpPr/>
          <p:nvPr/>
        </p:nvSpPr>
        <p:spPr>
          <a:xfrm>
            <a:off x="583451" y="670496"/>
            <a:ext cx="8733182" cy="748923"/>
          </a:xfrm>
          <a:prstGeom prst="rect">
            <a:avLst/>
          </a:prstGeom>
        </p:spPr>
        <p:txBody>
          <a:bodyPr wrap="square">
            <a:spAutoFit/>
          </a:bodyPr>
          <a:lstStyle/>
          <a:p>
            <a:r>
              <a:rPr lang="en-GB" sz="1600" dirty="0">
                <a:solidFill>
                  <a:srgbClr val="002060"/>
                </a:solidFill>
              </a:rPr>
              <a:t>Approximate </a:t>
            </a:r>
            <a:r>
              <a:rPr lang="en-GB" sz="1600" dirty="0" err="1">
                <a:solidFill>
                  <a:srgbClr val="002060"/>
                </a:solidFill>
              </a:rPr>
              <a:t>r.m.s</a:t>
            </a:r>
            <a:r>
              <a:rPr lang="en-GB" sz="1600" dirty="0">
                <a:solidFill>
                  <a:srgbClr val="002060"/>
                </a:solidFill>
              </a:rPr>
              <a:t>. SPAD time resolution 1/</a:t>
            </a:r>
            <a:r>
              <a:rPr lang="en-GB" sz="1600" dirty="0" err="1">
                <a:solidFill>
                  <a:srgbClr val="002060"/>
                </a:solidFill>
              </a:rPr>
              <a:t>γv</a:t>
            </a:r>
            <a:r>
              <a:rPr lang="en-GB" sz="1600" baseline="30000" dirty="0">
                <a:solidFill>
                  <a:srgbClr val="002060"/>
                </a:solidFill>
              </a:rPr>
              <a:t>*</a:t>
            </a:r>
          </a:p>
          <a:p>
            <a:endParaRPr lang="en-GB" sz="1600" baseline="30000" dirty="0">
              <a:solidFill>
                <a:srgbClr val="002060"/>
              </a:solidFill>
            </a:endParaRPr>
          </a:p>
          <a:p>
            <a:r>
              <a:rPr lang="en-GB" sz="1600" dirty="0">
                <a:solidFill>
                  <a:srgbClr val="002060"/>
                </a:solidFill>
              </a:rPr>
              <a:t>&lt;10ps is in the cards … </a:t>
            </a:r>
          </a:p>
        </p:txBody>
      </p:sp>
    </p:spTree>
    <p:extLst>
      <p:ext uri="{BB962C8B-B14F-4D97-AF65-F5344CB8AC3E}">
        <p14:creationId xmlns:p14="http://schemas.microsoft.com/office/powerpoint/2010/main" val="5058945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AC7A6E-0B3A-C348-8767-6CF4746887B4}"/>
              </a:ext>
            </a:extLst>
          </p:cNvPr>
          <p:cNvSpPr>
            <a:spLocks noGrp="1"/>
          </p:cNvSpPr>
          <p:nvPr>
            <p:ph type="dt" sz="half" idx="10"/>
          </p:nvPr>
        </p:nvSpPr>
        <p:spPr/>
        <p:txBody>
          <a:bodyPr/>
          <a:lstStyle/>
          <a:p>
            <a:pPr>
              <a:defRPr/>
            </a:pPr>
            <a:fld id="{A52BF309-6B9F-3741-9BDB-9CF9B53810AF}" type="datetime1">
              <a:rPr lang="en-US" smtClean="0"/>
              <a:t>10/21/21</a:t>
            </a:fld>
            <a:endParaRPr lang="en-US" dirty="0"/>
          </a:p>
        </p:txBody>
      </p:sp>
      <p:sp>
        <p:nvSpPr>
          <p:cNvPr id="3" name="Slide Number Placeholder 2">
            <a:extLst>
              <a:ext uri="{FF2B5EF4-FFF2-40B4-BE49-F238E27FC236}">
                <a16:creationId xmlns:a16="http://schemas.microsoft.com/office/drawing/2014/main" id="{D603EA17-815C-AF4E-B8C9-60877B823715}"/>
              </a:ext>
            </a:extLst>
          </p:cNvPr>
          <p:cNvSpPr>
            <a:spLocks noGrp="1"/>
          </p:cNvSpPr>
          <p:nvPr>
            <p:ph type="sldNum" sz="quarter" idx="11"/>
          </p:nvPr>
        </p:nvSpPr>
        <p:spPr/>
        <p:txBody>
          <a:bodyPr/>
          <a:lstStyle/>
          <a:p>
            <a:pPr>
              <a:defRPr/>
            </a:pPr>
            <a:fld id="{7139EE62-D25E-4D29-9274-D0BC29529B49}" type="slidenum">
              <a:rPr lang="en-US" smtClean="0"/>
              <a:pPr>
                <a:defRPr/>
              </a:pPr>
              <a:t>54</a:t>
            </a:fld>
            <a:endParaRPr lang="en-US" dirty="0"/>
          </a:p>
        </p:txBody>
      </p:sp>
      <p:sp>
        <p:nvSpPr>
          <p:cNvPr id="4" name="TextBox 3">
            <a:extLst>
              <a:ext uri="{FF2B5EF4-FFF2-40B4-BE49-F238E27FC236}">
                <a16:creationId xmlns:a16="http://schemas.microsoft.com/office/drawing/2014/main" id="{3A3503B4-D340-F543-853F-8DED4CF82198}"/>
              </a:ext>
            </a:extLst>
          </p:cNvPr>
          <p:cNvSpPr txBox="1">
            <a:spLocks noChangeArrowheads="1"/>
          </p:cNvSpPr>
          <p:nvPr/>
        </p:nvSpPr>
        <p:spPr bwMode="auto">
          <a:xfrm>
            <a:off x="0" y="8016"/>
            <a:ext cx="1217458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90000"/>
              </a:lnSpc>
              <a:spcBef>
                <a:spcPct val="30000"/>
              </a:spcBef>
              <a:spcAft>
                <a:spcPct val="0"/>
              </a:spcAft>
              <a:buClr>
                <a:srgbClr val="008000"/>
              </a:buClr>
              <a:buSzPct val="70000"/>
              <a:buFontTx/>
              <a:buNone/>
              <a:tabLst/>
              <a:defRPr/>
            </a:pPr>
            <a:r>
              <a:rPr kumimoji="0" lang="en-GB"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Other contributions to the time resolution of SPADs</a:t>
            </a:r>
          </a:p>
        </p:txBody>
      </p:sp>
      <p:sp>
        <p:nvSpPr>
          <p:cNvPr id="6" name="TextBox 5">
            <a:extLst>
              <a:ext uri="{FF2B5EF4-FFF2-40B4-BE49-F238E27FC236}">
                <a16:creationId xmlns:a16="http://schemas.microsoft.com/office/drawing/2014/main" id="{740C87AB-5863-AF4D-988E-56287331EADA}"/>
              </a:ext>
            </a:extLst>
          </p:cNvPr>
          <p:cNvSpPr txBox="1"/>
          <p:nvPr/>
        </p:nvSpPr>
        <p:spPr>
          <a:xfrm>
            <a:off x="277733" y="714746"/>
            <a:ext cx="7298724" cy="3385542"/>
          </a:xfrm>
          <a:prstGeom prst="rect">
            <a:avLst/>
          </a:prstGeom>
          <a:noFill/>
        </p:spPr>
        <p:txBody>
          <a:bodyPr wrap="square" rtlCol="0">
            <a:spAutoFit/>
          </a:bodyPr>
          <a:lstStyle/>
          <a:p>
            <a:r>
              <a:rPr lang="en-GB" sz="1400" dirty="0">
                <a:solidFill>
                  <a:srgbClr val="002060"/>
                </a:solidFill>
              </a:rPr>
              <a:t>Up to now we assumed a given number of electrons and holes at a given position x</a:t>
            </a:r>
            <a:r>
              <a:rPr lang="en-GB" sz="1400" baseline="-25000" dirty="0">
                <a:solidFill>
                  <a:srgbClr val="002060"/>
                </a:solidFill>
              </a:rPr>
              <a:t>0.</a:t>
            </a:r>
          </a:p>
          <a:p>
            <a:r>
              <a:rPr lang="en-GB" sz="1400" dirty="0">
                <a:solidFill>
                  <a:srgbClr val="002060"/>
                </a:solidFill>
                <a:sym typeface="Wingdings" pitchFamily="2" charset="2"/>
              </a:rPr>
              <a:t> Only avalanche fluctuations are contributing to the time resolution.</a:t>
            </a:r>
          </a:p>
          <a:p>
            <a:endParaRPr lang="en-GB" sz="1400" dirty="0">
              <a:solidFill>
                <a:srgbClr val="002060"/>
              </a:solidFill>
              <a:sym typeface="Wingdings" pitchFamily="2" charset="2"/>
            </a:endParaRPr>
          </a:p>
          <a:p>
            <a:r>
              <a:rPr lang="en-GB" sz="1400" dirty="0">
                <a:solidFill>
                  <a:schemeClr val="accent6">
                    <a:lumMod val="50000"/>
                  </a:schemeClr>
                </a:solidFill>
                <a:sym typeface="Wingdings" pitchFamily="2" charset="2"/>
              </a:rPr>
              <a:t>For the measurement of single photons, the conversion point in the gain layer can vary.</a:t>
            </a:r>
          </a:p>
          <a:p>
            <a:endParaRPr lang="en-GB" sz="1400" dirty="0">
              <a:sym typeface="Wingdings" pitchFamily="2" charset="2"/>
            </a:endParaRPr>
          </a:p>
          <a:p>
            <a:r>
              <a:rPr lang="en-GB" sz="1400" dirty="0">
                <a:solidFill>
                  <a:srgbClr val="002060"/>
                </a:solidFill>
                <a:sym typeface="Wingdings" pitchFamily="2" charset="2"/>
              </a:rPr>
              <a:t>For SPADs with a conversion layer, the arrival time distribution of the electrons at the gain layer will contribute.</a:t>
            </a:r>
          </a:p>
          <a:p>
            <a:endParaRPr lang="en-GB" sz="1400" dirty="0">
              <a:sym typeface="Wingdings" pitchFamily="2" charset="2"/>
            </a:endParaRPr>
          </a:p>
          <a:p>
            <a:r>
              <a:rPr lang="en-GB" sz="1400" dirty="0">
                <a:solidFill>
                  <a:schemeClr val="accent6">
                    <a:lumMod val="50000"/>
                  </a:schemeClr>
                </a:solidFill>
                <a:sym typeface="Wingdings" pitchFamily="2" charset="2"/>
              </a:rPr>
              <a:t>For the measurement of charged particles, the Landau fluctuations of the charge deposit will contribute to the time resolution.</a:t>
            </a:r>
          </a:p>
          <a:p>
            <a:endParaRPr lang="en-GB" sz="1400" dirty="0">
              <a:solidFill>
                <a:schemeClr val="accent6">
                  <a:lumMod val="50000"/>
                </a:schemeClr>
              </a:solidFill>
              <a:sym typeface="Wingdings" pitchFamily="2" charset="2"/>
            </a:endParaRPr>
          </a:p>
          <a:p>
            <a:r>
              <a:rPr lang="en-GB" sz="1400" dirty="0">
                <a:solidFill>
                  <a:srgbClr val="002060"/>
                </a:solidFill>
                <a:sym typeface="Wingdings" pitchFamily="2" charset="2"/>
              </a:rPr>
              <a:t>Conclusion (see paper): for all these scenarios,  the time resolution stays around                    with c</a:t>
            </a:r>
            <a:r>
              <a:rPr lang="en-GB" sz="1400" baseline="-25000" dirty="0">
                <a:solidFill>
                  <a:srgbClr val="002060"/>
                </a:solidFill>
                <a:sym typeface="Wingdings" pitchFamily="2" charset="2"/>
              </a:rPr>
              <a:t>0</a:t>
            </a:r>
            <a:r>
              <a:rPr lang="en-GB" sz="1400" dirty="0">
                <a:solidFill>
                  <a:srgbClr val="002060"/>
                </a:solidFill>
                <a:sym typeface="Wingdings" pitchFamily="2" charset="2"/>
              </a:rPr>
              <a:t> in the order of 1-3.  </a:t>
            </a:r>
          </a:p>
          <a:p>
            <a:endParaRPr lang="en-GB" sz="1400" dirty="0">
              <a:solidFill>
                <a:schemeClr val="accent6">
                  <a:lumMod val="50000"/>
                </a:schemeClr>
              </a:solidFill>
              <a:sym typeface="Wingdings" pitchFamily="2" charset="2"/>
            </a:endParaRPr>
          </a:p>
          <a:p>
            <a:endParaRPr lang="en-GB" dirty="0">
              <a:solidFill>
                <a:schemeClr val="accent6">
                  <a:lumMod val="50000"/>
                </a:schemeClr>
              </a:solidFill>
            </a:endParaRPr>
          </a:p>
        </p:txBody>
      </p:sp>
      <p:pic>
        <p:nvPicPr>
          <p:cNvPr id="8" name="Picture 7">
            <a:extLst>
              <a:ext uri="{FF2B5EF4-FFF2-40B4-BE49-F238E27FC236}">
                <a16:creationId xmlns:a16="http://schemas.microsoft.com/office/drawing/2014/main" id="{A25F01E4-7EC1-AC49-9407-9271ED8D42EB}"/>
              </a:ext>
            </a:extLst>
          </p:cNvPr>
          <p:cNvPicPr>
            <a:picLocks noChangeAspect="1"/>
          </p:cNvPicPr>
          <p:nvPr/>
        </p:nvPicPr>
        <p:blipFill>
          <a:blip r:embed="rId2"/>
          <a:stretch>
            <a:fillRect/>
          </a:stretch>
        </p:blipFill>
        <p:spPr>
          <a:xfrm>
            <a:off x="0" y="4127874"/>
            <a:ext cx="5567316" cy="2730126"/>
          </a:xfrm>
          <a:prstGeom prst="rect">
            <a:avLst/>
          </a:prstGeom>
        </p:spPr>
      </p:pic>
      <p:pic>
        <p:nvPicPr>
          <p:cNvPr id="9" name="Picture 8">
            <a:extLst>
              <a:ext uri="{FF2B5EF4-FFF2-40B4-BE49-F238E27FC236}">
                <a16:creationId xmlns:a16="http://schemas.microsoft.com/office/drawing/2014/main" id="{4FD8A1B4-AA83-C646-BA86-771537E579E5}"/>
              </a:ext>
            </a:extLst>
          </p:cNvPr>
          <p:cNvPicPr>
            <a:picLocks noChangeAspect="1"/>
          </p:cNvPicPr>
          <p:nvPr/>
        </p:nvPicPr>
        <p:blipFill>
          <a:blip r:embed="rId3"/>
          <a:stretch>
            <a:fillRect/>
          </a:stretch>
        </p:blipFill>
        <p:spPr>
          <a:xfrm>
            <a:off x="7063873" y="4241399"/>
            <a:ext cx="5021219" cy="2614798"/>
          </a:xfrm>
          <a:prstGeom prst="rect">
            <a:avLst/>
          </a:prstGeom>
        </p:spPr>
      </p:pic>
      <p:sp>
        <p:nvSpPr>
          <p:cNvPr id="10" name="TextBox 9">
            <a:extLst>
              <a:ext uri="{FF2B5EF4-FFF2-40B4-BE49-F238E27FC236}">
                <a16:creationId xmlns:a16="http://schemas.microsoft.com/office/drawing/2014/main" id="{162394D7-43EC-B14A-8D00-02C8B13E2F83}"/>
              </a:ext>
            </a:extLst>
          </p:cNvPr>
          <p:cNvSpPr txBox="1"/>
          <p:nvPr/>
        </p:nvSpPr>
        <p:spPr>
          <a:xfrm>
            <a:off x="425197" y="4241399"/>
            <a:ext cx="3581400" cy="523220"/>
          </a:xfrm>
          <a:prstGeom prst="rect">
            <a:avLst/>
          </a:prstGeom>
          <a:noFill/>
        </p:spPr>
        <p:txBody>
          <a:bodyPr wrap="square" rtlCol="0">
            <a:spAutoFit/>
          </a:bodyPr>
          <a:lstStyle/>
          <a:p>
            <a:r>
              <a:rPr lang="en-GB" sz="1400" dirty="0">
                <a:solidFill>
                  <a:srgbClr val="002060"/>
                </a:solidFill>
              </a:rPr>
              <a:t>Photon interacting at a random position inside the gain layer</a:t>
            </a:r>
          </a:p>
        </p:txBody>
      </p:sp>
      <p:sp>
        <p:nvSpPr>
          <p:cNvPr id="11" name="TextBox 10">
            <a:extLst>
              <a:ext uri="{FF2B5EF4-FFF2-40B4-BE49-F238E27FC236}">
                <a16:creationId xmlns:a16="http://schemas.microsoft.com/office/drawing/2014/main" id="{053E64B0-6517-D74C-B2A6-39A24E91950A}"/>
              </a:ext>
            </a:extLst>
          </p:cNvPr>
          <p:cNvSpPr txBox="1"/>
          <p:nvPr/>
        </p:nvSpPr>
        <p:spPr>
          <a:xfrm>
            <a:off x="7540476" y="5493303"/>
            <a:ext cx="678911" cy="369332"/>
          </a:xfrm>
          <a:prstGeom prst="rect">
            <a:avLst/>
          </a:prstGeom>
          <a:noFill/>
        </p:spPr>
        <p:txBody>
          <a:bodyPr wrap="square" rtlCol="0">
            <a:spAutoFit/>
          </a:bodyPr>
          <a:lstStyle/>
          <a:p>
            <a:r>
              <a:rPr lang="en-GB" dirty="0">
                <a:solidFill>
                  <a:srgbClr val="002060"/>
                </a:solidFill>
              </a:rPr>
              <a:t>MIP</a:t>
            </a:r>
          </a:p>
        </p:txBody>
      </p:sp>
      <p:pic>
        <p:nvPicPr>
          <p:cNvPr id="12" name="Picture 11">
            <a:extLst>
              <a:ext uri="{FF2B5EF4-FFF2-40B4-BE49-F238E27FC236}">
                <a16:creationId xmlns:a16="http://schemas.microsoft.com/office/drawing/2014/main" id="{A524333F-4C2F-5544-B043-9FA1821CA1A5}"/>
              </a:ext>
            </a:extLst>
          </p:cNvPr>
          <p:cNvPicPr>
            <a:picLocks noChangeAspect="1"/>
          </p:cNvPicPr>
          <p:nvPr/>
        </p:nvPicPr>
        <p:blipFill>
          <a:blip r:embed="rId4"/>
          <a:stretch>
            <a:fillRect/>
          </a:stretch>
        </p:blipFill>
        <p:spPr>
          <a:xfrm>
            <a:off x="6711800" y="2999018"/>
            <a:ext cx="862532" cy="527447"/>
          </a:xfrm>
          <a:prstGeom prst="rect">
            <a:avLst/>
          </a:prstGeom>
        </p:spPr>
      </p:pic>
      <p:sp>
        <p:nvSpPr>
          <p:cNvPr id="13" name="TextBox 12">
            <a:extLst>
              <a:ext uri="{FF2B5EF4-FFF2-40B4-BE49-F238E27FC236}">
                <a16:creationId xmlns:a16="http://schemas.microsoft.com/office/drawing/2014/main" id="{43C9095C-22D5-4247-BD06-9BD8411CEB00}"/>
              </a:ext>
            </a:extLst>
          </p:cNvPr>
          <p:cNvSpPr txBox="1"/>
          <p:nvPr/>
        </p:nvSpPr>
        <p:spPr>
          <a:xfrm>
            <a:off x="512275" y="4892717"/>
            <a:ext cx="452368" cy="461665"/>
          </a:xfrm>
          <a:prstGeom prst="rect">
            <a:avLst/>
          </a:prstGeom>
          <a:noFill/>
        </p:spPr>
        <p:txBody>
          <a:bodyPr wrap="none" rtlCol="0">
            <a:spAutoFit/>
          </a:bodyPr>
          <a:lstStyle/>
          <a:p>
            <a:r>
              <a:rPr lang="en-GB" sz="2400" dirty="0"/>
              <a:t>c</a:t>
            </a:r>
            <a:r>
              <a:rPr lang="en-GB" sz="2400" baseline="-25000" dirty="0"/>
              <a:t>0</a:t>
            </a:r>
            <a:endParaRPr lang="en-GB" sz="2400" dirty="0"/>
          </a:p>
        </p:txBody>
      </p:sp>
      <p:sp>
        <p:nvSpPr>
          <p:cNvPr id="14" name="TextBox 13">
            <a:extLst>
              <a:ext uri="{FF2B5EF4-FFF2-40B4-BE49-F238E27FC236}">
                <a16:creationId xmlns:a16="http://schemas.microsoft.com/office/drawing/2014/main" id="{ECCB38A9-BED2-9F4B-BFD7-30A80495F33C}"/>
              </a:ext>
            </a:extLst>
          </p:cNvPr>
          <p:cNvSpPr txBox="1"/>
          <p:nvPr/>
        </p:nvSpPr>
        <p:spPr>
          <a:xfrm>
            <a:off x="7605298" y="4533786"/>
            <a:ext cx="452368" cy="461665"/>
          </a:xfrm>
          <a:prstGeom prst="rect">
            <a:avLst/>
          </a:prstGeom>
          <a:noFill/>
        </p:spPr>
        <p:txBody>
          <a:bodyPr wrap="none" rtlCol="0">
            <a:spAutoFit/>
          </a:bodyPr>
          <a:lstStyle/>
          <a:p>
            <a:r>
              <a:rPr lang="en-GB" sz="2400" dirty="0"/>
              <a:t>c</a:t>
            </a:r>
            <a:r>
              <a:rPr lang="en-GB" sz="2400" baseline="-25000" dirty="0"/>
              <a:t>0</a:t>
            </a:r>
            <a:endParaRPr lang="en-GB" sz="2400" dirty="0"/>
          </a:p>
        </p:txBody>
      </p:sp>
      <p:pic>
        <p:nvPicPr>
          <p:cNvPr id="18" name="Picture 17">
            <a:extLst>
              <a:ext uri="{FF2B5EF4-FFF2-40B4-BE49-F238E27FC236}">
                <a16:creationId xmlns:a16="http://schemas.microsoft.com/office/drawing/2014/main" id="{58D7AA51-3A00-3F4A-8385-110581D99843}"/>
              </a:ext>
            </a:extLst>
          </p:cNvPr>
          <p:cNvPicPr>
            <a:picLocks noChangeAspect="1"/>
          </p:cNvPicPr>
          <p:nvPr/>
        </p:nvPicPr>
        <p:blipFill rotWithShape="1">
          <a:blip r:embed="rId5"/>
          <a:srcRect r="16935"/>
          <a:stretch/>
        </p:blipFill>
        <p:spPr>
          <a:xfrm>
            <a:off x="8219387" y="2489083"/>
            <a:ext cx="1518350" cy="1611205"/>
          </a:xfrm>
          <a:prstGeom prst="rect">
            <a:avLst/>
          </a:prstGeom>
        </p:spPr>
      </p:pic>
      <p:pic>
        <p:nvPicPr>
          <p:cNvPr id="19" name="Picture 18">
            <a:extLst>
              <a:ext uri="{FF2B5EF4-FFF2-40B4-BE49-F238E27FC236}">
                <a16:creationId xmlns:a16="http://schemas.microsoft.com/office/drawing/2014/main" id="{0CA432D2-790C-7E4E-B2BB-E0346C709A22}"/>
              </a:ext>
            </a:extLst>
          </p:cNvPr>
          <p:cNvPicPr>
            <a:picLocks noChangeAspect="1"/>
          </p:cNvPicPr>
          <p:nvPr/>
        </p:nvPicPr>
        <p:blipFill>
          <a:blip r:embed="rId6"/>
          <a:stretch>
            <a:fillRect/>
          </a:stretch>
        </p:blipFill>
        <p:spPr>
          <a:xfrm>
            <a:off x="8251465" y="549951"/>
            <a:ext cx="2972544" cy="1859231"/>
          </a:xfrm>
          <a:prstGeom prst="rect">
            <a:avLst/>
          </a:prstGeom>
        </p:spPr>
      </p:pic>
      <p:sp>
        <p:nvSpPr>
          <p:cNvPr id="20" name="TextBox 19">
            <a:extLst>
              <a:ext uri="{FF2B5EF4-FFF2-40B4-BE49-F238E27FC236}">
                <a16:creationId xmlns:a16="http://schemas.microsoft.com/office/drawing/2014/main" id="{2C8455F4-F05D-A54D-80DB-2093099D9731}"/>
              </a:ext>
            </a:extLst>
          </p:cNvPr>
          <p:cNvSpPr txBox="1"/>
          <p:nvPr/>
        </p:nvSpPr>
        <p:spPr>
          <a:xfrm>
            <a:off x="10050896" y="3158771"/>
            <a:ext cx="1687622" cy="400110"/>
          </a:xfrm>
          <a:prstGeom prst="rect">
            <a:avLst/>
          </a:prstGeom>
          <a:noFill/>
        </p:spPr>
        <p:txBody>
          <a:bodyPr wrap="square" rtlCol="0">
            <a:spAutoFit/>
          </a:bodyPr>
          <a:lstStyle/>
          <a:p>
            <a:r>
              <a:rPr lang="en-GB" sz="1000" dirty="0">
                <a:solidFill>
                  <a:srgbClr val="002060"/>
                </a:solidFill>
              </a:rPr>
              <a:t>Expect excellent time resolution for MIPs</a:t>
            </a:r>
          </a:p>
        </p:txBody>
      </p:sp>
    </p:spTree>
    <p:extLst>
      <p:ext uri="{BB962C8B-B14F-4D97-AF65-F5344CB8AC3E}">
        <p14:creationId xmlns:p14="http://schemas.microsoft.com/office/powerpoint/2010/main" val="31311685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A34C11-6E42-3F4D-B45D-53FD5401BD97}"/>
              </a:ext>
            </a:extLst>
          </p:cNvPr>
          <p:cNvSpPr>
            <a:spLocks noGrp="1"/>
          </p:cNvSpPr>
          <p:nvPr>
            <p:ph type="dt" sz="half" idx="10"/>
          </p:nvPr>
        </p:nvSpPr>
        <p:spPr/>
        <p:txBody>
          <a:bodyPr/>
          <a:lstStyle/>
          <a:p>
            <a:pPr>
              <a:defRPr/>
            </a:pPr>
            <a:fld id="{A52BF309-6B9F-3741-9BDB-9CF9B53810AF}" type="datetime1">
              <a:rPr lang="en-US" smtClean="0"/>
              <a:t>10/21/21</a:t>
            </a:fld>
            <a:endParaRPr lang="en-US" dirty="0"/>
          </a:p>
        </p:txBody>
      </p:sp>
      <p:sp>
        <p:nvSpPr>
          <p:cNvPr id="3" name="Slide Number Placeholder 2">
            <a:extLst>
              <a:ext uri="{FF2B5EF4-FFF2-40B4-BE49-F238E27FC236}">
                <a16:creationId xmlns:a16="http://schemas.microsoft.com/office/drawing/2014/main" id="{0B03E503-546F-2740-8104-0C28ED273D74}"/>
              </a:ext>
            </a:extLst>
          </p:cNvPr>
          <p:cNvSpPr>
            <a:spLocks noGrp="1"/>
          </p:cNvSpPr>
          <p:nvPr>
            <p:ph type="sldNum" sz="quarter" idx="11"/>
          </p:nvPr>
        </p:nvSpPr>
        <p:spPr/>
        <p:txBody>
          <a:bodyPr/>
          <a:lstStyle/>
          <a:p>
            <a:pPr>
              <a:defRPr/>
            </a:pPr>
            <a:fld id="{7139EE62-D25E-4D29-9274-D0BC29529B49}" type="slidenum">
              <a:rPr lang="en-US" smtClean="0"/>
              <a:pPr>
                <a:defRPr/>
              </a:pPr>
              <a:t>55</a:t>
            </a:fld>
            <a:endParaRPr lang="en-US" dirty="0"/>
          </a:p>
        </p:txBody>
      </p:sp>
      <p:sp>
        <p:nvSpPr>
          <p:cNvPr id="4" name="TextBox 3">
            <a:extLst>
              <a:ext uri="{FF2B5EF4-FFF2-40B4-BE49-F238E27FC236}">
                <a16:creationId xmlns:a16="http://schemas.microsoft.com/office/drawing/2014/main" id="{36CA9A07-7D9F-B242-9C38-E005BABFEAF2}"/>
              </a:ext>
            </a:extLst>
          </p:cNvPr>
          <p:cNvSpPr txBox="1">
            <a:spLocks noChangeArrowheads="1"/>
          </p:cNvSpPr>
          <p:nvPr/>
        </p:nvSpPr>
        <p:spPr bwMode="auto">
          <a:xfrm>
            <a:off x="0" y="8016"/>
            <a:ext cx="1217458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90000"/>
              </a:lnSpc>
              <a:spcBef>
                <a:spcPct val="30000"/>
              </a:spcBef>
              <a:spcAft>
                <a:spcPct val="0"/>
              </a:spcAft>
              <a:buClr>
                <a:srgbClr val="008000"/>
              </a:buClr>
              <a:buSzPct val="70000"/>
              <a:buFontTx/>
              <a:buNone/>
              <a:tabLst/>
              <a:defRPr/>
            </a:pPr>
            <a:r>
              <a:rPr kumimoji="0" lang="en-GB"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Efficiency of SPADs</a:t>
            </a:r>
          </a:p>
        </p:txBody>
      </p:sp>
      <p:sp>
        <p:nvSpPr>
          <p:cNvPr id="5" name="Rectangle 4">
            <a:extLst>
              <a:ext uri="{FF2B5EF4-FFF2-40B4-BE49-F238E27FC236}">
                <a16:creationId xmlns:a16="http://schemas.microsoft.com/office/drawing/2014/main" id="{26D878F8-B1A9-FE4C-9D51-EEFC9475BE15}"/>
              </a:ext>
            </a:extLst>
          </p:cNvPr>
          <p:cNvSpPr/>
          <p:nvPr/>
        </p:nvSpPr>
        <p:spPr>
          <a:xfrm>
            <a:off x="729570" y="1065235"/>
            <a:ext cx="10403207" cy="2246769"/>
          </a:xfrm>
          <a:prstGeom prst="rect">
            <a:avLst/>
          </a:prstGeom>
        </p:spPr>
        <p:txBody>
          <a:bodyPr wrap="square">
            <a:spAutoFit/>
          </a:bodyPr>
          <a:lstStyle/>
          <a:p>
            <a:r>
              <a:rPr lang="en-GB" sz="1400" dirty="0">
                <a:solidFill>
                  <a:srgbClr val="002060"/>
                </a:solidFill>
              </a:rPr>
              <a:t>Applying a voltage below the breakdown voltage, the avalanche will never diverge and a finite number of electrons and holes will be produced in the avalanche.</a:t>
            </a:r>
          </a:p>
          <a:p>
            <a:endParaRPr lang="en-GB" sz="1400" dirty="0">
              <a:solidFill>
                <a:srgbClr val="002060"/>
              </a:solidFill>
            </a:endParaRPr>
          </a:p>
          <a:p>
            <a:r>
              <a:rPr lang="en-GB" sz="1400" dirty="0">
                <a:solidFill>
                  <a:schemeClr val="accent6">
                    <a:lumMod val="50000"/>
                  </a:schemeClr>
                </a:solidFill>
              </a:rPr>
              <a:t>Applying a voltage above the breakdown voltage, some avalanches will diverge and some avalanches will only produce a finite amount of charge, typically much too small to be detected. </a:t>
            </a:r>
          </a:p>
          <a:p>
            <a:endParaRPr lang="en-GB" sz="1400" dirty="0">
              <a:solidFill>
                <a:srgbClr val="002060"/>
              </a:solidFill>
            </a:endParaRPr>
          </a:p>
          <a:p>
            <a:r>
              <a:rPr lang="en-GB" sz="1400" dirty="0">
                <a:solidFill>
                  <a:srgbClr val="002060"/>
                </a:solidFill>
              </a:rPr>
              <a:t>A SPAD is considered efficient only in case an avalanche diverges.</a:t>
            </a:r>
          </a:p>
          <a:p>
            <a:endParaRPr lang="en-GB" sz="1400" dirty="0">
              <a:solidFill>
                <a:srgbClr val="002060"/>
              </a:solidFill>
            </a:endParaRPr>
          </a:p>
          <a:p>
            <a:r>
              <a:rPr lang="en-GB" sz="1400" dirty="0">
                <a:solidFill>
                  <a:schemeClr val="accent6">
                    <a:lumMod val="50000"/>
                  </a:schemeClr>
                </a:solidFill>
              </a:rPr>
              <a:t>Probability </a:t>
            </a:r>
            <a:r>
              <a:rPr lang="en-GB" sz="1400" dirty="0" err="1">
                <a:solidFill>
                  <a:schemeClr val="accent6">
                    <a:lumMod val="50000"/>
                  </a:schemeClr>
                </a:solidFill>
              </a:rPr>
              <a:t>P</a:t>
            </a:r>
            <a:r>
              <a:rPr lang="en-GB" sz="1400" baseline="-25000" dirty="0" err="1">
                <a:solidFill>
                  <a:schemeClr val="accent6">
                    <a:lumMod val="50000"/>
                  </a:schemeClr>
                </a:solidFill>
              </a:rPr>
              <a:t>e</a:t>
            </a:r>
            <a:r>
              <a:rPr lang="en-GB" sz="1400" dirty="0">
                <a:solidFill>
                  <a:schemeClr val="accent6">
                    <a:lumMod val="50000"/>
                  </a:schemeClr>
                </a:solidFill>
              </a:rPr>
              <a:t>(x) for single electron at position x to produces a diverging avalanche and</a:t>
            </a:r>
          </a:p>
          <a:p>
            <a:r>
              <a:rPr lang="en-GB" sz="1400" dirty="0">
                <a:solidFill>
                  <a:schemeClr val="accent6">
                    <a:lumMod val="50000"/>
                  </a:schemeClr>
                </a:solidFill>
              </a:rPr>
              <a:t>Probability P</a:t>
            </a:r>
            <a:r>
              <a:rPr lang="en-GB" sz="1400" baseline="-25000" dirty="0">
                <a:solidFill>
                  <a:schemeClr val="accent6">
                    <a:lumMod val="50000"/>
                  </a:schemeClr>
                </a:solidFill>
              </a:rPr>
              <a:t>h</a:t>
            </a:r>
            <a:r>
              <a:rPr lang="en-GB" sz="1400" dirty="0">
                <a:solidFill>
                  <a:schemeClr val="accent6">
                    <a:lumMod val="50000"/>
                  </a:schemeClr>
                </a:solidFill>
              </a:rPr>
              <a:t>(x) for single electron at position x to produces a diverging avalanche</a:t>
            </a:r>
          </a:p>
        </p:txBody>
      </p:sp>
      <p:pic>
        <p:nvPicPr>
          <p:cNvPr id="6" name="Picture 5">
            <a:extLst>
              <a:ext uri="{FF2B5EF4-FFF2-40B4-BE49-F238E27FC236}">
                <a16:creationId xmlns:a16="http://schemas.microsoft.com/office/drawing/2014/main" id="{05DD5244-34E2-2847-BB98-EAC4A51ACED2}"/>
              </a:ext>
            </a:extLst>
          </p:cNvPr>
          <p:cNvPicPr>
            <a:picLocks noChangeAspect="1"/>
          </p:cNvPicPr>
          <p:nvPr/>
        </p:nvPicPr>
        <p:blipFill>
          <a:blip r:embed="rId2"/>
          <a:stretch>
            <a:fillRect/>
          </a:stretch>
        </p:blipFill>
        <p:spPr>
          <a:xfrm>
            <a:off x="1902785" y="3667975"/>
            <a:ext cx="6334137" cy="1383191"/>
          </a:xfrm>
          <a:prstGeom prst="rect">
            <a:avLst/>
          </a:prstGeom>
        </p:spPr>
      </p:pic>
      <p:pic>
        <p:nvPicPr>
          <p:cNvPr id="7" name="Picture 6">
            <a:extLst>
              <a:ext uri="{FF2B5EF4-FFF2-40B4-BE49-F238E27FC236}">
                <a16:creationId xmlns:a16="http://schemas.microsoft.com/office/drawing/2014/main" id="{97814EF7-7E53-CB4F-9E4F-7FF2414B4710}"/>
              </a:ext>
            </a:extLst>
          </p:cNvPr>
          <p:cNvPicPr>
            <a:picLocks noChangeAspect="1"/>
          </p:cNvPicPr>
          <p:nvPr/>
        </p:nvPicPr>
        <p:blipFill>
          <a:blip r:embed="rId3"/>
          <a:stretch>
            <a:fillRect/>
          </a:stretch>
        </p:blipFill>
        <p:spPr>
          <a:xfrm>
            <a:off x="2071832" y="5189466"/>
            <a:ext cx="3116553" cy="409746"/>
          </a:xfrm>
          <a:prstGeom prst="rect">
            <a:avLst/>
          </a:prstGeom>
        </p:spPr>
      </p:pic>
      <p:pic>
        <p:nvPicPr>
          <p:cNvPr id="8" name="Picture 7">
            <a:extLst>
              <a:ext uri="{FF2B5EF4-FFF2-40B4-BE49-F238E27FC236}">
                <a16:creationId xmlns:a16="http://schemas.microsoft.com/office/drawing/2014/main" id="{A69BB31A-B9ED-E84F-8986-A2143D511D6D}"/>
              </a:ext>
            </a:extLst>
          </p:cNvPr>
          <p:cNvPicPr>
            <a:picLocks noChangeAspect="1"/>
          </p:cNvPicPr>
          <p:nvPr/>
        </p:nvPicPr>
        <p:blipFill>
          <a:blip r:embed="rId4"/>
          <a:stretch>
            <a:fillRect/>
          </a:stretch>
        </p:blipFill>
        <p:spPr>
          <a:xfrm>
            <a:off x="7351067" y="6128632"/>
            <a:ext cx="4823515" cy="712801"/>
          </a:xfrm>
          <a:prstGeom prst="rect">
            <a:avLst/>
          </a:prstGeom>
        </p:spPr>
      </p:pic>
    </p:spTree>
    <p:extLst>
      <p:ext uri="{BB962C8B-B14F-4D97-AF65-F5344CB8AC3E}">
        <p14:creationId xmlns:p14="http://schemas.microsoft.com/office/powerpoint/2010/main" val="30027773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26111D-4E80-9F49-861F-14118B5E92FE}"/>
              </a:ext>
            </a:extLst>
          </p:cNvPr>
          <p:cNvSpPr>
            <a:spLocks noGrp="1"/>
          </p:cNvSpPr>
          <p:nvPr>
            <p:ph type="dt" sz="half" idx="10"/>
          </p:nvPr>
        </p:nvSpPr>
        <p:spPr/>
        <p:txBody>
          <a:bodyPr/>
          <a:lstStyle/>
          <a:p>
            <a:pPr>
              <a:defRPr/>
            </a:pPr>
            <a:fld id="{A52BF309-6B9F-3741-9BDB-9CF9B53810AF}" type="datetime1">
              <a:rPr lang="en-US" smtClean="0"/>
              <a:t>10/21/21</a:t>
            </a:fld>
            <a:endParaRPr lang="en-US" dirty="0"/>
          </a:p>
        </p:txBody>
      </p:sp>
      <p:sp>
        <p:nvSpPr>
          <p:cNvPr id="3" name="Slide Number Placeholder 2">
            <a:extLst>
              <a:ext uri="{FF2B5EF4-FFF2-40B4-BE49-F238E27FC236}">
                <a16:creationId xmlns:a16="http://schemas.microsoft.com/office/drawing/2014/main" id="{E580503D-6730-154B-BFCF-0A8169ADE0BC}"/>
              </a:ext>
            </a:extLst>
          </p:cNvPr>
          <p:cNvSpPr>
            <a:spLocks noGrp="1"/>
          </p:cNvSpPr>
          <p:nvPr>
            <p:ph type="sldNum" sz="quarter" idx="11"/>
          </p:nvPr>
        </p:nvSpPr>
        <p:spPr/>
        <p:txBody>
          <a:bodyPr/>
          <a:lstStyle/>
          <a:p>
            <a:pPr>
              <a:defRPr/>
            </a:pPr>
            <a:fld id="{7139EE62-D25E-4D29-9274-D0BC29529B49}" type="slidenum">
              <a:rPr lang="en-US" smtClean="0"/>
              <a:pPr>
                <a:defRPr/>
              </a:pPr>
              <a:t>56</a:t>
            </a:fld>
            <a:endParaRPr lang="en-US" dirty="0"/>
          </a:p>
        </p:txBody>
      </p:sp>
      <p:sp>
        <p:nvSpPr>
          <p:cNvPr id="4" name="TextBox 3">
            <a:extLst>
              <a:ext uri="{FF2B5EF4-FFF2-40B4-BE49-F238E27FC236}">
                <a16:creationId xmlns:a16="http://schemas.microsoft.com/office/drawing/2014/main" id="{6097ADA5-12D4-2D4F-9BE2-F2356F59CA65}"/>
              </a:ext>
            </a:extLst>
          </p:cNvPr>
          <p:cNvSpPr txBox="1">
            <a:spLocks noChangeArrowheads="1"/>
          </p:cNvSpPr>
          <p:nvPr/>
        </p:nvSpPr>
        <p:spPr bwMode="auto">
          <a:xfrm>
            <a:off x="0" y="8016"/>
            <a:ext cx="1217458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90000"/>
              </a:lnSpc>
              <a:spcBef>
                <a:spcPct val="30000"/>
              </a:spcBef>
              <a:spcAft>
                <a:spcPct val="0"/>
              </a:spcAft>
              <a:buClr>
                <a:srgbClr val="008000"/>
              </a:buClr>
              <a:buSzPct val="70000"/>
              <a:buFontTx/>
              <a:buNone/>
              <a:tabLst/>
              <a:defRPr/>
            </a:pPr>
            <a:r>
              <a:rPr kumimoji="0" lang="en-GB"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Efficiency of SPADs</a:t>
            </a:r>
          </a:p>
        </p:txBody>
      </p:sp>
      <p:pic>
        <p:nvPicPr>
          <p:cNvPr id="5" name="Picture 4">
            <a:extLst>
              <a:ext uri="{FF2B5EF4-FFF2-40B4-BE49-F238E27FC236}">
                <a16:creationId xmlns:a16="http://schemas.microsoft.com/office/drawing/2014/main" id="{1398B456-44EB-6C4C-BD2F-228862E2A7F5}"/>
              </a:ext>
            </a:extLst>
          </p:cNvPr>
          <p:cNvPicPr>
            <a:picLocks noChangeAspect="1"/>
          </p:cNvPicPr>
          <p:nvPr/>
        </p:nvPicPr>
        <p:blipFill>
          <a:blip r:embed="rId2"/>
          <a:stretch>
            <a:fillRect/>
          </a:stretch>
        </p:blipFill>
        <p:spPr>
          <a:xfrm>
            <a:off x="371062" y="1280778"/>
            <a:ext cx="4301984" cy="2814144"/>
          </a:xfrm>
          <a:prstGeom prst="rect">
            <a:avLst/>
          </a:prstGeom>
        </p:spPr>
      </p:pic>
      <p:sp>
        <p:nvSpPr>
          <p:cNvPr id="6" name="Rectangle 5">
            <a:extLst>
              <a:ext uri="{FF2B5EF4-FFF2-40B4-BE49-F238E27FC236}">
                <a16:creationId xmlns:a16="http://schemas.microsoft.com/office/drawing/2014/main" id="{0281A6C0-8588-1643-ACB4-08B787C068E2}"/>
              </a:ext>
            </a:extLst>
          </p:cNvPr>
          <p:cNvSpPr/>
          <p:nvPr/>
        </p:nvSpPr>
        <p:spPr>
          <a:xfrm>
            <a:off x="371061" y="605850"/>
            <a:ext cx="6096000" cy="338554"/>
          </a:xfrm>
          <a:prstGeom prst="rect">
            <a:avLst/>
          </a:prstGeom>
        </p:spPr>
        <p:txBody>
          <a:bodyPr>
            <a:spAutoFit/>
          </a:bodyPr>
          <a:lstStyle/>
          <a:p>
            <a:r>
              <a:rPr lang="en-GB" sz="1600" dirty="0">
                <a:solidFill>
                  <a:srgbClr val="002060"/>
                </a:solidFill>
              </a:rPr>
              <a:t>Solution for a SPAD of thickness d</a:t>
            </a:r>
            <a:endParaRPr lang="en-GB" sz="1600" dirty="0"/>
          </a:p>
        </p:txBody>
      </p:sp>
      <p:pic>
        <p:nvPicPr>
          <p:cNvPr id="7" name="Picture 6">
            <a:extLst>
              <a:ext uri="{FF2B5EF4-FFF2-40B4-BE49-F238E27FC236}">
                <a16:creationId xmlns:a16="http://schemas.microsoft.com/office/drawing/2014/main" id="{E6C648C7-9224-714C-96AB-F6C88E30F5DA}"/>
              </a:ext>
            </a:extLst>
          </p:cNvPr>
          <p:cNvPicPr>
            <a:picLocks noChangeAspect="1"/>
          </p:cNvPicPr>
          <p:nvPr/>
        </p:nvPicPr>
        <p:blipFill>
          <a:blip r:embed="rId3"/>
          <a:stretch>
            <a:fillRect/>
          </a:stretch>
        </p:blipFill>
        <p:spPr>
          <a:xfrm>
            <a:off x="0" y="4308662"/>
            <a:ext cx="12192000" cy="2577871"/>
          </a:xfrm>
          <a:prstGeom prst="rect">
            <a:avLst/>
          </a:prstGeom>
        </p:spPr>
      </p:pic>
      <p:cxnSp>
        <p:nvCxnSpPr>
          <p:cNvPr id="8" name="Straight Connector 7">
            <a:extLst>
              <a:ext uri="{FF2B5EF4-FFF2-40B4-BE49-F238E27FC236}">
                <a16:creationId xmlns:a16="http://schemas.microsoft.com/office/drawing/2014/main" id="{1659109F-D08B-0A4D-B8B0-8522E293E381}"/>
              </a:ext>
            </a:extLst>
          </p:cNvPr>
          <p:cNvCxnSpPr/>
          <p:nvPr/>
        </p:nvCxnSpPr>
        <p:spPr bwMode="auto">
          <a:xfrm>
            <a:off x="5999038" y="1253283"/>
            <a:ext cx="0" cy="1925523"/>
          </a:xfrm>
          <a:prstGeom prst="line">
            <a:avLst/>
          </a:prstGeom>
          <a:noFill/>
          <a:ln w="38100" cap="flat" cmpd="sng" algn="ctr">
            <a:solidFill>
              <a:schemeClr val="tx1"/>
            </a:solidFill>
            <a:prstDash val="solid"/>
            <a:round/>
            <a:headEnd type="none" w="med" len="med"/>
            <a:tailEnd type="none"/>
          </a:ln>
          <a:effectLst/>
        </p:spPr>
      </p:cxnSp>
      <p:cxnSp>
        <p:nvCxnSpPr>
          <p:cNvPr id="9" name="Straight Connector 8">
            <a:extLst>
              <a:ext uri="{FF2B5EF4-FFF2-40B4-BE49-F238E27FC236}">
                <a16:creationId xmlns:a16="http://schemas.microsoft.com/office/drawing/2014/main" id="{85536906-2408-E146-956C-25E4D0149FB8}"/>
              </a:ext>
            </a:extLst>
          </p:cNvPr>
          <p:cNvCxnSpPr/>
          <p:nvPr/>
        </p:nvCxnSpPr>
        <p:spPr bwMode="auto">
          <a:xfrm>
            <a:off x="6832138" y="1215560"/>
            <a:ext cx="0" cy="1925523"/>
          </a:xfrm>
          <a:prstGeom prst="line">
            <a:avLst/>
          </a:prstGeom>
          <a:noFill/>
          <a:ln w="38100" cap="flat" cmpd="sng" algn="ctr">
            <a:solidFill>
              <a:schemeClr val="tx1"/>
            </a:solidFill>
            <a:prstDash val="solid"/>
            <a:round/>
            <a:headEnd type="none" w="med" len="med"/>
            <a:tailEnd type="none"/>
          </a:ln>
          <a:effectLst/>
        </p:spPr>
      </p:cxnSp>
      <p:sp>
        <p:nvSpPr>
          <p:cNvPr id="10" name="TextBox 9">
            <a:extLst>
              <a:ext uri="{FF2B5EF4-FFF2-40B4-BE49-F238E27FC236}">
                <a16:creationId xmlns:a16="http://schemas.microsoft.com/office/drawing/2014/main" id="{2EA9564E-1103-9E43-AB3C-CABC08D86129}"/>
              </a:ext>
            </a:extLst>
          </p:cNvPr>
          <p:cNvSpPr txBox="1"/>
          <p:nvPr/>
        </p:nvSpPr>
        <p:spPr>
          <a:xfrm>
            <a:off x="6269285" y="765921"/>
            <a:ext cx="312906" cy="369332"/>
          </a:xfrm>
          <a:prstGeom prst="rect">
            <a:avLst/>
          </a:prstGeom>
          <a:noFill/>
        </p:spPr>
        <p:txBody>
          <a:bodyPr wrap="none" rtlCol="0">
            <a:spAutoFit/>
          </a:bodyPr>
          <a:lstStyle/>
          <a:p>
            <a:r>
              <a:rPr lang="en-GB" dirty="0"/>
              <a:t>d</a:t>
            </a:r>
          </a:p>
        </p:txBody>
      </p:sp>
      <p:cxnSp>
        <p:nvCxnSpPr>
          <p:cNvPr id="11" name="Straight Arrow Connector 10">
            <a:extLst>
              <a:ext uri="{FF2B5EF4-FFF2-40B4-BE49-F238E27FC236}">
                <a16:creationId xmlns:a16="http://schemas.microsoft.com/office/drawing/2014/main" id="{DD3E7FB5-6ED2-0949-8672-3314EB33C858}"/>
              </a:ext>
            </a:extLst>
          </p:cNvPr>
          <p:cNvCxnSpPr/>
          <p:nvPr/>
        </p:nvCxnSpPr>
        <p:spPr bwMode="auto">
          <a:xfrm>
            <a:off x="6019338" y="1105518"/>
            <a:ext cx="812800" cy="0"/>
          </a:xfrm>
          <a:prstGeom prst="straightConnector1">
            <a:avLst/>
          </a:prstGeom>
          <a:noFill/>
          <a:ln w="19050" cap="flat" cmpd="sng" algn="ctr">
            <a:solidFill>
              <a:schemeClr val="tx1"/>
            </a:solidFill>
            <a:prstDash val="solid"/>
            <a:round/>
            <a:headEnd type="triangle"/>
            <a:tailEnd type="triangle"/>
          </a:ln>
          <a:effectLst/>
        </p:spPr>
      </p:cxnSp>
      <p:sp>
        <p:nvSpPr>
          <p:cNvPr id="12" name="Oval 11">
            <a:extLst>
              <a:ext uri="{FF2B5EF4-FFF2-40B4-BE49-F238E27FC236}">
                <a16:creationId xmlns:a16="http://schemas.microsoft.com/office/drawing/2014/main" id="{4EB831BE-D406-EC46-ACDE-286171074E97}"/>
              </a:ext>
            </a:extLst>
          </p:cNvPr>
          <p:cNvSpPr/>
          <p:nvPr/>
        </p:nvSpPr>
        <p:spPr>
          <a:xfrm>
            <a:off x="6227082" y="1781688"/>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TextBox 12">
            <a:extLst>
              <a:ext uri="{FF2B5EF4-FFF2-40B4-BE49-F238E27FC236}">
                <a16:creationId xmlns:a16="http://schemas.microsoft.com/office/drawing/2014/main" id="{38AFF23B-9108-274B-BF75-2317B684B793}"/>
              </a:ext>
            </a:extLst>
          </p:cNvPr>
          <p:cNvSpPr txBox="1"/>
          <p:nvPr/>
        </p:nvSpPr>
        <p:spPr>
          <a:xfrm>
            <a:off x="5773379" y="3295479"/>
            <a:ext cx="500458" cy="323165"/>
          </a:xfrm>
          <a:prstGeom prst="rect">
            <a:avLst/>
          </a:prstGeom>
          <a:solidFill>
            <a:schemeClr val="bg1"/>
          </a:solidFill>
        </p:spPr>
        <p:txBody>
          <a:bodyPr wrap="none" rtlCol="0">
            <a:spAutoFit/>
          </a:bodyPr>
          <a:lstStyle/>
          <a:p>
            <a:r>
              <a:rPr lang="en-GB" sz="1500" dirty="0">
                <a:solidFill>
                  <a:srgbClr val="002060"/>
                </a:solidFill>
              </a:rPr>
              <a:t>x=0</a:t>
            </a:r>
          </a:p>
        </p:txBody>
      </p:sp>
      <p:sp>
        <p:nvSpPr>
          <p:cNvPr id="14" name="TextBox 13">
            <a:extLst>
              <a:ext uri="{FF2B5EF4-FFF2-40B4-BE49-F238E27FC236}">
                <a16:creationId xmlns:a16="http://schemas.microsoft.com/office/drawing/2014/main" id="{B602A286-8820-4341-BF27-EE4B95572251}"/>
              </a:ext>
            </a:extLst>
          </p:cNvPr>
          <p:cNvSpPr txBox="1"/>
          <p:nvPr/>
        </p:nvSpPr>
        <p:spPr>
          <a:xfrm>
            <a:off x="6499462" y="3295479"/>
            <a:ext cx="500458" cy="323165"/>
          </a:xfrm>
          <a:prstGeom prst="rect">
            <a:avLst/>
          </a:prstGeom>
          <a:noFill/>
        </p:spPr>
        <p:txBody>
          <a:bodyPr wrap="none" rtlCol="0">
            <a:spAutoFit/>
          </a:bodyPr>
          <a:lstStyle/>
          <a:p>
            <a:r>
              <a:rPr lang="en-GB" sz="1500" dirty="0">
                <a:solidFill>
                  <a:srgbClr val="002060"/>
                </a:solidFill>
              </a:rPr>
              <a:t>x=d</a:t>
            </a:r>
          </a:p>
        </p:txBody>
      </p:sp>
      <p:cxnSp>
        <p:nvCxnSpPr>
          <p:cNvPr id="15" name="Straight Arrow Connector 14">
            <a:extLst>
              <a:ext uri="{FF2B5EF4-FFF2-40B4-BE49-F238E27FC236}">
                <a16:creationId xmlns:a16="http://schemas.microsoft.com/office/drawing/2014/main" id="{A78122AD-DFB2-2E4F-BB78-FBFBAE0607E0}"/>
              </a:ext>
            </a:extLst>
          </p:cNvPr>
          <p:cNvCxnSpPr>
            <a:cxnSpLocks/>
          </p:cNvCxnSpPr>
          <p:nvPr/>
        </p:nvCxnSpPr>
        <p:spPr bwMode="auto">
          <a:xfrm>
            <a:off x="6263082" y="1716936"/>
            <a:ext cx="275075" cy="0"/>
          </a:xfrm>
          <a:prstGeom prst="straightConnector1">
            <a:avLst/>
          </a:prstGeom>
          <a:noFill/>
          <a:ln w="19050" cap="flat" cmpd="sng" algn="ctr">
            <a:solidFill>
              <a:schemeClr val="tx1"/>
            </a:solidFill>
            <a:prstDash val="solid"/>
            <a:round/>
            <a:headEnd type="none" w="med" len="med"/>
            <a:tailEnd type="triangle"/>
          </a:ln>
          <a:effectLst/>
        </p:spPr>
      </p:cxnSp>
      <p:sp>
        <p:nvSpPr>
          <p:cNvPr id="16" name="Oval 15">
            <a:extLst>
              <a:ext uri="{FF2B5EF4-FFF2-40B4-BE49-F238E27FC236}">
                <a16:creationId xmlns:a16="http://schemas.microsoft.com/office/drawing/2014/main" id="{FCDBD06C-B2D4-5F44-84AD-5591FD3BD131}"/>
              </a:ext>
            </a:extLst>
          </p:cNvPr>
          <p:cNvSpPr/>
          <p:nvPr/>
        </p:nvSpPr>
        <p:spPr>
          <a:xfrm>
            <a:off x="6376274" y="2486782"/>
            <a:ext cx="72000" cy="72000"/>
          </a:xfrm>
          <a:prstGeom prst="ellipse">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chemeClr val="accent1">
                  <a:lumMod val="50000"/>
                </a:schemeClr>
              </a:solidFill>
              <a:effectLst/>
              <a:uLnTx/>
              <a:uFillTx/>
              <a:latin typeface="Arial"/>
              <a:ea typeface="+mn-ea"/>
              <a:cs typeface="+mn-cs"/>
            </a:endParaRPr>
          </a:p>
        </p:txBody>
      </p:sp>
      <p:cxnSp>
        <p:nvCxnSpPr>
          <p:cNvPr id="17" name="Straight Arrow Connector 16">
            <a:extLst>
              <a:ext uri="{FF2B5EF4-FFF2-40B4-BE49-F238E27FC236}">
                <a16:creationId xmlns:a16="http://schemas.microsoft.com/office/drawing/2014/main" id="{7DE30068-ED0D-BC42-A64D-151B566C3D5E}"/>
              </a:ext>
            </a:extLst>
          </p:cNvPr>
          <p:cNvCxnSpPr>
            <a:cxnSpLocks/>
          </p:cNvCxnSpPr>
          <p:nvPr/>
        </p:nvCxnSpPr>
        <p:spPr bwMode="auto">
          <a:xfrm flipH="1">
            <a:off x="6158390" y="2418102"/>
            <a:ext cx="267348" cy="0"/>
          </a:xfrm>
          <a:prstGeom prst="straightConnector1">
            <a:avLst/>
          </a:prstGeom>
          <a:noFill/>
          <a:ln w="19050" cap="flat" cmpd="sng" algn="ctr">
            <a:solidFill>
              <a:schemeClr val="tx1"/>
            </a:solidFill>
            <a:prstDash val="solid"/>
            <a:round/>
            <a:headEnd type="none" w="med" len="med"/>
            <a:tailEnd type="triangle"/>
          </a:ln>
          <a:effectLst/>
        </p:spPr>
      </p:cxnSp>
      <p:sp>
        <p:nvSpPr>
          <p:cNvPr id="18" name="TextBox 17">
            <a:extLst>
              <a:ext uri="{FF2B5EF4-FFF2-40B4-BE49-F238E27FC236}">
                <a16:creationId xmlns:a16="http://schemas.microsoft.com/office/drawing/2014/main" id="{636361DB-FD71-C048-9963-B6A2DDB47816}"/>
              </a:ext>
            </a:extLst>
          </p:cNvPr>
          <p:cNvSpPr txBox="1"/>
          <p:nvPr/>
        </p:nvSpPr>
        <p:spPr>
          <a:xfrm>
            <a:off x="6022841" y="1363732"/>
            <a:ext cx="591829" cy="323165"/>
          </a:xfrm>
          <a:prstGeom prst="rect">
            <a:avLst/>
          </a:prstGeom>
          <a:noFill/>
        </p:spPr>
        <p:txBody>
          <a:bodyPr wrap="none" rtlCol="0">
            <a:spAutoFit/>
          </a:bodyPr>
          <a:lstStyle/>
          <a:p>
            <a:r>
              <a:rPr lang="en-GB" sz="1500" dirty="0">
                <a:solidFill>
                  <a:srgbClr val="FF0000"/>
                </a:solidFill>
              </a:rPr>
              <a:t>elec.</a:t>
            </a:r>
          </a:p>
        </p:txBody>
      </p:sp>
      <p:sp>
        <p:nvSpPr>
          <p:cNvPr id="19" name="TextBox 18">
            <a:extLst>
              <a:ext uri="{FF2B5EF4-FFF2-40B4-BE49-F238E27FC236}">
                <a16:creationId xmlns:a16="http://schemas.microsoft.com/office/drawing/2014/main" id="{668C4C16-A6D4-2B4A-AF53-A444B1CF6A5C}"/>
              </a:ext>
            </a:extLst>
          </p:cNvPr>
          <p:cNvSpPr txBox="1"/>
          <p:nvPr/>
        </p:nvSpPr>
        <p:spPr>
          <a:xfrm>
            <a:off x="6235713" y="2094937"/>
            <a:ext cx="550151" cy="323165"/>
          </a:xfrm>
          <a:prstGeom prst="rect">
            <a:avLst/>
          </a:prstGeom>
          <a:noFill/>
        </p:spPr>
        <p:txBody>
          <a:bodyPr wrap="none" rtlCol="0">
            <a:spAutoFit/>
          </a:bodyPr>
          <a:lstStyle/>
          <a:p>
            <a:r>
              <a:rPr lang="en-GB" sz="1500" dirty="0">
                <a:solidFill>
                  <a:schemeClr val="accent1">
                    <a:lumMod val="50000"/>
                  </a:schemeClr>
                </a:solidFill>
              </a:rPr>
              <a:t>hole</a:t>
            </a:r>
          </a:p>
        </p:txBody>
      </p:sp>
      <p:sp>
        <p:nvSpPr>
          <p:cNvPr id="20" name="TextBox 19">
            <a:extLst>
              <a:ext uri="{FF2B5EF4-FFF2-40B4-BE49-F238E27FC236}">
                <a16:creationId xmlns:a16="http://schemas.microsoft.com/office/drawing/2014/main" id="{EFBE863A-8050-8641-8EDD-C5853331D314}"/>
              </a:ext>
            </a:extLst>
          </p:cNvPr>
          <p:cNvSpPr txBox="1"/>
          <p:nvPr/>
        </p:nvSpPr>
        <p:spPr>
          <a:xfrm>
            <a:off x="7665238" y="1520628"/>
            <a:ext cx="3515642" cy="307777"/>
          </a:xfrm>
          <a:prstGeom prst="rect">
            <a:avLst/>
          </a:prstGeom>
          <a:noFill/>
        </p:spPr>
        <p:txBody>
          <a:bodyPr wrap="none" rtlCol="0">
            <a:spAutoFit/>
          </a:bodyPr>
          <a:lstStyle/>
          <a:p>
            <a:r>
              <a:rPr lang="en-GB" sz="1400" dirty="0"/>
              <a:t>Efficiencies for single electrons and holes.</a:t>
            </a:r>
          </a:p>
        </p:txBody>
      </p:sp>
    </p:spTree>
    <p:extLst>
      <p:ext uri="{BB962C8B-B14F-4D97-AF65-F5344CB8AC3E}">
        <p14:creationId xmlns:p14="http://schemas.microsoft.com/office/powerpoint/2010/main" val="40495125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26111D-4E80-9F49-861F-14118B5E92FE}"/>
              </a:ext>
            </a:extLst>
          </p:cNvPr>
          <p:cNvSpPr>
            <a:spLocks noGrp="1"/>
          </p:cNvSpPr>
          <p:nvPr>
            <p:ph type="dt" sz="half" idx="10"/>
          </p:nvPr>
        </p:nvSpPr>
        <p:spPr/>
        <p:txBody>
          <a:bodyPr/>
          <a:lstStyle/>
          <a:p>
            <a:pPr>
              <a:defRPr/>
            </a:pPr>
            <a:fld id="{A52BF309-6B9F-3741-9BDB-9CF9B53810AF}" type="datetime1">
              <a:rPr lang="en-US" smtClean="0"/>
              <a:t>10/21/21</a:t>
            </a:fld>
            <a:endParaRPr lang="en-US" dirty="0"/>
          </a:p>
        </p:txBody>
      </p:sp>
      <p:sp>
        <p:nvSpPr>
          <p:cNvPr id="3" name="Slide Number Placeholder 2">
            <a:extLst>
              <a:ext uri="{FF2B5EF4-FFF2-40B4-BE49-F238E27FC236}">
                <a16:creationId xmlns:a16="http://schemas.microsoft.com/office/drawing/2014/main" id="{E580503D-6730-154B-BFCF-0A8169ADE0BC}"/>
              </a:ext>
            </a:extLst>
          </p:cNvPr>
          <p:cNvSpPr>
            <a:spLocks noGrp="1"/>
          </p:cNvSpPr>
          <p:nvPr>
            <p:ph type="sldNum" sz="quarter" idx="11"/>
          </p:nvPr>
        </p:nvSpPr>
        <p:spPr/>
        <p:txBody>
          <a:bodyPr/>
          <a:lstStyle/>
          <a:p>
            <a:pPr>
              <a:defRPr/>
            </a:pPr>
            <a:fld id="{7139EE62-D25E-4D29-9274-D0BC29529B49}" type="slidenum">
              <a:rPr lang="en-US" smtClean="0"/>
              <a:pPr>
                <a:defRPr/>
              </a:pPr>
              <a:t>57</a:t>
            </a:fld>
            <a:endParaRPr lang="en-US" dirty="0"/>
          </a:p>
        </p:txBody>
      </p:sp>
      <p:sp>
        <p:nvSpPr>
          <p:cNvPr id="4" name="TextBox 3">
            <a:extLst>
              <a:ext uri="{FF2B5EF4-FFF2-40B4-BE49-F238E27FC236}">
                <a16:creationId xmlns:a16="http://schemas.microsoft.com/office/drawing/2014/main" id="{6097ADA5-12D4-2D4F-9BE2-F2356F59CA65}"/>
              </a:ext>
            </a:extLst>
          </p:cNvPr>
          <p:cNvSpPr txBox="1">
            <a:spLocks noChangeArrowheads="1"/>
          </p:cNvSpPr>
          <p:nvPr/>
        </p:nvSpPr>
        <p:spPr bwMode="auto">
          <a:xfrm>
            <a:off x="0" y="8016"/>
            <a:ext cx="1217458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90000"/>
              </a:lnSpc>
              <a:spcBef>
                <a:spcPct val="30000"/>
              </a:spcBef>
              <a:spcAft>
                <a:spcPct val="0"/>
              </a:spcAft>
              <a:buClr>
                <a:srgbClr val="008000"/>
              </a:buClr>
              <a:buSzPct val="70000"/>
              <a:buFontTx/>
              <a:buNone/>
              <a:tabLst/>
              <a:defRPr/>
            </a:pPr>
            <a:r>
              <a:rPr kumimoji="0" lang="en-GB"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Efficiency of SPADs for MIPS</a:t>
            </a:r>
          </a:p>
        </p:txBody>
      </p:sp>
      <p:sp>
        <p:nvSpPr>
          <p:cNvPr id="6" name="Rectangle 5">
            <a:extLst>
              <a:ext uri="{FF2B5EF4-FFF2-40B4-BE49-F238E27FC236}">
                <a16:creationId xmlns:a16="http://schemas.microsoft.com/office/drawing/2014/main" id="{0281A6C0-8588-1643-ACB4-08B787C068E2}"/>
              </a:ext>
            </a:extLst>
          </p:cNvPr>
          <p:cNvSpPr/>
          <p:nvPr/>
        </p:nvSpPr>
        <p:spPr>
          <a:xfrm>
            <a:off x="291479" y="780243"/>
            <a:ext cx="6096000" cy="369332"/>
          </a:xfrm>
          <a:prstGeom prst="rect">
            <a:avLst/>
          </a:prstGeom>
        </p:spPr>
        <p:txBody>
          <a:bodyPr>
            <a:spAutoFit/>
          </a:bodyPr>
          <a:lstStyle/>
          <a:p>
            <a:r>
              <a:rPr lang="en-GB" dirty="0">
                <a:solidFill>
                  <a:srgbClr val="002060"/>
                </a:solidFill>
              </a:rPr>
              <a:t>Solution for a SPAD of thickness d</a:t>
            </a:r>
            <a:endParaRPr lang="en-GB" dirty="0"/>
          </a:p>
        </p:txBody>
      </p:sp>
      <p:sp>
        <p:nvSpPr>
          <p:cNvPr id="20" name="TextBox 19">
            <a:extLst>
              <a:ext uri="{FF2B5EF4-FFF2-40B4-BE49-F238E27FC236}">
                <a16:creationId xmlns:a16="http://schemas.microsoft.com/office/drawing/2014/main" id="{EFBE863A-8050-8641-8EDD-C5853331D314}"/>
              </a:ext>
            </a:extLst>
          </p:cNvPr>
          <p:cNvSpPr txBox="1"/>
          <p:nvPr/>
        </p:nvSpPr>
        <p:spPr>
          <a:xfrm>
            <a:off x="6824829" y="4555154"/>
            <a:ext cx="4733830" cy="1754326"/>
          </a:xfrm>
          <a:prstGeom prst="rect">
            <a:avLst/>
          </a:prstGeom>
          <a:noFill/>
        </p:spPr>
        <p:txBody>
          <a:bodyPr wrap="square" rtlCol="0">
            <a:spAutoFit/>
          </a:bodyPr>
          <a:lstStyle/>
          <a:p>
            <a:r>
              <a:rPr lang="en-GB" dirty="0">
                <a:solidFill>
                  <a:srgbClr val="002060"/>
                </a:solidFill>
              </a:rPr>
              <a:t>Once  a MIP leaves a cluster in a SPAD that is biased above the breakdown voltage, there is a  quite high probability that a diverging avalanche is produced. </a:t>
            </a:r>
          </a:p>
          <a:p>
            <a:endParaRPr lang="en-GB" dirty="0">
              <a:solidFill>
                <a:schemeClr val="accent5">
                  <a:lumMod val="10000"/>
                </a:schemeClr>
              </a:solidFill>
            </a:endParaRPr>
          </a:p>
          <a:p>
            <a:r>
              <a:rPr lang="en-GB" dirty="0">
                <a:solidFill>
                  <a:schemeClr val="accent6">
                    <a:lumMod val="50000"/>
                  </a:schemeClr>
                </a:solidFill>
              </a:rPr>
              <a:t>Efficiency ~ 1-exp[-d/</a:t>
            </a:r>
            <a:r>
              <a:rPr lang="en-GB" dirty="0" err="1">
                <a:solidFill>
                  <a:schemeClr val="accent6">
                    <a:lumMod val="50000"/>
                  </a:schemeClr>
                </a:solidFill>
              </a:rPr>
              <a:t>λ</a:t>
            </a:r>
            <a:r>
              <a:rPr lang="en-GB" dirty="0">
                <a:solidFill>
                  <a:schemeClr val="accent6">
                    <a:lumMod val="50000"/>
                  </a:schemeClr>
                </a:solidFill>
              </a:rPr>
              <a:t>]</a:t>
            </a:r>
          </a:p>
        </p:txBody>
      </p:sp>
      <p:pic>
        <p:nvPicPr>
          <p:cNvPr id="21" name="Picture 20">
            <a:extLst>
              <a:ext uri="{FF2B5EF4-FFF2-40B4-BE49-F238E27FC236}">
                <a16:creationId xmlns:a16="http://schemas.microsoft.com/office/drawing/2014/main" id="{23AEC0D1-FF38-8F46-87A2-FAABF3AC33DD}"/>
              </a:ext>
            </a:extLst>
          </p:cNvPr>
          <p:cNvPicPr>
            <a:picLocks noChangeAspect="1"/>
          </p:cNvPicPr>
          <p:nvPr/>
        </p:nvPicPr>
        <p:blipFill>
          <a:blip r:embed="rId2"/>
          <a:stretch>
            <a:fillRect/>
          </a:stretch>
        </p:blipFill>
        <p:spPr>
          <a:xfrm>
            <a:off x="244649" y="1115131"/>
            <a:ext cx="6646482" cy="996424"/>
          </a:xfrm>
          <a:prstGeom prst="rect">
            <a:avLst/>
          </a:prstGeom>
        </p:spPr>
      </p:pic>
      <p:pic>
        <p:nvPicPr>
          <p:cNvPr id="22" name="Picture 21">
            <a:extLst>
              <a:ext uri="{FF2B5EF4-FFF2-40B4-BE49-F238E27FC236}">
                <a16:creationId xmlns:a16="http://schemas.microsoft.com/office/drawing/2014/main" id="{D632A5AE-3795-AE4F-B1EF-0EBD110379F0}"/>
              </a:ext>
            </a:extLst>
          </p:cNvPr>
          <p:cNvPicPr>
            <a:picLocks noChangeAspect="1"/>
          </p:cNvPicPr>
          <p:nvPr/>
        </p:nvPicPr>
        <p:blipFill rotWithShape="1">
          <a:blip r:embed="rId3"/>
          <a:srcRect r="16557"/>
          <a:stretch/>
        </p:blipFill>
        <p:spPr>
          <a:xfrm>
            <a:off x="684400" y="2201588"/>
            <a:ext cx="5402891" cy="970701"/>
          </a:xfrm>
          <a:prstGeom prst="rect">
            <a:avLst/>
          </a:prstGeom>
        </p:spPr>
      </p:pic>
      <p:pic>
        <p:nvPicPr>
          <p:cNvPr id="23" name="Picture 22">
            <a:extLst>
              <a:ext uri="{FF2B5EF4-FFF2-40B4-BE49-F238E27FC236}">
                <a16:creationId xmlns:a16="http://schemas.microsoft.com/office/drawing/2014/main" id="{81448443-D72B-6B40-80C9-7FC009C39A7F}"/>
              </a:ext>
            </a:extLst>
          </p:cNvPr>
          <p:cNvPicPr>
            <a:picLocks noChangeAspect="1"/>
          </p:cNvPicPr>
          <p:nvPr/>
        </p:nvPicPr>
        <p:blipFill>
          <a:blip r:embed="rId4"/>
          <a:stretch>
            <a:fillRect/>
          </a:stretch>
        </p:blipFill>
        <p:spPr>
          <a:xfrm>
            <a:off x="291479" y="3697357"/>
            <a:ext cx="5972674" cy="3010420"/>
          </a:xfrm>
          <a:prstGeom prst="rect">
            <a:avLst/>
          </a:prstGeom>
        </p:spPr>
      </p:pic>
      <p:pic>
        <p:nvPicPr>
          <p:cNvPr id="24" name="Picture 23">
            <a:extLst>
              <a:ext uri="{FF2B5EF4-FFF2-40B4-BE49-F238E27FC236}">
                <a16:creationId xmlns:a16="http://schemas.microsoft.com/office/drawing/2014/main" id="{E13BC319-D1BA-A645-83A9-D19F0B91E3BE}"/>
              </a:ext>
            </a:extLst>
          </p:cNvPr>
          <p:cNvPicPr>
            <a:picLocks noChangeAspect="1"/>
          </p:cNvPicPr>
          <p:nvPr/>
        </p:nvPicPr>
        <p:blipFill rotWithShape="1">
          <a:blip r:embed="rId5"/>
          <a:srcRect l="5376" t="3015" r="5671" b="5207"/>
          <a:stretch/>
        </p:blipFill>
        <p:spPr>
          <a:xfrm>
            <a:off x="8063958" y="497035"/>
            <a:ext cx="2908300" cy="3723231"/>
          </a:xfrm>
          <a:prstGeom prst="rect">
            <a:avLst/>
          </a:prstGeom>
        </p:spPr>
      </p:pic>
    </p:spTree>
    <p:extLst>
      <p:ext uri="{BB962C8B-B14F-4D97-AF65-F5344CB8AC3E}">
        <p14:creationId xmlns:p14="http://schemas.microsoft.com/office/powerpoint/2010/main" val="1332946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2D6D09-8EBA-294E-9F4D-9E54BF920E3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fld id="{EBFA2D90-16AC-CE40-8131-08702CC0714D}" type="datetime1">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l" defTabSz="914400" rtl="0" eaLnBrk="1" fontAlgn="auto" latinLnBrk="0" hangingPunct="1">
                <a:lnSpc>
                  <a:spcPct val="100000"/>
                </a:lnSpc>
                <a:spcBef>
                  <a:spcPct val="0"/>
                </a:spcBef>
                <a:spcAft>
                  <a:spcPts val="0"/>
                </a:spcAft>
                <a:buClrTx/>
                <a:buSzTx/>
                <a:buFontTx/>
                <a:buNone/>
                <a:tabLst/>
                <a:defRPr/>
              </a:pPr>
              <a:t>10/21/21</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52420183-B08A-CB4E-8DA2-B66ADAC43E2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fld id="{7139EE62-D25E-4D29-9274-D0BC29529B49}"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58</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4" name="Picture 3">
            <a:extLst>
              <a:ext uri="{FF2B5EF4-FFF2-40B4-BE49-F238E27FC236}">
                <a16:creationId xmlns:a16="http://schemas.microsoft.com/office/drawing/2014/main" id="{0D286CEA-7E73-F945-990B-5B2597C4EF6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39818" y="834903"/>
            <a:ext cx="3555889" cy="5155424"/>
          </a:xfrm>
          <a:prstGeom prst="rect">
            <a:avLst/>
          </a:prstGeom>
          <a:ln>
            <a:solidFill>
              <a:srgbClr val="FF0000"/>
            </a:solidFill>
          </a:ln>
        </p:spPr>
      </p:pic>
      <p:pic>
        <p:nvPicPr>
          <p:cNvPr id="5" name="Picture 4">
            <a:extLst>
              <a:ext uri="{FF2B5EF4-FFF2-40B4-BE49-F238E27FC236}">
                <a16:creationId xmlns:a16="http://schemas.microsoft.com/office/drawing/2014/main" id="{B1FE872D-C276-7747-8398-3C5CB51C98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75767" y="815241"/>
            <a:ext cx="3818573" cy="5194748"/>
          </a:xfrm>
          <a:prstGeom prst="rect">
            <a:avLst/>
          </a:prstGeom>
          <a:ln>
            <a:solidFill>
              <a:srgbClr val="FF0000"/>
            </a:solidFill>
          </a:ln>
        </p:spPr>
      </p:pic>
      <p:sp>
        <p:nvSpPr>
          <p:cNvPr id="6" name="Rectangle 5">
            <a:extLst>
              <a:ext uri="{FF2B5EF4-FFF2-40B4-BE49-F238E27FC236}">
                <a16:creationId xmlns:a16="http://schemas.microsoft.com/office/drawing/2014/main" id="{A2DB44CB-4062-D747-B9DA-52B6E0FF0B4F}"/>
              </a:ext>
            </a:extLst>
          </p:cNvPr>
          <p:cNvSpPr/>
          <p:nvPr/>
        </p:nvSpPr>
        <p:spPr>
          <a:xfrm>
            <a:off x="4029738" y="6220987"/>
            <a:ext cx="293862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https://</a:t>
            </a:r>
            <a:r>
              <a:rPr kumimoji="0" lang="en-GB" sz="1400" b="0" i="0" u="none" strike="noStrike" kern="1200" cap="none" spc="0" normalizeH="0" baseline="0" noProof="0" dirty="0" err="1">
                <a:ln>
                  <a:noFill/>
                </a:ln>
                <a:solidFill>
                  <a:srgbClr val="000000"/>
                </a:solidFill>
                <a:effectLst/>
                <a:uLnTx/>
                <a:uFillTx/>
                <a:latin typeface="Arial"/>
                <a:ea typeface="+mn-ea"/>
                <a:cs typeface="+mn-cs"/>
              </a:rPr>
              <a:t>cds.cern.ch</a:t>
            </a:r>
            <a:r>
              <a:rPr kumimoji="0" lang="en-GB" sz="1400" b="0" i="0" u="none" strike="noStrike" kern="1200" cap="none" spc="0" normalizeH="0" baseline="0" noProof="0" dirty="0">
                <a:ln>
                  <a:noFill/>
                </a:ln>
                <a:solidFill>
                  <a:srgbClr val="000000"/>
                </a:solidFill>
                <a:effectLst/>
                <a:uLnTx/>
                <a:uFillTx/>
                <a:latin typeface="Arial"/>
                <a:ea typeface="+mn-ea"/>
                <a:cs typeface="+mn-cs"/>
              </a:rPr>
              <a:t>/record/1500583</a:t>
            </a:r>
          </a:p>
        </p:txBody>
      </p:sp>
      <p:sp>
        <p:nvSpPr>
          <p:cNvPr id="7" name="Rectangle 6">
            <a:extLst>
              <a:ext uri="{FF2B5EF4-FFF2-40B4-BE49-F238E27FC236}">
                <a16:creationId xmlns:a16="http://schemas.microsoft.com/office/drawing/2014/main" id="{430F0100-08AA-BE45-AB7A-052C1F8AFF88}"/>
              </a:ext>
            </a:extLst>
          </p:cNvPr>
          <p:cNvSpPr/>
          <p:nvPr/>
        </p:nvSpPr>
        <p:spPr>
          <a:xfrm>
            <a:off x="8328708" y="6220987"/>
            <a:ext cx="3406702"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https://</a:t>
            </a:r>
            <a:r>
              <a:rPr kumimoji="0" lang="en-GB" sz="1400" b="0" i="0" u="none" strike="noStrike" kern="1200" cap="none" spc="0" normalizeH="0" baseline="0" noProof="0" dirty="0" err="1">
                <a:ln>
                  <a:noFill/>
                </a:ln>
                <a:solidFill>
                  <a:srgbClr val="000000"/>
                </a:solidFill>
                <a:effectLst/>
                <a:uLnTx/>
                <a:uFillTx/>
                <a:latin typeface="Arial"/>
                <a:ea typeface="+mn-ea"/>
                <a:cs typeface="+mn-cs"/>
              </a:rPr>
              <a:t>garfieldpp.web.cern.ch</a:t>
            </a:r>
            <a:r>
              <a:rPr kumimoji="0" lang="en-GB" sz="1400" b="0" i="0" u="none" strike="noStrike" kern="1200" cap="none" spc="0" normalizeH="0" baseline="0" noProof="0" dirty="0">
                <a:ln>
                  <a:noFill/>
                </a:ln>
                <a:solidFill>
                  <a:srgbClr val="000000"/>
                </a:solidFill>
                <a:effectLst/>
                <a:uLnTx/>
                <a:uFillTx/>
                <a:latin typeface="Arial"/>
                <a:ea typeface="+mn-ea"/>
                <a:cs typeface="+mn-cs"/>
              </a:rPr>
              <a:t>/</a:t>
            </a:r>
            <a:r>
              <a:rPr kumimoji="0" lang="en-GB" sz="1400" b="0" i="0" u="none" strike="noStrike" kern="1200" cap="none" spc="0" normalizeH="0" baseline="0" noProof="0" dirty="0" err="1">
                <a:ln>
                  <a:noFill/>
                </a:ln>
                <a:solidFill>
                  <a:srgbClr val="000000"/>
                </a:solidFill>
                <a:effectLst/>
                <a:uLnTx/>
                <a:uFillTx/>
                <a:latin typeface="Arial"/>
                <a:ea typeface="+mn-ea"/>
                <a:cs typeface="+mn-cs"/>
              </a:rPr>
              <a:t>garfieldpp</a:t>
            </a:r>
            <a:r>
              <a:rPr kumimoji="0" lang="en-GB" sz="1400" b="0" i="0" u="none" strike="noStrike" kern="1200" cap="none" spc="0" normalizeH="0" baseline="0" noProof="0" dirty="0">
                <a:ln>
                  <a:noFill/>
                </a:ln>
                <a:solidFill>
                  <a:srgbClr val="000000"/>
                </a:solidFill>
                <a:effectLst/>
                <a:uLnTx/>
                <a:uFillTx/>
                <a:latin typeface="Arial"/>
                <a:ea typeface="+mn-ea"/>
                <a:cs typeface="+mn-cs"/>
              </a:rPr>
              <a:t>/</a:t>
            </a:r>
          </a:p>
        </p:txBody>
      </p:sp>
      <p:pic>
        <p:nvPicPr>
          <p:cNvPr id="9" name="Picture 8">
            <a:extLst>
              <a:ext uri="{FF2B5EF4-FFF2-40B4-BE49-F238E27FC236}">
                <a16:creationId xmlns:a16="http://schemas.microsoft.com/office/drawing/2014/main" id="{307B3BF4-7826-7C43-BA72-A483B279A65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781" y="815242"/>
            <a:ext cx="3704550" cy="5194748"/>
          </a:xfrm>
          <a:prstGeom prst="rect">
            <a:avLst/>
          </a:prstGeom>
          <a:ln>
            <a:solidFill>
              <a:srgbClr val="FF0000"/>
            </a:solidFill>
          </a:ln>
        </p:spPr>
      </p:pic>
      <p:sp>
        <p:nvSpPr>
          <p:cNvPr id="10" name="Rectangle 9">
            <a:extLst>
              <a:ext uri="{FF2B5EF4-FFF2-40B4-BE49-F238E27FC236}">
                <a16:creationId xmlns:a16="http://schemas.microsoft.com/office/drawing/2014/main" id="{1430E442-750E-A84C-8871-3443928589D7}"/>
              </a:ext>
            </a:extLst>
          </p:cNvPr>
          <p:cNvSpPr/>
          <p:nvPr/>
        </p:nvSpPr>
        <p:spPr>
          <a:xfrm>
            <a:off x="55456" y="6220987"/>
            <a:ext cx="3009157"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a:ea typeface="+mn-ea"/>
                <a:cs typeface="+mn-cs"/>
              </a:rPr>
              <a:t>https://</a:t>
            </a:r>
            <a:r>
              <a:rPr kumimoji="0" lang="en-GB" sz="1400" b="0" i="0" u="none" strike="noStrike" kern="1200" cap="none" spc="0" normalizeH="0" baseline="0" noProof="0" dirty="0" err="1">
                <a:ln>
                  <a:noFill/>
                </a:ln>
                <a:solidFill>
                  <a:srgbClr val="000000"/>
                </a:solidFill>
                <a:effectLst/>
                <a:uLnTx/>
                <a:uFillTx/>
                <a:latin typeface="Arial"/>
                <a:ea typeface="+mn-ea"/>
                <a:cs typeface="+mn-cs"/>
              </a:rPr>
              <a:t>garfield.web.cern.ch</a:t>
            </a:r>
            <a:r>
              <a:rPr kumimoji="0" lang="en-GB" sz="1400" b="0" i="0" u="none" strike="noStrike" kern="1200" cap="none" spc="0" normalizeH="0" baseline="0" noProof="0" dirty="0">
                <a:ln>
                  <a:noFill/>
                </a:ln>
                <a:solidFill>
                  <a:srgbClr val="000000"/>
                </a:solidFill>
                <a:effectLst/>
                <a:uLnTx/>
                <a:uFillTx/>
                <a:latin typeface="Arial"/>
                <a:ea typeface="+mn-ea"/>
                <a:cs typeface="+mn-cs"/>
              </a:rPr>
              <a:t>/</a:t>
            </a:r>
            <a:r>
              <a:rPr kumimoji="0" lang="en-GB" sz="1400" b="0" i="0" u="none" strike="noStrike" kern="1200" cap="none" spc="0" normalizeH="0" baseline="0" noProof="0" dirty="0" err="1">
                <a:ln>
                  <a:noFill/>
                </a:ln>
                <a:solidFill>
                  <a:srgbClr val="000000"/>
                </a:solidFill>
                <a:effectLst/>
                <a:uLnTx/>
                <a:uFillTx/>
                <a:latin typeface="Arial"/>
                <a:ea typeface="+mn-ea"/>
                <a:cs typeface="+mn-cs"/>
              </a:rPr>
              <a:t>garfield</a:t>
            </a:r>
            <a:r>
              <a:rPr kumimoji="0" lang="en-GB" sz="1400" b="0" i="0" u="none" strike="noStrike" kern="1200" cap="none" spc="0" normalizeH="0" baseline="0" noProof="0" dirty="0">
                <a:ln>
                  <a:noFill/>
                </a:ln>
                <a:solidFill>
                  <a:srgbClr val="000000"/>
                </a:solidFill>
                <a:effectLst/>
                <a:uLnTx/>
                <a:uFillTx/>
                <a:latin typeface="Arial"/>
                <a:ea typeface="+mn-ea"/>
                <a:cs typeface="+mn-cs"/>
              </a:rPr>
              <a:t>/</a:t>
            </a:r>
          </a:p>
        </p:txBody>
      </p:sp>
      <p:sp>
        <p:nvSpPr>
          <p:cNvPr id="11" name="Rectangle 4">
            <a:extLst>
              <a:ext uri="{FF2B5EF4-FFF2-40B4-BE49-F238E27FC236}">
                <a16:creationId xmlns:a16="http://schemas.microsoft.com/office/drawing/2014/main" id="{091D1350-2C41-7144-91FC-60B0786B3740}"/>
              </a:ext>
            </a:extLst>
          </p:cNvPr>
          <p:cNvSpPr txBox="1">
            <a:spLocks noChangeArrowheads="1"/>
          </p:cNvSpPr>
          <p:nvPr/>
        </p:nvSpPr>
        <p:spPr bwMode="auto">
          <a:xfrm>
            <a:off x="-17418" y="-1"/>
            <a:ext cx="12192000" cy="60424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2pPr>
            <a:lvl3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3pPr>
            <a:lvl4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4pPr>
            <a:lvl5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5pPr>
            <a:lvl6pPr marL="4572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6pPr>
            <a:lvl7pPr marL="9144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7pPr>
            <a:lvl8pPr marL="13716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8pPr>
            <a:lvl9pPr marL="18288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Arial"/>
                <a:ea typeface="+mj-ea"/>
                <a:cs typeface="+mj-cs"/>
              </a:rPr>
              <a:t>Garfield and Garfield++</a:t>
            </a:r>
          </a:p>
        </p:txBody>
      </p:sp>
    </p:spTree>
    <p:extLst>
      <p:ext uri="{BB962C8B-B14F-4D97-AF65-F5344CB8AC3E}">
        <p14:creationId xmlns:p14="http://schemas.microsoft.com/office/powerpoint/2010/main" val="17231684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85D8C0-9CB0-BD4B-90D3-2799E66FF69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fld id="{83A712C9-E49B-1746-909C-0529E8DFEBA8}" type="datetime1">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l" defTabSz="914400" rtl="0" eaLnBrk="1" fontAlgn="auto" latinLnBrk="0" hangingPunct="1">
                <a:lnSpc>
                  <a:spcPct val="100000"/>
                </a:lnSpc>
                <a:spcBef>
                  <a:spcPct val="0"/>
                </a:spcBef>
                <a:spcAft>
                  <a:spcPts val="0"/>
                </a:spcAft>
                <a:buClrTx/>
                <a:buSzTx/>
                <a:buFontTx/>
                <a:buNone/>
                <a:tabLst/>
                <a:defRPr/>
              </a:pPr>
              <a:t>10/21/21</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4A40ADD2-FD81-2E44-A64E-9BE2AE34955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fld id="{7139EE62-D25E-4D29-9274-D0BC29529B49}"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59</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5" name="Picture 4">
            <a:extLst>
              <a:ext uri="{FF2B5EF4-FFF2-40B4-BE49-F238E27FC236}">
                <a16:creationId xmlns:a16="http://schemas.microsoft.com/office/drawing/2014/main" id="{F9C5B133-EB13-F14A-A019-3B8B5A0ACD2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4387" y="790143"/>
            <a:ext cx="4491039" cy="5441067"/>
          </a:xfrm>
          <a:prstGeom prst="rect">
            <a:avLst/>
          </a:prstGeom>
          <a:ln w="12700">
            <a:solidFill>
              <a:srgbClr val="FF0000"/>
            </a:solidFill>
          </a:ln>
        </p:spPr>
      </p:pic>
      <p:sp>
        <p:nvSpPr>
          <p:cNvPr id="6" name="Rectangle 5">
            <a:extLst>
              <a:ext uri="{FF2B5EF4-FFF2-40B4-BE49-F238E27FC236}">
                <a16:creationId xmlns:a16="http://schemas.microsoft.com/office/drawing/2014/main" id="{C7B1CC0F-D99D-C542-8C04-C1494E9D85A8}"/>
              </a:ext>
            </a:extLst>
          </p:cNvPr>
          <p:cNvSpPr/>
          <p:nvPr/>
        </p:nvSpPr>
        <p:spPr>
          <a:xfrm>
            <a:off x="6379642" y="6231210"/>
            <a:ext cx="3860609"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NexusSans"/>
                <a:ea typeface="+mn-ea"/>
                <a:cs typeface="+mn-cs"/>
                <a:hlinkClick r:id="rId3" tooltip="Persistent link using digital object identifier">
                  <a:extLst>
                    <a:ext uri="{A12FA001-AC4F-418D-AE19-62706E023703}">
                      <ahyp:hlinkClr xmlns:ahyp="http://schemas.microsoft.com/office/drawing/2018/hyperlinkcolor" val="tx"/>
                    </a:ext>
                  </a:extLst>
                </a:hlinkClick>
              </a:rPr>
              <a:t>https://doi.org/10.1016/j.nima.2005.08.064</a:t>
            </a:r>
            <a:endParaRPr kumimoji="0" lang="en-GB" sz="1600" b="0" i="0" u="none" strike="noStrike" kern="1200" cap="none" spc="0" normalizeH="0" baseline="0" noProof="0" dirty="0">
              <a:ln>
                <a:noFill/>
              </a:ln>
              <a:solidFill>
                <a:srgbClr val="002060"/>
              </a:solidFill>
              <a:effectLst/>
              <a:uLnTx/>
              <a:uFillTx/>
              <a:latin typeface="Arial"/>
              <a:ea typeface="+mn-ea"/>
              <a:cs typeface="+mn-cs"/>
            </a:endParaRPr>
          </a:p>
        </p:txBody>
      </p:sp>
      <p:pic>
        <p:nvPicPr>
          <p:cNvPr id="7" name="Picture 6">
            <a:extLst>
              <a:ext uri="{FF2B5EF4-FFF2-40B4-BE49-F238E27FC236}">
                <a16:creationId xmlns:a16="http://schemas.microsoft.com/office/drawing/2014/main" id="{8FAF0D64-A336-C545-B106-2EB6DF18CBFA}"/>
              </a:ext>
            </a:extLst>
          </p:cNvPr>
          <p:cNvPicPr>
            <a:picLocks noChangeAspect="1"/>
          </p:cNvPicPr>
          <p:nvPr/>
        </p:nvPicPr>
        <p:blipFill>
          <a:blip r:embed="rId4"/>
          <a:stretch>
            <a:fillRect/>
          </a:stretch>
        </p:blipFill>
        <p:spPr>
          <a:xfrm>
            <a:off x="5887453" y="1400475"/>
            <a:ext cx="4844986" cy="4220402"/>
          </a:xfrm>
          <a:prstGeom prst="rect">
            <a:avLst/>
          </a:prstGeom>
          <a:ln>
            <a:solidFill>
              <a:srgbClr val="FF0000"/>
            </a:solidFill>
          </a:ln>
        </p:spPr>
      </p:pic>
      <p:sp>
        <p:nvSpPr>
          <p:cNvPr id="8" name="Rectangle 7">
            <a:extLst>
              <a:ext uri="{FF2B5EF4-FFF2-40B4-BE49-F238E27FC236}">
                <a16:creationId xmlns:a16="http://schemas.microsoft.com/office/drawing/2014/main" id="{74D53C3B-9674-C34C-B1A7-23C053B88A46}"/>
              </a:ext>
            </a:extLst>
          </p:cNvPr>
          <p:cNvSpPr/>
          <p:nvPr/>
        </p:nvSpPr>
        <p:spPr>
          <a:xfrm>
            <a:off x="534387" y="6231210"/>
            <a:ext cx="374653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Arial"/>
                <a:ea typeface="+mn-ea"/>
                <a:cs typeface="+mn-cs"/>
              </a:rPr>
              <a:t>https://</a:t>
            </a:r>
            <a:r>
              <a:rPr kumimoji="0" lang="en-GB" sz="1600" b="0" i="0" u="none" strike="noStrike" kern="1200" cap="none" spc="0" normalizeH="0" baseline="0" noProof="0" dirty="0" err="1">
                <a:ln>
                  <a:noFill/>
                </a:ln>
                <a:solidFill>
                  <a:srgbClr val="002060"/>
                </a:solidFill>
                <a:effectLst/>
                <a:uLnTx/>
                <a:uFillTx/>
                <a:latin typeface="Arial"/>
                <a:ea typeface="+mn-ea"/>
                <a:cs typeface="+mn-cs"/>
              </a:rPr>
              <a:t>magboltz.web.cern.ch</a:t>
            </a:r>
            <a:r>
              <a:rPr kumimoji="0" lang="en-GB" sz="1600" b="0" i="0" u="none" strike="noStrike" kern="1200" cap="none" spc="0" normalizeH="0" baseline="0" noProof="0" dirty="0">
                <a:ln>
                  <a:noFill/>
                </a:ln>
                <a:solidFill>
                  <a:srgbClr val="002060"/>
                </a:solidFill>
                <a:effectLst/>
                <a:uLnTx/>
                <a:uFillTx/>
                <a:latin typeface="Arial"/>
                <a:ea typeface="+mn-ea"/>
                <a:cs typeface="+mn-cs"/>
              </a:rPr>
              <a:t>/</a:t>
            </a:r>
            <a:r>
              <a:rPr kumimoji="0" lang="en-GB" sz="1600" b="0" i="0" u="none" strike="noStrike" kern="1200" cap="none" spc="0" normalizeH="0" baseline="0" noProof="0" dirty="0" err="1">
                <a:ln>
                  <a:noFill/>
                </a:ln>
                <a:solidFill>
                  <a:srgbClr val="002060"/>
                </a:solidFill>
                <a:effectLst/>
                <a:uLnTx/>
                <a:uFillTx/>
                <a:latin typeface="Arial"/>
                <a:ea typeface="+mn-ea"/>
                <a:cs typeface="+mn-cs"/>
              </a:rPr>
              <a:t>magboltz</a:t>
            </a:r>
            <a:r>
              <a:rPr kumimoji="0" lang="en-GB" sz="1600" b="0" i="0" u="none" strike="noStrike" kern="1200" cap="none" spc="0" normalizeH="0" baseline="0" noProof="0" dirty="0">
                <a:ln>
                  <a:noFill/>
                </a:ln>
                <a:solidFill>
                  <a:srgbClr val="002060"/>
                </a:solidFill>
                <a:effectLst/>
                <a:uLnTx/>
                <a:uFillTx/>
                <a:latin typeface="Arial"/>
                <a:ea typeface="+mn-ea"/>
                <a:cs typeface="+mn-cs"/>
              </a:rPr>
              <a:t>/</a:t>
            </a:r>
          </a:p>
        </p:txBody>
      </p:sp>
      <p:sp>
        <p:nvSpPr>
          <p:cNvPr id="9" name="Rectangle 4">
            <a:extLst>
              <a:ext uri="{FF2B5EF4-FFF2-40B4-BE49-F238E27FC236}">
                <a16:creationId xmlns:a16="http://schemas.microsoft.com/office/drawing/2014/main" id="{0AC49697-FDC0-A54A-AB6E-6381039C4FB7}"/>
              </a:ext>
            </a:extLst>
          </p:cNvPr>
          <p:cNvSpPr txBox="1">
            <a:spLocks noChangeArrowheads="1"/>
          </p:cNvSpPr>
          <p:nvPr/>
        </p:nvSpPr>
        <p:spPr bwMode="auto">
          <a:xfrm>
            <a:off x="-17418" y="-1"/>
            <a:ext cx="12192000" cy="60424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2pPr>
            <a:lvl3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3pPr>
            <a:lvl4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4pPr>
            <a:lvl5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5pPr>
            <a:lvl6pPr marL="4572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6pPr>
            <a:lvl7pPr marL="9144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7pPr>
            <a:lvl8pPr marL="13716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8pPr>
            <a:lvl9pPr marL="18288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Arial"/>
                <a:ea typeface="+mj-ea"/>
                <a:cs typeface="+mj-cs"/>
              </a:rPr>
              <a:t>Magboltz</a:t>
            </a:r>
            <a:r>
              <a:rPr kumimoji="0" lang="en-US" sz="3200" b="1" i="0" u="none" strike="noStrike" kern="0" cap="none" spc="0" normalizeH="0" baseline="0" noProof="0" dirty="0">
                <a:ln>
                  <a:noFill/>
                </a:ln>
                <a:solidFill>
                  <a:srgbClr val="FF0000"/>
                </a:solidFill>
                <a:effectLst/>
                <a:uLnTx/>
                <a:uFillTx/>
                <a:latin typeface="Arial"/>
                <a:ea typeface="+mj-ea"/>
                <a:cs typeface="+mj-cs"/>
              </a:rPr>
              <a:t> and Heed</a:t>
            </a:r>
          </a:p>
        </p:txBody>
      </p:sp>
    </p:spTree>
    <p:extLst>
      <p:ext uri="{BB962C8B-B14F-4D97-AF65-F5344CB8AC3E}">
        <p14:creationId xmlns:p14="http://schemas.microsoft.com/office/powerpoint/2010/main" val="1291473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84FBA4-D86B-FC4D-98CF-DBB32D890FEA}"/>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52BF309-6B9F-3741-9BDB-9CF9B53810AF}" type="datetime1">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10/21/21</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D49BAA96-09D3-594B-9F01-890563B8C538}"/>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39EE62-D25E-4D29-9274-D0BC29529B49}"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pic>
        <p:nvPicPr>
          <p:cNvPr id="4" name="Picture 3">
            <a:extLst>
              <a:ext uri="{FF2B5EF4-FFF2-40B4-BE49-F238E27FC236}">
                <a16:creationId xmlns:a16="http://schemas.microsoft.com/office/drawing/2014/main" id="{882A9E21-58DE-4345-B136-A73ED709EF1B}"/>
              </a:ext>
            </a:extLst>
          </p:cNvPr>
          <p:cNvPicPr>
            <a:picLocks noChangeAspect="1"/>
          </p:cNvPicPr>
          <p:nvPr/>
        </p:nvPicPr>
        <p:blipFill rotWithShape="1">
          <a:blip r:embed="rId2"/>
          <a:srcRect l="46573"/>
          <a:stretch/>
        </p:blipFill>
        <p:spPr>
          <a:xfrm>
            <a:off x="7204320" y="571402"/>
            <a:ext cx="4844203" cy="2492043"/>
          </a:xfrm>
          <a:prstGeom prst="rect">
            <a:avLst/>
          </a:prstGeom>
        </p:spPr>
      </p:pic>
      <p:sp>
        <p:nvSpPr>
          <p:cNvPr id="5" name="Text Box 20">
            <a:extLst>
              <a:ext uri="{FF2B5EF4-FFF2-40B4-BE49-F238E27FC236}">
                <a16:creationId xmlns:a16="http://schemas.microsoft.com/office/drawing/2014/main" id="{81042620-2782-C04B-9793-052001124C4B}"/>
              </a:ext>
            </a:extLst>
          </p:cNvPr>
          <p:cNvSpPr txBox="1">
            <a:spLocks noChangeArrowheads="1"/>
          </p:cNvSpPr>
          <p:nvPr/>
        </p:nvSpPr>
        <p:spPr bwMode="auto">
          <a:xfrm>
            <a:off x="0" y="1"/>
            <a:ext cx="1217458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Total drift time of electrons and holes in the silicon sensor</a:t>
            </a:r>
          </a:p>
        </p:txBody>
      </p:sp>
      <p:sp>
        <p:nvSpPr>
          <p:cNvPr id="6" name="Rectangle 5">
            <a:extLst>
              <a:ext uri="{FF2B5EF4-FFF2-40B4-BE49-F238E27FC236}">
                <a16:creationId xmlns:a16="http://schemas.microsoft.com/office/drawing/2014/main" id="{0EE6E598-2E69-EF4B-9FA8-A846DBF29541}"/>
              </a:ext>
            </a:extLst>
          </p:cNvPr>
          <p:cNvSpPr/>
          <p:nvPr/>
        </p:nvSpPr>
        <p:spPr>
          <a:xfrm>
            <a:off x="338822" y="3228447"/>
            <a:ext cx="4956193" cy="55399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At high electric fields, the drift-velocity saturates around 10</a:t>
            </a:r>
            <a:r>
              <a:rPr kumimoji="0" lang="en-GB" sz="1500" b="0" i="0" u="none" strike="noStrike" kern="1200" cap="none" spc="0" normalizeH="0" baseline="30000" noProof="0" dirty="0">
                <a:ln>
                  <a:noFill/>
                </a:ln>
                <a:solidFill>
                  <a:srgbClr val="002060"/>
                </a:solidFill>
                <a:effectLst/>
                <a:uLnTx/>
                <a:uFillTx/>
                <a:latin typeface="Arial" charset="0"/>
                <a:ea typeface="+mn-ea"/>
                <a:cs typeface="+mn-cs"/>
              </a:rPr>
              <a:t>7 </a:t>
            </a:r>
            <a:r>
              <a:rPr kumimoji="0" lang="en-GB" sz="1500" b="0" i="0" u="none" strike="noStrike" kern="1200" cap="none" spc="0" normalizeH="0" baseline="0" noProof="0" dirty="0">
                <a:ln>
                  <a:noFill/>
                </a:ln>
                <a:solidFill>
                  <a:srgbClr val="002060"/>
                </a:solidFill>
                <a:effectLst/>
                <a:uLnTx/>
                <a:uFillTx/>
                <a:latin typeface="Arial" charset="0"/>
                <a:ea typeface="+mn-ea"/>
                <a:cs typeface="+mn-cs"/>
              </a:rPr>
              <a:t>cm/s = 0.1μm/</a:t>
            </a:r>
            <a:r>
              <a:rPr kumimoji="0" lang="en-GB" sz="1500" b="0" i="0" u="none" strike="noStrike" kern="1200" cap="none" spc="0" normalizeH="0" baseline="0" noProof="0" dirty="0" err="1">
                <a:ln>
                  <a:noFill/>
                </a:ln>
                <a:solidFill>
                  <a:srgbClr val="002060"/>
                </a:solidFill>
                <a:effectLst/>
                <a:uLnTx/>
                <a:uFillTx/>
                <a:latin typeface="Arial" charset="0"/>
                <a:ea typeface="+mn-ea"/>
                <a:cs typeface="+mn-cs"/>
              </a:rPr>
              <a:t>ps</a:t>
            </a:r>
            <a:r>
              <a:rPr kumimoji="0" lang="en-GB" sz="1500" b="0" i="0" u="none" strike="noStrike" kern="1200" cap="none" spc="0" normalizeH="0" baseline="0" noProof="0" dirty="0">
                <a:ln>
                  <a:noFill/>
                </a:ln>
                <a:solidFill>
                  <a:srgbClr val="002060"/>
                </a:solidFill>
                <a:effectLst/>
                <a:uLnTx/>
                <a:uFillTx/>
                <a:latin typeface="Arial" charset="0"/>
                <a:ea typeface="+mn-ea"/>
                <a:cs typeface="+mn-cs"/>
              </a:rPr>
              <a:t> for both, electrons and holes.</a:t>
            </a:r>
          </a:p>
        </p:txBody>
      </p:sp>
      <p:sp>
        <p:nvSpPr>
          <p:cNvPr id="7" name="Rectangle 6">
            <a:extLst>
              <a:ext uri="{FF2B5EF4-FFF2-40B4-BE49-F238E27FC236}">
                <a16:creationId xmlns:a16="http://schemas.microsoft.com/office/drawing/2014/main" id="{EF0FF00E-D009-6E40-BA96-9D2FE8728A85}"/>
              </a:ext>
            </a:extLst>
          </p:cNvPr>
          <p:cNvSpPr/>
          <p:nvPr/>
        </p:nvSpPr>
        <p:spPr>
          <a:xfrm>
            <a:off x="7481221" y="3027734"/>
            <a:ext cx="3982161" cy="78483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chemeClr val="accent6">
                    <a:lumMod val="50000"/>
                  </a:schemeClr>
                </a:solidFill>
                <a:effectLst/>
                <a:uLnTx/>
                <a:uFillTx/>
                <a:latin typeface="Arial" charset="0"/>
                <a:ea typeface="+mn-ea"/>
                <a:cs typeface="+mn-cs"/>
              </a:rPr>
              <a:t>In a 50um sensor at very high voltage the electrons and holes take around 500ps to move through the sensor.</a:t>
            </a:r>
          </a:p>
        </p:txBody>
      </p:sp>
      <p:pic>
        <p:nvPicPr>
          <p:cNvPr id="8" name="Picture 7">
            <a:extLst>
              <a:ext uri="{FF2B5EF4-FFF2-40B4-BE49-F238E27FC236}">
                <a16:creationId xmlns:a16="http://schemas.microsoft.com/office/drawing/2014/main" id="{FB146AD6-D8C8-FA4B-BC70-2A999CC58D24}"/>
              </a:ext>
            </a:extLst>
          </p:cNvPr>
          <p:cNvPicPr>
            <a:picLocks noChangeAspect="1"/>
          </p:cNvPicPr>
          <p:nvPr/>
        </p:nvPicPr>
        <p:blipFill rotWithShape="1">
          <a:blip r:embed="rId3"/>
          <a:srcRect t="3193"/>
          <a:stretch/>
        </p:blipFill>
        <p:spPr>
          <a:xfrm>
            <a:off x="572206" y="4067191"/>
            <a:ext cx="4325796" cy="2413569"/>
          </a:xfrm>
          <a:prstGeom prst="rect">
            <a:avLst/>
          </a:prstGeom>
        </p:spPr>
      </p:pic>
      <p:pic>
        <p:nvPicPr>
          <p:cNvPr id="9" name="Picture 8">
            <a:extLst>
              <a:ext uri="{FF2B5EF4-FFF2-40B4-BE49-F238E27FC236}">
                <a16:creationId xmlns:a16="http://schemas.microsoft.com/office/drawing/2014/main" id="{1A804AF0-1E76-9542-A836-1317751B0278}"/>
              </a:ext>
            </a:extLst>
          </p:cNvPr>
          <p:cNvPicPr>
            <a:picLocks noChangeAspect="1"/>
          </p:cNvPicPr>
          <p:nvPr/>
        </p:nvPicPr>
        <p:blipFill rotWithShape="1">
          <a:blip r:embed="rId3"/>
          <a:srcRect t="3193"/>
          <a:stretch/>
        </p:blipFill>
        <p:spPr>
          <a:xfrm>
            <a:off x="6434373" y="4148780"/>
            <a:ext cx="3982545" cy="2222053"/>
          </a:xfrm>
          <a:prstGeom prst="rect">
            <a:avLst/>
          </a:prstGeom>
        </p:spPr>
      </p:pic>
      <p:sp>
        <p:nvSpPr>
          <p:cNvPr id="10" name="Rectangle 9">
            <a:extLst>
              <a:ext uri="{FF2B5EF4-FFF2-40B4-BE49-F238E27FC236}">
                <a16:creationId xmlns:a16="http://schemas.microsoft.com/office/drawing/2014/main" id="{76DD5301-4691-4045-9986-AAABF9D0B91C}"/>
              </a:ext>
            </a:extLst>
          </p:cNvPr>
          <p:cNvSpPr/>
          <p:nvPr/>
        </p:nvSpPr>
        <p:spPr bwMode="auto">
          <a:xfrm>
            <a:off x="6656479" y="4311050"/>
            <a:ext cx="4277274" cy="1808921"/>
          </a:xfrm>
          <a:prstGeom prst="rect">
            <a:avLst/>
          </a:prstGeom>
          <a:solidFill>
            <a:schemeClr val="bg1"/>
          </a:solid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0" marR="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pPr>
            <a:endParaRPr kumimoji="0" lang="en-GB" sz="1500" b="1" i="0" u="none" strike="noStrike" cap="none" normalizeH="0" baseline="0">
              <a:ln>
                <a:noFill/>
              </a:ln>
              <a:solidFill>
                <a:schemeClr val="tx1"/>
              </a:solidFill>
              <a:effectLst/>
              <a:latin typeface="Arial" pitchFamily="34" charset="0"/>
            </a:endParaRPr>
          </a:p>
        </p:txBody>
      </p:sp>
      <p:cxnSp>
        <p:nvCxnSpPr>
          <p:cNvPr id="11" name="Straight Connector 10">
            <a:extLst>
              <a:ext uri="{FF2B5EF4-FFF2-40B4-BE49-F238E27FC236}">
                <a16:creationId xmlns:a16="http://schemas.microsoft.com/office/drawing/2014/main" id="{60E51C02-1624-554E-A16D-C23B7A05CEC9}"/>
              </a:ext>
            </a:extLst>
          </p:cNvPr>
          <p:cNvCxnSpPr>
            <a:cxnSpLocks/>
          </p:cNvCxnSpPr>
          <p:nvPr/>
        </p:nvCxnSpPr>
        <p:spPr bwMode="auto">
          <a:xfrm>
            <a:off x="6656479" y="3290413"/>
            <a:ext cx="394386" cy="2809461"/>
          </a:xfrm>
          <a:prstGeom prst="line">
            <a:avLst/>
          </a:prstGeom>
          <a:noFill/>
          <a:ln w="19050" cap="flat" cmpd="sng" algn="ctr">
            <a:solidFill>
              <a:schemeClr val="tx1"/>
            </a:solidFill>
            <a:prstDash val="solid"/>
            <a:round/>
            <a:headEnd type="none" w="med" len="med"/>
            <a:tailEnd type="none"/>
          </a:ln>
          <a:effectLst/>
        </p:spPr>
      </p:cxnSp>
      <p:cxnSp>
        <p:nvCxnSpPr>
          <p:cNvPr id="12" name="Straight Connector 11">
            <a:extLst>
              <a:ext uri="{FF2B5EF4-FFF2-40B4-BE49-F238E27FC236}">
                <a16:creationId xmlns:a16="http://schemas.microsoft.com/office/drawing/2014/main" id="{C52F438C-39E4-E147-A3B8-C414B83F9076}"/>
              </a:ext>
            </a:extLst>
          </p:cNvPr>
          <p:cNvCxnSpPr>
            <a:cxnSpLocks/>
          </p:cNvCxnSpPr>
          <p:nvPr/>
        </p:nvCxnSpPr>
        <p:spPr bwMode="auto">
          <a:xfrm>
            <a:off x="6656479" y="2945856"/>
            <a:ext cx="0" cy="3188305"/>
          </a:xfrm>
          <a:prstGeom prst="line">
            <a:avLst/>
          </a:prstGeom>
          <a:noFill/>
          <a:ln w="12700" cap="flat" cmpd="sng" algn="ctr">
            <a:solidFill>
              <a:schemeClr val="tx1"/>
            </a:solidFill>
            <a:prstDash val="solid"/>
            <a:round/>
            <a:headEnd type="triangle" w="med" len="med"/>
            <a:tailEnd type="none"/>
          </a:ln>
          <a:effectLst/>
        </p:spPr>
      </p:cxnSp>
      <p:pic>
        <p:nvPicPr>
          <p:cNvPr id="13" name="Picture 12">
            <a:extLst>
              <a:ext uri="{FF2B5EF4-FFF2-40B4-BE49-F238E27FC236}">
                <a16:creationId xmlns:a16="http://schemas.microsoft.com/office/drawing/2014/main" id="{D5446BCF-735E-2346-AF4A-C2CACB260114}"/>
              </a:ext>
            </a:extLst>
          </p:cNvPr>
          <p:cNvPicPr>
            <a:picLocks noChangeAspect="1"/>
          </p:cNvPicPr>
          <p:nvPr/>
        </p:nvPicPr>
        <p:blipFill rotWithShape="1">
          <a:blip r:embed="rId2"/>
          <a:srcRect l="3396" r="56037"/>
          <a:stretch/>
        </p:blipFill>
        <p:spPr>
          <a:xfrm>
            <a:off x="572206" y="523876"/>
            <a:ext cx="4104504" cy="2780857"/>
          </a:xfrm>
          <a:prstGeom prst="rect">
            <a:avLst/>
          </a:prstGeom>
        </p:spPr>
      </p:pic>
      <p:sp>
        <p:nvSpPr>
          <p:cNvPr id="14" name="TextBox 13">
            <a:extLst>
              <a:ext uri="{FF2B5EF4-FFF2-40B4-BE49-F238E27FC236}">
                <a16:creationId xmlns:a16="http://schemas.microsoft.com/office/drawing/2014/main" id="{97253EB3-AE0F-1A4B-93C9-2B3801191232}"/>
              </a:ext>
            </a:extLst>
          </p:cNvPr>
          <p:cNvSpPr txBox="1"/>
          <p:nvPr/>
        </p:nvSpPr>
        <p:spPr>
          <a:xfrm>
            <a:off x="7481221" y="4069640"/>
            <a:ext cx="4161613" cy="1015663"/>
          </a:xfrm>
          <a:prstGeom prst="rect">
            <a:avLst/>
          </a:prstGeom>
          <a:noFill/>
        </p:spPr>
        <p:txBody>
          <a:bodyPr wrap="square" rtlCol="0">
            <a:spAutoFit/>
          </a:bodyPr>
          <a:lstStyle/>
          <a:p>
            <a:pPr algn="just"/>
            <a:r>
              <a:rPr lang="en-GB" sz="1500" dirty="0">
                <a:solidFill>
                  <a:srgbClr val="002060"/>
                </a:solidFill>
              </a:rPr>
              <a:t>At high fields (thin sensors, large voltage), the electric field in the sensor is close to constant, e and h velocities become saturated and the </a:t>
            </a:r>
            <a:r>
              <a:rPr lang="en-GB" sz="1500" dirty="0">
                <a:solidFill>
                  <a:srgbClr val="FF0000"/>
                </a:solidFill>
              </a:rPr>
              <a:t>average</a:t>
            </a:r>
            <a:r>
              <a:rPr lang="en-GB" sz="1500" dirty="0">
                <a:solidFill>
                  <a:srgbClr val="002060"/>
                </a:solidFill>
              </a:rPr>
              <a:t> signal becomes a triangle.  </a:t>
            </a:r>
          </a:p>
        </p:txBody>
      </p:sp>
      <p:sp>
        <p:nvSpPr>
          <p:cNvPr id="15" name="TextBox 14">
            <a:extLst>
              <a:ext uri="{FF2B5EF4-FFF2-40B4-BE49-F238E27FC236}">
                <a16:creationId xmlns:a16="http://schemas.microsoft.com/office/drawing/2014/main" id="{9664DA77-6DEE-1D41-9B77-1B38E6849F95}"/>
              </a:ext>
            </a:extLst>
          </p:cNvPr>
          <p:cNvSpPr txBox="1"/>
          <p:nvPr/>
        </p:nvSpPr>
        <p:spPr>
          <a:xfrm>
            <a:off x="1245026" y="4719977"/>
            <a:ext cx="3062057"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2060"/>
                </a:solidFill>
                <a:effectLst/>
                <a:uLnTx/>
                <a:uFillTx/>
                <a:latin typeface="Arial" charset="0"/>
                <a:ea typeface="+mn-ea"/>
                <a:cs typeface="+mn-cs"/>
              </a:rPr>
              <a:t>Example: d = 300um, </a:t>
            </a:r>
            <a:r>
              <a:rPr kumimoji="0" lang="en-GB" sz="1000" b="0" i="0" u="none" strike="noStrike" kern="1200" cap="none" spc="0" normalizeH="0" baseline="0" noProof="0" dirty="0" err="1">
                <a:ln>
                  <a:noFill/>
                </a:ln>
                <a:solidFill>
                  <a:srgbClr val="002060"/>
                </a:solidFill>
                <a:effectLst/>
                <a:uLnTx/>
                <a:uFillTx/>
                <a:latin typeface="Arial" charset="0"/>
                <a:ea typeface="+mn-ea"/>
                <a:cs typeface="+mn-cs"/>
              </a:rPr>
              <a:t>V</a:t>
            </a:r>
            <a:r>
              <a:rPr kumimoji="0" lang="en-GB" sz="1000" b="0" i="0" u="none" strike="noStrike" kern="1200" cap="none" spc="0" normalizeH="0" baseline="-25000" noProof="0" dirty="0" err="1">
                <a:ln>
                  <a:noFill/>
                </a:ln>
                <a:solidFill>
                  <a:srgbClr val="002060"/>
                </a:solidFill>
                <a:effectLst/>
                <a:uLnTx/>
                <a:uFillTx/>
                <a:latin typeface="Arial" charset="0"/>
                <a:ea typeface="+mn-ea"/>
                <a:cs typeface="+mn-cs"/>
              </a:rPr>
              <a:t>dep</a:t>
            </a:r>
            <a:r>
              <a:rPr kumimoji="0" lang="en-GB" sz="1000" b="0" i="0" u="none" strike="noStrike" kern="1200" cap="none" spc="0" normalizeH="0" baseline="-25000" noProof="0" dirty="0">
                <a:ln>
                  <a:noFill/>
                </a:ln>
                <a:solidFill>
                  <a:srgbClr val="002060"/>
                </a:solidFill>
                <a:effectLst/>
                <a:uLnTx/>
                <a:uFillTx/>
                <a:latin typeface="Arial" charset="0"/>
                <a:ea typeface="+mn-ea"/>
                <a:cs typeface="+mn-cs"/>
              </a:rPr>
              <a:t> </a:t>
            </a:r>
            <a:r>
              <a:rPr kumimoji="0" lang="en-GB" sz="1000" b="0" i="0" u="none" strike="noStrike" kern="1200" cap="none" spc="0" normalizeH="0" baseline="0" noProof="0" dirty="0">
                <a:ln>
                  <a:noFill/>
                </a:ln>
                <a:solidFill>
                  <a:srgbClr val="002060"/>
                </a:solidFill>
                <a:effectLst/>
                <a:uLnTx/>
                <a:uFillTx/>
                <a:latin typeface="Arial" charset="0"/>
                <a:ea typeface="+mn-ea"/>
                <a:cs typeface="+mn-cs"/>
              </a:rPr>
              <a:t>= 58V, V=1.2 </a:t>
            </a:r>
            <a:r>
              <a:rPr kumimoji="0" lang="en-GB" sz="1000" b="0" i="0" u="none" strike="noStrike" kern="1200" cap="none" spc="0" normalizeH="0" baseline="0" noProof="0" dirty="0" err="1">
                <a:ln>
                  <a:noFill/>
                </a:ln>
                <a:solidFill>
                  <a:srgbClr val="002060"/>
                </a:solidFill>
                <a:effectLst/>
                <a:uLnTx/>
                <a:uFillTx/>
                <a:latin typeface="Arial" charset="0"/>
                <a:ea typeface="+mn-ea"/>
                <a:cs typeface="+mn-cs"/>
              </a:rPr>
              <a:t>V</a:t>
            </a:r>
            <a:r>
              <a:rPr kumimoji="0" lang="en-GB" sz="1000" b="0" i="0" u="none" strike="noStrike" kern="1200" cap="none" spc="0" normalizeH="0" baseline="-25000" noProof="0" dirty="0" err="1">
                <a:ln>
                  <a:noFill/>
                </a:ln>
                <a:solidFill>
                  <a:srgbClr val="002060"/>
                </a:solidFill>
                <a:effectLst/>
                <a:uLnTx/>
                <a:uFillTx/>
                <a:latin typeface="Arial" charset="0"/>
                <a:ea typeface="+mn-ea"/>
                <a:cs typeface="+mn-cs"/>
              </a:rPr>
              <a:t>dep</a:t>
            </a:r>
            <a:r>
              <a:rPr kumimoji="0" lang="en-GB" sz="1000" b="0" i="0" u="none" strike="noStrike" kern="1200" cap="none" spc="0" normalizeH="0" baseline="0" noProof="0" dirty="0">
                <a:ln>
                  <a:noFill/>
                </a:ln>
                <a:solidFill>
                  <a:srgbClr val="002060"/>
                </a:solidFill>
                <a:effectLst/>
                <a:uLnTx/>
                <a:uFillTx/>
                <a:latin typeface="Arial" charset="0"/>
                <a:ea typeface="+mn-ea"/>
                <a:cs typeface="+mn-cs"/>
              </a:rPr>
              <a:t> = 68V</a:t>
            </a:r>
            <a:endParaRPr kumimoji="0" lang="en-GB" sz="1000" b="0" i="0" u="none" strike="noStrike" kern="1200" cap="none" spc="0" normalizeH="0" baseline="-2500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dirty="0">
              <a:ln>
                <a:noFill/>
              </a:ln>
              <a:solidFill>
                <a:srgbClr val="00206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GB" sz="1000" dirty="0">
                <a:solidFill>
                  <a:srgbClr val="002060"/>
                </a:solidFill>
              </a:rPr>
              <a:t>               </a:t>
            </a:r>
            <a:r>
              <a:rPr kumimoji="0" lang="en-GB" sz="1000" b="0" i="0" u="none" strike="noStrike" kern="1200" cap="none" spc="0" normalizeH="0" baseline="0" noProof="0" dirty="0">
                <a:ln>
                  <a:noFill/>
                </a:ln>
                <a:solidFill>
                  <a:srgbClr val="002060"/>
                </a:solidFill>
                <a:effectLst/>
                <a:uLnTx/>
                <a:uFillTx/>
                <a:latin typeface="Arial" charset="0"/>
                <a:ea typeface="+mn-ea"/>
                <a:cs typeface="+mn-cs"/>
              </a:rPr>
              <a:t>d</a:t>
            </a:r>
            <a:r>
              <a:rPr kumimoji="0" lang="en-GB" sz="1000" b="0" i="0" u="none" strike="noStrike" kern="1200" cap="none" spc="0" normalizeH="0" baseline="-25000" noProof="0" dirty="0">
                <a:ln>
                  <a:noFill/>
                </a:ln>
                <a:solidFill>
                  <a:srgbClr val="002060"/>
                </a:solidFill>
                <a:effectLst/>
                <a:uLnTx/>
                <a:uFillTx/>
                <a:latin typeface="Arial" charset="0"/>
                <a:ea typeface="+mn-ea"/>
                <a:cs typeface="+mn-cs"/>
              </a:rPr>
              <a:t>0</a:t>
            </a:r>
            <a:r>
              <a:rPr kumimoji="0" lang="en-GB" sz="1000" b="0" i="0" u="none" strike="noStrike" kern="1200" cap="none" spc="0" normalizeH="0" baseline="0" noProof="0" dirty="0">
                <a:ln>
                  <a:noFill/>
                </a:ln>
                <a:solidFill>
                  <a:srgbClr val="002060"/>
                </a:solidFill>
                <a:effectLst/>
                <a:uLnTx/>
                <a:uFillTx/>
                <a:latin typeface="Arial" charset="0"/>
                <a:ea typeface="+mn-ea"/>
                <a:cs typeface="+mn-cs"/>
              </a:rPr>
              <a:t> = 330um, 𝜏</a:t>
            </a:r>
            <a:r>
              <a:rPr kumimoji="0" lang="en-GB" sz="1000" b="0" i="0" u="none" strike="noStrike" kern="1200" cap="none" spc="0" normalizeH="0" baseline="-25000" noProof="0" dirty="0">
                <a:ln>
                  <a:noFill/>
                </a:ln>
                <a:solidFill>
                  <a:srgbClr val="002060"/>
                </a:solidFill>
                <a:effectLst/>
                <a:uLnTx/>
                <a:uFillTx/>
                <a:latin typeface="Arial" charset="0"/>
                <a:ea typeface="+mn-ea"/>
                <a:cs typeface="+mn-cs"/>
              </a:rPr>
              <a:t>e</a:t>
            </a:r>
            <a:r>
              <a:rPr kumimoji="0" lang="en-GB" sz="1000" b="0" i="0" u="none" strike="noStrike" kern="1200" cap="none" spc="0" normalizeH="0" baseline="0" noProof="0" dirty="0">
                <a:ln>
                  <a:noFill/>
                </a:ln>
                <a:solidFill>
                  <a:srgbClr val="002060"/>
                </a:solidFill>
                <a:effectLst/>
                <a:uLnTx/>
                <a:uFillTx/>
                <a:latin typeface="Arial" charset="0"/>
                <a:ea typeface="+mn-ea"/>
                <a:cs typeface="+mn-cs"/>
              </a:rPr>
              <a:t> = 5.6ns, 𝜏</a:t>
            </a:r>
            <a:r>
              <a:rPr kumimoji="0" lang="en-GB" sz="1000" b="0" i="0" u="none" strike="noStrike" kern="1200" cap="none" spc="0" normalizeH="0" baseline="-25000" noProof="0" dirty="0">
                <a:ln>
                  <a:noFill/>
                </a:ln>
                <a:solidFill>
                  <a:srgbClr val="002060"/>
                </a:solidFill>
                <a:effectLst/>
                <a:uLnTx/>
                <a:uFillTx/>
                <a:latin typeface="Arial" charset="0"/>
                <a:ea typeface="+mn-ea"/>
                <a:cs typeface="+mn-cs"/>
              </a:rPr>
              <a:t>h</a:t>
            </a:r>
            <a:r>
              <a:rPr kumimoji="0" lang="en-GB" sz="1000" b="0" i="0" u="none" strike="noStrike" kern="1200" cap="none" spc="0" normalizeH="0" baseline="0" noProof="0" dirty="0">
                <a:ln>
                  <a:noFill/>
                </a:ln>
                <a:solidFill>
                  <a:srgbClr val="002060"/>
                </a:solidFill>
                <a:effectLst/>
                <a:uLnTx/>
                <a:uFillTx/>
                <a:latin typeface="Arial" charset="0"/>
                <a:ea typeface="+mn-ea"/>
                <a:cs typeface="+mn-cs"/>
              </a:rPr>
              <a:t> = 16.8ns </a:t>
            </a:r>
          </a:p>
        </p:txBody>
      </p:sp>
    </p:spTree>
    <p:extLst>
      <p:ext uri="{BB962C8B-B14F-4D97-AF65-F5344CB8AC3E}">
        <p14:creationId xmlns:p14="http://schemas.microsoft.com/office/powerpoint/2010/main" val="24911049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CA4D5B-E1EA-CE43-A0DA-A092AD0037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fld id="{5126FFE0-8615-BB4F-A63F-66278C931BE8}" type="datetime1">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l" defTabSz="914400" rtl="0" eaLnBrk="1" fontAlgn="auto" latinLnBrk="0" hangingPunct="1">
                <a:lnSpc>
                  <a:spcPct val="100000"/>
                </a:lnSpc>
                <a:spcBef>
                  <a:spcPct val="0"/>
                </a:spcBef>
                <a:spcAft>
                  <a:spcPts val="0"/>
                </a:spcAft>
                <a:buClrTx/>
                <a:buSzTx/>
                <a:buFontTx/>
                <a:buNone/>
                <a:tabLst/>
                <a:defRPr/>
              </a:pPr>
              <a:t>10/21/21</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573C7E38-7638-F44B-987B-4A16CFFEA5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ct val="0"/>
              </a:spcBef>
              <a:spcAft>
                <a:spcPts val="0"/>
              </a:spcAft>
              <a:buClrTx/>
              <a:buSzTx/>
              <a:buFontTx/>
              <a:buNone/>
              <a:tabLst/>
              <a:defRPr/>
            </a:pPr>
            <a:fld id="{7139EE62-D25E-4D29-9274-D0BC29529B49}" type="slidenum">
              <a:rPr kumimoji="0" lang="en-US" sz="1000" b="0" i="0" u="none" strike="noStrike" kern="1200" cap="none" spc="0" normalizeH="0" baseline="0" noProof="0" smtClean="0">
                <a:ln>
                  <a:noFill/>
                </a:ln>
                <a:solidFill>
                  <a:srgbClr val="FFFFFF">
                    <a:lumMod val="50000"/>
                  </a:srgbClr>
                </a:solidFill>
                <a:effectLst/>
                <a:uLnTx/>
                <a:uFillTx/>
                <a:latin typeface="Arial"/>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60</a:t>
            </a:fld>
            <a:endParaRPr kumimoji="0" lang="en-US" sz="1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5" name="Rectangle 4">
            <a:extLst>
              <a:ext uri="{FF2B5EF4-FFF2-40B4-BE49-F238E27FC236}">
                <a16:creationId xmlns:a16="http://schemas.microsoft.com/office/drawing/2014/main" id="{D0338F6C-B92A-F34E-9223-544F414FC320}"/>
              </a:ext>
            </a:extLst>
          </p:cNvPr>
          <p:cNvSpPr txBox="1">
            <a:spLocks noChangeArrowheads="1"/>
          </p:cNvSpPr>
          <p:nvPr/>
        </p:nvSpPr>
        <p:spPr bwMode="auto">
          <a:xfrm>
            <a:off x="0" y="32488"/>
            <a:ext cx="12192000" cy="60424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2pPr>
            <a:lvl3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3pPr>
            <a:lvl4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4pPr>
            <a:lvl5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5pPr>
            <a:lvl6pPr marL="4572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6pPr>
            <a:lvl7pPr marL="9144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7pPr>
            <a:lvl8pPr marL="13716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8pPr>
            <a:lvl9pPr marL="18288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Arial"/>
                <a:ea typeface="+mj-ea"/>
                <a:cs typeface="+mj-cs"/>
              </a:rPr>
              <a:t>Timing simulations for silicon with GARFIELD++</a:t>
            </a:r>
          </a:p>
        </p:txBody>
      </p:sp>
      <p:sp>
        <p:nvSpPr>
          <p:cNvPr id="6" name="Rectangle 5">
            <a:extLst>
              <a:ext uri="{FF2B5EF4-FFF2-40B4-BE49-F238E27FC236}">
                <a16:creationId xmlns:a16="http://schemas.microsoft.com/office/drawing/2014/main" id="{0F0670B3-73DF-D347-8AE8-EB19B44FBE7D}"/>
              </a:ext>
            </a:extLst>
          </p:cNvPr>
          <p:cNvSpPr/>
          <p:nvPr/>
        </p:nvSpPr>
        <p:spPr>
          <a:xfrm>
            <a:off x="382544" y="1764085"/>
            <a:ext cx="6297180" cy="3108543"/>
          </a:xfrm>
          <a:prstGeom prst="rect">
            <a:avLst/>
          </a:prstGeom>
        </p:spPr>
        <p:txBody>
          <a:bodyPr wrap="square">
            <a:spAutoFit/>
          </a:bodyPr>
          <a:lstStyle/>
          <a:p>
            <a:pPr marL="0" marR="0" lvl="0" indent="0" algn="l" defTabSz="608691"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Jan </a:t>
            </a:r>
            <a:r>
              <a:rPr kumimoji="0" lang="en-GB" sz="1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Hasenbichler</a:t>
            </a:r>
            <a:r>
              <a:rPr kumimoji="0" lang="en-GB" sz="1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(CERN TU-Vienna): </a:t>
            </a:r>
            <a:r>
              <a:rPr kumimoji="0" lang="en-GB" sz="1400" b="0" i="0" u="none" strike="noStrike" kern="1200" cap="none" spc="0" normalizeH="0" baseline="0" noProof="0" dirty="0">
                <a:ln>
                  <a:noFill/>
                </a:ln>
                <a:solidFill>
                  <a:srgbClr val="009D00">
                    <a:lumMod val="50000"/>
                  </a:srgbClr>
                </a:solidFill>
                <a:effectLst/>
                <a:uLnTx/>
                <a:uFillTx/>
                <a:latin typeface="Calibri" panose="020F0502020204030204" pitchFamily="34" charset="0"/>
                <a:cs typeface="Calibri" panose="020F0502020204030204" pitchFamily="34" charset="0"/>
              </a:rPr>
              <a:t>monolithic silicon detectors (ALIPIDE), cluster size, efficiency, time resolution</a:t>
            </a:r>
          </a:p>
          <a:p>
            <a:pPr marL="0" marR="0" lvl="0" indent="0" algn="l" defTabSz="608691"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608691"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Ann Wang (Harvard University): </a:t>
            </a:r>
            <a:r>
              <a:rPr kumimoji="0" lang="en-GB" sz="1400" b="0" i="0" u="none" strike="noStrike" kern="1200" cap="none" spc="0" normalizeH="0" baseline="0" noProof="0" dirty="0">
                <a:ln>
                  <a:noFill/>
                </a:ln>
                <a:solidFill>
                  <a:srgbClr val="009D00">
                    <a:lumMod val="50000"/>
                  </a:srgbClr>
                </a:solidFill>
                <a:effectLst/>
                <a:uLnTx/>
                <a:uFillTx/>
                <a:latin typeface="Calibri" panose="020F0502020204030204" pitchFamily="34" charset="0"/>
                <a:cs typeface="Calibri" panose="020F0502020204030204" pitchFamily="34" charset="0"/>
              </a:rPr>
              <a:t>time resolution of silicon detectors, LGADs, frontend electronics, noise</a:t>
            </a:r>
          </a:p>
          <a:p>
            <a:pPr marL="0" marR="0" lvl="0" indent="0" algn="l" defTabSz="608691"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608691"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Francesca </a:t>
            </a:r>
            <a:r>
              <a:rPr kumimoji="0" lang="en-GB" sz="1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Carnesiecchi</a:t>
            </a:r>
            <a:r>
              <a:rPr kumimoji="0" lang="en-GB" sz="1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(Bologna): </a:t>
            </a:r>
            <a:r>
              <a:rPr kumimoji="0" lang="en-GB" sz="1400" b="0" i="0" u="none" strike="noStrike" kern="1200" cap="none" spc="0" normalizeH="0" baseline="0" noProof="0" dirty="0">
                <a:ln>
                  <a:noFill/>
                </a:ln>
                <a:solidFill>
                  <a:srgbClr val="009D00">
                    <a:lumMod val="50000"/>
                  </a:srgbClr>
                </a:solidFill>
                <a:effectLst/>
                <a:uLnTx/>
                <a:uFillTx/>
                <a:latin typeface="Calibri" panose="020F0502020204030204" pitchFamily="34" charset="0"/>
                <a:cs typeface="Calibri" panose="020F0502020204030204" pitchFamily="34" charset="0"/>
              </a:rPr>
              <a:t>time resolution of LGADs </a:t>
            </a:r>
          </a:p>
          <a:p>
            <a:pPr marL="0" marR="0" lvl="0" indent="0" algn="l" defTabSz="608691"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60869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Marius </a:t>
            </a:r>
            <a:r>
              <a:rPr kumimoji="0" lang="en-US" sz="1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Maehlum</a:t>
            </a:r>
            <a:r>
              <a:rPr kumimoji="0" lang="en-US" sz="1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1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Halvorse</a:t>
            </a:r>
            <a:r>
              <a:rPr kumimoji="0" lang="en-US" sz="1400" b="0" i="0" u="none" strike="noStrike" kern="1200" cap="none" spc="0" normalizeH="0" baseline="0" noProof="0" dirty="0">
                <a:ln>
                  <a:noFill/>
                </a:ln>
                <a:solidFill>
                  <a:srgbClr val="009D00">
                    <a:lumMod val="50000"/>
                  </a:srgbClr>
                </a:solidFill>
                <a:effectLst/>
                <a:uLnTx/>
                <a:uFillTx/>
                <a:latin typeface="Calibri" panose="020F0502020204030204" pitchFamily="34" charset="0"/>
                <a:cs typeface="Calibri" panose="020F0502020204030204" pitchFamily="34" charset="0"/>
              </a:rPr>
              <a:t>: time resolution of silicon sensors</a:t>
            </a:r>
          </a:p>
          <a:p>
            <a:pPr marL="0" marR="0" lvl="0" indent="0" algn="l" defTabSz="608691"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9D00">
                  <a:lumMod val="50000"/>
                </a:srgbClr>
              </a:solidFill>
              <a:effectLst/>
              <a:uLnTx/>
              <a:uFillTx/>
              <a:latin typeface="Calibri" panose="020F0502020204030204" pitchFamily="34" charset="0"/>
              <a:cs typeface="Calibri" panose="020F0502020204030204" pitchFamily="34" charset="0"/>
            </a:endParaRPr>
          </a:p>
          <a:p>
            <a:pPr marL="0" marR="0" lvl="0" indent="0" algn="l" defTabSz="60869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H. Schindler &amp; EPFL group of  E. </a:t>
            </a:r>
            <a:r>
              <a:rPr kumimoji="0" lang="en-US" sz="1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Charbon</a:t>
            </a:r>
            <a:r>
              <a:rPr kumimoji="0" lang="en-US" sz="1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1400" b="0" i="0" u="none" strike="noStrike" kern="1200" cap="none" spc="0" normalizeH="0" baseline="0" noProof="0" dirty="0">
                <a:ln>
                  <a:noFill/>
                </a:ln>
                <a:solidFill>
                  <a:schemeClr val="accent2">
                    <a:lumMod val="50000"/>
                  </a:schemeClr>
                </a:solidFill>
                <a:effectLst/>
                <a:uLnTx/>
                <a:uFillTx/>
                <a:latin typeface="Calibri" panose="020F0502020204030204" pitchFamily="34" charset="0"/>
                <a:cs typeface="Calibri" panose="020F0502020204030204" pitchFamily="34" charset="0"/>
              </a:rPr>
              <a:t>time resolution and efficiency of SPADs</a:t>
            </a:r>
          </a:p>
          <a:p>
            <a:pPr marL="0" marR="0" lvl="0" indent="0" algn="l" defTabSz="608691" rtl="0" eaLnBrk="1" fontAlgn="auto" latinLnBrk="0" hangingPunct="1">
              <a:lnSpc>
                <a:spcPct val="100000"/>
              </a:lnSpc>
              <a:spcBef>
                <a:spcPts val="0"/>
              </a:spcBef>
              <a:spcAft>
                <a:spcPts val="0"/>
              </a:spcAft>
              <a:buClrTx/>
              <a:buSzTx/>
              <a:buFontTx/>
              <a:buNone/>
              <a:tabLst/>
              <a:defRPr/>
            </a:pPr>
            <a:endParaRPr lang="en-US" sz="1400" dirty="0">
              <a:solidFill>
                <a:schemeClr val="accent2">
                  <a:lumMod val="50000"/>
                </a:schemeClr>
              </a:solidFill>
              <a:latin typeface="Calibri" panose="020F0502020204030204" pitchFamily="34" charset="0"/>
              <a:cs typeface="Calibri" panose="020F0502020204030204" pitchFamily="34" charset="0"/>
            </a:endParaRPr>
          </a:p>
          <a:p>
            <a:pPr lvl="0" defTabSz="608691" eaLnBrk="1" fontAlgn="auto" hangingPunct="1">
              <a:spcBef>
                <a:spcPts val="0"/>
              </a:spcBef>
              <a:spcAft>
                <a:spcPts val="0"/>
              </a:spcAft>
              <a:defRPr/>
            </a:pPr>
            <a:r>
              <a:rPr kumimoji="0" lang="en-US" sz="1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D. Janssens &amp; INFN Torino group of N. </a:t>
            </a:r>
            <a:r>
              <a:rPr kumimoji="0" lang="en-US" sz="1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Cartiglia</a:t>
            </a:r>
            <a:r>
              <a:rPr kumimoji="0" lang="en-US" sz="1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lang="en-US" sz="1400" dirty="0">
                <a:solidFill>
                  <a:schemeClr val="accent2">
                    <a:lumMod val="50000"/>
                  </a:schemeClr>
                </a:solidFill>
                <a:latin typeface="Calibri" panose="020F0502020204030204" pitchFamily="34" charset="0"/>
                <a:cs typeface="Calibri" panose="020F0502020204030204" pitchFamily="34" charset="0"/>
              </a:rPr>
              <a:t>time resolution and efficiency of AC-LGADs </a:t>
            </a:r>
            <a:endParaRPr kumimoji="0" lang="en-US" sz="1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91BE857A-43FA-4E4A-BDBD-C5619A70609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50968" y="5332288"/>
            <a:ext cx="2850459" cy="1466211"/>
          </a:xfrm>
          <a:prstGeom prst="rect">
            <a:avLst/>
          </a:prstGeom>
        </p:spPr>
      </p:pic>
      <p:pic>
        <p:nvPicPr>
          <p:cNvPr id="9" name="Picture 8">
            <a:extLst>
              <a:ext uri="{FF2B5EF4-FFF2-40B4-BE49-F238E27FC236}">
                <a16:creationId xmlns:a16="http://schemas.microsoft.com/office/drawing/2014/main" id="{73F93C7E-D493-AA4C-8BD9-F1E15E979D1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138152" y="2257331"/>
            <a:ext cx="1839550" cy="1326929"/>
          </a:xfrm>
          <a:prstGeom prst="rect">
            <a:avLst/>
          </a:prstGeom>
        </p:spPr>
      </p:pic>
      <p:pic>
        <p:nvPicPr>
          <p:cNvPr id="10" name="Picture 9">
            <a:extLst>
              <a:ext uri="{FF2B5EF4-FFF2-40B4-BE49-F238E27FC236}">
                <a16:creationId xmlns:a16="http://schemas.microsoft.com/office/drawing/2014/main" id="{CD32BC0D-DAA3-AA47-858B-4729485DA0F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06881" y="3765366"/>
            <a:ext cx="4336287" cy="1566922"/>
          </a:xfrm>
          <a:prstGeom prst="rect">
            <a:avLst/>
          </a:prstGeom>
        </p:spPr>
      </p:pic>
      <p:sp>
        <p:nvSpPr>
          <p:cNvPr id="11" name="TextBox 10">
            <a:extLst>
              <a:ext uri="{FF2B5EF4-FFF2-40B4-BE49-F238E27FC236}">
                <a16:creationId xmlns:a16="http://schemas.microsoft.com/office/drawing/2014/main" id="{B8DDE599-310B-A444-AE11-2317DC55E848}"/>
              </a:ext>
            </a:extLst>
          </p:cNvPr>
          <p:cNvSpPr txBox="1"/>
          <p:nvPr/>
        </p:nvSpPr>
        <p:spPr>
          <a:xfrm>
            <a:off x="7177682" y="5513394"/>
            <a:ext cx="8130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Arial"/>
                <a:ea typeface="+mn-ea"/>
                <a:cs typeface="+mn-cs"/>
              </a:rPr>
              <a:t>LGAD</a:t>
            </a:r>
          </a:p>
        </p:txBody>
      </p:sp>
      <p:pic>
        <p:nvPicPr>
          <p:cNvPr id="12" name="Picture 11">
            <a:extLst>
              <a:ext uri="{FF2B5EF4-FFF2-40B4-BE49-F238E27FC236}">
                <a16:creationId xmlns:a16="http://schemas.microsoft.com/office/drawing/2014/main" id="{5142017C-38CE-C34D-B072-3200F46A128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11598" y="2203653"/>
            <a:ext cx="1847695" cy="1309463"/>
          </a:xfrm>
          <a:prstGeom prst="rect">
            <a:avLst/>
          </a:prstGeom>
        </p:spPr>
      </p:pic>
      <p:pic>
        <p:nvPicPr>
          <p:cNvPr id="13" name="Picture 12">
            <a:extLst>
              <a:ext uri="{FF2B5EF4-FFF2-40B4-BE49-F238E27FC236}">
                <a16:creationId xmlns:a16="http://schemas.microsoft.com/office/drawing/2014/main" id="{CB0A0C5C-E5B2-3C47-9645-884D4C0998B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22403" y="896624"/>
            <a:ext cx="2763658" cy="1079017"/>
          </a:xfrm>
          <a:prstGeom prst="rect">
            <a:avLst/>
          </a:prstGeom>
        </p:spPr>
      </p:pic>
      <p:sp>
        <p:nvSpPr>
          <p:cNvPr id="14" name="Rectangle 13">
            <a:extLst>
              <a:ext uri="{FF2B5EF4-FFF2-40B4-BE49-F238E27FC236}">
                <a16:creationId xmlns:a16="http://schemas.microsoft.com/office/drawing/2014/main" id="{0E3D194D-6850-9C40-8B03-9F37AFA2D850}"/>
              </a:ext>
            </a:extLst>
          </p:cNvPr>
          <p:cNvSpPr/>
          <p:nvPr/>
        </p:nvSpPr>
        <p:spPr>
          <a:xfrm>
            <a:off x="7006881" y="660881"/>
            <a:ext cx="4048543" cy="307777"/>
          </a:xfrm>
          <a:prstGeom prst="rect">
            <a:avLst/>
          </a:prstGeom>
        </p:spPr>
        <p:txBody>
          <a:bodyPr wrap="square">
            <a:spAutoFit/>
          </a:bodyPr>
          <a:lstStyle/>
          <a:p>
            <a:pPr marL="0" marR="0" lvl="0" indent="0" algn="l" defTabSz="608691"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7C6FE">
                    <a:lumMod val="10000"/>
                  </a:srgbClr>
                </a:solidFill>
                <a:effectLst/>
                <a:uLnTx/>
                <a:uFillTx/>
                <a:latin typeface="Arial"/>
                <a:ea typeface="+mn-ea"/>
                <a:cs typeface="+mn-cs"/>
              </a:rPr>
              <a:t>Interfacing to GEANT</a:t>
            </a:r>
            <a:r>
              <a:rPr kumimoji="0" lang="en-US" sz="1400" b="0" i="0" u="none" strike="noStrike" kern="1200" cap="none" spc="0" normalizeH="0" baseline="0" noProof="0" dirty="0">
                <a:ln>
                  <a:noFill/>
                </a:ln>
                <a:solidFill>
                  <a:srgbClr val="009D00">
                    <a:lumMod val="50000"/>
                  </a:srgbClr>
                </a:solidFill>
                <a:effectLst/>
                <a:uLnTx/>
                <a:uFillTx/>
                <a:latin typeface="Arial"/>
                <a:ea typeface="+mn-ea"/>
                <a:cs typeface="+mn-cs"/>
              </a:rPr>
              <a:t>:</a:t>
            </a:r>
            <a:endParaRPr kumimoji="0" lang="en-GB" sz="1400" b="0" i="0" u="none" strike="noStrike" kern="1200" cap="none" spc="0" normalizeH="0" baseline="0" noProof="0" dirty="0">
              <a:ln>
                <a:noFill/>
              </a:ln>
              <a:solidFill>
                <a:srgbClr val="009D00">
                  <a:lumMod val="50000"/>
                </a:srgbClr>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7366A0DC-1E03-E342-A036-BBE4E08DC6EA}"/>
              </a:ext>
            </a:extLst>
          </p:cNvPr>
          <p:cNvSpPr txBox="1"/>
          <p:nvPr/>
        </p:nvSpPr>
        <p:spPr>
          <a:xfrm>
            <a:off x="7685323" y="3072136"/>
            <a:ext cx="73129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060"/>
                </a:solidFill>
                <a:effectLst/>
                <a:uLnTx/>
                <a:uFillTx/>
                <a:latin typeface="Arial"/>
                <a:ea typeface="+mn-ea"/>
                <a:cs typeface="+mn-cs"/>
              </a:rPr>
              <a:t>ALPIDE</a:t>
            </a:r>
          </a:p>
        </p:txBody>
      </p:sp>
    </p:spTree>
    <p:extLst>
      <p:ext uri="{BB962C8B-B14F-4D97-AF65-F5344CB8AC3E}">
        <p14:creationId xmlns:p14="http://schemas.microsoft.com/office/powerpoint/2010/main" val="13079207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FC07F8-D013-574D-A1A2-A034794A0C6A}"/>
              </a:ext>
            </a:extLst>
          </p:cNvPr>
          <p:cNvSpPr>
            <a:spLocks noGrp="1"/>
          </p:cNvSpPr>
          <p:nvPr>
            <p:ph type="dt" sz="half" idx="10"/>
          </p:nvPr>
        </p:nvSpPr>
        <p:spPr/>
        <p:txBody>
          <a:bodyPr/>
          <a:lstStyle/>
          <a:p>
            <a:pPr>
              <a:defRPr/>
            </a:pPr>
            <a:fld id="{A52BF309-6B9F-3741-9BDB-9CF9B53810AF}" type="datetime1">
              <a:rPr lang="en-US" smtClean="0"/>
              <a:t>10/21/21</a:t>
            </a:fld>
            <a:endParaRPr lang="en-US" dirty="0"/>
          </a:p>
        </p:txBody>
      </p:sp>
      <p:sp>
        <p:nvSpPr>
          <p:cNvPr id="3" name="Slide Number Placeholder 2">
            <a:extLst>
              <a:ext uri="{FF2B5EF4-FFF2-40B4-BE49-F238E27FC236}">
                <a16:creationId xmlns:a16="http://schemas.microsoft.com/office/drawing/2014/main" id="{739C917E-9D27-4247-8858-49911E1B1B35}"/>
              </a:ext>
            </a:extLst>
          </p:cNvPr>
          <p:cNvSpPr>
            <a:spLocks noGrp="1"/>
          </p:cNvSpPr>
          <p:nvPr>
            <p:ph type="sldNum" sz="quarter" idx="11"/>
          </p:nvPr>
        </p:nvSpPr>
        <p:spPr/>
        <p:txBody>
          <a:bodyPr/>
          <a:lstStyle/>
          <a:p>
            <a:pPr>
              <a:defRPr/>
            </a:pPr>
            <a:fld id="{7139EE62-D25E-4D29-9274-D0BC29529B49}" type="slidenum">
              <a:rPr lang="en-US" smtClean="0"/>
              <a:pPr>
                <a:defRPr/>
              </a:pPr>
              <a:t>61</a:t>
            </a:fld>
            <a:endParaRPr lang="en-US" dirty="0"/>
          </a:p>
        </p:txBody>
      </p:sp>
      <p:sp>
        <p:nvSpPr>
          <p:cNvPr id="4" name="Rectangle 4">
            <a:extLst>
              <a:ext uri="{FF2B5EF4-FFF2-40B4-BE49-F238E27FC236}">
                <a16:creationId xmlns:a16="http://schemas.microsoft.com/office/drawing/2014/main" id="{71C6965B-3BE9-3248-A61F-63DB7A5CDE2A}"/>
              </a:ext>
            </a:extLst>
          </p:cNvPr>
          <p:cNvSpPr txBox="1">
            <a:spLocks noChangeArrowheads="1"/>
          </p:cNvSpPr>
          <p:nvPr/>
        </p:nvSpPr>
        <p:spPr bwMode="auto">
          <a:xfrm>
            <a:off x="0" y="2515805"/>
            <a:ext cx="12192000" cy="60424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2pPr>
            <a:lvl3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3pPr>
            <a:lvl4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4pPr>
            <a:lvl5pPr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5pPr>
            <a:lvl6pPr marL="4572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6pPr>
            <a:lvl7pPr marL="9144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7pPr>
            <a:lvl8pPr marL="13716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8pPr>
            <a:lvl9pPr marL="1828800" algn="ctr" rtl="0" eaLnBrk="0" fontAlgn="base" hangingPunct="0">
              <a:lnSpc>
                <a:spcPct val="90000"/>
              </a:lnSpc>
              <a:spcBef>
                <a:spcPct val="0"/>
              </a:spcBef>
              <a:spcAft>
                <a:spcPct val="0"/>
              </a:spcAft>
              <a:defRPr sz="3200" b="1">
                <a:solidFill>
                  <a:srgbClr val="FF0000"/>
                </a:solidFill>
                <a:effectLst>
                  <a:outerShdw blurRad="38100" dist="38100" dir="2700000" algn="tl">
                    <a:srgbClr val="C0C0C0"/>
                  </a:outerShdw>
                </a:effectLst>
                <a:latin typeface="Arial"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j-ea"/>
                <a:cs typeface="+mj-cs"/>
              </a:rPr>
              <a:t>Thank You !</a:t>
            </a:r>
          </a:p>
        </p:txBody>
      </p:sp>
    </p:spTree>
    <p:extLst>
      <p:ext uri="{BB962C8B-B14F-4D97-AF65-F5344CB8AC3E}">
        <p14:creationId xmlns:p14="http://schemas.microsoft.com/office/powerpoint/2010/main" val="29915653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D5F838-CF3C-894C-9726-4A973C29029C}"/>
              </a:ext>
            </a:extLst>
          </p:cNvPr>
          <p:cNvSpPr>
            <a:spLocks noGrp="1"/>
          </p:cNvSpPr>
          <p:nvPr>
            <p:ph type="dt" sz="half" idx="10"/>
          </p:nvPr>
        </p:nvSpPr>
        <p:spPr/>
        <p:txBody>
          <a:bodyPr/>
          <a:lstStyle/>
          <a:p>
            <a:pPr>
              <a:defRPr/>
            </a:pPr>
            <a:fld id="{A52BF309-6B9F-3741-9BDB-9CF9B53810AF}" type="datetime1">
              <a:rPr lang="en-US" smtClean="0"/>
              <a:t>10/21/21</a:t>
            </a:fld>
            <a:endParaRPr lang="en-US" dirty="0"/>
          </a:p>
        </p:txBody>
      </p:sp>
      <p:sp>
        <p:nvSpPr>
          <p:cNvPr id="3" name="Slide Number Placeholder 2">
            <a:extLst>
              <a:ext uri="{FF2B5EF4-FFF2-40B4-BE49-F238E27FC236}">
                <a16:creationId xmlns:a16="http://schemas.microsoft.com/office/drawing/2014/main" id="{A5F7B671-EC80-5242-9404-FDF760B5901A}"/>
              </a:ext>
            </a:extLst>
          </p:cNvPr>
          <p:cNvSpPr>
            <a:spLocks noGrp="1"/>
          </p:cNvSpPr>
          <p:nvPr>
            <p:ph type="sldNum" sz="quarter" idx="11"/>
          </p:nvPr>
        </p:nvSpPr>
        <p:spPr/>
        <p:txBody>
          <a:bodyPr/>
          <a:lstStyle/>
          <a:p>
            <a:pPr>
              <a:defRPr/>
            </a:pPr>
            <a:fld id="{7139EE62-D25E-4D29-9274-D0BC29529B49}" type="slidenum">
              <a:rPr lang="en-US" smtClean="0"/>
              <a:pPr>
                <a:defRPr/>
              </a:pPr>
              <a:t>62</a:t>
            </a:fld>
            <a:endParaRPr lang="en-US" dirty="0"/>
          </a:p>
        </p:txBody>
      </p:sp>
      <p:sp>
        <p:nvSpPr>
          <p:cNvPr id="51" name="TextBox 50">
            <a:extLst>
              <a:ext uri="{FF2B5EF4-FFF2-40B4-BE49-F238E27FC236}">
                <a16:creationId xmlns:a16="http://schemas.microsoft.com/office/drawing/2014/main" id="{CF3527CE-9B45-6C4E-A230-803EB3DAD2F8}"/>
              </a:ext>
            </a:extLst>
          </p:cNvPr>
          <p:cNvSpPr txBox="1">
            <a:spLocks noChangeArrowheads="1"/>
          </p:cNvSpPr>
          <p:nvPr/>
        </p:nvSpPr>
        <p:spPr bwMode="auto">
          <a:xfrm>
            <a:off x="0" y="8016"/>
            <a:ext cx="1217458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90000"/>
              </a:lnSpc>
              <a:spcBef>
                <a:spcPct val="30000"/>
              </a:spcBef>
              <a:spcAft>
                <a:spcPct val="0"/>
              </a:spcAft>
              <a:buClr>
                <a:srgbClr val="008000"/>
              </a:buClr>
              <a:buSzPct val="70000"/>
              <a:buFontTx/>
              <a:buNone/>
              <a:tabLst/>
              <a:defRPr/>
            </a:pPr>
            <a:r>
              <a:rPr kumimoji="0" lang="en-GB"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3D sensor realising a parallel plate geometry, </a:t>
            </a:r>
            <a:r>
              <a:rPr kumimoji="0" lang="en-GB" altLang="en-US" sz="28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panose="020B0600070205080204" pitchFamily="34" charset="-128"/>
                <a:cs typeface="+mn-cs"/>
              </a:rPr>
              <a:t>TimeSPOT</a:t>
            </a:r>
            <a:endParaRPr kumimoji="0" lang="en-GB"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endParaRPr>
          </a:p>
        </p:txBody>
      </p:sp>
      <p:pic>
        <p:nvPicPr>
          <p:cNvPr id="52" name="Picture 51">
            <a:extLst>
              <a:ext uri="{FF2B5EF4-FFF2-40B4-BE49-F238E27FC236}">
                <a16:creationId xmlns:a16="http://schemas.microsoft.com/office/drawing/2014/main" id="{B168C4C0-8535-814D-AD2C-AD8EE864F69C}"/>
              </a:ext>
            </a:extLst>
          </p:cNvPr>
          <p:cNvPicPr>
            <a:picLocks noChangeAspect="1"/>
          </p:cNvPicPr>
          <p:nvPr/>
        </p:nvPicPr>
        <p:blipFill>
          <a:blip r:embed="rId2"/>
          <a:stretch>
            <a:fillRect/>
          </a:stretch>
        </p:blipFill>
        <p:spPr>
          <a:xfrm>
            <a:off x="811132" y="543203"/>
            <a:ext cx="2165057" cy="3437604"/>
          </a:xfrm>
          <a:prstGeom prst="rect">
            <a:avLst/>
          </a:prstGeom>
        </p:spPr>
      </p:pic>
      <p:sp>
        <p:nvSpPr>
          <p:cNvPr id="55" name="Rectangle 54">
            <a:extLst>
              <a:ext uri="{FF2B5EF4-FFF2-40B4-BE49-F238E27FC236}">
                <a16:creationId xmlns:a16="http://schemas.microsoft.com/office/drawing/2014/main" id="{08D3EF43-0D70-494D-B76D-D5907E8205C4}"/>
              </a:ext>
            </a:extLst>
          </p:cNvPr>
          <p:cNvSpPr/>
          <p:nvPr/>
        </p:nvSpPr>
        <p:spPr>
          <a:xfrm>
            <a:off x="196277" y="4576539"/>
            <a:ext cx="3040806" cy="1938992"/>
          </a:xfrm>
          <a:prstGeom prst="rect">
            <a:avLst/>
          </a:prstGeom>
        </p:spPr>
        <p:txBody>
          <a:bodyPr wrap="square">
            <a:spAutoFit/>
          </a:bodyPr>
          <a:lstStyle/>
          <a:p>
            <a:r>
              <a:rPr lang="en-US" sz="1200" dirty="0"/>
              <a:t>L. </a:t>
            </a:r>
            <a:r>
              <a:rPr lang="en-US" sz="1200" dirty="0" err="1"/>
              <a:t>Anderlini</a:t>
            </a:r>
            <a:r>
              <a:rPr lang="en-US" sz="1200" dirty="0"/>
              <a:t> et al., </a:t>
            </a:r>
            <a:r>
              <a:rPr lang="en-US" sz="1200" i="1" dirty="0"/>
              <a:t>Intrinsic time resolution of 3D-trench silicon pixels for charged particle detection</a:t>
            </a:r>
            <a:r>
              <a:rPr lang="en-US" sz="1200" dirty="0"/>
              <a:t>. JINST 15, P09029, 2020. </a:t>
            </a:r>
          </a:p>
          <a:p>
            <a:endParaRPr lang="en-US" sz="1200" dirty="0"/>
          </a:p>
          <a:p>
            <a:r>
              <a:rPr lang="en-US" sz="1200" dirty="0"/>
              <a:t>D. </a:t>
            </a:r>
            <a:r>
              <a:rPr lang="en-US" sz="1200" dirty="0" err="1"/>
              <a:t>Brundu</a:t>
            </a:r>
            <a:r>
              <a:rPr lang="en-US" sz="1200" dirty="0"/>
              <a:t> et al., </a:t>
            </a:r>
            <a:r>
              <a:rPr lang="en-US" sz="1200" i="1" dirty="0"/>
              <a:t>Accurate modelling of 3D-trench silicon sensor with enhanced timing performance and comparison with test beam measurements</a:t>
            </a:r>
            <a:r>
              <a:rPr lang="en-US" sz="1200" dirty="0"/>
              <a:t>. JINST 16, P09028, 2021. </a:t>
            </a:r>
          </a:p>
        </p:txBody>
      </p:sp>
      <p:sp>
        <p:nvSpPr>
          <p:cNvPr id="56" name="Rectangle 55">
            <a:extLst>
              <a:ext uri="{FF2B5EF4-FFF2-40B4-BE49-F238E27FC236}">
                <a16:creationId xmlns:a16="http://schemas.microsoft.com/office/drawing/2014/main" id="{618147FD-B03B-5A41-8377-067C0D359F9E}"/>
              </a:ext>
            </a:extLst>
          </p:cNvPr>
          <p:cNvSpPr/>
          <p:nvPr/>
        </p:nvSpPr>
        <p:spPr>
          <a:xfrm>
            <a:off x="4569555" y="510318"/>
            <a:ext cx="3782670" cy="1169551"/>
          </a:xfrm>
          <a:prstGeom prst="rect">
            <a:avLst/>
          </a:prstGeom>
        </p:spPr>
        <p:txBody>
          <a:bodyPr wrap="square">
            <a:spAutoFit/>
          </a:bodyPr>
          <a:lstStyle/>
          <a:p>
            <a:pPr marL="0" marR="0" lvl="0" indent="0" algn="l" defTabSz="608691"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For a perfectly perpendicular</a:t>
            </a:r>
            <a:r>
              <a:rPr lang="en-GB" sz="1400" dirty="0">
                <a:solidFill>
                  <a:srgbClr val="002060"/>
                </a:solidFill>
                <a:latin typeface="Calibri" panose="020F0502020204030204" pitchFamily="34" charset="0"/>
                <a:cs typeface="Calibri" panose="020F0502020204030204" pitchFamily="34" charset="0"/>
              </a:rPr>
              <a:t> track: </a:t>
            </a:r>
          </a:p>
          <a:p>
            <a:pPr marL="0" marR="0" lvl="0" indent="0" algn="l" defTabSz="608691" rtl="0" eaLnBrk="1" fontAlgn="auto" latinLnBrk="0" hangingPunct="1">
              <a:lnSpc>
                <a:spcPct val="100000"/>
              </a:lnSpc>
              <a:spcBef>
                <a:spcPts val="0"/>
              </a:spcBef>
              <a:spcAft>
                <a:spcPts val="0"/>
              </a:spcAft>
              <a:buClrTx/>
              <a:buSzTx/>
              <a:buFontTx/>
              <a:buNone/>
              <a:tabLst/>
              <a:defRPr/>
            </a:pPr>
            <a:r>
              <a:rPr lang="en-GB" sz="1400" dirty="0">
                <a:solidFill>
                  <a:srgbClr val="002060"/>
                </a:solidFill>
                <a:latin typeface="Calibri" panose="020F0502020204030204" pitchFamily="34" charset="0"/>
                <a:cs typeface="Calibri" panose="020F0502020204030204" pitchFamily="34" charset="0"/>
              </a:rPr>
              <a:t>‘box’ signals from electrons and holes. </a:t>
            </a:r>
          </a:p>
          <a:p>
            <a:pPr marL="0" marR="0" lvl="0" indent="0" algn="l" defTabSz="608691" rtl="0" eaLnBrk="1" fontAlgn="auto" latinLnBrk="0" hangingPunct="1">
              <a:lnSpc>
                <a:spcPct val="100000"/>
              </a:lnSpc>
              <a:spcBef>
                <a:spcPts val="0"/>
              </a:spcBef>
              <a:spcAft>
                <a:spcPts val="0"/>
              </a:spcAft>
              <a:buClrTx/>
              <a:buSzTx/>
              <a:buFontTx/>
              <a:buNone/>
              <a:tabLst/>
              <a:defRPr/>
            </a:pPr>
            <a:endParaRPr lang="en-GB" sz="1400" dirty="0">
              <a:solidFill>
                <a:srgbClr val="002060"/>
              </a:solidFill>
              <a:latin typeface="Calibri" panose="020F0502020204030204" pitchFamily="34" charset="0"/>
              <a:cs typeface="Calibri" panose="020F0502020204030204" pitchFamily="34" charset="0"/>
            </a:endParaRPr>
          </a:p>
          <a:p>
            <a:pPr marL="0" marR="0" lvl="0" indent="0" algn="l" defTabSz="608691" rtl="0" eaLnBrk="1" fontAlgn="auto" latinLnBrk="0" hangingPunct="1">
              <a:lnSpc>
                <a:spcPct val="100000"/>
              </a:lnSpc>
              <a:spcBef>
                <a:spcPts val="0"/>
              </a:spcBef>
              <a:spcAft>
                <a:spcPts val="0"/>
              </a:spcAft>
              <a:buClrTx/>
              <a:buSzTx/>
              <a:buFontTx/>
              <a:buNone/>
              <a:tabLst/>
              <a:defRPr/>
            </a:pPr>
            <a:r>
              <a:rPr lang="en-GB" sz="1400" dirty="0">
                <a:solidFill>
                  <a:schemeClr val="accent6">
                    <a:lumMod val="50000"/>
                  </a:schemeClr>
                </a:solidFill>
                <a:latin typeface="Calibri" panose="020F0502020204030204" pitchFamily="34" charset="0"/>
                <a:cs typeface="Calibri" panose="020F0502020204030204" pitchFamily="34" charset="0"/>
              </a:rPr>
              <a:t>Landau fluctuations affect just the total pulse-height, which can be corrected.</a:t>
            </a:r>
            <a:endParaRPr kumimoji="0" lang="en-GB" sz="1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id="{069379E1-236B-F143-AC99-7BE0954A3E17}"/>
              </a:ext>
            </a:extLst>
          </p:cNvPr>
          <p:cNvPicPr>
            <a:picLocks noChangeAspect="1"/>
          </p:cNvPicPr>
          <p:nvPr/>
        </p:nvPicPr>
        <p:blipFill rotWithShape="1">
          <a:blip r:embed="rId3"/>
          <a:srcRect l="7946" r="6589"/>
          <a:stretch/>
        </p:blipFill>
        <p:spPr>
          <a:xfrm>
            <a:off x="4640591" y="1694809"/>
            <a:ext cx="2479744" cy="1722483"/>
          </a:xfrm>
          <a:prstGeom prst="rect">
            <a:avLst/>
          </a:prstGeom>
        </p:spPr>
      </p:pic>
      <p:pic>
        <p:nvPicPr>
          <p:cNvPr id="58" name="Picture 57">
            <a:extLst>
              <a:ext uri="{FF2B5EF4-FFF2-40B4-BE49-F238E27FC236}">
                <a16:creationId xmlns:a16="http://schemas.microsoft.com/office/drawing/2014/main" id="{1364C20E-A1F0-4545-B468-87FE25C400AB}"/>
              </a:ext>
            </a:extLst>
          </p:cNvPr>
          <p:cNvPicPr>
            <a:picLocks noChangeAspect="1"/>
          </p:cNvPicPr>
          <p:nvPr/>
        </p:nvPicPr>
        <p:blipFill rotWithShape="1">
          <a:blip r:embed="rId4"/>
          <a:srcRect l="25004" t="2" r="27120" b="77346"/>
          <a:stretch/>
        </p:blipFill>
        <p:spPr>
          <a:xfrm>
            <a:off x="4319275" y="3497425"/>
            <a:ext cx="3674219" cy="465053"/>
          </a:xfrm>
          <a:prstGeom prst="rect">
            <a:avLst/>
          </a:prstGeom>
        </p:spPr>
      </p:pic>
      <p:pic>
        <p:nvPicPr>
          <p:cNvPr id="59" name="Picture 58">
            <a:extLst>
              <a:ext uri="{FF2B5EF4-FFF2-40B4-BE49-F238E27FC236}">
                <a16:creationId xmlns:a16="http://schemas.microsoft.com/office/drawing/2014/main" id="{B1BDA8E4-CD2F-1C44-9EC4-074D0A040108}"/>
              </a:ext>
            </a:extLst>
          </p:cNvPr>
          <p:cNvPicPr>
            <a:picLocks noChangeAspect="1"/>
          </p:cNvPicPr>
          <p:nvPr/>
        </p:nvPicPr>
        <p:blipFill rotWithShape="1">
          <a:blip r:embed="rId5"/>
          <a:srcRect l="4007" t="2486" r="8895" b="28675"/>
          <a:stretch/>
        </p:blipFill>
        <p:spPr>
          <a:xfrm>
            <a:off x="8425037" y="652325"/>
            <a:ext cx="3051822" cy="2544127"/>
          </a:xfrm>
          <a:prstGeom prst="rect">
            <a:avLst/>
          </a:prstGeom>
        </p:spPr>
      </p:pic>
      <p:pic>
        <p:nvPicPr>
          <p:cNvPr id="64" name="Picture 63">
            <a:extLst>
              <a:ext uri="{FF2B5EF4-FFF2-40B4-BE49-F238E27FC236}">
                <a16:creationId xmlns:a16="http://schemas.microsoft.com/office/drawing/2014/main" id="{C3B2C560-4B35-8345-8494-FD6B03D1419B}"/>
              </a:ext>
            </a:extLst>
          </p:cNvPr>
          <p:cNvPicPr>
            <a:picLocks noChangeAspect="1"/>
          </p:cNvPicPr>
          <p:nvPr/>
        </p:nvPicPr>
        <p:blipFill rotWithShape="1">
          <a:blip r:embed="rId6"/>
          <a:srcRect b="67768"/>
          <a:stretch/>
        </p:blipFill>
        <p:spPr>
          <a:xfrm>
            <a:off x="3798350" y="4372535"/>
            <a:ext cx="4419858" cy="638100"/>
          </a:xfrm>
          <a:prstGeom prst="rect">
            <a:avLst/>
          </a:prstGeom>
        </p:spPr>
      </p:pic>
      <p:sp>
        <p:nvSpPr>
          <p:cNvPr id="65" name="TextBox 64">
            <a:extLst>
              <a:ext uri="{FF2B5EF4-FFF2-40B4-BE49-F238E27FC236}">
                <a16:creationId xmlns:a16="http://schemas.microsoft.com/office/drawing/2014/main" id="{926D9C52-1B2D-DB42-8D7D-A2B17BEF5E52}"/>
              </a:ext>
            </a:extLst>
          </p:cNvPr>
          <p:cNvSpPr txBox="1"/>
          <p:nvPr/>
        </p:nvSpPr>
        <p:spPr>
          <a:xfrm>
            <a:off x="4211860" y="4028634"/>
            <a:ext cx="2024913" cy="307777"/>
          </a:xfrm>
          <a:prstGeom prst="rect">
            <a:avLst/>
          </a:prstGeom>
          <a:noFill/>
        </p:spPr>
        <p:txBody>
          <a:bodyPr wrap="none" rtlCol="0">
            <a:spAutoFit/>
          </a:bodyPr>
          <a:lstStyle/>
          <a:p>
            <a:r>
              <a:rPr lang="en-GB" sz="1400" dirty="0" err="1">
                <a:solidFill>
                  <a:srgbClr val="002060"/>
                </a:solidFill>
              </a:rPr>
              <a:t>c.o.g</a:t>
            </a:r>
            <a:r>
              <a:rPr lang="en-GB" sz="1400" dirty="0">
                <a:solidFill>
                  <a:srgbClr val="002060"/>
                </a:solidFill>
              </a:rPr>
              <a:t>. time of the signal</a:t>
            </a:r>
          </a:p>
        </p:txBody>
      </p:sp>
      <p:pic>
        <p:nvPicPr>
          <p:cNvPr id="66" name="Picture 65">
            <a:extLst>
              <a:ext uri="{FF2B5EF4-FFF2-40B4-BE49-F238E27FC236}">
                <a16:creationId xmlns:a16="http://schemas.microsoft.com/office/drawing/2014/main" id="{D4D0106A-4C40-FC4C-AF7D-2A65A08A1A09}"/>
              </a:ext>
            </a:extLst>
          </p:cNvPr>
          <p:cNvPicPr>
            <a:picLocks noChangeAspect="1"/>
          </p:cNvPicPr>
          <p:nvPr/>
        </p:nvPicPr>
        <p:blipFill rotWithShape="1">
          <a:blip r:embed="rId6"/>
          <a:srcRect t="32476"/>
          <a:stretch/>
        </p:blipFill>
        <p:spPr>
          <a:xfrm>
            <a:off x="3798350" y="5385329"/>
            <a:ext cx="4419858" cy="1336789"/>
          </a:xfrm>
          <a:prstGeom prst="rect">
            <a:avLst/>
          </a:prstGeom>
        </p:spPr>
      </p:pic>
      <p:sp>
        <p:nvSpPr>
          <p:cNvPr id="67" name="TextBox 66">
            <a:extLst>
              <a:ext uri="{FF2B5EF4-FFF2-40B4-BE49-F238E27FC236}">
                <a16:creationId xmlns:a16="http://schemas.microsoft.com/office/drawing/2014/main" id="{C018D651-5849-334A-B606-153AC828AFDB}"/>
              </a:ext>
            </a:extLst>
          </p:cNvPr>
          <p:cNvSpPr txBox="1"/>
          <p:nvPr/>
        </p:nvSpPr>
        <p:spPr>
          <a:xfrm>
            <a:off x="3846828" y="5022815"/>
            <a:ext cx="4371380" cy="523220"/>
          </a:xfrm>
          <a:prstGeom prst="rect">
            <a:avLst/>
          </a:prstGeom>
          <a:noFill/>
        </p:spPr>
        <p:txBody>
          <a:bodyPr wrap="square" rtlCol="0">
            <a:spAutoFit/>
          </a:bodyPr>
          <a:lstStyle/>
          <a:p>
            <a:r>
              <a:rPr lang="en-GB" sz="1400" dirty="0">
                <a:solidFill>
                  <a:srgbClr val="002060"/>
                </a:solidFill>
              </a:rPr>
              <a:t>Variance of the </a:t>
            </a:r>
            <a:r>
              <a:rPr lang="en-GB" sz="1400" dirty="0" err="1">
                <a:solidFill>
                  <a:srgbClr val="002060"/>
                </a:solidFill>
              </a:rPr>
              <a:t>c.o.g</a:t>
            </a:r>
            <a:r>
              <a:rPr lang="en-GB" sz="1400" dirty="0">
                <a:solidFill>
                  <a:srgbClr val="002060"/>
                </a:solidFill>
              </a:rPr>
              <a:t>.  Time for uniform distribution of tracks</a:t>
            </a:r>
          </a:p>
        </p:txBody>
      </p:sp>
      <p:sp>
        <p:nvSpPr>
          <p:cNvPr id="68" name="Left-Right Arrow 67">
            <a:extLst>
              <a:ext uri="{FF2B5EF4-FFF2-40B4-BE49-F238E27FC236}">
                <a16:creationId xmlns:a16="http://schemas.microsoft.com/office/drawing/2014/main" id="{3F8A8CA2-4960-FF46-9F16-5B6CACFE8A12}"/>
              </a:ext>
            </a:extLst>
          </p:cNvPr>
          <p:cNvSpPr/>
          <p:nvPr/>
        </p:nvSpPr>
        <p:spPr bwMode="auto">
          <a:xfrm>
            <a:off x="10078063" y="2296305"/>
            <a:ext cx="481781" cy="161760"/>
          </a:xfrm>
          <a:prstGeom prst="leftRightArrow">
            <a:avLst/>
          </a:prstGeom>
          <a:solidFill>
            <a:schemeClr val="accent1">
              <a:lumMod val="50000"/>
            </a:schemeClr>
          </a:solid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0" marR="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pPr>
            <a:endParaRPr kumimoji="0" lang="en-GB" sz="1500" b="1" i="0" u="none" strike="noStrike" cap="none" normalizeH="0" baseline="0">
              <a:ln>
                <a:noFill/>
              </a:ln>
              <a:solidFill>
                <a:schemeClr val="tx1"/>
              </a:solidFill>
              <a:effectLst/>
              <a:latin typeface="Arial" pitchFamily="34" charset="0"/>
            </a:endParaRPr>
          </a:p>
        </p:txBody>
      </p:sp>
      <p:sp>
        <p:nvSpPr>
          <p:cNvPr id="69" name="TextBox 68">
            <a:extLst>
              <a:ext uri="{FF2B5EF4-FFF2-40B4-BE49-F238E27FC236}">
                <a16:creationId xmlns:a16="http://schemas.microsoft.com/office/drawing/2014/main" id="{E3876C1B-18F7-DA4F-A890-42E26B45792B}"/>
              </a:ext>
            </a:extLst>
          </p:cNvPr>
          <p:cNvSpPr txBox="1"/>
          <p:nvPr/>
        </p:nvSpPr>
        <p:spPr>
          <a:xfrm>
            <a:off x="10162500" y="2430346"/>
            <a:ext cx="312906" cy="369332"/>
          </a:xfrm>
          <a:prstGeom prst="rect">
            <a:avLst/>
          </a:prstGeom>
          <a:noFill/>
        </p:spPr>
        <p:txBody>
          <a:bodyPr wrap="none" rtlCol="0">
            <a:spAutoFit/>
          </a:bodyPr>
          <a:lstStyle/>
          <a:p>
            <a:r>
              <a:rPr lang="en-GB" dirty="0">
                <a:solidFill>
                  <a:srgbClr val="FF0000"/>
                </a:solidFill>
              </a:rPr>
              <a:t>d</a:t>
            </a:r>
          </a:p>
        </p:txBody>
      </p:sp>
      <p:sp>
        <p:nvSpPr>
          <p:cNvPr id="70" name="Rectangle 69">
            <a:extLst>
              <a:ext uri="{FF2B5EF4-FFF2-40B4-BE49-F238E27FC236}">
                <a16:creationId xmlns:a16="http://schemas.microsoft.com/office/drawing/2014/main" id="{7E17A62E-CBCA-5A4B-9168-8DFFE5B91A86}"/>
              </a:ext>
            </a:extLst>
          </p:cNvPr>
          <p:cNvSpPr/>
          <p:nvPr/>
        </p:nvSpPr>
        <p:spPr>
          <a:xfrm>
            <a:off x="222508" y="3926069"/>
            <a:ext cx="3592408" cy="523220"/>
          </a:xfrm>
          <a:prstGeom prst="rect">
            <a:avLst/>
          </a:prstGeom>
        </p:spPr>
        <p:txBody>
          <a:bodyPr wrap="square">
            <a:spAutoFit/>
          </a:bodyPr>
          <a:lstStyle/>
          <a:p>
            <a:pPr marL="0" marR="0" lvl="0" indent="0" algn="l" defTabSz="608691"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Total charge from the 200um sensor but timing characteristics from a 25um sensor  !</a:t>
            </a:r>
            <a:endParaRPr lang="en-GB" sz="1400" dirty="0">
              <a:solidFill>
                <a:srgbClr val="00206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072A809-F7E6-1540-9F27-E6184A01A6D2}"/>
              </a:ext>
            </a:extLst>
          </p:cNvPr>
          <p:cNvSpPr txBox="1"/>
          <p:nvPr/>
        </p:nvSpPr>
        <p:spPr>
          <a:xfrm>
            <a:off x="8892748" y="6192365"/>
            <a:ext cx="2996419" cy="646331"/>
          </a:xfrm>
          <a:prstGeom prst="rect">
            <a:avLst/>
          </a:prstGeom>
          <a:noFill/>
        </p:spPr>
        <p:txBody>
          <a:bodyPr wrap="square" rtlCol="0">
            <a:spAutoFit/>
          </a:bodyPr>
          <a:lstStyle/>
          <a:p>
            <a:pPr marL="285750" indent="-285750">
              <a:buFont typeface="Wingdings" pitchFamily="2" charset="2"/>
              <a:buChar char="à"/>
            </a:pPr>
            <a:r>
              <a:rPr lang="en-GB" dirty="0">
                <a:solidFill>
                  <a:srgbClr val="FF0000"/>
                </a:solidFill>
                <a:sym typeface="Wingdings" pitchFamily="2" charset="2"/>
              </a:rPr>
              <a:t>10-20ps achievable and indeed achieved !</a:t>
            </a:r>
          </a:p>
        </p:txBody>
      </p:sp>
      <p:pic>
        <p:nvPicPr>
          <p:cNvPr id="9" name="Picture 8">
            <a:extLst>
              <a:ext uri="{FF2B5EF4-FFF2-40B4-BE49-F238E27FC236}">
                <a16:creationId xmlns:a16="http://schemas.microsoft.com/office/drawing/2014/main" id="{49A5267C-00C9-E548-A4AA-3AFC116C8853}"/>
              </a:ext>
            </a:extLst>
          </p:cNvPr>
          <p:cNvPicPr>
            <a:picLocks noChangeAspect="1"/>
          </p:cNvPicPr>
          <p:nvPr/>
        </p:nvPicPr>
        <p:blipFill>
          <a:blip r:embed="rId7"/>
          <a:stretch>
            <a:fillRect/>
          </a:stretch>
        </p:blipFill>
        <p:spPr>
          <a:xfrm>
            <a:off x="8352225" y="3972614"/>
            <a:ext cx="3749545" cy="2100402"/>
          </a:xfrm>
          <a:prstGeom prst="rect">
            <a:avLst/>
          </a:prstGeom>
        </p:spPr>
      </p:pic>
      <p:sp>
        <p:nvSpPr>
          <p:cNvPr id="7" name="TextBox 6">
            <a:extLst>
              <a:ext uri="{FF2B5EF4-FFF2-40B4-BE49-F238E27FC236}">
                <a16:creationId xmlns:a16="http://schemas.microsoft.com/office/drawing/2014/main" id="{70440622-AA3D-5E4B-891C-2848F70E2B5C}"/>
              </a:ext>
            </a:extLst>
          </p:cNvPr>
          <p:cNvSpPr txBox="1"/>
          <p:nvPr/>
        </p:nvSpPr>
        <p:spPr>
          <a:xfrm>
            <a:off x="9187540" y="3827971"/>
            <a:ext cx="2164375" cy="307777"/>
          </a:xfrm>
          <a:prstGeom prst="rect">
            <a:avLst/>
          </a:prstGeom>
          <a:noFill/>
        </p:spPr>
        <p:txBody>
          <a:bodyPr wrap="none" rtlCol="0">
            <a:spAutoFit/>
          </a:bodyPr>
          <a:lstStyle/>
          <a:p>
            <a:r>
              <a:rPr lang="en-GB" sz="1400" dirty="0"/>
              <a:t>Evaluation of the formula</a:t>
            </a:r>
          </a:p>
        </p:txBody>
      </p:sp>
    </p:spTree>
    <p:extLst>
      <p:ext uri="{BB962C8B-B14F-4D97-AF65-F5344CB8AC3E}">
        <p14:creationId xmlns:p14="http://schemas.microsoft.com/office/powerpoint/2010/main" val="15239001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0B407B-9A5F-3841-8089-9D374C69EA94}"/>
              </a:ext>
            </a:extLst>
          </p:cNvPr>
          <p:cNvSpPr>
            <a:spLocks noGrp="1"/>
          </p:cNvSpPr>
          <p:nvPr>
            <p:ph type="dt" sz="half" idx="10"/>
          </p:nvPr>
        </p:nvSpPr>
        <p:spPr/>
        <p:txBody>
          <a:bodyPr/>
          <a:lstStyle/>
          <a:p>
            <a:pPr>
              <a:defRPr/>
            </a:pPr>
            <a:fld id="{A52BF309-6B9F-3741-9BDB-9CF9B53810AF}" type="datetime1">
              <a:rPr lang="en-US" smtClean="0"/>
              <a:t>10/21/21</a:t>
            </a:fld>
            <a:endParaRPr lang="en-US" dirty="0"/>
          </a:p>
        </p:txBody>
      </p:sp>
      <p:sp>
        <p:nvSpPr>
          <p:cNvPr id="3" name="Slide Number Placeholder 2">
            <a:extLst>
              <a:ext uri="{FF2B5EF4-FFF2-40B4-BE49-F238E27FC236}">
                <a16:creationId xmlns:a16="http://schemas.microsoft.com/office/drawing/2014/main" id="{88AAB718-8101-4E42-82D7-5260F1DC1853}"/>
              </a:ext>
            </a:extLst>
          </p:cNvPr>
          <p:cNvSpPr>
            <a:spLocks noGrp="1"/>
          </p:cNvSpPr>
          <p:nvPr>
            <p:ph type="sldNum" sz="quarter" idx="11"/>
          </p:nvPr>
        </p:nvSpPr>
        <p:spPr/>
        <p:txBody>
          <a:bodyPr/>
          <a:lstStyle/>
          <a:p>
            <a:pPr>
              <a:defRPr/>
            </a:pPr>
            <a:fld id="{7139EE62-D25E-4D29-9274-D0BC29529B49}" type="slidenum">
              <a:rPr lang="en-US" smtClean="0"/>
              <a:pPr>
                <a:defRPr/>
              </a:pPr>
              <a:t>63</a:t>
            </a:fld>
            <a:endParaRPr lang="en-US" dirty="0"/>
          </a:p>
        </p:txBody>
      </p:sp>
      <p:pic>
        <p:nvPicPr>
          <p:cNvPr id="4" name="Picture 3">
            <a:extLst>
              <a:ext uri="{FF2B5EF4-FFF2-40B4-BE49-F238E27FC236}">
                <a16:creationId xmlns:a16="http://schemas.microsoft.com/office/drawing/2014/main" id="{954A69CB-333E-8646-B9A8-19B4045B57A2}"/>
              </a:ext>
            </a:extLst>
          </p:cNvPr>
          <p:cNvPicPr>
            <a:picLocks noChangeAspect="1"/>
          </p:cNvPicPr>
          <p:nvPr/>
        </p:nvPicPr>
        <p:blipFill>
          <a:blip r:embed="rId2"/>
          <a:stretch>
            <a:fillRect/>
          </a:stretch>
        </p:blipFill>
        <p:spPr>
          <a:xfrm>
            <a:off x="216658" y="831852"/>
            <a:ext cx="5283200" cy="3017520"/>
          </a:xfrm>
          <a:prstGeom prst="rect">
            <a:avLst/>
          </a:prstGeom>
          <a:ln>
            <a:solidFill>
              <a:schemeClr val="tx1"/>
            </a:solidFill>
          </a:ln>
        </p:spPr>
      </p:pic>
      <p:sp>
        <p:nvSpPr>
          <p:cNvPr id="5" name="TextBox 4">
            <a:extLst>
              <a:ext uri="{FF2B5EF4-FFF2-40B4-BE49-F238E27FC236}">
                <a16:creationId xmlns:a16="http://schemas.microsoft.com/office/drawing/2014/main" id="{C1893499-3369-6949-BCEF-B0E96C77A505}"/>
              </a:ext>
            </a:extLst>
          </p:cNvPr>
          <p:cNvSpPr txBox="1">
            <a:spLocks noChangeArrowheads="1"/>
          </p:cNvSpPr>
          <p:nvPr/>
        </p:nvSpPr>
        <p:spPr bwMode="auto">
          <a:xfrm>
            <a:off x="0" y="8016"/>
            <a:ext cx="1217458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b="1">
                <a:solidFill>
                  <a:schemeClr val="tx1"/>
                </a:solidFill>
                <a:latin typeface="Arial" panose="020B0604020202020204" pitchFamily="34" charset="0"/>
                <a:ea typeface="ＭＳ Ｐゴシック" panose="020B0600070205080204" pitchFamily="34" charset="-128"/>
              </a:defRPr>
            </a:lvl1pPr>
            <a:lvl2pPr marL="742950" indent="-285750">
              <a:defRPr sz="2000" b="1">
                <a:solidFill>
                  <a:schemeClr val="tx1"/>
                </a:solidFill>
                <a:latin typeface="Arial" panose="020B0604020202020204" pitchFamily="34" charset="0"/>
                <a:ea typeface="ＭＳ Ｐゴシック" panose="020B0600070205080204" pitchFamily="34" charset="-128"/>
              </a:defRPr>
            </a:lvl2pPr>
            <a:lvl3pPr marL="1143000" indent="-228600">
              <a:defRPr sz="2000" b="1">
                <a:solidFill>
                  <a:schemeClr val="tx1"/>
                </a:solidFill>
                <a:latin typeface="Arial" panose="020B0604020202020204" pitchFamily="34" charset="0"/>
                <a:ea typeface="ＭＳ Ｐゴシック" panose="020B0600070205080204" pitchFamily="34" charset="-128"/>
              </a:defRPr>
            </a:lvl3pPr>
            <a:lvl4pPr marL="1600200" indent="-228600">
              <a:defRPr sz="2000" b="1">
                <a:solidFill>
                  <a:schemeClr val="tx1"/>
                </a:solidFill>
                <a:latin typeface="Arial" panose="020B0604020202020204" pitchFamily="34" charset="0"/>
                <a:ea typeface="ＭＳ Ｐゴシック" panose="020B0600070205080204" pitchFamily="34" charset="-128"/>
              </a:defRPr>
            </a:lvl4pPr>
            <a:lvl5pPr marL="2057400" indent="-228600">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rgbClr val="008000"/>
              </a:buClr>
              <a:buSzPct val="70000"/>
              <a:buFont typeface="Wingdings" pitchFamily="2" charset="2"/>
              <a:defRPr sz="2000"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90000"/>
              </a:lnSpc>
              <a:spcBef>
                <a:spcPct val="30000"/>
              </a:spcBef>
              <a:spcAft>
                <a:spcPct val="0"/>
              </a:spcAft>
              <a:buClr>
                <a:srgbClr val="008000"/>
              </a:buClr>
              <a:buSzPct val="70000"/>
              <a:buFontTx/>
              <a:buNone/>
              <a:tabLst/>
              <a:defRPr/>
            </a:pPr>
            <a:r>
              <a:rPr kumimoji="0" lang="en-GB" altLang="en-US" sz="2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FASTPIX: a monolithic CMOS Sensor with &lt;200ps timing</a:t>
            </a:r>
          </a:p>
        </p:txBody>
      </p:sp>
      <p:sp>
        <p:nvSpPr>
          <p:cNvPr id="6" name="Rectangle 5">
            <a:extLst>
              <a:ext uri="{FF2B5EF4-FFF2-40B4-BE49-F238E27FC236}">
                <a16:creationId xmlns:a16="http://schemas.microsoft.com/office/drawing/2014/main" id="{ABCA5E42-4C38-C845-9C66-C22E20DF9B60}"/>
              </a:ext>
            </a:extLst>
          </p:cNvPr>
          <p:cNvSpPr/>
          <p:nvPr/>
        </p:nvSpPr>
        <p:spPr>
          <a:xfrm>
            <a:off x="236054" y="4834268"/>
            <a:ext cx="6096000" cy="600164"/>
          </a:xfrm>
          <a:prstGeom prst="rect">
            <a:avLst/>
          </a:prstGeom>
        </p:spPr>
        <p:txBody>
          <a:bodyPr>
            <a:spAutoFit/>
          </a:bodyPr>
          <a:lstStyle/>
          <a:p>
            <a:r>
              <a:rPr lang="en-US" sz="1200" dirty="0">
                <a:solidFill>
                  <a:srgbClr val="FFFFFF"/>
                </a:solidFill>
                <a:latin typeface="+mj-lt"/>
                <a:hlinkClick r:id="rId3"/>
              </a:rPr>
              <a:t>WORKSHOP ON PICO-SECOND TIMING DETECTORS FOR PHYSICS</a:t>
            </a:r>
            <a:endParaRPr lang="en-US" sz="1200" dirty="0">
              <a:solidFill>
                <a:srgbClr val="555555"/>
              </a:solidFill>
              <a:latin typeface="+mj-lt"/>
            </a:endParaRPr>
          </a:p>
          <a:p>
            <a:r>
              <a:rPr lang="en-US" sz="1050" dirty="0">
                <a:solidFill>
                  <a:srgbClr val="24425A"/>
                </a:solidFill>
                <a:latin typeface="+mj-lt"/>
              </a:rPr>
              <a:t>9–11 Sep 2021</a:t>
            </a:r>
          </a:p>
          <a:p>
            <a:r>
              <a:rPr lang="en-US" sz="1050" dirty="0">
                <a:solidFill>
                  <a:srgbClr val="24425A"/>
                </a:solidFill>
                <a:latin typeface="+mj-lt"/>
              </a:rPr>
              <a:t>University of Zurich</a:t>
            </a:r>
            <a:endParaRPr lang="en-US" sz="1050" b="0" i="0" strike="noStrike" dirty="0">
              <a:solidFill>
                <a:srgbClr val="24425A"/>
              </a:solidFill>
              <a:effectLst/>
              <a:latin typeface="+mj-lt"/>
            </a:endParaRPr>
          </a:p>
        </p:txBody>
      </p:sp>
      <p:sp>
        <p:nvSpPr>
          <p:cNvPr id="7" name="Rectangle 6">
            <a:extLst>
              <a:ext uri="{FF2B5EF4-FFF2-40B4-BE49-F238E27FC236}">
                <a16:creationId xmlns:a16="http://schemas.microsoft.com/office/drawing/2014/main" id="{CD3D2B37-BF5D-B848-A1DA-721A11176138}"/>
              </a:ext>
            </a:extLst>
          </p:cNvPr>
          <p:cNvSpPr/>
          <p:nvPr/>
        </p:nvSpPr>
        <p:spPr>
          <a:xfrm>
            <a:off x="236054" y="5377805"/>
            <a:ext cx="4805611" cy="523220"/>
          </a:xfrm>
          <a:prstGeom prst="rect">
            <a:avLst/>
          </a:prstGeom>
        </p:spPr>
        <p:txBody>
          <a:bodyPr wrap="none">
            <a:spAutoFit/>
          </a:bodyPr>
          <a:lstStyle/>
          <a:p>
            <a:r>
              <a:rPr lang="en-GB" sz="1400" dirty="0"/>
              <a:t>Eric </a:t>
            </a:r>
            <a:r>
              <a:rPr lang="en-GB" sz="1400" dirty="0" err="1"/>
              <a:t>Buschmann</a:t>
            </a:r>
            <a:endParaRPr lang="en-GB" sz="1400" dirty="0"/>
          </a:p>
          <a:p>
            <a:r>
              <a:rPr lang="en-GB" sz="1400" dirty="0"/>
              <a:t>https://</a:t>
            </a:r>
            <a:r>
              <a:rPr lang="en-GB" sz="1400" dirty="0" err="1"/>
              <a:t>indico.cern.ch</a:t>
            </a:r>
            <a:r>
              <a:rPr lang="en-GB" sz="1400" dirty="0"/>
              <a:t>/event/861104/contributions/4503032/</a:t>
            </a:r>
          </a:p>
        </p:txBody>
      </p:sp>
      <p:pic>
        <p:nvPicPr>
          <p:cNvPr id="8" name="Picture 7">
            <a:extLst>
              <a:ext uri="{FF2B5EF4-FFF2-40B4-BE49-F238E27FC236}">
                <a16:creationId xmlns:a16="http://schemas.microsoft.com/office/drawing/2014/main" id="{E87488A7-2F87-3A4C-BECD-28B605AE612D}"/>
              </a:ext>
            </a:extLst>
          </p:cNvPr>
          <p:cNvPicPr>
            <a:picLocks noChangeAspect="1"/>
          </p:cNvPicPr>
          <p:nvPr/>
        </p:nvPicPr>
        <p:blipFill>
          <a:blip r:embed="rId4"/>
          <a:stretch>
            <a:fillRect/>
          </a:stretch>
        </p:blipFill>
        <p:spPr>
          <a:xfrm>
            <a:off x="5943599" y="836023"/>
            <a:ext cx="5881671" cy="3013349"/>
          </a:xfrm>
          <a:prstGeom prst="rect">
            <a:avLst/>
          </a:prstGeom>
          <a:ln>
            <a:solidFill>
              <a:schemeClr val="tx1"/>
            </a:solidFill>
          </a:ln>
        </p:spPr>
      </p:pic>
      <p:sp>
        <p:nvSpPr>
          <p:cNvPr id="9" name="Rectangle 8">
            <a:extLst>
              <a:ext uri="{FF2B5EF4-FFF2-40B4-BE49-F238E27FC236}">
                <a16:creationId xmlns:a16="http://schemas.microsoft.com/office/drawing/2014/main" id="{65DA6BEA-3DB1-D74D-BA39-EEEF87CBAE56}"/>
              </a:ext>
            </a:extLst>
          </p:cNvPr>
          <p:cNvSpPr/>
          <p:nvPr/>
        </p:nvSpPr>
        <p:spPr>
          <a:xfrm>
            <a:off x="6087291" y="4603435"/>
            <a:ext cx="5376091" cy="461665"/>
          </a:xfrm>
          <a:prstGeom prst="rect">
            <a:avLst/>
          </a:prstGeom>
        </p:spPr>
        <p:txBody>
          <a:bodyPr wrap="square">
            <a:spAutoFit/>
          </a:bodyPr>
          <a:lstStyle/>
          <a:p>
            <a:pPr marL="0" marR="0" lvl="0" indent="0" algn="l" defTabSz="608691"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&lt; 200ps achieved with a MAPS sensor !</a:t>
            </a:r>
            <a:endParaRPr kumimoji="0" lang="en-GB"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5481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EDE1DD3-2EBA-FA4B-89DF-3BECB5C6222A}"/>
              </a:ext>
            </a:extLst>
          </p:cNvPr>
          <p:cNvPicPr>
            <a:picLocks noChangeAspect="1"/>
          </p:cNvPicPr>
          <p:nvPr/>
        </p:nvPicPr>
        <p:blipFill>
          <a:blip r:embed="rId2"/>
          <a:stretch>
            <a:fillRect/>
          </a:stretch>
        </p:blipFill>
        <p:spPr>
          <a:xfrm>
            <a:off x="496630" y="2669622"/>
            <a:ext cx="2572440" cy="1774097"/>
          </a:xfrm>
          <a:prstGeom prst="rect">
            <a:avLst/>
          </a:prstGeom>
        </p:spPr>
      </p:pic>
      <p:pic>
        <p:nvPicPr>
          <p:cNvPr id="19" name="Picture 18">
            <a:extLst>
              <a:ext uri="{FF2B5EF4-FFF2-40B4-BE49-F238E27FC236}">
                <a16:creationId xmlns:a16="http://schemas.microsoft.com/office/drawing/2014/main" id="{2567FFF8-904B-9A48-B4D9-6F76D63F2AAB}"/>
              </a:ext>
            </a:extLst>
          </p:cNvPr>
          <p:cNvPicPr>
            <a:picLocks noChangeAspect="1"/>
          </p:cNvPicPr>
          <p:nvPr/>
        </p:nvPicPr>
        <p:blipFill>
          <a:blip r:embed="rId3"/>
          <a:stretch>
            <a:fillRect/>
          </a:stretch>
        </p:blipFill>
        <p:spPr>
          <a:xfrm>
            <a:off x="478512" y="4483229"/>
            <a:ext cx="2501995" cy="1725513"/>
          </a:xfrm>
          <a:prstGeom prst="rect">
            <a:avLst/>
          </a:prstGeom>
        </p:spPr>
      </p:pic>
      <p:sp>
        <p:nvSpPr>
          <p:cNvPr id="2" name="Date Placeholder 1">
            <a:extLst>
              <a:ext uri="{FF2B5EF4-FFF2-40B4-BE49-F238E27FC236}">
                <a16:creationId xmlns:a16="http://schemas.microsoft.com/office/drawing/2014/main" id="{C142B07B-58BF-6F4F-A8AB-1572495CC508}"/>
              </a:ext>
            </a:extLst>
          </p:cNvPr>
          <p:cNvSpPr>
            <a:spLocks noGrp="1"/>
          </p:cNvSpPr>
          <p:nvPr>
            <p:ph type="dt" sz="half" idx="10"/>
          </p:nvPr>
        </p:nvSpPr>
        <p:spPr/>
        <p:txBody>
          <a:bodyPr/>
          <a:lstStyle/>
          <a:p>
            <a:pPr>
              <a:defRPr/>
            </a:pPr>
            <a:fld id="{A52BF309-6B9F-3741-9BDB-9CF9B53810AF}" type="datetime1">
              <a:rPr lang="en-US" smtClean="0"/>
              <a:t>10/21/21</a:t>
            </a:fld>
            <a:endParaRPr lang="en-US" dirty="0"/>
          </a:p>
        </p:txBody>
      </p:sp>
      <p:sp>
        <p:nvSpPr>
          <p:cNvPr id="3" name="Slide Number Placeholder 2">
            <a:extLst>
              <a:ext uri="{FF2B5EF4-FFF2-40B4-BE49-F238E27FC236}">
                <a16:creationId xmlns:a16="http://schemas.microsoft.com/office/drawing/2014/main" id="{095A4DFC-A700-5945-A97F-64546DC9A95B}"/>
              </a:ext>
            </a:extLst>
          </p:cNvPr>
          <p:cNvSpPr>
            <a:spLocks noGrp="1"/>
          </p:cNvSpPr>
          <p:nvPr>
            <p:ph type="sldNum" sz="quarter" idx="11"/>
          </p:nvPr>
        </p:nvSpPr>
        <p:spPr/>
        <p:txBody>
          <a:bodyPr/>
          <a:lstStyle/>
          <a:p>
            <a:pPr>
              <a:defRPr/>
            </a:pPr>
            <a:fld id="{7139EE62-D25E-4D29-9274-D0BC29529B49}" type="slidenum">
              <a:rPr lang="en-US" smtClean="0"/>
              <a:pPr>
                <a:defRPr/>
              </a:pPr>
              <a:t>7</a:t>
            </a:fld>
            <a:endParaRPr lang="en-US" dirty="0"/>
          </a:p>
        </p:txBody>
      </p:sp>
      <p:pic>
        <p:nvPicPr>
          <p:cNvPr id="4" name="Picture 3">
            <a:extLst>
              <a:ext uri="{FF2B5EF4-FFF2-40B4-BE49-F238E27FC236}">
                <a16:creationId xmlns:a16="http://schemas.microsoft.com/office/drawing/2014/main" id="{1A6E691E-F254-6945-AD62-D51BC56A47C4}"/>
              </a:ext>
            </a:extLst>
          </p:cNvPr>
          <p:cNvPicPr>
            <a:picLocks noChangeAspect="1"/>
          </p:cNvPicPr>
          <p:nvPr/>
        </p:nvPicPr>
        <p:blipFill>
          <a:blip r:embed="rId4"/>
          <a:stretch>
            <a:fillRect/>
          </a:stretch>
        </p:blipFill>
        <p:spPr>
          <a:xfrm>
            <a:off x="407150" y="733532"/>
            <a:ext cx="2573357" cy="1774729"/>
          </a:xfrm>
          <a:prstGeom prst="rect">
            <a:avLst/>
          </a:prstGeom>
        </p:spPr>
      </p:pic>
      <p:sp>
        <p:nvSpPr>
          <p:cNvPr id="5" name="Text Box 20">
            <a:extLst>
              <a:ext uri="{FF2B5EF4-FFF2-40B4-BE49-F238E27FC236}">
                <a16:creationId xmlns:a16="http://schemas.microsoft.com/office/drawing/2014/main" id="{1741AD80-FF16-9C46-8D58-F83A693589BC}"/>
              </a:ext>
            </a:extLst>
          </p:cNvPr>
          <p:cNvSpPr txBox="1">
            <a:spLocks noChangeArrowheads="1"/>
          </p:cNvSpPr>
          <p:nvPr/>
        </p:nvSpPr>
        <p:spPr bwMode="auto">
          <a:xfrm>
            <a:off x="0" y="1"/>
            <a:ext cx="1217458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Electronics processing of a detector signal</a:t>
            </a:r>
          </a:p>
        </p:txBody>
      </p:sp>
      <p:pic>
        <p:nvPicPr>
          <p:cNvPr id="6" name="Picture 5">
            <a:extLst>
              <a:ext uri="{FF2B5EF4-FFF2-40B4-BE49-F238E27FC236}">
                <a16:creationId xmlns:a16="http://schemas.microsoft.com/office/drawing/2014/main" id="{4F6F0D8D-BC47-BE4C-A528-4A50E26B07AC}"/>
              </a:ext>
            </a:extLst>
          </p:cNvPr>
          <p:cNvPicPr>
            <a:picLocks noChangeAspect="1"/>
          </p:cNvPicPr>
          <p:nvPr/>
        </p:nvPicPr>
        <p:blipFill>
          <a:blip r:embed="rId5"/>
          <a:stretch>
            <a:fillRect/>
          </a:stretch>
        </p:blipFill>
        <p:spPr>
          <a:xfrm>
            <a:off x="3945847" y="1378081"/>
            <a:ext cx="3654189" cy="866251"/>
          </a:xfrm>
          <a:prstGeom prst="rect">
            <a:avLst/>
          </a:prstGeom>
        </p:spPr>
      </p:pic>
      <p:pic>
        <p:nvPicPr>
          <p:cNvPr id="7" name="Picture 6">
            <a:extLst>
              <a:ext uri="{FF2B5EF4-FFF2-40B4-BE49-F238E27FC236}">
                <a16:creationId xmlns:a16="http://schemas.microsoft.com/office/drawing/2014/main" id="{B947392B-DCDD-2343-8039-875A940B4534}"/>
              </a:ext>
            </a:extLst>
          </p:cNvPr>
          <p:cNvPicPr>
            <a:picLocks noChangeAspect="1"/>
          </p:cNvPicPr>
          <p:nvPr/>
        </p:nvPicPr>
        <p:blipFill>
          <a:blip r:embed="rId6"/>
          <a:stretch>
            <a:fillRect/>
          </a:stretch>
        </p:blipFill>
        <p:spPr>
          <a:xfrm>
            <a:off x="3900942" y="2766790"/>
            <a:ext cx="3282619" cy="778169"/>
          </a:xfrm>
          <a:prstGeom prst="rect">
            <a:avLst/>
          </a:prstGeom>
        </p:spPr>
      </p:pic>
      <p:pic>
        <p:nvPicPr>
          <p:cNvPr id="8" name="Picture 7">
            <a:extLst>
              <a:ext uri="{FF2B5EF4-FFF2-40B4-BE49-F238E27FC236}">
                <a16:creationId xmlns:a16="http://schemas.microsoft.com/office/drawing/2014/main" id="{C277FDDC-FC76-414E-BA10-936FE0133837}"/>
              </a:ext>
            </a:extLst>
          </p:cNvPr>
          <p:cNvPicPr>
            <a:picLocks noChangeAspect="1"/>
          </p:cNvPicPr>
          <p:nvPr/>
        </p:nvPicPr>
        <p:blipFill>
          <a:blip r:embed="rId7"/>
          <a:stretch>
            <a:fillRect/>
          </a:stretch>
        </p:blipFill>
        <p:spPr>
          <a:xfrm>
            <a:off x="8563610" y="1114766"/>
            <a:ext cx="2464742" cy="584285"/>
          </a:xfrm>
          <a:prstGeom prst="rect">
            <a:avLst/>
          </a:prstGeom>
        </p:spPr>
      </p:pic>
      <p:sp>
        <p:nvSpPr>
          <p:cNvPr id="9" name="TextBox 8">
            <a:extLst>
              <a:ext uri="{FF2B5EF4-FFF2-40B4-BE49-F238E27FC236}">
                <a16:creationId xmlns:a16="http://schemas.microsoft.com/office/drawing/2014/main" id="{ACA7E314-0D45-7743-87D2-A7FD9DB88DEF}"/>
              </a:ext>
            </a:extLst>
          </p:cNvPr>
          <p:cNvSpPr txBox="1"/>
          <p:nvPr/>
        </p:nvSpPr>
        <p:spPr>
          <a:xfrm>
            <a:off x="3999637" y="960858"/>
            <a:ext cx="2749471" cy="369332"/>
          </a:xfrm>
          <a:prstGeom prst="rect">
            <a:avLst/>
          </a:prstGeom>
          <a:noFill/>
        </p:spPr>
        <p:txBody>
          <a:bodyPr wrap="none" rtlCol="0">
            <a:spAutoFit/>
          </a:bodyPr>
          <a:lstStyle/>
          <a:p>
            <a:r>
              <a:rPr lang="en-GB" dirty="0">
                <a:solidFill>
                  <a:srgbClr val="002060"/>
                </a:solidFill>
              </a:rPr>
              <a:t>Frontend delta response:</a:t>
            </a:r>
          </a:p>
        </p:txBody>
      </p:sp>
      <p:sp>
        <p:nvSpPr>
          <p:cNvPr id="10" name="TextBox 9">
            <a:extLst>
              <a:ext uri="{FF2B5EF4-FFF2-40B4-BE49-F238E27FC236}">
                <a16:creationId xmlns:a16="http://schemas.microsoft.com/office/drawing/2014/main" id="{C24054A8-31A9-974A-8DF6-4D5362A17529}"/>
              </a:ext>
            </a:extLst>
          </p:cNvPr>
          <p:cNvSpPr txBox="1"/>
          <p:nvPr/>
        </p:nvSpPr>
        <p:spPr>
          <a:xfrm>
            <a:off x="3999637" y="2397458"/>
            <a:ext cx="3480440" cy="369332"/>
          </a:xfrm>
          <a:prstGeom prst="rect">
            <a:avLst/>
          </a:prstGeom>
          <a:noFill/>
        </p:spPr>
        <p:txBody>
          <a:bodyPr wrap="none" rtlCol="0">
            <a:spAutoFit/>
          </a:bodyPr>
          <a:lstStyle/>
          <a:p>
            <a:r>
              <a:rPr lang="en-GB" dirty="0">
                <a:solidFill>
                  <a:schemeClr val="accent6">
                    <a:lumMod val="50000"/>
                  </a:schemeClr>
                </a:solidFill>
              </a:rPr>
              <a:t>Corresponding transfer function:</a:t>
            </a:r>
          </a:p>
        </p:txBody>
      </p:sp>
      <p:sp>
        <p:nvSpPr>
          <p:cNvPr id="12" name="TextBox 11">
            <a:extLst>
              <a:ext uri="{FF2B5EF4-FFF2-40B4-BE49-F238E27FC236}">
                <a16:creationId xmlns:a16="http://schemas.microsoft.com/office/drawing/2014/main" id="{09C84C08-9DC5-6F43-9DA7-6350973A4665}"/>
              </a:ext>
            </a:extLst>
          </p:cNvPr>
          <p:cNvSpPr txBox="1"/>
          <p:nvPr/>
        </p:nvSpPr>
        <p:spPr>
          <a:xfrm>
            <a:off x="1693828" y="1133914"/>
            <a:ext cx="466794" cy="369332"/>
          </a:xfrm>
          <a:prstGeom prst="rect">
            <a:avLst/>
          </a:prstGeom>
          <a:noFill/>
        </p:spPr>
        <p:txBody>
          <a:bodyPr wrap="none" rtlCol="0">
            <a:spAutoFit/>
          </a:bodyPr>
          <a:lstStyle/>
          <a:p>
            <a:r>
              <a:rPr lang="en-GB" dirty="0"/>
              <a:t>f(t)</a:t>
            </a:r>
          </a:p>
        </p:txBody>
      </p:sp>
      <p:sp>
        <p:nvSpPr>
          <p:cNvPr id="13" name="TextBox 12">
            <a:extLst>
              <a:ext uri="{FF2B5EF4-FFF2-40B4-BE49-F238E27FC236}">
                <a16:creationId xmlns:a16="http://schemas.microsoft.com/office/drawing/2014/main" id="{102ED523-4185-7942-8810-8455D4881307}"/>
              </a:ext>
            </a:extLst>
          </p:cNvPr>
          <p:cNvSpPr txBox="1"/>
          <p:nvPr/>
        </p:nvSpPr>
        <p:spPr>
          <a:xfrm>
            <a:off x="1693828" y="3187339"/>
            <a:ext cx="530915" cy="369332"/>
          </a:xfrm>
          <a:prstGeom prst="rect">
            <a:avLst/>
          </a:prstGeom>
          <a:noFill/>
        </p:spPr>
        <p:txBody>
          <a:bodyPr wrap="none" rtlCol="0">
            <a:spAutoFit/>
          </a:bodyPr>
          <a:lstStyle/>
          <a:p>
            <a:r>
              <a:rPr lang="en-GB" dirty="0"/>
              <a:t>h(t)</a:t>
            </a:r>
          </a:p>
        </p:txBody>
      </p:sp>
      <p:pic>
        <p:nvPicPr>
          <p:cNvPr id="15" name="Picture 14">
            <a:extLst>
              <a:ext uri="{FF2B5EF4-FFF2-40B4-BE49-F238E27FC236}">
                <a16:creationId xmlns:a16="http://schemas.microsoft.com/office/drawing/2014/main" id="{4081EF6F-F991-6540-9E57-83214A362681}"/>
              </a:ext>
            </a:extLst>
          </p:cNvPr>
          <p:cNvPicPr>
            <a:picLocks noChangeAspect="1"/>
          </p:cNvPicPr>
          <p:nvPr/>
        </p:nvPicPr>
        <p:blipFill>
          <a:blip r:embed="rId8"/>
          <a:stretch>
            <a:fillRect/>
          </a:stretch>
        </p:blipFill>
        <p:spPr>
          <a:xfrm>
            <a:off x="8407936" y="1967047"/>
            <a:ext cx="2214617" cy="342592"/>
          </a:xfrm>
          <a:prstGeom prst="rect">
            <a:avLst/>
          </a:prstGeom>
        </p:spPr>
      </p:pic>
      <p:pic>
        <p:nvPicPr>
          <p:cNvPr id="16" name="Picture 15">
            <a:extLst>
              <a:ext uri="{FF2B5EF4-FFF2-40B4-BE49-F238E27FC236}">
                <a16:creationId xmlns:a16="http://schemas.microsoft.com/office/drawing/2014/main" id="{C9814383-CFCD-AF45-8E1B-47C1D23784CD}"/>
              </a:ext>
            </a:extLst>
          </p:cNvPr>
          <p:cNvPicPr>
            <a:picLocks noChangeAspect="1"/>
          </p:cNvPicPr>
          <p:nvPr/>
        </p:nvPicPr>
        <p:blipFill rotWithShape="1">
          <a:blip r:embed="rId9"/>
          <a:srcRect l="17558" t="-10160" b="3713"/>
          <a:stretch/>
        </p:blipFill>
        <p:spPr>
          <a:xfrm>
            <a:off x="8780342" y="2498349"/>
            <a:ext cx="1743900" cy="325823"/>
          </a:xfrm>
          <a:prstGeom prst="rect">
            <a:avLst/>
          </a:prstGeom>
        </p:spPr>
      </p:pic>
      <p:grpSp>
        <p:nvGrpSpPr>
          <p:cNvPr id="23" name="Group 22">
            <a:extLst>
              <a:ext uri="{FF2B5EF4-FFF2-40B4-BE49-F238E27FC236}">
                <a16:creationId xmlns:a16="http://schemas.microsoft.com/office/drawing/2014/main" id="{A68937BC-93A3-894D-A8E6-E2908CBAB30B}"/>
              </a:ext>
            </a:extLst>
          </p:cNvPr>
          <p:cNvGrpSpPr/>
          <p:nvPr/>
        </p:nvGrpSpPr>
        <p:grpSpPr>
          <a:xfrm>
            <a:off x="8120471" y="4141818"/>
            <a:ext cx="3351020" cy="2052290"/>
            <a:chOff x="7976782" y="4318247"/>
            <a:chExt cx="3351020" cy="2052290"/>
          </a:xfrm>
        </p:grpSpPr>
        <p:pic>
          <p:nvPicPr>
            <p:cNvPr id="14" name="Picture 13">
              <a:extLst>
                <a:ext uri="{FF2B5EF4-FFF2-40B4-BE49-F238E27FC236}">
                  <a16:creationId xmlns:a16="http://schemas.microsoft.com/office/drawing/2014/main" id="{6D45DC86-3331-6943-8752-5C3A4F9E794A}"/>
                </a:ext>
              </a:extLst>
            </p:cNvPr>
            <p:cNvPicPr>
              <a:picLocks noChangeAspect="1"/>
            </p:cNvPicPr>
            <p:nvPr/>
          </p:nvPicPr>
          <p:blipFill>
            <a:blip r:embed="rId10"/>
            <a:stretch>
              <a:fillRect/>
            </a:stretch>
          </p:blipFill>
          <p:spPr>
            <a:xfrm>
              <a:off x="7976782" y="4401323"/>
              <a:ext cx="3351020" cy="1969214"/>
            </a:xfrm>
            <a:prstGeom prst="rect">
              <a:avLst/>
            </a:prstGeom>
          </p:spPr>
        </p:pic>
        <p:sp>
          <p:nvSpPr>
            <p:cNvPr id="17" name="TextBox 16">
              <a:extLst>
                <a:ext uri="{FF2B5EF4-FFF2-40B4-BE49-F238E27FC236}">
                  <a16:creationId xmlns:a16="http://schemas.microsoft.com/office/drawing/2014/main" id="{500501F2-1A13-484E-8E8D-78F8BC0738A4}"/>
                </a:ext>
              </a:extLst>
            </p:cNvPr>
            <p:cNvSpPr txBox="1"/>
            <p:nvPr/>
          </p:nvSpPr>
          <p:spPr>
            <a:xfrm>
              <a:off x="7999926" y="4318247"/>
              <a:ext cx="1752403" cy="307777"/>
            </a:xfrm>
            <a:prstGeom prst="rect">
              <a:avLst/>
            </a:prstGeom>
            <a:solidFill>
              <a:schemeClr val="bg1"/>
            </a:solidFill>
          </p:spPr>
          <p:txBody>
            <a:bodyPr wrap="none" rtlCol="0">
              <a:spAutoFit/>
            </a:bodyPr>
            <a:lstStyle/>
            <a:p>
              <a:r>
                <a:rPr lang="en-GB" sz="1400" dirty="0"/>
                <a:t>-20 log |H(</a:t>
              </a:r>
              <a:r>
                <a:rPr lang="en-GB" sz="1400" dirty="0" err="1"/>
                <a:t>ω</a:t>
              </a:r>
              <a:r>
                <a:rPr lang="en-GB" sz="1400" dirty="0"/>
                <a:t>)|/|H(0)|</a:t>
              </a:r>
            </a:p>
          </p:txBody>
        </p:sp>
      </p:grpSp>
      <p:sp>
        <p:nvSpPr>
          <p:cNvPr id="20" name="TextBox 19">
            <a:extLst>
              <a:ext uri="{FF2B5EF4-FFF2-40B4-BE49-F238E27FC236}">
                <a16:creationId xmlns:a16="http://schemas.microsoft.com/office/drawing/2014/main" id="{1EA19E2D-2BC3-0E42-A69A-C11A6AFE47FA}"/>
              </a:ext>
            </a:extLst>
          </p:cNvPr>
          <p:cNvSpPr txBox="1"/>
          <p:nvPr/>
        </p:nvSpPr>
        <p:spPr>
          <a:xfrm>
            <a:off x="1693828" y="4983297"/>
            <a:ext cx="518091" cy="369332"/>
          </a:xfrm>
          <a:prstGeom prst="rect">
            <a:avLst/>
          </a:prstGeom>
          <a:noFill/>
        </p:spPr>
        <p:txBody>
          <a:bodyPr wrap="none" rtlCol="0">
            <a:spAutoFit/>
          </a:bodyPr>
          <a:lstStyle/>
          <a:p>
            <a:r>
              <a:rPr lang="en-GB" dirty="0"/>
              <a:t>v(t)</a:t>
            </a:r>
          </a:p>
        </p:txBody>
      </p:sp>
      <p:pic>
        <p:nvPicPr>
          <p:cNvPr id="21" name="Picture 20">
            <a:extLst>
              <a:ext uri="{FF2B5EF4-FFF2-40B4-BE49-F238E27FC236}">
                <a16:creationId xmlns:a16="http://schemas.microsoft.com/office/drawing/2014/main" id="{D4BEEFD8-EC85-D049-A979-4CEFFA5A4DF2}"/>
              </a:ext>
            </a:extLst>
          </p:cNvPr>
          <p:cNvPicPr>
            <a:picLocks noChangeAspect="1"/>
          </p:cNvPicPr>
          <p:nvPr/>
        </p:nvPicPr>
        <p:blipFill>
          <a:blip r:embed="rId11"/>
          <a:stretch>
            <a:fillRect/>
          </a:stretch>
        </p:blipFill>
        <p:spPr>
          <a:xfrm>
            <a:off x="3943665" y="4496850"/>
            <a:ext cx="2932262" cy="712651"/>
          </a:xfrm>
          <a:prstGeom prst="rect">
            <a:avLst/>
          </a:prstGeom>
        </p:spPr>
      </p:pic>
      <p:sp>
        <p:nvSpPr>
          <p:cNvPr id="22" name="TextBox 21">
            <a:extLst>
              <a:ext uri="{FF2B5EF4-FFF2-40B4-BE49-F238E27FC236}">
                <a16:creationId xmlns:a16="http://schemas.microsoft.com/office/drawing/2014/main" id="{3FF9D13F-E246-FF45-92D4-BADFE58393CF}"/>
              </a:ext>
            </a:extLst>
          </p:cNvPr>
          <p:cNvSpPr txBox="1"/>
          <p:nvPr/>
        </p:nvSpPr>
        <p:spPr>
          <a:xfrm>
            <a:off x="8507872" y="3206405"/>
            <a:ext cx="2114681" cy="338554"/>
          </a:xfrm>
          <a:prstGeom prst="rect">
            <a:avLst/>
          </a:prstGeom>
          <a:noFill/>
        </p:spPr>
        <p:txBody>
          <a:bodyPr wrap="none" rtlCol="0">
            <a:spAutoFit/>
          </a:bodyPr>
          <a:lstStyle/>
          <a:p>
            <a:r>
              <a:rPr lang="en-GB" sz="1600" dirty="0" err="1"/>
              <a:t>t</a:t>
            </a:r>
            <a:r>
              <a:rPr lang="en-GB" sz="1600" baseline="-25000" dirty="0" err="1"/>
              <a:t>p</a:t>
            </a:r>
            <a:r>
              <a:rPr lang="en-GB" sz="1600" dirty="0"/>
              <a:t>=1ns   </a:t>
            </a:r>
            <a:r>
              <a:rPr lang="en-GB" sz="1600" dirty="0" err="1"/>
              <a:t>f</a:t>
            </a:r>
            <a:r>
              <a:rPr lang="en-GB" sz="1600" baseline="-25000" dirty="0" err="1"/>
              <a:t>bw</a:t>
            </a:r>
            <a:r>
              <a:rPr lang="en-GB" sz="1600" dirty="0"/>
              <a:t> ~250MHz</a:t>
            </a:r>
          </a:p>
        </p:txBody>
      </p:sp>
    </p:spTree>
    <p:extLst>
      <p:ext uri="{BB962C8B-B14F-4D97-AF65-F5344CB8AC3E}">
        <p14:creationId xmlns:p14="http://schemas.microsoft.com/office/powerpoint/2010/main" val="4066231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122BA7-9417-2243-9DC1-A555B09B54A6}"/>
              </a:ext>
            </a:extLst>
          </p:cNvPr>
          <p:cNvSpPr>
            <a:spLocks noGrp="1"/>
          </p:cNvSpPr>
          <p:nvPr>
            <p:ph type="dt" sz="half" idx="10"/>
          </p:nvPr>
        </p:nvSpPr>
        <p:spPr/>
        <p:txBody>
          <a:bodyPr/>
          <a:lstStyle/>
          <a:p>
            <a:pPr>
              <a:defRPr/>
            </a:pPr>
            <a:fld id="{A52BF309-6B9F-3741-9BDB-9CF9B53810AF}" type="datetime1">
              <a:rPr lang="en-US" smtClean="0"/>
              <a:t>10/21/21</a:t>
            </a:fld>
            <a:endParaRPr lang="en-US" dirty="0"/>
          </a:p>
        </p:txBody>
      </p:sp>
      <p:sp>
        <p:nvSpPr>
          <p:cNvPr id="3" name="Slide Number Placeholder 2">
            <a:extLst>
              <a:ext uri="{FF2B5EF4-FFF2-40B4-BE49-F238E27FC236}">
                <a16:creationId xmlns:a16="http://schemas.microsoft.com/office/drawing/2014/main" id="{1E746585-B0AD-294B-B07E-633930BEA09B}"/>
              </a:ext>
            </a:extLst>
          </p:cNvPr>
          <p:cNvSpPr>
            <a:spLocks noGrp="1"/>
          </p:cNvSpPr>
          <p:nvPr>
            <p:ph type="sldNum" sz="quarter" idx="11"/>
          </p:nvPr>
        </p:nvSpPr>
        <p:spPr/>
        <p:txBody>
          <a:bodyPr/>
          <a:lstStyle/>
          <a:p>
            <a:pPr>
              <a:defRPr/>
            </a:pPr>
            <a:fld id="{7139EE62-D25E-4D29-9274-D0BC29529B49}" type="slidenum">
              <a:rPr lang="en-US" smtClean="0"/>
              <a:pPr>
                <a:defRPr/>
              </a:pPr>
              <a:t>8</a:t>
            </a:fld>
            <a:endParaRPr lang="en-US" dirty="0"/>
          </a:p>
        </p:txBody>
      </p:sp>
      <p:pic>
        <p:nvPicPr>
          <p:cNvPr id="4" name="Picture 3">
            <a:extLst>
              <a:ext uri="{FF2B5EF4-FFF2-40B4-BE49-F238E27FC236}">
                <a16:creationId xmlns:a16="http://schemas.microsoft.com/office/drawing/2014/main" id="{BCB70016-E32B-3F47-8152-9CB4C47673EF}"/>
              </a:ext>
            </a:extLst>
          </p:cNvPr>
          <p:cNvPicPr>
            <a:picLocks noChangeAspect="1"/>
          </p:cNvPicPr>
          <p:nvPr/>
        </p:nvPicPr>
        <p:blipFill>
          <a:blip r:embed="rId2"/>
          <a:stretch>
            <a:fillRect/>
          </a:stretch>
        </p:blipFill>
        <p:spPr>
          <a:xfrm>
            <a:off x="228460" y="847595"/>
            <a:ext cx="2067707" cy="1426005"/>
          </a:xfrm>
          <a:prstGeom prst="rect">
            <a:avLst/>
          </a:prstGeom>
        </p:spPr>
      </p:pic>
      <p:pic>
        <p:nvPicPr>
          <p:cNvPr id="5" name="Picture 4">
            <a:extLst>
              <a:ext uri="{FF2B5EF4-FFF2-40B4-BE49-F238E27FC236}">
                <a16:creationId xmlns:a16="http://schemas.microsoft.com/office/drawing/2014/main" id="{E88E48D3-BB92-9E4E-847B-2C0B99F99201}"/>
              </a:ext>
            </a:extLst>
          </p:cNvPr>
          <p:cNvPicPr>
            <a:picLocks noChangeAspect="1"/>
          </p:cNvPicPr>
          <p:nvPr/>
        </p:nvPicPr>
        <p:blipFill>
          <a:blip r:embed="rId3"/>
          <a:stretch>
            <a:fillRect/>
          </a:stretch>
        </p:blipFill>
        <p:spPr>
          <a:xfrm>
            <a:off x="185600" y="4268132"/>
            <a:ext cx="2225861" cy="1535077"/>
          </a:xfrm>
          <a:prstGeom prst="rect">
            <a:avLst/>
          </a:prstGeom>
        </p:spPr>
      </p:pic>
      <p:pic>
        <p:nvPicPr>
          <p:cNvPr id="6" name="Picture 5">
            <a:extLst>
              <a:ext uri="{FF2B5EF4-FFF2-40B4-BE49-F238E27FC236}">
                <a16:creationId xmlns:a16="http://schemas.microsoft.com/office/drawing/2014/main" id="{F62AC3B3-3F58-F44A-A28C-723FB3E342C8}"/>
              </a:ext>
            </a:extLst>
          </p:cNvPr>
          <p:cNvPicPr>
            <a:picLocks noChangeAspect="1"/>
          </p:cNvPicPr>
          <p:nvPr/>
        </p:nvPicPr>
        <p:blipFill>
          <a:blip r:embed="rId4"/>
          <a:stretch>
            <a:fillRect/>
          </a:stretch>
        </p:blipFill>
        <p:spPr>
          <a:xfrm>
            <a:off x="185600" y="2563226"/>
            <a:ext cx="2225861" cy="1535076"/>
          </a:xfrm>
          <a:prstGeom prst="rect">
            <a:avLst/>
          </a:prstGeom>
        </p:spPr>
      </p:pic>
      <p:pic>
        <p:nvPicPr>
          <p:cNvPr id="10" name="Picture 9">
            <a:extLst>
              <a:ext uri="{FF2B5EF4-FFF2-40B4-BE49-F238E27FC236}">
                <a16:creationId xmlns:a16="http://schemas.microsoft.com/office/drawing/2014/main" id="{1B8C5834-32FE-0F40-88EB-34B419BC73B0}"/>
              </a:ext>
            </a:extLst>
          </p:cNvPr>
          <p:cNvPicPr>
            <a:picLocks noChangeAspect="1"/>
          </p:cNvPicPr>
          <p:nvPr/>
        </p:nvPicPr>
        <p:blipFill>
          <a:blip r:embed="rId2"/>
          <a:stretch>
            <a:fillRect/>
          </a:stretch>
        </p:blipFill>
        <p:spPr>
          <a:xfrm>
            <a:off x="2497894" y="847595"/>
            <a:ext cx="2067707" cy="1426005"/>
          </a:xfrm>
          <a:prstGeom prst="rect">
            <a:avLst/>
          </a:prstGeom>
        </p:spPr>
      </p:pic>
      <p:pic>
        <p:nvPicPr>
          <p:cNvPr id="11" name="Picture 10">
            <a:extLst>
              <a:ext uri="{FF2B5EF4-FFF2-40B4-BE49-F238E27FC236}">
                <a16:creationId xmlns:a16="http://schemas.microsoft.com/office/drawing/2014/main" id="{9F6939D1-7E99-1E4A-A4F1-4D98634C4547}"/>
              </a:ext>
            </a:extLst>
          </p:cNvPr>
          <p:cNvPicPr>
            <a:picLocks noChangeAspect="1"/>
          </p:cNvPicPr>
          <p:nvPr/>
        </p:nvPicPr>
        <p:blipFill>
          <a:blip r:embed="rId2"/>
          <a:stretch>
            <a:fillRect/>
          </a:stretch>
        </p:blipFill>
        <p:spPr>
          <a:xfrm>
            <a:off x="4836903" y="847595"/>
            <a:ext cx="2067707" cy="1426005"/>
          </a:xfrm>
          <a:prstGeom prst="rect">
            <a:avLst/>
          </a:prstGeom>
        </p:spPr>
      </p:pic>
      <p:pic>
        <p:nvPicPr>
          <p:cNvPr id="12" name="Picture 11">
            <a:extLst>
              <a:ext uri="{FF2B5EF4-FFF2-40B4-BE49-F238E27FC236}">
                <a16:creationId xmlns:a16="http://schemas.microsoft.com/office/drawing/2014/main" id="{0C5C768F-67A0-974E-9DDC-25C2189492E8}"/>
              </a:ext>
            </a:extLst>
          </p:cNvPr>
          <p:cNvPicPr>
            <a:picLocks noChangeAspect="1"/>
          </p:cNvPicPr>
          <p:nvPr/>
        </p:nvPicPr>
        <p:blipFill>
          <a:blip r:embed="rId2"/>
          <a:stretch>
            <a:fillRect/>
          </a:stretch>
        </p:blipFill>
        <p:spPr>
          <a:xfrm>
            <a:off x="7129162" y="847593"/>
            <a:ext cx="2067707" cy="1426005"/>
          </a:xfrm>
          <a:prstGeom prst="rect">
            <a:avLst/>
          </a:prstGeom>
        </p:spPr>
      </p:pic>
      <p:pic>
        <p:nvPicPr>
          <p:cNvPr id="13" name="Picture 12">
            <a:extLst>
              <a:ext uri="{FF2B5EF4-FFF2-40B4-BE49-F238E27FC236}">
                <a16:creationId xmlns:a16="http://schemas.microsoft.com/office/drawing/2014/main" id="{904FF823-E5EA-C94A-BA3C-A8ECE2DD5D16}"/>
              </a:ext>
            </a:extLst>
          </p:cNvPr>
          <p:cNvPicPr>
            <a:picLocks noChangeAspect="1"/>
          </p:cNvPicPr>
          <p:nvPr/>
        </p:nvPicPr>
        <p:blipFill>
          <a:blip r:embed="rId2"/>
          <a:stretch>
            <a:fillRect/>
          </a:stretch>
        </p:blipFill>
        <p:spPr>
          <a:xfrm>
            <a:off x="9468171" y="847593"/>
            <a:ext cx="2067707" cy="1426005"/>
          </a:xfrm>
          <a:prstGeom prst="rect">
            <a:avLst/>
          </a:prstGeom>
        </p:spPr>
      </p:pic>
      <p:pic>
        <p:nvPicPr>
          <p:cNvPr id="14" name="Picture 13">
            <a:extLst>
              <a:ext uri="{FF2B5EF4-FFF2-40B4-BE49-F238E27FC236}">
                <a16:creationId xmlns:a16="http://schemas.microsoft.com/office/drawing/2014/main" id="{F83AF039-2143-4D49-889F-29276528AFC8}"/>
              </a:ext>
            </a:extLst>
          </p:cNvPr>
          <p:cNvPicPr>
            <a:picLocks noChangeAspect="1"/>
          </p:cNvPicPr>
          <p:nvPr/>
        </p:nvPicPr>
        <p:blipFill>
          <a:blip r:embed="rId5"/>
          <a:stretch>
            <a:fillRect/>
          </a:stretch>
        </p:blipFill>
        <p:spPr>
          <a:xfrm>
            <a:off x="2497894" y="2563227"/>
            <a:ext cx="2225860" cy="1535076"/>
          </a:xfrm>
          <a:prstGeom prst="rect">
            <a:avLst/>
          </a:prstGeom>
        </p:spPr>
      </p:pic>
      <p:pic>
        <p:nvPicPr>
          <p:cNvPr id="15" name="Picture 14">
            <a:extLst>
              <a:ext uri="{FF2B5EF4-FFF2-40B4-BE49-F238E27FC236}">
                <a16:creationId xmlns:a16="http://schemas.microsoft.com/office/drawing/2014/main" id="{6AEDB8ED-DA3C-B246-A4EA-71C47316D61A}"/>
              </a:ext>
            </a:extLst>
          </p:cNvPr>
          <p:cNvPicPr>
            <a:picLocks noChangeAspect="1"/>
          </p:cNvPicPr>
          <p:nvPr/>
        </p:nvPicPr>
        <p:blipFill>
          <a:blip r:embed="rId6"/>
          <a:stretch>
            <a:fillRect/>
          </a:stretch>
        </p:blipFill>
        <p:spPr>
          <a:xfrm>
            <a:off x="2572377" y="4319500"/>
            <a:ext cx="2151379" cy="1483709"/>
          </a:xfrm>
          <a:prstGeom prst="rect">
            <a:avLst/>
          </a:prstGeom>
        </p:spPr>
      </p:pic>
      <p:pic>
        <p:nvPicPr>
          <p:cNvPr id="16" name="Picture 15">
            <a:extLst>
              <a:ext uri="{FF2B5EF4-FFF2-40B4-BE49-F238E27FC236}">
                <a16:creationId xmlns:a16="http://schemas.microsoft.com/office/drawing/2014/main" id="{1A0A637D-7EAF-5947-92B3-8347990B1AAB}"/>
              </a:ext>
            </a:extLst>
          </p:cNvPr>
          <p:cNvPicPr>
            <a:picLocks noChangeAspect="1"/>
          </p:cNvPicPr>
          <p:nvPr/>
        </p:nvPicPr>
        <p:blipFill>
          <a:blip r:embed="rId7"/>
          <a:stretch>
            <a:fillRect/>
          </a:stretch>
        </p:blipFill>
        <p:spPr>
          <a:xfrm>
            <a:off x="4914189" y="2563225"/>
            <a:ext cx="2102096" cy="1449721"/>
          </a:xfrm>
          <a:prstGeom prst="rect">
            <a:avLst/>
          </a:prstGeom>
        </p:spPr>
      </p:pic>
      <p:pic>
        <p:nvPicPr>
          <p:cNvPr id="17" name="Picture 16">
            <a:extLst>
              <a:ext uri="{FF2B5EF4-FFF2-40B4-BE49-F238E27FC236}">
                <a16:creationId xmlns:a16="http://schemas.microsoft.com/office/drawing/2014/main" id="{2736A633-18AA-8942-8F47-609F4FB58AAD}"/>
              </a:ext>
            </a:extLst>
          </p:cNvPr>
          <p:cNvPicPr>
            <a:picLocks noChangeAspect="1"/>
          </p:cNvPicPr>
          <p:nvPr/>
        </p:nvPicPr>
        <p:blipFill>
          <a:blip r:embed="rId8"/>
          <a:stretch>
            <a:fillRect/>
          </a:stretch>
        </p:blipFill>
        <p:spPr>
          <a:xfrm>
            <a:off x="4884672" y="4319500"/>
            <a:ext cx="2229481" cy="1537573"/>
          </a:xfrm>
          <a:prstGeom prst="rect">
            <a:avLst/>
          </a:prstGeom>
        </p:spPr>
      </p:pic>
      <p:pic>
        <p:nvPicPr>
          <p:cNvPr id="18" name="Picture 17">
            <a:extLst>
              <a:ext uri="{FF2B5EF4-FFF2-40B4-BE49-F238E27FC236}">
                <a16:creationId xmlns:a16="http://schemas.microsoft.com/office/drawing/2014/main" id="{57FED9E3-1000-8641-A406-1C87BF55935A}"/>
              </a:ext>
            </a:extLst>
          </p:cNvPr>
          <p:cNvPicPr>
            <a:picLocks noChangeAspect="1"/>
          </p:cNvPicPr>
          <p:nvPr/>
        </p:nvPicPr>
        <p:blipFill>
          <a:blip r:embed="rId9"/>
          <a:stretch>
            <a:fillRect/>
          </a:stretch>
        </p:blipFill>
        <p:spPr>
          <a:xfrm>
            <a:off x="7226482" y="2563225"/>
            <a:ext cx="2123784" cy="1464679"/>
          </a:xfrm>
          <a:prstGeom prst="rect">
            <a:avLst/>
          </a:prstGeom>
        </p:spPr>
      </p:pic>
      <p:pic>
        <p:nvPicPr>
          <p:cNvPr id="19" name="Picture 18">
            <a:extLst>
              <a:ext uri="{FF2B5EF4-FFF2-40B4-BE49-F238E27FC236}">
                <a16:creationId xmlns:a16="http://schemas.microsoft.com/office/drawing/2014/main" id="{622888E3-A94C-F54A-8F49-F77B8B093225}"/>
              </a:ext>
            </a:extLst>
          </p:cNvPr>
          <p:cNvPicPr>
            <a:picLocks noChangeAspect="1"/>
          </p:cNvPicPr>
          <p:nvPr/>
        </p:nvPicPr>
        <p:blipFill>
          <a:blip r:embed="rId10"/>
          <a:stretch>
            <a:fillRect/>
          </a:stretch>
        </p:blipFill>
        <p:spPr>
          <a:xfrm>
            <a:off x="7222172" y="4354521"/>
            <a:ext cx="2100598" cy="1448688"/>
          </a:xfrm>
          <a:prstGeom prst="rect">
            <a:avLst/>
          </a:prstGeom>
        </p:spPr>
      </p:pic>
      <p:pic>
        <p:nvPicPr>
          <p:cNvPr id="20" name="Picture 19">
            <a:extLst>
              <a:ext uri="{FF2B5EF4-FFF2-40B4-BE49-F238E27FC236}">
                <a16:creationId xmlns:a16="http://schemas.microsoft.com/office/drawing/2014/main" id="{5452854E-1D68-9D49-A8C8-1C96647853ED}"/>
              </a:ext>
            </a:extLst>
          </p:cNvPr>
          <p:cNvPicPr>
            <a:picLocks noChangeAspect="1"/>
          </p:cNvPicPr>
          <p:nvPr/>
        </p:nvPicPr>
        <p:blipFill>
          <a:blip r:embed="rId11"/>
          <a:stretch>
            <a:fillRect/>
          </a:stretch>
        </p:blipFill>
        <p:spPr>
          <a:xfrm>
            <a:off x="9587363" y="4354927"/>
            <a:ext cx="2178111" cy="1502146"/>
          </a:xfrm>
          <a:prstGeom prst="rect">
            <a:avLst/>
          </a:prstGeom>
        </p:spPr>
      </p:pic>
      <p:pic>
        <p:nvPicPr>
          <p:cNvPr id="21" name="Picture 20">
            <a:extLst>
              <a:ext uri="{FF2B5EF4-FFF2-40B4-BE49-F238E27FC236}">
                <a16:creationId xmlns:a16="http://schemas.microsoft.com/office/drawing/2014/main" id="{0DFCD872-F60F-8D46-9417-61910B70084E}"/>
              </a:ext>
            </a:extLst>
          </p:cNvPr>
          <p:cNvPicPr>
            <a:picLocks noChangeAspect="1"/>
          </p:cNvPicPr>
          <p:nvPr/>
        </p:nvPicPr>
        <p:blipFill>
          <a:blip r:embed="rId12"/>
          <a:stretch>
            <a:fillRect/>
          </a:stretch>
        </p:blipFill>
        <p:spPr>
          <a:xfrm>
            <a:off x="9430790" y="2574553"/>
            <a:ext cx="2209436" cy="1523749"/>
          </a:xfrm>
          <a:prstGeom prst="rect">
            <a:avLst/>
          </a:prstGeom>
        </p:spPr>
      </p:pic>
      <p:sp>
        <p:nvSpPr>
          <p:cNvPr id="22" name="TextBox 21">
            <a:extLst>
              <a:ext uri="{FF2B5EF4-FFF2-40B4-BE49-F238E27FC236}">
                <a16:creationId xmlns:a16="http://schemas.microsoft.com/office/drawing/2014/main" id="{D82D4695-0DEA-FA45-B332-360738FC6ECB}"/>
              </a:ext>
            </a:extLst>
          </p:cNvPr>
          <p:cNvSpPr txBox="1"/>
          <p:nvPr/>
        </p:nvSpPr>
        <p:spPr>
          <a:xfrm>
            <a:off x="1087488" y="3159362"/>
            <a:ext cx="843501" cy="307777"/>
          </a:xfrm>
          <a:prstGeom prst="rect">
            <a:avLst/>
          </a:prstGeom>
          <a:noFill/>
        </p:spPr>
        <p:txBody>
          <a:bodyPr wrap="none" rtlCol="0">
            <a:spAutoFit/>
          </a:bodyPr>
          <a:lstStyle/>
          <a:p>
            <a:r>
              <a:rPr lang="en-GB" sz="1400" dirty="0" err="1"/>
              <a:t>t</a:t>
            </a:r>
            <a:r>
              <a:rPr lang="en-GB" sz="1400" baseline="-25000" dirty="0" err="1"/>
              <a:t>p</a:t>
            </a:r>
            <a:r>
              <a:rPr lang="en-GB" sz="1400" dirty="0"/>
              <a:t>=0.5ns</a:t>
            </a:r>
          </a:p>
        </p:txBody>
      </p:sp>
      <p:sp>
        <p:nvSpPr>
          <p:cNvPr id="23" name="TextBox 22">
            <a:extLst>
              <a:ext uri="{FF2B5EF4-FFF2-40B4-BE49-F238E27FC236}">
                <a16:creationId xmlns:a16="http://schemas.microsoft.com/office/drawing/2014/main" id="{AFE722FE-A878-0446-9BD6-54E96209F17E}"/>
              </a:ext>
            </a:extLst>
          </p:cNvPr>
          <p:cNvSpPr txBox="1"/>
          <p:nvPr/>
        </p:nvSpPr>
        <p:spPr>
          <a:xfrm>
            <a:off x="3288420" y="3159362"/>
            <a:ext cx="694421" cy="307777"/>
          </a:xfrm>
          <a:prstGeom prst="rect">
            <a:avLst/>
          </a:prstGeom>
          <a:noFill/>
        </p:spPr>
        <p:txBody>
          <a:bodyPr wrap="none" rtlCol="0">
            <a:spAutoFit/>
          </a:bodyPr>
          <a:lstStyle/>
          <a:p>
            <a:r>
              <a:rPr lang="en-GB" sz="1400" dirty="0" err="1"/>
              <a:t>t</a:t>
            </a:r>
            <a:r>
              <a:rPr lang="en-GB" sz="1400" baseline="-25000" dirty="0" err="1"/>
              <a:t>p</a:t>
            </a:r>
            <a:r>
              <a:rPr lang="en-GB" sz="1400" dirty="0"/>
              <a:t>=1ns</a:t>
            </a:r>
          </a:p>
        </p:txBody>
      </p:sp>
      <p:sp>
        <p:nvSpPr>
          <p:cNvPr id="24" name="TextBox 23">
            <a:extLst>
              <a:ext uri="{FF2B5EF4-FFF2-40B4-BE49-F238E27FC236}">
                <a16:creationId xmlns:a16="http://schemas.microsoft.com/office/drawing/2014/main" id="{E3A530F8-DB0A-4643-B438-960513FB2CDF}"/>
              </a:ext>
            </a:extLst>
          </p:cNvPr>
          <p:cNvSpPr txBox="1"/>
          <p:nvPr/>
        </p:nvSpPr>
        <p:spPr>
          <a:xfrm>
            <a:off x="5858853" y="3159362"/>
            <a:ext cx="694421" cy="307777"/>
          </a:xfrm>
          <a:prstGeom prst="rect">
            <a:avLst/>
          </a:prstGeom>
          <a:noFill/>
        </p:spPr>
        <p:txBody>
          <a:bodyPr wrap="none" rtlCol="0">
            <a:spAutoFit/>
          </a:bodyPr>
          <a:lstStyle/>
          <a:p>
            <a:r>
              <a:rPr lang="en-GB" sz="1400" dirty="0" err="1"/>
              <a:t>t</a:t>
            </a:r>
            <a:r>
              <a:rPr lang="en-GB" sz="1400" baseline="-25000" dirty="0" err="1"/>
              <a:t>p</a:t>
            </a:r>
            <a:r>
              <a:rPr lang="en-GB" sz="1400" dirty="0"/>
              <a:t>=2ns</a:t>
            </a:r>
          </a:p>
        </p:txBody>
      </p:sp>
      <p:sp>
        <p:nvSpPr>
          <p:cNvPr id="25" name="TextBox 24">
            <a:extLst>
              <a:ext uri="{FF2B5EF4-FFF2-40B4-BE49-F238E27FC236}">
                <a16:creationId xmlns:a16="http://schemas.microsoft.com/office/drawing/2014/main" id="{3220058A-F6BF-F741-B867-7E483EC98FF6}"/>
              </a:ext>
            </a:extLst>
          </p:cNvPr>
          <p:cNvSpPr txBox="1"/>
          <p:nvPr/>
        </p:nvSpPr>
        <p:spPr>
          <a:xfrm>
            <a:off x="7676656" y="3159362"/>
            <a:ext cx="694421" cy="307777"/>
          </a:xfrm>
          <a:prstGeom prst="rect">
            <a:avLst/>
          </a:prstGeom>
          <a:noFill/>
        </p:spPr>
        <p:txBody>
          <a:bodyPr wrap="none" rtlCol="0">
            <a:spAutoFit/>
          </a:bodyPr>
          <a:lstStyle/>
          <a:p>
            <a:r>
              <a:rPr lang="en-GB" sz="1400" dirty="0" err="1"/>
              <a:t>t</a:t>
            </a:r>
            <a:r>
              <a:rPr lang="en-GB" sz="1400" baseline="-25000" dirty="0" err="1"/>
              <a:t>p</a:t>
            </a:r>
            <a:r>
              <a:rPr lang="en-GB" sz="1400" dirty="0"/>
              <a:t>=5ns</a:t>
            </a:r>
          </a:p>
        </p:txBody>
      </p:sp>
      <p:sp>
        <p:nvSpPr>
          <p:cNvPr id="26" name="TextBox 25">
            <a:extLst>
              <a:ext uri="{FF2B5EF4-FFF2-40B4-BE49-F238E27FC236}">
                <a16:creationId xmlns:a16="http://schemas.microsoft.com/office/drawing/2014/main" id="{8461B0D5-EA44-E141-AF4B-B24EEE7A9D73}"/>
              </a:ext>
            </a:extLst>
          </p:cNvPr>
          <p:cNvSpPr txBox="1"/>
          <p:nvPr/>
        </p:nvSpPr>
        <p:spPr>
          <a:xfrm>
            <a:off x="10279514" y="3159362"/>
            <a:ext cx="793807" cy="307777"/>
          </a:xfrm>
          <a:prstGeom prst="rect">
            <a:avLst/>
          </a:prstGeom>
          <a:noFill/>
        </p:spPr>
        <p:txBody>
          <a:bodyPr wrap="none" rtlCol="0">
            <a:spAutoFit/>
          </a:bodyPr>
          <a:lstStyle/>
          <a:p>
            <a:r>
              <a:rPr lang="en-GB" sz="1400" dirty="0" err="1"/>
              <a:t>t</a:t>
            </a:r>
            <a:r>
              <a:rPr lang="en-GB" sz="1400" baseline="-25000" dirty="0" err="1"/>
              <a:t>p</a:t>
            </a:r>
            <a:r>
              <a:rPr lang="en-GB" sz="1400" dirty="0"/>
              <a:t>=10ns</a:t>
            </a:r>
          </a:p>
        </p:txBody>
      </p:sp>
      <p:sp>
        <p:nvSpPr>
          <p:cNvPr id="27" name="TextBox 26">
            <a:extLst>
              <a:ext uri="{FF2B5EF4-FFF2-40B4-BE49-F238E27FC236}">
                <a16:creationId xmlns:a16="http://schemas.microsoft.com/office/drawing/2014/main" id="{5B88C95C-3004-7146-A3DA-3231C854730D}"/>
              </a:ext>
            </a:extLst>
          </p:cNvPr>
          <p:cNvSpPr txBox="1"/>
          <p:nvPr/>
        </p:nvSpPr>
        <p:spPr>
          <a:xfrm>
            <a:off x="274940" y="523876"/>
            <a:ext cx="402674" cy="307777"/>
          </a:xfrm>
          <a:prstGeom prst="rect">
            <a:avLst/>
          </a:prstGeom>
          <a:noFill/>
        </p:spPr>
        <p:txBody>
          <a:bodyPr wrap="none" rtlCol="0">
            <a:spAutoFit/>
          </a:bodyPr>
          <a:lstStyle/>
          <a:p>
            <a:r>
              <a:rPr lang="en-GB" sz="1400" dirty="0"/>
              <a:t>f(t)</a:t>
            </a:r>
          </a:p>
        </p:txBody>
      </p:sp>
      <p:sp>
        <p:nvSpPr>
          <p:cNvPr id="29" name="Text Box 20">
            <a:extLst>
              <a:ext uri="{FF2B5EF4-FFF2-40B4-BE49-F238E27FC236}">
                <a16:creationId xmlns:a16="http://schemas.microsoft.com/office/drawing/2014/main" id="{DCC5D814-0447-5D4C-89F2-0C3044D30BB8}"/>
              </a:ext>
            </a:extLst>
          </p:cNvPr>
          <p:cNvSpPr txBox="1">
            <a:spLocks noChangeArrowheads="1"/>
          </p:cNvSpPr>
          <p:nvPr/>
        </p:nvSpPr>
        <p:spPr bwMode="auto">
          <a:xfrm>
            <a:off x="0" y="1"/>
            <a:ext cx="1217458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Electronics processing of a detector signal</a:t>
            </a:r>
          </a:p>
        </p:txBody>
      </p:sp>
      <p:sp>
        <p:nvSpPr>
          <p:cNvPr id="30" name="TextBox 29">
            <a:extLst>
              <a:ext uri="{FF2B5EF4-FFF2-40B4-BE49-F238E27FC236}">
                <a16:creationId xmlns:a16="http://schemas.microsoft.com/office/drawing/2014/main" id="{7F8A7DEF-D1C0-424C-9A75-63419A66EE01}"/>
              </a:ext>
            </a:extLst>
          </p:cNvPr>
          <p:cNvSpPr txBox="1"/>
          <p:nvPr/>
        </p:nvSpPr>
        <p:spPr>
          <a:xfrm>
            <a:off x="274940" y="4053304"/>
            <a:ext cx="442750" cy="307777"/>
          </a:xfrm>
          <a:prstGeom prst="rect">
            <a:avLst/>
          </a:prstGeom>
          <a:noFill/>
        </p:spPr>
        <p:txBody>
          <a:bodyPr wrap="none" rtlCol="0">
            <a:spAutoFit/>
          </a:bodyPr>
          <a:lstStyle/>
          <a:p>
            <a:r>
              <a:rPr lang="en-GB" sz="1400" dirty="0"/>
              <a:t>v(t)</a:t>
            </a:r>
          </a:p>
        </p:txBody>
      </p:sp>
      <p:sp>
        <p:nvSpPr>
          <p:cNvPr id="32" name="TextBox 31">
            <a:extLst>
              <a:ext uri="{FF2B5EF4-FFF2-40B4-BE49-F238E27FC236}">
                <a16:creationId xmlns:a16="http://schemas.microsoft.com/office/drawing/2014/main" id="{3390EC93-1105-2C41-AC40-E60E6168D4CB}"/>
              </a:ext>
            </a:extLst>
          </p:cNvPr>
          <p:cNvSpPr txBox="1"/>
          <p:nvPr/>
        </p:nvSpPr>
        <p:spPr>
          <a:xfrm>
            <a:off x="274940" y="2365229"/>
            <a:ext cx="452368" cy="307777"/>
          </a:xfrm>
          <a:prstGeom prst="rect">
            <a:avLst/>
          </a:prstGeom>
          <a:noFill/>
        </p:spPr>
        <p:txBody>
          <a:bodyPr wrap="none" rtlCol="0">
            <a:spAutoFit/>
          </a:bodyPr>
          <a:lstStyle/>
          <a:p>
            <a:r>
              <a:rPr lang="en-GB" sz="1400" dirty="0"/>
              <a:t>h(t)</a:t>
            </a:r>
          </a:p>
        </p:txBody>
      </p:sp>
      <p:sp>
        <p:nvSpPr>
          <p:cNvPr id="34" name="TextBox 33">
            <a:extLst>
              <a:ext uri="{FF2B5EF4-FFF2-40B4-BE49-F238E27FC236}">
                <a16:creationId xmlns:a16="http://schemas.microsoft.com/office/drawing/2014/main" id="{2B849D87-FA95-AB4E-B267-9DB9E532E34E}"/>
              </a:ext>
            </a:extLst>
          </p:cNvPr>
          <p:cNvSpPr txBox="1"/>
          <p:nvPr/>
        </p:nvSpPr>
        <p:spPr>
          <a:xfrm>
            <a:off x="387275" y="6110344"/>
            <a:ext cx="9240030" cy="276999"/>
          </a:xfrm>
          <a:prstGeom prst="rect">
            <a:avLst/>
          </a:prstGeom>
          <a:noFill/>
        </p:spPr>
        <p:txBody>
          <a:bodyPr wrap="none" rtlCol="0">
            <a:spAutoFit/>
          </a:bodyPr>
          <a:lstStyle/>
          <a:p>
            <a:r>
              <a:rPr lang="en-GB" sz="1200" dirty="0">
                <a:solidFill>
                  <a:srgbClr val="002060"/>
                </a:solidFill>
              </a:rPr>
              <a:t>If the peaking time </a:t>
            </a:r>
            <a:r>
              <a:rPr lang="en-GB" sz="1200" dirty="0" err="1">
                <a:solidFill>
                  <a:srgbClr val="002060"/>
                </a:solidFill>
              </a:rPr>
              <a:t>t</a:t>
            </a:r>
            <a:r>
              <a:rPr lang="en-GB" sz="1200" baseline="-25000" dirty="0" err="1">
                <a:solidFill>
                  <a:srgbClr val="002060"/>
                </a:solidFill>
              </a:rPr>
              <a:t>p</a:t>
            </a:r>
            <a:r>
              <a:rPr lang="en-GB" sz="1200" dirty="0">
                <a:solidFill>
                  <a:srgbClr val="002060"/>
                </a:solidFill>
              </a:rPr>
              <a:t> becomes larger than the signal length, the peak of the output signal approaches the total charge. What else … ? </a:t>
            </a:r>
          </a:p>
        </p:txBody>
      </p:sp>
    </p:spTree>
    <p:extLst>
      <p:ext uri="{BB962C8B-B14F-4D97-AF65-F5344CB8AC3E}">
        <p14:creationId xmlns:p14="http://schemas.microsoft.com/office/powerpoint/2010/main" val="3369138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267DEC-0295-9441-9903-4EC81E68C6A9}"/>
              </a:ext>
            </a:extLst>
          </p:cNvPr>
          <p:cNvSpPr>
            <a:spLocks noGrp="1"/>
          </p:cNvSpPr>
          <p:nvPr>
            <p:ph type="dt" sz="half" idx="10"/>
          </p:nvPr>
        </p:nvSpPr>
        <p:spPr/>
        <p:txBody>
          <a:bodyPr/>
          <a:lstStyle/>
          <a:p>
            <a:pPr>
              <a:defRPr/>
            </a:pPr>
            <a:fld id="{A52BF309-6B9F-3741-9BDB-9CF9B53810AF}" type="datetime1">
              <a:rPr lang="en-US" smtClean="0"/>
              <a:t>10/21/21</a:t>
            </a:fld>
            <a:endParaRPr lang="en-US" dirty="0"/>
          </a:p>
        </p:txBody>
      </p:sp>
      <p:sp>
        <p:nvSpPr>
          <p:cNvPr id="3" name="Slide Number Placeholder 2">
            <a:extLst>
              <a:ext uri="{FF2B5EF4-FFF2-40B4-BE49-F238E27FC236}">
                <a16:creationId xmlns:a16="http://schemas.microsoft.com/office/drawing/2014/main" id="{8EBC5D38-66A0-1549-BFF1-CA5768A8D967}"/>
              </a:ext>
            </a:extLst>
          </p:cNvPr>
          <p:cNvSpPr>
            <a:spLocks noGrp="1"/>
          </p:cNvSpPr>
          <p:nvPr>
            <p:ph type="sldNum" sz="quarter" idx="11"/>
          </p:nvPr>
        </p:nvSpPr>
        <p:spPr/>
        <p:txBody>
          <a:bodyPr/>
          <a:lstStyle/>
          <a:p>
            <a:pPr>
              <a:defRPr/>
            </a:pPr>
            <a:fld id="{7139EE62-D25E-4D29-9274-D0BC29529B49}" type="slidenum">
              <a:rPr lang="en-US" smtClean="0"/>
              <a:pPr>
                <a:defRPr/>
              </a:pPr>
              <a:t>9</a:t>
            </a:fld>
            <a:endParaRPr lang="en-US" dirty="0"/>
          </a:p>
        </p:txBody>
      </p:sp>
      <p:sp>
        <p:nvSpPr>
          <p:cNvPr id="4" name="Text Box 20">
            <a:extLst>
              <a:ext uri="{FF2B5EF4-FFF2-40B4-BE49-F238E27FC236}">
                <a16:creationId xmlns:a16="http://schemas.microsoft.com/office/drawing/2014/main" id="{F0A460DA-3536-4749-96CE-536D4673F43A}"/>
              </a:ext>
            </a:extLst>
          </p:cNvPr>
          <p:cNvSpPr txBox="1">
            <a:spLocks noChangeArrowheads="1"/>
          </p:cNvSpPr>
          <p:nvPr/>
        </p:nvSpPr>
        <p:spPr bwMode="auto">
          <a:xfrm>
            <a:off x="0" y="1"/>
            <a:ext cx="1217458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Electronics processing of a detector signal</a:t>
            </a:r>
          </a:p>
        </p:txBody>
      </p:sp>
      <p:sp>
        <p:nvSpPr>
          <p:cNvPr id="6" name="Rectangle 5">
            <a:extLst>
              <a:ext uri="{FF2B5EF4-FFF2-40B4-BE49-F238E27FC236}">
                <a16:creationId xmlns:a16="http://schemas.microsoft.com/office/drawing/2014/main" id="{A639FF8F-AA59-6747-89E0-2DBDEDE49FC4}"/>
              </a:ext>
            </a:extLst>
          </p:cNvPr>
          <p:cNvSpPr/>
          <p:nvPr/>
        </p:nvSpPr>
        <p:spPr>
          <a:xfrm>
            <a:off x="5287755" y="1621552"/>
            <a:ext cx="4775894" cy="401648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500" b="0" i="0" u="none" strike="noStrike" kern="1200" cap="none" spc="0" normalizeH="0" baseline="0" noProof="0" dirty="0">
                <a:ln>
                  <a:noFill/>
                </a:ln>
                <a:solidFill>
                  <a:srgbClr val="002060"/>
                </a:solidFill>
                <a:effectLst/>
                <a:uLnTx/>
                <a:uFillTx/>
                <a:latin typeface="Arial" charset="0"/>
                <a:ea typeface="+mn-ea"/>
                <a:cs typeface="+mn-cs"/>
              </a:rPr>
              <a:t>In case the electronics peaking time </a:t>
            </a:r>
            <a:r>
              <a:rPr kumimoji="0" lang="en-GB" sz="1500" b="0" i="0" u="none" strike="noStrike" kern="1200" cap="none" spc="0" normalizeH="0" noProof="0" dirty="0" err="1">
                <a:ln>
                  <a:noFill/>
                </a:ln>
                <a:solidFill>
                  <a:srgbClr val="002060"/>
                </a:solidFill>
                <a:effectLst/>
                <a:uLnTx/>
                <a:uFillTx/>
                <a:latin typeface="Arial" charset="0"/>
                <a:ea typeface="+mn-ea"/>
                <a:cs typeface="+mn-cs"/>
              </a:rPr>
              <a:t>t</a:t>
            </a:r>
            <a:r>
              <a:rPr kumimoji="0" lang="en-GB" sz="1500" b="0" i="0" u="none" strike="noStrike" kern="1200" cap="none" spc="0" normalizeH="0" baseline="-25000" noProof="0" dirty="0" err="1">
                <a:ln>
                  <a:noFill/>
                </a:ln>
                <a:solidFill>
                  <a:srgbClr val="002060"/>
                </a:solidFill>
                <a:effectLst/>
                <a:uLnTx/>
                <a:uFillTx/>
                <a:latin typeface="Arial" charset="0"/>
                <a:ea typeface="+mn-ea"/>
                <a:cs typeface="+mn-cs"/>
              </a:rPr>
              <a:t>p</a:t>
            </a:r>
            <a:r>
              <a:rPr kumimoji="0" lang="en-GB" sz="1500" b="0" i="0" u="none" strike="noStrike" kern="1200" cap="none" spc="0" normalizeH="0" noProof="0" dirty="0">
                <a:ln>
                  <a:noFill/>
                </a:ln>
                <a:solidFill>
                  <a:srgbClr val="002060"/>
                </a:solidFill>
                <a:effectLst/>
                <a:uLnTx/>
                <a:uFillTx/>
                <a:latin typeface="Arial" charset="0"/>
                <a:ea typeface="+mn-ea"/>
                <a:cs typeface="+mn-cs"/>
              </a:rPr>
              <a:t> is longer than the signal duration T, the electronics output signal has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GB" sz="1500" dirty="0">
              <a:solidFill>
                <a:srgbClr val="002060"/>
              </a:solidFil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500" b="0" i="0" u="none" strike="noStrike" kern="1200" cap="none" spc="0" normalizeH="0" noProof="0" dirty="0">
              <a:ln>
                <a:noFill/>
              </a:ln>
              <a:solidFill>
                <a:srgbClr val="002060"/>
              </a:solidFill>
              <a:effectLst/>
              <a:uLnTx/>
              <a:uFillTx/>
              <a:latin typeface="Arial"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500" dirty="0">
                <a:solidFill>
                  <a:schemeClr val="accent6">
                    <a:lumMod val="50000"/>
                  </a:schemeClr>
                </a:solidFill>
              </a:rPr>
              <a:t>the same shape as the delta response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500" b="0" i="0" u="none" strike="noStrike" kern="1200" cap="none" spc="0" normalizeH="0" noProof="0" dirty="0">
              <a:ln>
                <a:noFill/>
              </a:ln>
              <a:solidFill>
                <a:schemeClr val="accent6">
                  <a:lumMod val="50000"/>
                </a:schemeClr>
              </a:solidFill>
              <a:effectLst/>
              <a:uLnTx/>
              <a:uFillTx/>
              <a:latin typeface="Arial"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500" dirty="0">
                <a:solidFill>
                  <a:srgbClr val="002060"/>
                </a:solidFill>
              </a:rPr>
              <a:t>a pulse-height equal to the total charge of the signal</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GB" sz="1500" b="0" i="0" u="none" strike="noStrike" kern="1200" cap="none" spc="0" normalizeH="0" noProof="0" dirty="0">
              <a:ln>
                <a:noFill/>
              </a:ln>
              <a:solidFill>
                <a:schemeClr val="accent6">
                  <a:lumMod val="50000"/>
                </a:schemeClr>
              </a:solidFill>
              <a:effectLst/>
              <a:uLnTx/>
              <a:uFillTx/>
              <a:latin typeface="Arial" charset="0"/>
              <a:ea typeface="+mn-ea"/>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1500" dirty="0">
                <a:solidFill>
                  <a:schemeClr val="accent6">
                    <a:lumMod val="50000"/>
                  </a:schemeClr>
                </a:solidFill>
              </a:rPr>
              <a:t>a</a:t>
            </a:r>
            <a:r>
              <a:rPr kumimoji="0" lang="en-GB" sz="1500" b="0" i="0" u="none" strike="noStrike" kern="1200" cap="none" spc="0" normalizeH="0" noProof="0" dirty="0">
                <a:ln>
                  <a:noFill/>
                </a:ln>
                <a:solidFill>
                  <a:schemeClr val="accent6">
                    <a:lumMod val="50000"/>
                  </a:schemeClr>
                </a:solidFill>
                <a:effectLst/>
                <a:uLnTx/>
                <a:uFillTx/>
                <a:latin typeface="Arial" charset="0"/>
                <a:ea typeface="+mn-ea"/>
                <a:cs typeface="+mn-cs"/>
              </a:rPr>
              <a:t> ‘</a:t>
            </a:r>
            <a:r>
              <a:rPr lang="en-GB" sz="1500" dirty="0">
                <a:solidFill>
                  <a:schemeClr val="accent6">
                    <a:lumMod val="50000"/>
                  </a:schemeClr>
                </a:solidFill>
              </a:rPr>
              <a:t>t</a:t>
            </a:r>
            <a:r>
              <a:rPr kumimoji="0" lang="en-GB" sz="1500" b="0" i="0" u="none" strike="noStrike" kern="1200" cap="none" spc="0" normalizeH="0" noProof="0" dirty="0" err="1">
                <a:ln>
                  <a:noFill/>
                </a:ln>
                <a:solidFill>
                  <a:schemeClr val="accent6">
                    <a:lumMod val="50000"/>
                  </a:schemeClr>
                </a:solidFill>
                <a:effectLst/>
                <a:uLnTx/>
                <a:uFillTx/>
                <a:latin typeface="Arial" charset="0"/>
                <a:ea typeface="+mn-ea"/>
                <a:cs typeface="+mn-cs"/>
              </a:rPr>
              <a:t>ime</a:t>
            </a:r>
            <a:r>
              <a:rPr kumimoji="0" lang="en-GB" sz="1500" b="0" i="0" u="none" strike="noStrike" kern="1200" cap="none" spc="0" normalizeH="0" noProof="0" dirty="0">
                <a:ln>
                  <a:noFill/>
                </a:ln>
                <a:solidFill>
                  <a:schemeClr val="accent6">
                    <a:lumMod val="50000"/>
                  </a:schemeClr>
                </a:solidFill>
                <a:effectLst/>
                <a:uLnTx/>
                <a:uFillTx/>
                <a:latin typeface="Arial" charset="0"/>
                <a:ea typeface="+mn-ea"/>
                <a:cs typeface="+mn-cs"/>
              </a:rPr>
              <a:t> displacement’ of this delta response by the </a:t>
            </a:r>
            <a:r>
              <a:rPr kumimoji="0" lang="en-GB" sz="1500" b="0" i="0" u="none" strike="noStrike" kern="1200" cap="none" spc="0" normalizeH="0" noProof="0" dirty="0" err="1">
                <a:ln>
                  <a:noFill/>
                </a:ln>
                <a:solidFill>
                  <a:schemeClr val="accent6">
                    <a:lumMod val="50000"/>
                  </a:schemeClr>
                </a:solidFill>
                <a:effectLst/>
                <a:uLnTx/>
                <a:uFillTx/>
                <a:latin typeface="Arial" charset="0"/>
                <a:ea typeface="+mn-ea"/>
                <a:cs typeface="+mn-cs"/>
              </a:rPr>
              <a:t>center</a:t>
            </a:r>
            <a:r>
              <a:rPr kumimoji="0" lang="en-GB" sz="1500" b="0" i="0" u="none" strike="noStrike" kern="1200" cap="none" spc="0" normalizeH="0" noProof="0" dirty="0">
                <a:ln>
                  <a:noFill/>
                </a:ln>
                <a:solidFill>
                  <a:schemeClr val="accent6">
                    <a:lumMod val="50000"/>
                  </a:schemeClr>
                </a:solidFill>
                <a:effectLst/>
                <a:uLnTx/>
                <a:uFillTx/>
                <a:latin typeface="Arial" charset="0"/>
                <a:ea typeface="+mn-ea"/>
                <a:cs typeface="+mn-cs"/>
              </a:rPr>
              <a:t> of gravity time </a:t>
            </a:r>
            <a:r>
              <a:rPr kumimoji="0" lang="en-GB" sz="1500" b="0" i="0" u="none" strike="noStrike" kern="1200" cap="none" spc="0" normalizeH="0" noProof="0" dirty="0" err="1">
                <a:ln>
                  <a:noFill/>
                </a:ln>
                <a:solidFill>
                  <a:schemeClr val="accent6">
                    <a:lumMod val="50000"/>
                  </a:schemeClr>
                </a:solidFill>
                <a:effectLst/>
                <a:uLnTx/>
                <a:uFillTx/>
                <a:latin typeface="Arial" charset="0"/>
                <a:ea typeface="+mn-ea"/>
                <a:cs typeface="+mn-cs"/>
              </a:rPr>
              <a:t>t</a:t>
            </a:r>
            <a:r>
              <a:rPr kumimoji="0" lang="en-GB" sz="1500" b="0" i="0" u="none" strike="noStrike" kern="1200" cap="none" spc="0" normalizeH="0" baseline="-25000" noProof="0" dirty="0" err="1">
                <a:ln>
                  <a:noFill/>
                </a:ln>
                <a:solidFill>
                  <a:schemeClr val="accent6">
                    <a:lumMod val="50000"/>
                  </a:schemeClr>
                </a:solidFill>
                <a:effectLst/>
                <a:uLnTx/>
                <a:uFillTx/>
                <a:latin typeface="Arial" charset="0"/>
                <a:ea typeface="+mn-ea"/>
                <a:cs typeface="+mn-cs"/>
              </a:rPr>
              <a:t>cog</a:t>
            </a:r>
            <a:r>
              <a:rPr kumimoji="0" lang="en-GB" sz="1500" b="0" i="0" u="none" strike="noStrike" kern="1200" cap="none" spc="0" normalizeH="0" noProof="0" dirty="0">
                <a:ln>
                  <a:noFill/>
                </a:ln>
                <a:solidFill>
                  <a:schemeClr val="accent6">
                    <a:lumMod val="50000"/>
                  </a:schemeClr>
                </a:solidFill>
                <a:effectLst/>
                <a:uLnTx/>
                <a:uFillTx/>
                <a:latin typeface="Arial" charset="0"/>
                <a:ea typeface="+mn-ea"/>
                <a:cs typeface="+mn-cs"/>
              </a:rPr>
              <a:t> of the signal.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n-GB" sz="1500" baseline="0" dirty="0">
              <a:solidFill>
                <a:srgbClr val="002060"/>
              </a:solidFill>
            </a:endParaRPr>
          </a:p>
          <a:p>
            <a:pPr marR="0" lvl="0" algn="l" defTabSz="914400" rtl="0" eaLnBrk="0" fontAlgn="base" latinLnBrk="0" hangingPunct="0">
              <a:lnSpc>
                <a:spcPct val="100000"/>
              </a:lnSpc>
              <a:spcBef>
                <a:spcPct val="0"/>
              </a:spcBef>
              <a:spcAft>
                <a:spcPct val="0"/>
              </a:spcAft>
              <a:buClrTx/>
              <a:buSzTx/>
              <a:tabLst/>
              <a:defRPr/>
            </a:pPr>
            <a:endParaRPr lang="en-GB" sz="1500" dirty="0">
              <a:solidFill>
                <a:srgbClr val="002060"/>
              </a:solidFill>
              <a:sym typeface="Wingdings" pitchFamily="2" charset="2"/>
            </a:endParaRPr>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à"/>
              <a:tabLst/>
              <a:defRPr/>
            </a:pPr>
            <a:r>
              <a:rPr lang="en-GB" sz="1500" dirty="0">
                <a:solidFill>
                  <a:srgbClr val="002060"/>
                </a:solidFill>
                <a:sym typeface="Wingdings" pitchFamily="2" charset="2"/>
              </a:rPr>
              <a:t>An amplifier that is ‘slower’ than the signal measures the </a:t>
            </a:r>
            <a:r>
              <a:rPr lang="en-GB" sz="1500" dirty="0" err="1">
                <a:solidFill>
                  <a:srgbClr val="002060"/>
                </a:solidFill>
                <a:sym typeface="Wingdings" pitchFamily="2" charset="2"/>
              </a:rPr>
              <a:t>center</a:t>
            </a:r>
            <a:r>
              <a:rPr lang="en-GB" sz="1500" dirty="0">
                <a:solidFill>
                  <a:srgbClr val="002060"/>
                </a:solidFill>
                <a:sym typeface="Wingdings" pitchFamily="2" charset="2"/>
              </a:rPr>
              <a:t> of gravity time of the signal</a:t>
            </a:r>
          </a:p>
          <a:p>
            <a:pPr marL="285750" marR="0" lvl="0" indent="-285750" algn="l" defTabSz="914400" rtl="0" eaLnBrk="0" fontAlgn="base" latinLnBrk="0" hangingPunct="0">
              <a:lnSpc>
                <a:spcPct val="100000"/>
              </a:lnSpc>
              <a:spcBef>
                <a:spcPct val="0"/>
              </a:spcBef>
              <a:spcAft>
                <a:spcPct val="0"/>
              </a:spcAft>
              <a:buClrTx/>
              <a:buSzTx/>
              <a:buFont typeface="Wingdings" pitchFamily="2" charset="2"/>
              <a:buChar char="à"/>
              <a:tabLst/>
              <a:defRPr/>
            </a:pPr>
            <a:endParaRPr lang="en-GB" sz="1500" baseline="0" dirty="0">
              <a:solidFill>
                <a:srgbClr val="002060"/>
              </a:solidFill>
              <a:sym typeface="Wingdings" pitchFamily="2" charset="2"/>
            </a:endParaRPr>
          </a:p>
          <a:p>
            <a:pPr marR="0" lvl="0" algn="l" defTabSz="914400" rtl="0" eaLnBrk="0" fontAlgn="base" latinLnBrk="0" hangingPunct="0">
              <a:lnSpc>
                <a:spcPct val="100000"/>
              </a:lnSpc>
              <a:spcBef>
                <a:spcPct val="0"/>
              </a:spcBef>
              <a:spcAft>
                <a:spcPct val="0"/>
              </a:spcAft>
              <a:buClrTx/>
              <a:buSzTx/>
              <a:tabLst/>
              <a:defRPr/>
            </a:pPr>
            <a:r>
              <a:rPr lang="en-GB" sz="1500" baseline="0" dirty="0">
                <a:solidFill>
                  <a:srgbClr val="002060"/>
                </a:solidFill>
                <a:sym typeface="Wingdings" pitchFamily="2" charset="2"/>
              </a:rPr>
              <a:t> </a:t>
            </a:r>
            <a:endParaRPr lang="en-GB" sz="1500" baseline="0" dirty="0">
              <a:solidFill>
                <a:srgbClr val="002060"/>
              </a:solidFill>
            </a:endParaRPr>
          </a:p>
        </p:txBody>
      </p:sp>
      <p:pic>
        <p:nvPicPr>
          <p:cNvPr id="8" name="Picture 7">
            <a:extLst>
              <a:ext uri="{FF2B5EF4-FFF2-40B4-BE49-F238E27FC236}">
                <a16:creationId xmlns:a16="http://schemas.microsoft.com/office/drawing/2014/main" id="{24C90FD5-F134-1141-A01B-6D24450A1F27}"/>
              </a:ext>
            </a:extLst>
          </p:cNvPr>
          <p:cNvPicPr>
            <a:picLocks noChangeAspect="1"/>
          </p:cNvPicPr>
          <p:nvPr/>
        </p:nvPicPr>
        <p:blipFill>
          <a:blip r:embed="rId2"/>
          <a:stretch>
            <a:fillRect/>
          </a:stretch>
        </p:blipFill>
        <p:spPr>
          <a:xfrm>
            <a:off x="186333" y="1799923"/>
            <a:ext cx="4805713" cy="3508233"/>
          </a:xfrm>
          <a:prstGeom prst="rect">
            <a:avLst/>
          </a:prstGeom>
        </p:spPr>
      </p:pic>
      <p:pic>
        <p:nvPicPr>
          <p:cNvPr id="9" name="Picture 8">
            <a:extLst>
              <a:ext uri="{FF2B5EF4-FFF2-40B4-BE49-F238E27FC236}">
                <a16:creationId xmlns:a16="http://schemas.microsoft.com/office/drawing/2014/main" id="{8498C7D5-61A0-E349-8BB1-6FD46065A4D8}"/>
              </a:ext>
            </a:extLst>
          </p:cNvPr>
          <p:cNvPicPr>
            <a:picLocks noChangeAspect="1"/>
          </p:cNvPicPr>
          <p:nvPr/>
        </p:nvPicPr>
        <p:blipFill>
          <a:blip r:embed="rId3"/>
          <a:stretch>
            <a:fillRect/>
          </a:stretch>
        </p:blipFill>
        <p:spPr>
          <a:xfrm>
            <a:off x="2680009" y="5638036"/>
            <a:ext cx="5581121" cy="761061"/>
          </a:xfrm>
          <a:prstGeom prst="rect">
            <a:avLst/>
          </a:prstGeom>
          <a:ln w="19050">
            <a:solidFill>
              <a:srgbClr val="FF0000"/>
            </a:solidFill>
          </a:ln>
        </p:spPr>
      </p:pic>
      <p:cxnSp>
        <p:nvCxnSpPr>
          <p:cNvPr id="11" name="Straight Connector 10">
            <a:extLst>
              <a:ext uri="{FF2B5EF4-FFF2-40B4-BE49-F238E27FC236}">
                <a16:creationId xmlns:a16="http://schemas.microsoft.com/office/drawing/2014/main" id="{2A957430-3B5A-4A47-8BFB-E4FCF4F79C30}"/>
              </a:ext>
            </a:extLst>
          </p:cNvPr>
          <p:cNvCxnSpPr/>
          <p:nvPr/>
        </p:nvCxnSpPr>
        <p:spPr bwMode="auto">
          <a:xfrm>
            <a:off x="1140307" y="5265124"/>
            <a:ext cx="1194098" cy="0"/>
          </a:xfrm>
          <a:prstGeom prst="line">
            <a:avLst/>
          </a:prstGeom>
          <a:noFill/>
          <a:ln w="19050" cap="flat" cmpd="sng" algn="ctr">
            <a:solidFill>
              <a:srgbClr val="FF0000"/>
            </a:solidFill>
            <a:prstDash val="solid"/>
            <a:round/>
            <a:headEnd type="none" w="med" len="med"/>
            <a:tailEnd type="none"/>
          </a:ln>
          <a:effectLst/>
        </p:spPr>
      </p:cxnSp>
      <p:pic>
        <p:nvPicPr>
          <p:cNvPr id="12" name="Picture 11">
            <a:extLst>
              <a:ext uri="{FF2B5EF4-FFF2-40B4-BE49-F238E27FC236}">
                <a16:creationId xmlns:a16="http://schemas.microsoft.com/office/drawing/2014/main" id="{5BE6D97F-1181-3247-8E4E-DC03C19EE63E}"/>
              </a:ext>
            </a:extLst>
          </p:cNvPr>
          <p:cNvPicPr>
            <a:picLocks noChangeAspect="1"/>
          </p:cNvPicPr>
          <p:nvPr/>
        </p:nvPicPr>
        <p:blipFill>
          <a:blip r:embed="rId4"/>
          <a:stretch>
            <a:fillRect/>
          </a:stretch>
        </p:blipFill>
        <p:spPr>
          <a:xfrm>
            <a:off x="10163052" y="1464280"/>
            <a:ext cx="1710685" cy="1179783"/>
          </a:xfrm>
          <a:prstGeom prst="rect">
            <a:avLst/>
          </a:prstGeom>
        </p:spPr>
      </p:pic>
      <p:pic>
        <p:nvPicPr>
          <p:cNvPr id="13" name="Picture 12">
            <a:extLst>
              <a:ext uri="{FF2B5EF4-FFF2-40B4-BE49-F238E27FC236}">
                <a16:creationId xmlns:a16="http://schemas.microsoft.com/office/drawing/2014/main" id="{B7B3283A-EF77-5647-B902-9FB73EC41710}"/>
              </a:ext>
            </a:extLst>
          </p:cNvPr>
          <p:cNvPicPr>
            <a:picLocks noChangeAspect="1"/>
          </p:cNvPicPr>
          <p:nvPr/>
        </p:nvPicPr>
        <p:blipFill>
          <a:blip r:embed="rId5"/>
          <a:stretch>
            <a:fillRect/>
          </a:stretch>
        </p:blipFill>
        <p:spPr>
          <a:xfrm>
            <a:off x="10324984" y="4254928"/>
            <a:ext cx="1630350" cy="1124380"/>
          </a:xfrm>
          <a:prstGeom prst="rect">
            <a:avLst/>
          </a:prstGeom>
        </p:spPr>
      </p:pic>
      <p:pic>
        <p:nvPicPr>
          <p:cNvPr id="14" name="Picture 13">
            <a:extLst>
              <a:ext uri="{FF2B5EF4-FFF2-40B4-BE49-F238E27FC236}">
                <a16:creationId xmlns:a16="http://schemas.microsoft.com/office/drawing/2014/main" id="{97AD41CA-7A05-F644-A0B3-1C8AE55AE2A8}"/>
              </a:ext>
            </a:extLst>
          </p:cNvPr>
          <p:cNvPicPr>
            <a:picLocks noChangeAspect="1"/>
          </p:cNvPicPr>
          <p:nvPr/>
        </p:nvPicPr>
        <p:blipFill>
          <a:blip r:embed="rId6"/>
          <a:stretch>
            <a:fillRect/>
          </a:stretch>
        </p:blipFill>
        <p:spPr>
          <a:xfrm>
            <a:off x="10222093" y="2847593"/>
            <a:ext cx="1651644" cy="1139065"/>
          </a:xfrm>
          <a:prstGeom prst="rect">
            <a:avLst/>
          </a:prstGeom>
        </p:spPr>
      </p:pic>
      <p:sp>
        <p:nvSpPr>
          <p:cNvPr id="16" name="Rectangle 15">
            <a:extLst>
              <a:ext uri="{FF2B5EF4-FFF2-40B4-BE49-F238E27FC236}">
                <a16:creationId xmlns:a16="http://schemas.microsoft.com/office/drawing/2014/main" id="{D664843D-1914-A345-BA0D-16D6F99B0A92}"/>
              </a:ext>
            </a:extLst>
          </p:cNvPr>
          <p:cNvSpPr/>
          <p:nvPr/>
        </p:nvSpPr>
        <p:spPr>
          <a:xfrm>
            <a:off x="250881" y="523876"/>
            <a:ext cx="6096000" cy="1292662"/>
          </a:xfrm>
          <a:prstGeom prst="rect">
            <a:avLst/>
          </a:prstGeom>
        </p:spPr>
        <p:txBody>
          <a:bodyPr>
            <a:spAutoFit/>
          </a:bodyPr>
          <a:lstStyle/>
          <a:p>
            <a:r>
              <a:rPr lang="en-GB" sz="1200" dirty="0">
                <a:solidFill>
                  <a:srgbClr val="002060"/>
                </a:solidFill>
              </a:rPr>
              <a:t>Signal duration of T i.e. f(t) = 0 for t&gt;T</a:t>
            </a:r>
          </a:p>
          <a:p>
            <a:endParaRPr lang="en-GB" sz="1200" dirty="0">
              <a:solidFill>
                <a:srgbClr val="002060"/>
              </a:solidFill>
            </a:endParaRPr>
          </a:p>
          <a:p>
            <a:r>
              <a:rPr lang="en-GB" sz="1200" dirty="0">
                <a:solidFill>
                  <a:srgbClr val="002060"/>
                </a:solidFill>
              </a:rPr>
              <a:t>Electronics peaking time </a:t>
            </a:r>
            <a:r>
              <a:rPr lang="en-GB" sz="1200" dirty="0" err="1">
                <a:solidFill>
                  <a:srgbClr val="002060"/>
                </a:solidFill>
              </a:rPr>
              <a:t>t</a:t>
            </a:r>
            <a:r>
              <a:rPr lang="en-GB" sz="1200" baseline="-25000" dirty="0" err="1">
                <a:solidFill>
                  <a:srgbClr val="002060"/>
                </a:solidFill>
              </a:rPr>
              <a:t>p</a:t>
            </a:r>
            <a:r>
              <a:rPr lang="en-GB" sz="1200" dirty="0">
                <a:solidFill>
                  <a:srgbClr val="002060"/>
                </a:solidFill>
              </a:rPr>
              <a:t> &gt;&gt; T</a:t>
            </a:r>
          </a:p>
          <a:p>
            <a:endParaRPr lang="en-GB" sz="1200" dirty="0">
              <a:solidFill>
                <a:srgbClr val="002060"/>
              </a:solidFill>
            </a:endParaRPr>
          </a:p>
          <a:p>
            <a:r>
              <a:rPr lang="en-GB" sz="1200" dirty="0">
                <a:solidFill>
                  <a:srgbClr val="002060"/>
                </a:solidFill>
              </a:rPr>
              <a:t>We are interested in times t&gt;T</a:t>
            </a:r>
          </a:p>
          <a:p>
            <a:endParaRPr lang="en-GB" dirty="0"/>
          </a:p>
        </p:txBody>
      </p:sp>
    </p:spTree>
    <p:extLst>
      <p:ext uri="{BB962C8B-B14F-4D97-AF65-F5344CB8AC3E}">
        <p14:creationId xmlns:p14="http://schemas.microsoft.com/office/powerpoint/2010/main" val="1129723676"/>
      </p:ext>
    </p:extLst>
  </p:cSld>
  <p:clrMapOvr>
    <a:masterClrMapping/>
  </p:clrMapOvr>
</p:sld>
</file>

<file path=ppt/theme/theme1.xml><?xml version="1.0" encoding="utf-8"?>
<a:theme xmlns:a="http://schemas.openxmlformats.org/drawingml/2006/main" name="1_schlumpf">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Paper Presentation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defRPr kumimoji="0" lang="en-US" sz="1500" b="1" i="0" u="none" strike="noStrike" cap="none" normalizeH="0" baseline="0" smtClean="0">
            <a:ln>
              <a:noFill/>
            </a:ln>
            <a:solidFill>
              <a:schemeClr val="tx1"/>
            </a:solidFill>
            <a:effectLst/>
            <a:latin typeface="Arial" pitchFamily="34" charset="0"/>
          </a:defRPr>
        </a:defPPr>
      </a:lstStyle>
    </a:spDef>
    <a:lnDef>
      <a:spPr bwMode="auto">
        <a:noFill/>
        <a:ln w="19050" cap="flat" cmpd="sng" algn="ctr">
          <a:solidFill>
            <a:schemeClr val="tx1"/>
          </a:solidFill>
          <a:prstDash val="solid"/>
          <a:round/>
          <a:headEnd type="none" w="med" len="med"/>
          <a:tailEnd type="none"/>
        </a:ln>
        <a:effectLst/>
      </a:spPr>
      <a:bodyPr/>
      <a:lstStyle/>
    </a:lnDef>
  </a:objectDefaults>
  <a:extraClrSchemeLst>
    <a:extraClrScheme>
      <a:clrScheme name="Paper Presentation 3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aper Presentation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aper Presentation 3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aper Presentation 3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aper Presentation 3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aper Presentation 3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aper Presentation 3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schlumpf">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Paper Presentation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chemeClr val="tx1"/>
          </a:solidFill>
          <a:prstDash val="solid"/>
          <a:round/>
          <a:headEnd type="none" w="med" len="med"/>
          <a:tailEnd type="none" w="med" len="med"/>
        </a:ln>
        <a:effectLst/>
      </a:spPr>
      <a:bodyPr vert="horz" wrap="square" lIns="92075" tIns="46038" rIns="92075" bIns="46038" numCol="1" rtlCol="0"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defRPr kumimoji="0" sz="1500" b="1" i="0" u="none" strike="noStrike" cap="none" normalizeH="0" baseline="0" smtClean="0">
            <a:ln>
              <a:noFill/>
            </a:ln>
            <a:solidFill>
              <a:schemeClr val="tx1"/>
            </a:solidFill>
            <a:effectLst/>
            <a:latin typeface="Arial" pitchFamily="34" charset="0"/>
          </a:defRPr>
        </a:defPPr>
      </a:lstStyle>
    </a:spDef>
    <a:lnDef>
      <a:spPr bwMode="auto">
        <a:noFill/>
        <a:ln w="25400" cap="flat" cmpd="sng" algn="ctr">
          <a:solidFill>
            <a:schemeClr val="tx1"/>
          </a:solidFill>
          <a:prstDash val="solid"/>
          <a:round/>
          <a:headEnd type="none" w="med" len="med"/>
          <a:tailEnd type="none" w="med" len="med"/>
        </a:ln>
        <a:effectLst/>
      </a:spPr>
      <a:bodyPr/>
      <a:lstStyle/>
    </a:lnDef>
  </a:objectDefaults>
  <a:extraClrSchemeLst>
    <a:extraClrScheme>
      <a:clrScheme name="Paper Presentation 3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aper Presentation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aper Presentation 3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aper Presentation 3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aper Presentation 3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aper Presentation 3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aper Presentation 3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schlumpf">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Paper Presentation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defRPr kumimoji="0" lang="en-US" sz="15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0" marR="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defRPr kumimoji="0" lang="en-US" sz="15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Paper Presentation 3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aper Presentation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aper Presentation 3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aper Presentation 3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aper Presentation 3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aper Presentation 3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aper Presentation 3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46887</TotalTime>
  <Words>5101</Words>
  <Application>Microsoft Macintosh PowerPoint</Application>
  <PresentationFormat>Widescreen</PresentationFormat>
  <Paragraphs>858</Paragraphs>
  <Slides>63</Slides>
  <Notes>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63</vt:i4>
      </vt:variant>
    </vt:vector>
  </HeadingPairs>
  <TitlesOfParts>
    <vt:vector size="74" baseType="lpstr">
      <vt:lpstr>ＭＳ Ｐゴシック</vt:lpstr>
      <vt:lpstr>Arial</vt:lpstr>
      <vt:lpstr>Calibri</vt:lpstr>
      <vt:lpstr>Helvetica</vt:lpstr>
      <vt:lpstr>NexusSans</vt:lpstr>
      <vt:lpstr>Times</vt:lpstr>
      <vt:lpstr>Times New Roman</vt:lpstr>
      <vt:lpstr>Wingdings</vt:lpstr>
      <vt:lpstr>1_schlumpf</vt:lpstr>
      <vt:lpstr>2_schlumpf</vt:lpstr>
      <vt:lpstr>3_schlumpf</vt:lpstr>
      <vt:lpstr>Time resolution of silicon sensors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CERN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riegler</dc:creator>
  <cp:lastModifiedBy>Microsoft Office User</cp:lastModifiedBy>
  <cp:revision>2327</cp:revision>
  <cp:lastPrinted>2019-12-02T08:19:02Z</cp:lastPrinted>
  <dcterms:created xsi:type="dcterms:W3CDTF">2006-01-30T20:34:42Z</dcterms:created>
  <dcterms:modified xsi:type="dcterms:W3CDTF">2021-10-21T21:07:47Z</dcterms:modified>
</cp:coreProperties>
</file>