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9" r:id="rId2"/>
    <p:sldId id="343" r:id="rId3"/>
    <p:sldId id="345" r:id="rId4"/>
    <p:sldId id="348" r:id="rId5"/>
    <p:sldId id="359" r:id="rId6"/>
    <p:sldId id="347" r:id="rId7"/>
    <p:sldId id="360" r:id="rId8"/>
    <p:sldId id="346" r:id="rId9"/>
    <p:sldId id="349" r:id="rId10"/>
    <p:sldId id="350" r:id="rId11"/>
    <p:sldId id="352" r:id="rId12"/>
    <p:sldId id="354" r:id="rId13"/>
    <p:sldId id="355" r:id="rId14"/>
    <p:sldId id="353" r:id="rId15"/>
    <p:sldId id="351" r:id="rId16"/>
    <p:sldId id="357" r:id="rId17"/>
    <p:sldId id="358" r:id="rId18"/>
    <p:sldId id="342" r:id="rId19"/>
  </p:sldIdLst>
  <p:sldSz cx="9144000" cy="6858000" type="screen4x3"/>
  <p:notesSz cx="6858000" cy="9117013"/>
  <p:custDataLst>
    <p:tags r:id="rId2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3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799"/>
    <a:srgbClr val="090EDB"/>
    <a:srgbClr val="4D29CF"/>
    <a:srgbClr val="F00E0E"/>
    <a:srgbClr val="B6B6B6"/>
    <a:srgbClr val="EEB19E"/>
    <a:srgbClr val="FFFF00"/>
    <a:srgbClr val="C93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5" autoAdjust="0"/>
    <p:restoredTop sz="94614" autoAdjust="0"/>
  </p:normalViewPr>
  <p:slideViewPr>
    <p:cSldViewPr showGuides="1">
      <p:cViewPr varScale="1">
        <p:scale>
          <a:sx n="110" d="100"/>
          <a:sy n="110" d="100"/>
        </p:scale>
        <p:origin x="1086" y="120"/>
      </p:cViewPr>
      <p:guideLst>
        <p:guide orient="horz" pos="1483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A2125AC-081D-403D-8C3C-F82D3865F2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F746ED8-7E0A-4677-8D2F-50EE01DF88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Signal Process.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W. Udo Schröder,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A1348-6DBB-4B8C-ACDE-D20837E6FF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Signal Process.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W. Udo Schröder,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29D6F-08B0-47EF-B24A-92E685D638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258763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58763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Signal Process.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W. Udo Schröder,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AA0A6-D235-4E46-96B2-D45CA1EDC5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Signal Process.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W. Udo Schröder,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295E5-EA1F-437D-BE64-E20E4A383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Signal Process.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W. Udo Schröder,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E0F69-E82C-41D6-AC91-F1C4A8B02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9488" y="1600200"/>
            <a:ext cx="18716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3550" y="1600200"/>
            <a:ext cx="1873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Signal Process.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W. Udo Schröder,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348A3-063C-4048-A28B-64D52DE957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Signal Process.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W. Udo Schröder, 2009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5D78B-2487-4677-B232-F3EEC9D5E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Signal Process.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W. Udo Schröder,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93962-D64D-42BC-9CC7-5E716A3D96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Signal Process.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W. Udo Schröder,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34DAC-568B-494E-AFD7-B4A870694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Signal Process.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W. Udo Schröder,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94AE9-A55D-42AD-9372-57DD920F5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Signal Process.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W. Udo Schröder,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B8B63-B393-460C-9B7F-5DD3480BF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58763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9488" y="1600200"/>
            <a:ext cx="38973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-885031" y="4390231"/>
            <a:ext cx="21336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>
                    <a:lumMod val="8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Signal Process.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92875"/>
            <a:ext cx="28956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>
                    <a:lumMod val="8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W. Udo Schröder, 2009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 rot="16200000">
            <a:off x="-153193" y="2629694"/>
            <a:ext cx="5588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>
                    <a:lumMod val="85000"/>
                  </a:schemeClr>
                </a:solidFill>
                <a:latin typeface="Arial" charset="0"/>
              </a:defRPr>
            </a:lvl1pPr>
          </a:lstStyle>
          <a:p>
            <a:fld id="{7FF3FEA0-B0F5-491A-AA1E-7F69E1B3864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 rot="16200000" flipH="1">
            <a:off x="4629150" y="-3371851"/>
            <a:ext cx="38100" cy="822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 userDrawn="1"/>
        </p:nvCxnSpPr>
        <p:spPr bwMode="auto">
          <a:xfrm rot="16200000" flipH="1">
            <a:off x="4629150" y="-3295651"/>
            <a:ext cx="38100" cy="822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00E0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0.bin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1" name="Picture 11" descr="Oscilloscope-Front"/>
          <p:cNvPicPr>
            <a:picLocks noChangeAspect="1" noChangeArrowheads="1"/>
          </p:cNvPicPr>
          <p:nvPr/>
        </p:nvPicPr>
        <p:blipFill>
          <a:blip r:embed="rId2"/>
          <a:srcRect r="55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05" name="WordArt 5"/>
          <p:cNvSpPr>
            <a:spLocks noChangeArrowheads="1" noChangeShapeType="1" noTextEdit="1"/>
          </p:cNvSpPr>
          <p:nvPr/>
        </p:nvSpPr>
        <p:spPr bwMode="auto">
          <a:xfrm rot="588636">
            <a:off x="0" y="241300"/>
            <a:ext cx="8262938" cy="4040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00E0E">
                    <a:alpha val="44000"/>
                  </a:srgbClr>
                </a:solidFill>
                <a:latin typeface="Impact"/>
              </a:rPr>
              <a:t>Signal 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Signal Process.</a:t>
            </a:r>
          </a:p>
        </p:txBody>
      </p:sp>
      <p:sp>
        <p:nvSpPr>
          <p:cNvPr id="1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Udo Schröder, 2009</a:t>
            </a:r>
          </a:p>
        </p:txBody>
      </p:sp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EAF5-7A2C-46A6-8213-9A804AF73249}" type="slidenum">
              <a:rPr lang="en-US"/>
              <a:pPr/>
              <a:t>10</a:t>
            </a:fld>
            <a:endParaRPr lang="en-US"/>
          </a:p>
        </p:txBody>
      </p:sp>
      <p:sp>
        <p:nvSpPr>
          <p:cNvPr id="191565" name="Rectangle 77"/>
          <p:cNvSpPr>
            <a:spLocks noChangeArrowheads="1"/>
          </p:cNvSpPr>
          <p:nvPr/>
        </p:nvSpPr>
        <p:spPr bwMode="auto">
          <a:xfrm>
            <a:off x="1730375" y="3429000"/>
            <a:ext cx="922338" cy="882650"/>
          </a:xfrm>
          <a:prstGeom prst="rect">
            <a:avLst/>
          </a:prstGeom>
          <a:noFill/>
          <a:ln w="38100">
            <a:solidFill>
              <a:srgbClr val="F00E0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NIM Signal Standards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495300" y="876300"/>
            <a:ext cx="5414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>
                <a:solidFill>
                  <a:schemeClr val="tx2"/>
                </a:solidFill>
              </a:rPr>
              <a:t>(</a:t>
            </a:r>
            <a:r>
              <a:rPr lang="en-US" sz="1800" dirty="0">
                <a:solidFill>
                  <a:srgbClr val="090EDB"/>
                </a:solidFill>
              </a:rPr>
              <a:t>National Instruments Methods</a:t>
            </a:r>
            <a:r>
              <a:rPr lang="en-US" sz="1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91526" name="Text Box 38"/>
          <p:cNvSpPr txBox="1">
            <a:spLocks noChangeArrowheads="1"/>
          </p:cNvSpPr>
          <p:nvPr/>
        </p:nvSpPr>
        <p:spPr bwMode="auto">
          <a:xfrm>
            <a:off x="5562600" y="1421368"/>
            <a:ext cx="3422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Linear analog NIM signals</a:t>
            </a:r>
          </a:p>
        </p:txBody>
      </p:sp>
      <p:grpSp>
        <p:nvGrpSpPr>
          <p:cNvPr id="191607" name="Group 119"/>
          <p:cNvGrpSpPr>
            <a:grpSpLocks/>
          </p:cNvGrpSpPr>
          <p:nvPr/>
        </p:nvGrpSpPr>
        <p:grpSpPr bwMode="auto">
          <a:xfrm>
            <a:off x="423863" y="1295400"/>
            <a:ext cx="5568950" cy="1922463"/>
            <a:chOff x="267" y="950"/>
            <a:chExt cx="3508" cy="1211"/>
          </a:xfrm>
        </p:grpSpPr>
        <p:sp>
          <p:nvSpPr>
            <p:cNvPr id="191522" name="Text Box 34"/>
            <p:cNvSpPr txBox="1">
              <a:spLocks noChangeArrowheads="1"/>
            </p:cNvSpPr>
            <p:nvPr/>
          </p:nvSpPr>
          <p:spPr bwMode="auto">
            <a:xfrm>
              <a:off x="267" y="950"/>
              <a:ext cx="62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+10V</a:t>
              </a:r>
            </a:p>
          </p:txBody>
        </p:sp>
        <p:sp>
          <p:nvSpPr>
            <p:cNvPr id="191493" name="Line 5"/>
            <p:cNvSpPr>
              <a:spLocks noChangeShapeType="1"/>
            </p:cNvSpPr>
            <p:nvPr/>
          </p:nvSpPr>
          <p:spPr bwMode="auto">
            <a:xfrm>
              <a:off x="800" y="1653"/>
              <a:ext cx="29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1503" name="Group 15"/>
            <p:cNvGrpSpPr>
              <a:grpSpLocks/>
            </p:cNvGrpSpPr>
            <p:nvPr/>
          </p:nvGrpSpPr>
          <p:grpSpPr bwMode="auto">
            <a:xfrm>
              <a:off x="824" y="1097"/>
              <a:ext cx="1016" cy="533"/>
              <a:chOff x="533" y="1192"/>
              <a:chExt cx="2420" cy="2109"/>
            </a:xfrm>
          </p:grpSpPr>
          <p:grpSp>
            <p:nvGrpSpPr>
              <p:cNvPr id="191499" name="Group 11"/>
              <p:cNvGrpSpPr>
                <a:grpSpLocks/>
              </p:cNvGrpSpPr>
              <p:nvPr/>
            </p:nvGrpSpPr>
            <p:grpSpPr bwMode="auto">
              <a:xfrm>
                <a:off x="533" y="1192"/>
                <a:ext cx="1210" cy="2109"/>
                <a:chOff x="533" y="1192"/>
                <a:chExt cx="1210" cy="2109"/>
              </a:xfrm>
            </p:grpSpPr>
            <p:sp>
              <p:nvSpPr>
                <p:cNvPr id="191497" name="Freeform 9"/>
                <p:cNvSpPr>
                  <a:spLocks/>
                </p:cNvSpPr>
                <p:nvPr/>
              </p:nvSpPr>
              <p:spPr bwMode="auto">
                <a:xfrm>
                  <a:off x="533" y="1192"/>
                  <a:ext cx="1137" cy="2109"/>
                </a:xfrm>
                <a:custGeom>
                  <a:avLst/>
                  <a:gdLst/>
                  <a:ahLst/>
                  <a:cxnLst>
                    <a:cxn ang="0">
                      <a:pos x="0" y="2105"/>
                    </a:cxn>
                    <a:cxn ang="0">
                      <a:pos x="242" y="2081"/>
                    </a:cxn>
                    <a:cxn ang="0">
                      <a:pos x="387" y="1936"/>
                    </a:cxn>
                    <a:cxn ang="0">
                      <a:pos x="484" y="1766"/>
                    </a:cxn>
                    <a:cxn ang="0">
                      <a:pos x="581" y="1403"/>
                    </a:cxn>
                    <a:cxn ang="0">
                      <a:pos x="654" y="920"/>
                    </a:cxn>
                    <a:cxn ang="0">
                      <a:pos x="726" y="508"/>
                    </a:cxn>
                    <a:cxn ang="0">
                      <a:pos x="823" y="218"/>
                    </a:cxn>
                    <a:cxn ang="0">
                      <a:pos x="968" y="73"/>
                    </a:cxn>
                    <a:cxn ang="0">
                      <a:pos x="1137" y="0"/>
                    </a:cxn>
                  </a:cxnLst>
                  <a:rect l="0" t="0" r="r" b="b"/>
                  <a:pathLst>
                    <a:path w="1137" h="2109">
                      <a:moveTo>
                        <a:pt x="0" y="2105"/>
                      </a:moveTo>
                      <a:cubicBezTo>
                        <a:pt x="88" y="2107"/>
                        <a:pt x="177" y="2109"/>
                        <a:pt x="242" y="2081"/>
                      </a:cubicBezTo>
                      <a:cubicBezTo>
                        <a:pt x="307" y="2053"/>
                        <a:pt x="347" y="1988"/>
                        <a:pt x="387" y="1936"/>
                      </a:cubicBezTo>
                      <a:cubicBezTo>
                        <a:pt x="427" y="1884"/>
                        <a:pt x="452" y="1855"/>
                        <a:pt x="484" y="1766"/>
                      </a:cubicBezTo>
                      <a:cubicBezTo>
                        <a:pt x="516" y="1677"/>
                        <a:pt x="553" y="1544"/>
                        <a:pt x="581" y="1403"/>
                      </a:cubicBezTo>
                      <a:cubicBezTo>
                        <a:pt x="609" y="1262"/>
                        <a:pt x="630" y="1069"/>
                        <a:pt x="654" y="920"/>
                      </a:cubicBezTo>
                      <a:cubicBezTo>
                        <a:pt x="678" y="771"/>
                        <a:pt x="698" y="625"/>
                        <a:pt x="726" y="508"/>
                      </a:cubicBezTo>
                      <a:cubicBezTo>
                        <a:pt x="754" y="391"/>
                        <a:pt x="783" y="290"/>
                        <a:pt x="823" y="218"/>
                      </a:cubicBezTo>
                      <a:cubicBezTo>
                        <a:pt x="863" y="146"/>
                        <a:pt x="916" y="109"/>
                        <a:pt x="968" y="73"/>
                      </a:cubicBezTo>
                      <a:cubicBezTo>
                        <a:pt x="1020" y="37"/>
                        <a:pt x="1113" y="12"/>
                        <a:pt x="1137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498" name="Freeform 10"/>
                <p:cNvSpPr>
                  <a:spLocks/>
                </p:cNvSpPr>
                <p:nvPr/>
              </p:nvSpPr>
              <p:spPr bwMode="auto">
                <a:xfrm>
                  <a:off x="1646" y="1192"/>
                  <a:ext cx="9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97" h="1">
                      <a:moveTo>
                        <a:pt x="0" y="0"/>
                      </a:moveTo>
                      <a:cubicBezTo>
                        <a:pt x="36" y="0"/>
                        <a:pt x="73" y="0"/>
                        <a:pt x="97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1500" name="Group 12"/>
              <p:cNvGrpSpPr>
                <a:grpSpLocks/>
              </p:cNvGrpSpPr>
              <p:nvPr/>
            </p:nvGrpSpPr>
            <p:grpSpPr bwMode="auto">
              <a:xfrm flipH="1">
                <a:off x="1743" y="1192"/>
                <a:ext cx="1210" cy="2109"/>
                <a:chOff x="533" y="1192"/>
                <a:chExt cx="1210" cy="2109"/>
              </a:xfrm>
            </p:grpSpPr>
            <p:sp>
              <p:nvSpPr>
                <p:cNvPr id="191501" name="Freeform 13"/>
                <p:cNvSpPr>
                  <a:spLocks/>
                </p:cNvSpPr>
                <p:nvPr/>
              </p:nvSpPr>
              <p:spPr bwMode="auto">
                <a:xfrm>
                  <a:off x="533" y="1192"/>
                  <a:ext cx="1137" cy="2109"/>
                </a:xfrm>
                <a:custGeom>
                  <a:avLst/>
                  <a:gdLst/>
                  <a:ahLst/>
                  <a:cxnLst>
                    <a:cxn ang="0">
                      <a:pos x="0" y="2105"/>
                    </a:cxn>
                    <a:cxn ang="0">
                      <a:pos x="242" y="2081"/>
                    </a:cxn>
                    <a:cxn ang="0">
                      <a:pos x="387" y="1936"/>
                    </a:cxn>
                    <a:cxn ang="0">
                      <a:pos x="484" y="1766"/>
                    </a:cxn>
                    <a:cxn ang="0">
                      <a:pos x="581" y="1403"/>
                    </a:cxn>
                    <a:cxn ang="0">
                      <a:pos x="654" y="920"/>
                    </a:cxn>
                    <a:cxn ang="0">
                      <a:pos x="726" y="508"/>
                    </a:cxn>
                    <a:cxn ang="0">
                      <a:pos x="823" y="218"/>
                    </a:cxn>
                    <a:cxn ang="0">
                      <a:pos x="968" y="73"/>
                    </a:cxn>
                    <a:cxn ang="0">
                      <a:pos x="1137" y="0"/>
                    </a:cxn>
                  </a:cxnLst>
                  <a:rect l="0" t="0" r="r" b="b"/>
                  <a:pathLst>
                    <a:path w="1137" h="2109">
                      <a:moveTo>
                        <a:pt x="0" y="2105"/>
                      </a:moveTo>
                      <a:cubicBezTo>
                        <a:pt x="88" y="2107"/>
                        <a:pt x="177" y="2109"/>
                        <a:pt x="242" y="2081"/>
                      </a:cubicBezTo>
                      <a:cubicBezTo>
                        <a:pt x="307" y="2053"/>
                        <a:pt x="347" y="1988"/>
                        <a:pt x="387" y="1936"/>
                      </a:cubicBezTo>
                      <a:cubicBezTo>
                        <a:pt x="427" y="1884"/>
                        <a:pt x="452" y="1855"/>
                        <a:pt x="484" y="1766"/>
                      </a:cubicBezTo>
                      <a:cubicBezTo>
                        <a:pt x="516" y="1677"/>
                        <a:pt x="553" y="1544"/>
                        <a:pt x="581" y="1403"/>
                      </a:cubicBezTo>
                      <a:cubicBezTo>
                        <a:pt x="609" y="1262"/>
                        <a:pt x="630" y="1069"/>
                        <a:pt x="654" y="920"/>
                      </a:cubicBezTo>
                      <a:cubicBezTo>
                        <a:pt x="678" y="771"/>
                        <a:pt x="698" y="625"/>
                        <a:pt x="726" y="508"/>
                      </a:cubicBezTo>
                      <a:cubicBezTo>
                        <a:pt x="754" y="391"/>
                        <a:pt x="783" y="290"/>
                        <a:pt x="823" y="218"/>
                      </a:cubicBezTo>
                      <a:cubicBezTo>
                        <a:pt x="863" y="146"/>
                        <a:pt x="916" y="109"/>
                        <a:pt x="968" y="73"/>
                      </a:cubicBezTo>
                      <a:cubicBezTo>
                        <a:pt x="1020" y="37"/>
                        <a:pt x="1113" y="12"/>
                        <a:pt x="1137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02" name="Freeform 14"/>
                <p:cNvSpPr>
                  <a:spLocks/>
                </p:cNvSpPr>
                <p:nvPr/>
              </p:nvSpPr>
              <p:spPr bwMode="auto">
                <a:xfrm>
                  <a:off x="1646" y="1192"/>
                  <a:ext cx="9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97" h="1">
                      <a:moveTo>
                        <a:pt x="0" y="0"/>
                      </a:moveTo>
                      <a:cubicBezTo>
                        <a:pt x="36" y="0"/>
                        <a:pt x="73" y="0"/>
                        <a:pt x="97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1519" name="Group 31"/>
            <p:cNvGrpSpPr>
              <a:grpSpLocks/>
            </p:cNvGrpSpPr>
            <p:nvPr/>
          </p:nvGrpSpPr>
          <p:grpSpPr bwMode="auto">
            <a:xfrm>
              <a:off x="2058" y="1121"/>
              <a:ext cx="1354" cy="1040"/>
              <a:chOff x="1840" y="1628"/>
              <a:chExt cx="1354" cy="1040"/>
            </a:xfrm>
          </p:grpSpPr>
          <p:grpSp>
            <p:nvGrpSpPr>
              <p:cNvPr id="191513" name="Group 25"/>
              <p:cNvGrpSpPr>
                <a:grpSpLocks/>
              </p:cNvGrpSpPr>
              <p:nvPr/>
            </p:nvGrpSpPr>
            <p:grpSpPr bwMode="auto">
              <a:xfrm>
                <a:off x="1840" y="1628"/>
                <a:ext cx="677" cy="532"/>
                <a:chOff x="1138" y="1652"/>
                <a:chExt cx="1742" cy="1669"/>
              </a:xfrm>
            </p:grpSpPr>
            <p:grpSp>
              <p:nvGrpSpPr>
                <p:cNvPr id="191505" name="Group 17"/>
                <p:cNvGrpSpPr>
                  <a:grpSpLocks/>
                </p:cNvGrpSpPr>
                <p:nvPr/>
              </p:nvGrpSpPr>
              <p:grpSpPr bwMode="auto">
                <a:xfrm>
                  <a:off x="1138" y="1652"/>
                  <a:ext cx="1209" cy="1645"/>
                  <a:chOff x="533" y="1192"/>
                  <a:chExt cx="1210" cy="2109"/>
                </a:xfrm>
              </p:grpSpPr>
              <p:sp>
                <p:nvSpPr>
                  <p:cNvPr id="191506" name="Freeform 18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507" name="Freeform 19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1512" name="Freeform 24"/>
                <p:cNvSpPr>
                  <a:spLocks/>
                </p:cNvSpPr>
                <p:nvPr/>
              </p:nvSpPr>
              <p:spPr bwMode="auto">
                <a:xfrm>
                  <a:off x="2324" y="1652"/>
                  <a:ext cx="556" cy="166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1" y="24"/>
                    </a:cxn>
                    <a:cxn ang="0">
                      <a:pos x="266" y="145"/>
                    </a:cxn>
                    <a:cxn ang="0">
                      <a:pos x="362" y="411"/>
                    </a:cxn>
                    <a:cxn ang="0">
                      <a:pos x="483" y="1258"/>
                    </a:cxn>
                    <a:cxn ang="0">
                      <a:pos x="556" y="1669"/>
                    </a:cxn>
                  </a:cxnLst>
                  <a:rect l="0" t="0" r="r" b="b"/>
                  <a:pathLst>
                    <a:path w="556" h="1669">
                      <a:moveTo>
                        <a:pt x="0" y="0"/>
                      </a:moveTo>
                      <a:cubicBezTo>
                        <a:pt x="38" y="0"/>
                        <a:pt x="77" y="0"/>
                        <a:pt x="121" y="24"/>
                      </a:cubicBezTo>
                      <a:cubicBezTo>
                        <a:pt x="165" y="48"/>
                        <a:pt x="226" y="81"/>
                        <a:pt x="266" y="145"/>
                      </a:cubicBezTo>
                      <a:cubicBezTo>
                        <a:pt x="306" y="209"/>
                        <a:pt x="326" y="226"/>
                        <a:pt x="362" y="411"/>
                      </a:cubicBezTo>
                      <a:cubicBezTo>
                        <a:pt x="398" y="596"/>
                        <a:pt x="451" y="1048"/>
                        <a:pt x="483" y="1258"/>
                      </a:cubicBezTo>
                      <a:cubicBezTo>
                        <a:pt x="515" y="1468"/>
                        <a:pt x="544" y="1605"/>
                        <a:pt x="556" y="1669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1514" name="Group 26"/>
              <p:cNvGrpSpPr>
                <a:grpSpLocks/>
              </p:cNvGrpSpPr>
              <p:nvPr/>
            </p:nvGrpSpPr>
            <p:grpSpPr bwMode="auto">
              <a:xfrm flipH="1" flipV="1">
                <a:off x="2517" y="2136"/>
                <a:ext cx="677" cy="532"/>
                <a:chOff x="1138" y="1652"/>
                <a:chExt cx="1742" cy="1669"/>
              </a:xfrm>
            </p:grpSpPr>
            <p:grpSp>
              <p:nvGrpSpPr>
                <p:cNvPr id="191515" name="Group 27"/>
                <p:cNvGrpSpPr>
                  <a:grpSpLocks/>
                </p:cNvGrpSpPr>
                <p:nvPr/>
              </p:nvGrpSpPr>
              <p:grpSpPr bwMode="auto">
                <a:xfrm>
                  <a:off x="1138" y="1652"/>
                  <a:ext cx="1209" cy="1645"/>
                  <a:chOff x="533" y="1192"/>
                  <a:chExt cx="1210" cy="2109"/>
                </a:xfrm>
              </p:grpSpPr>
              <p:sp>
                <p:nvSpPr>
                  <p:cNvPr id="191516" name="Freeform 28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517" name="Freeform 29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1518" name="Freeform 30"/>
                <p:cNvSpPr>
                  <a:spLocks/>
                </p:cNvSpPr>
                <p:nvPr/>
              </p:nvSpPr>
              <p:spPr bwMode="auto">
                <a:xfrm>
                  <a:off x="2324" y="1652"/>
                  <a:ext cx="556" cy="166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1" y="24"/>
                    </a:cxn>
                    <a:cxn ang="0">
                      <a:pos x="266" y="145"/>
                    </a:cxn>
                    <a:cxn ang="0">
                      <a:pos x="362" y="411"/>
                    </a:cxn>
                    <a:cxn ang="0">
                      <a:pos x="483" y="1258"/>
                    </a:cxn>
                    <a:cxn ang="0">
                      <a:pos x="556" y="1669"/>
                    </a:cxn>
                  </a:cxnLst>
                  <a:rect l="0" t="0" r="r" b="b"/>
                  <a:pathLst>
                    <a:path w="556" h="1669">
                      <a:moveTo>
                        <a:pt x="0" y="0"/>
                      </a:moveTo>
                      <a:cubicBezTo>
                        <a:pt x="38" y="0"/>
                        <a:pt x="77" y="0"/>
                        <a:pt x="121" y="24"/>
                      </a:cubicBezTo>
                      <a:cubicBezTo>
                        <a:pt x="165" y="48"/>
                        <a:pt x="226" y="81"/>
                        <a:pt x="266" y="145"/>
                      </a:cubicBezTo>
                      <a:cubicBezTo>
                        <a:pt x="306" y="209"/>
                        <a:pt x="326" y="226"/>
                        <a:pt x="362" y="411"/>
                      </a:cubicBezTo>
                      <a:cubicBezTo>
                        <a:pt x="398" y="596"/>
                        <a:pt x="451" y="1048"/>
                        <a:pt x="483" y="1258"/>
                      </a:cubicBezTo>
                      <a:cubicBezTo>
                        <a:pt x="515" y="1468"/>
                        <a:pt x="544" y="1605"/>
                        <a:pt x="556" y="1669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91521" name="Line 33"/>
            <p:cNvSpPr>
              <a:spLocks noChangeShapeType="1"/>
            </p:cNvSpPr>
            <p:nvPr/>
          </p:nvSpPr>
          <p:spPr bwMode="auto">
            <a:xfrm rot="-5400000">
              <a:off x="1042" y="830"/>
              <a:ext cx="0" cy="4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23" name="Text Box 35"/>
            <p:cNvSpPr txBox="1">
              <a:spLocks noChangeArrowheads="1"/>
            </p:cNvSpPr>
            <p:nvPr/>
          </p:nvSpPr>
          <p:spPr bwMode="auto">
            <a:xfrm>
              <a:off x="509" y="1484"/>
              <a:ext cx="36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0V</a:t>
              </a:r>
            </a:p>
          </p:txBody>
        </p:sp>
        <p:grpSp>
          <p:nvGrpSpPr>
            <p:cNvPr id="191527" name="Group 39"/>
            <p:cNvGrpSpPr>
              <a:grpSpLocks/>
            </p:cNvGrpSpPr>
            <p:nvPr/>
          </p:nvGrpSpPr>
          <p:grpSpPr bwMode="auto">
            <a:xfrm>
              <a:off x="823" y="1241"/>
              <a:ext cx="1016" cy="389"/>
              <a:chOff x="533" y="1192"/>
              <a:chExt cx="2420" cy="2109"/>
            </a:xfrm>
          </p:grpSpPr>
          <p:grpSp>
            <p:nvGrpSpPr>
              <p:cNvPr id="191528" name="Group 40"/>
              <p:cNvGrpSpPr>
                <a:grpSpLocks/>
              </p:cNvGrpSpPr>
              <p:nvPr/>
            </p:nvGrpSpPr>
            <p:grpSpPr bwMode="auto">
              <a:xfrm>
                <a:off x="533" y="1192"/>
                <a:ext cx="1210" cy="2109"/>
                <a:chOff x="533" y="1192"/>
                <a:chExt cx="1210" cy="2109"/>
              </a:xfrm>
            </p:grpSpPr>
            <p:sp>
              <p:nvSpPr>
                <p:cNvPr id="191529" name="Freeform 41"/>
                <p:cNvSpPr>
                  <a:spLocks/>
                </p:cNvSpPr>
                <p:nvPr/>
              </p:nvSpPr>
              <p:spPr bwMode="auto">
                <a:xfrm>
                  <a:off x="533" y="1192"/>
                  <a:ext cx="1137" cy="2109"/>
                </a:xfrm>
                <a:custGeom>
                  <a:avLst/>
                  <a:gdLst/>
                  <a:ahLst/>
                  <a:cxnLst>
                    <a:cxn ang="0">
                      <a:pos x="0" y="2105"/>
                    </a:cxn>
                    <a:cxn ang="0">
                      <a:pos x="242" y="2081"/>
                    </a:cxn>
                    <a:cxn ang="0">
                      <a:pos x="387" y="1936"/>
                    </a:cxn>
                    <a:cxn ang="0">
                      <a:pos x="484" y="1766"/>
                    </a:cxn>
                    <a:cxn ang="0">
                      <a:pos x="581" y="1403"/>
                    </a:cxn>
                    <a:cxn ang="0">
                      <a:pos x="654" y="920"/>
                    </a:cxn>
                    <a:cxn ang="0">
                      <a:pos x="726" y="508"/>
                    </a:cxn>
                    <a:cxn ang="0">
                      <a:pos x="823" y="218"/>
                    </a:cxn>
                    <a:cxn ang="0">
                      <a:pos x="968" y="73"/>
                    </a:cxn>
                    <a:cxn ang="0">
                      <a:pos x="1137" y="0"/>
                    </a:cxn>
                  </a:cxnLst>
                  <a:rect l="0" t="0" r="r" b="b"/>
                  <a:pathLst>
                    <a:path w="1137" h="2109">
                      <a:moveTo>
                        <a:pt x="0" y="2105"/>
                      </a:moveTo>
                      <a:cubicBezTo>
                        <a:pt x="88" y="2107"/>
                        <a:pt x="177" y="2109"/>
                        <a:pt x="242" y="2081"/>
                      </a:cubicBezTo>
                      <a:cubicBezTo>
                        <a:pt x="307" y="2053"/>
                        <a:pt x="347" y="1988"/>
                        <a:pt x="387" y="1936"/>
                      </a:cubicBezTo>
                      <a:cubicBezTo>
                        <a:pt x="427" y="1884"/>
                        <a:pt x="452" y="1855"/>
                        <a:pt x="484" y="1766"/>
                      </a:cubicBezTo>
                      <a:cubicBezTo>
                        <a:pt x="516" y="1677"/>
                        <a:pt x="553" y="1544"/>
                        <a:pt x="581" y="1403"/>
                      </a:cubicBezTo>
                      <a:cubicBezTo>
                        <a:pt x="609" y="1262"/>
                        <a:pt x="630" y="1069"/>
                        <a:pt x="654" y="920"/>
                      </a:cubicBezTo>
                      <a:cubicBezTo>
                        <a:pt x="678" y="771"/>
                        <a:pt x="698" y="625"/>
                        <a:pt x="726" y="508"/>
                      </a:cubicBezTo>
                      <a:cubicBezTo>
                        <a:pt x="754" y="391"/>
                        <a:pt x="783" y="290"/>
                        <a:pt x="823" y="218"/>
                      </a:cubicBezTo>
                      <a:cubicBezTo>
                        <a:pt x="863" y="146"/>
                        <a:pt x="916" y="109"/>
                        <a:pt x="968" y="73"/>
                      </a:cubicBezTo>
                      <a:cubicBezTo>
                        <a:pt x="1020" y="37"/>
                        <a:pt x="1113" y="12"/>
                        <a:pt x="1137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30" name="Freeform 42"/>
                <p:cNvSpPr>
                  <a:spLocks/>
                </p:cNvSpPr>
                <p:nvPr/>
              </p:nvSpPr>
              <p:spPr bwMode="auto">
                <a:xfrm>
                  <a:off x="1646" y="1192"/>
                  <a:ext cx="9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97" h="1">
                      <a:moveTo>
                        <a:pt x="0" y="0"/>
                      </a:moveTo>
                      <a:cubicBezTo>
                        <a:pt x="36" y="0"/>
                        <a:pt x="73" y="0"/>
                        <a:pt x="97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1531" name="Group 43"/>
              <p:cNvGrpSpPr>
                <a:grpSpLocks/>
              </p:cNvGrpSpPr>
              <p:nvPr/>
            </p:nvGrpSpPr>
            <p:grpSpPr bwMode="auto">
              <a:xfrm flipH="1">
                <a:off x="1743" y="1192"/>
                <a:ext cx="1210" cy="2109"/>
                <a:chOff x="533" y="1192"/>
                <a:chExt cx="1210" cy="2109"/>
              </a:xfrm>
            </p:grpSpPr>
            <p:sp>
              <p:nvSpPr>
                <p:cNvPr id="191532" name="Freeform 44"/>
                <p:cNvSpPr>
                  <a:spLocks/>
                </p:cNvSpPr>
                <p:nvPr/>
              </p:nvSpPr>
              <p:spPr bwMode="auto">
                <a:xfrm>
                  <a:off x="533" y="1192"/>
                  <a:ext cx="1137" cy="2109"/>
                </a:xfrm>
                <a:custGeom>
                  <a:avLst/>
                  <a:gdLst/>
                  <a:ahLst/>
                  <a:cxnLst>
                    <a:cxn ang="0">
                      <a:pos x="0" y="2105"/>
                    </a:cxn>
                    <a:cxn ang="0">
                      <a:pos x="242" y="2081"/>
                    </a:cxn>
                    <a:cxn ang="0">
                      <a:pos x="387" y="1936"/>
                    </a:cxn>
                    <a:cxn ang="0">
                      <a:pos x="484" y="1766"/>
                    </a:cxn>
                    <a:cxn ang="0">
                      <a:pos x="581" y="1403"/>
                    </a:cxn>
                    <a:cxn ang="0">
                      <a:pos x="654" y="920"/>
                    </a:cxn>
                    <a:cxn ang="0">
                      <a:pos x="726" y="508"/>
                    </a:cxn>
                    <a:cxn ang="0">
                      <a:pos x="823" y="218"/>
                    </a:cxn>
                    <a:cxn ang="0">
                      <a:pos x="968" y="73"/>
                    </a:cxn>
                    <a:cxn ang="0">
                      <a:pos x="1137" y="0"/>
                    </a:cxn>
                  </a:cxnLst>
                  <a:rect l="0" t="0" r="r" b="b"/>
                  <a:pathLst>
                    <a:path w="1137" h="2109">
                      <a:moveTo>
                        <a:pt x="0" y="2105"/>
                      </a:moveTo>
                      <a:cubicBezTo>
                        <a:pt x="88" y="2107"/>
                        <a:pt x="177" y="2109"/>
                        <a:pt x="242" y="2081"/>
                      </a:cubicBezTo>
                      <a:cubicBezTo>
                        <a:pt x="307" y="2053"/>
                        <a:pt x="347" y="1988"/>
                        <a:pt x="387" y="1936"/>
                      </a:cubicBezTo>
                      <a:cubicBezTo>
                        <a:pt x="427" y="1884"/>
                        <a:pt x="452" y="1855"/>
                        <a:pt x="484" y="1766"/>
                      </a:cubicBezTo>
                      <a:cubicBezTo>
                        <a:pt x="516" y="1677"/>
                        <a:pt x="553" y="1544"/>
                        <a:pt x="581" y="1403"/>
                      </a:cubicBezTo>
                      <a:cubicBezTo>
                        <a:pt x="609" y="1262"/>
                        <a:pt x="630" y="1069"/>
                        <a:pt x="654" y="920"/>
                      </a:cubicBezTo>
                      <a:cubicBezTo>
                        <a:pt x="678" y="771"/>
                        <a:pt x="698" y="625"/>
                        <a:pt x="726" y="508"/>
                      </a:cubicBezTo>
                      <a:cubicBezTo>
                        <a:pt x="754" y="391"/>
                        <a:pt x="783" y="290"/>
                        <a:pt x="823" y="218"/>
                      </a:cubicBezTo>
                      <a:cubicBezTo>
                        <a:pt x="863" y="146"/>
                        <a:pt x="916" y="109"/>
                        <a:pt x="968" y="73"/>
                      </a:cubicBezTo>
                      <a:cubicBezTo>
                        <a:pt x="1020" y="37"/>
                        <a:pt x="1113" y="12"/>
                        <a:pt x="1137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33" name="Freeform 45"/>
                <p:cNvSpPr>
                  <a:spLocks/>
                </p:cNvSpPr>
                <p:nvPr/>
              </p:nvSpPr>
              <p:spPr bwMode="auto">
                <a:xfrm>
                  <a:off x="1646" y="1192"/>
                  <a:ext cx="9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97" h="1">
                      <a:moveTo>
                        <a:pt x="0" y="0"/>
                      </a:moveTo>
                      <a:cubicBezTo>
                        <a:pt x="36" y="0"/>
                        <a:pt x="73" y="0"/>
                        <a:pt x="97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1534" name="Group 46"/>
            <p:cNvGrpSpPr>
              <a:grpSpLocks/>
            </p:cNvGrpSpPr>
            <p:nvPr/>
          </p:nvGrpSpPr>
          <p:grpSpPr bwMode="auto">
            <a:xfrm>
              <a:off x="823" y="1362"/>
              <a:ext cx="1016" cy="292"/>
              <a:chOff x="533" y="1192"/>
              <a:chExt cx="2420" cy="2109"/>
            </a:xfrm>
          </p:grpSpPr>
          <p:grpSp>
            <p:nvGrpSpPr>
              <p:cNvPr id="191535" name="Group 47"/>
              <p:cNvGrpSpPr>
                <a:grpSpLocks/>
              </p:cNvGrpSpPr>
              <p:nvPr/>
            </p:nvGrpSpPr>
            <p:grpSpPr bwMode="auto">
              <a:xfrm>
                <a:off x="533" y="1192"/>
                <a:ext cx="1210" cy="2109"/>
                <a:chOff x="533" y="1192"/>
                <a:chExt cx="1210" cy="2109"/>
              </a:xfrm>
            </p:grpSpPr>
            <p:sp>
              <p:nvSpPr>
                <p:cNvPr id="191536" name="Freeform 48"/>
                <p:cNvSpPr>
                  <a:spLocks/>
                </p:cNvSpPr>
                <p:nvPr/>
              </p:nvSpPr>
              <p:spPr bwMode="auto">
                <a:xfrm>
                  <a:off x="533" y="1192"/>
                  <a:ext cx="1137" cy="2109"/>
                </a:xfrm>
                <a:custGeom>
                  <a:avLst/>
                  <a:gdLst/>
                  <a:ahLst/>
                  <a:cxnLst>
                    <a:cxn ang="0">
                      <a:pos x="0" y="2105"/>
                    </a:cxn>
                    <a:cxn ang="0">
                      <a:pos x="242" y="2081"/>
                    </a:cxn>
                    <a:cxn ang="0">
                      <a:pos x="387" y="1936"/>
                    </a:cxn>
                    <a:cxn ang="0">
                      <a:pos x="484" y="1766"/>
                    </a:cxn>
                    <a:cxn ang="0">
                      <a:pos x="581" y="1403"/>
                    </a:cxn>
                    <a:cxn ang="0">
                      <a:pos x="654" y="920"/>
                    </a:cxn>
                    <a:cxn ang="0">
                      <a:pos x="726" y="508"/>
                    </a:cxn>
                    <a:cxn ang="0">
                      <a:pos x="823" y="218"/>
                    </a:cxn>
                    <a:cxn ang="0">
                      <a:pos x="968" y="73"/>
                    </a:cxn>
                    <a:cxn ang="0">
                      <a:pos x="1137" y="0"/>
                    </a:cxn>
                  </a:cxnLst>
                  <a:rect l="0" t="0" r="r" b="b"/>
                  <a:pathLst>
                    <a:path w="1137" h="2109">
                      <a:moveTo>
                        <a:pt x="0" y="2105"/>
                      </a:moveTo>
                      <a:cubicBezTo>
                        <a:pt x="88" y="2107"/>
                        <a:pt x="177" y="2109"/>
                        <a:pt x="242" y="2081"/>
                      </a:cubicBezTo>
                      <a:cubicBezTo>
                        <a:pt x="307" y="2053"/>
                        <a:pt x="347" y="1988"/>
                        <a:pt x="387" y="1936"/>
                      </a:cubicBezTo>
                      <a:cubicBezTo>
                        <a:pt x="427" y="1884"/>
                        <a:pt x="452" y="1855"/>
                        <a:pt x="484" y="1766"/>
                      </a:cubicBezTo>
                      <a:cubicBezTo>
                        <a:pt x="516" y="1677"/>
                        <a:pt x="553" y="1544"/>
                        <a:pt x="581" y="1403"/>
                      </a:cubicBezTo>
                      <a:cubicBezTo>
                        <a:pt x="609" y="1262"/>
                        <a:pt x="630" y="1069"/>
                        <a:pt x="654" y="920"/>
                      </a:cubicBezTo>
                      <a:cubicBezTo>
                        <a:pt x="678" y="771"/>
                        <a:pt x="698" y="625"/>
                        <a:pt x="726" y="508"/>
                      </a:cubicBezTo>
                      <a:cubicBezTo>
                        <a:pt x="754" y="391"/>
                        <a:pt x="783" y="290"/>
                        <a:pt x="823" y="218"/>
                      </a:cubicBezTo>
                      <a:cubicBezTo>
                        <a:pt x="863" y="146"/>
                        <a:pt x="916" y="109"/>
                        <a:pt x="968" y="73"/>
                      </a:cubicBezTo>
                      <a:cubicBezTo>
                        <a:pt x="1020" y="37"/>
                        <a:pt x="1113" y="12"/>
                        <a:pt x="1137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37" name="Freeform 49"/>
                <p:cNvSpPr>
                  <a:spLocks/>
                </p:cNvSpPr>
                <p:nvPr/>
              </p:nvSpPr>
              <p:spPr bwMode="auto">
                <a:xfrm>
                  <a:off x="1646" y="1192"/>
                  <a:ext cx="9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97" h="1">
                      <a:moveTo>
                        <a:pt x="0" y="0"/>
                      </a:moveTo>
                      <a:cubicBezTo>
                        <a:pt x="36" y="0"/>
                        <a:pt x="73" y="0"/>
                        <a:pt x="97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1538" name="Group 50"/>
              <p:cNvGrpSpPr>
                <a:grpSpLocks/>
              </p:cNvGrpSpPr>
              <p:nvPr/>
            </p:nvGrpSpPr>
            <p:grpSpPr bwMode="auto">
              <a:xfrm flipH="1">
                <a:off x="1743" y="1192"/>
                <a:ext cx="1210" cy="2109"/>
                <a:chOff x="533" y="1192"/>
                <a:chExt cx="1210" cy="2109"/>
              </a:xfrm>
            </p:grpSpPr>
            <p:sp>
              <p:nvSpPr>
                <p:cNvPr id="191539" name="Freeform 51"/>
                <p:cNvSpPr>
                  <a:spLocks/>
                </p:cNvSpPr>
                <p:nvPr/>
              </p:nvSpPr>
              <p:spPr bwMode="auto">
                <a:xfrm>
                  <a:off x="533" y="1192"/>
                  <a:ext cx="1137" cy="2109"/>
                </a:xfrm>
                <a:custGeom>
                  <a:avLst/>
                  <a:gdLst/>
                  <a:ahLst/>
                  <a:cxnLst>
                    <a:cxn ang="0">
                      <a:pos x="0" y="2105"/>
                    </a:cxn>
                    <a:cxn ang="0">
                      <a:pos x="242" y="2081"/>
                    </a:cxn>
                    <a:cxn ang="0">
                      <a:pos x="387" y="1936"/>
                    </a:cxn>
                    <a:cxn ang="0">
                      <a:pos x="484" y="1766"/>
                    </a:cxn>
                    <a:cxn ang="0">
                      <a:pos x="581" y="1403"/>
                    </a:cxn>
                    <a:cxn ang="0">
                      <a:pos x="654" y="920"/>
                    </a:cxn>
                    <a:cxn ang="0">
                      <a:pos x="726" y="508"/>
                    </a:cxn>
                    <a:cxn ang="0">
                      <a:pos x="823" y="218"/>
                    </a:cxn>
                    <a:cxn ang="0">
                      <a:pos x="968" y="73"/>
                    </a:cxn>
                    <a:cxn ang="0">
                      <a:pos x="1137" y="0"/>
                    </a:cxn>
                  </a:cxnLst>
                  <a:rect l="0" t="0" r="r" b="b"/>
                  <a:pathLst>
                    <a:path w="1137" h="2109">
                      <a:moveTo>
                        <a:pt x="0" y="2105"/>
                      </a:moveTo>
                      <a:cubicBezTo>
                        <a:pt x="88" y="2107"/>
                        <a:pt x="177" y="2109"/>
                        <a:pt x="242" y="2081"/>
                      </a:cubicBezTo>
                      <a:cubicBezTo>
                        <a:pt x="307" y="2053"/>
                        <a:pt x="347" y="1988"/>
                        <a:pt x="387" y="1936"/>
                      </a:cubicBezTo>
                      <a:cubicBezTo>
                        <a:pt x="427" y="1884"/>
                        <a:pt x="452" y="1855"/>
                        <a:pt x="484" y="1766"/>
                      </a:cubicBezTo>
                      <a:cubicBezTo>
                        <a:pt x="516" y="1677"/>
                        <a:pt x="553" y="1544"/>
                        <a:pt x="581" y="1403"/>
                      </a:cubicBezTo>
                      <a:cubicBezTo>
                        <a:pt x="609" y="1262"/>
                        <a:pt x="630" y="1069"/>
                        <a:pt x="654" y="920"/>
                      </a:cubicBezTo>
                      <a:cubicBezTo>
                        <a:pt x="678" y="771"/>
                        <a:pt x="698" y="625"/>
                        <a:pt x="726" y="508"/>
                      </a:cubicBezTo>
                      <a:cubicBezTo>
                        <a:pt x="754" y="391"/>
                        <a:pt x="783" y="290"/>
                        <a:pt x="823" y="218"/>
                      </a:cubicBezTo>
                      <a:cubicBezTo>
                        <a:pt x="863" y="146"/>
                        <a:pt x="916" y="109"/>
                        <a:pt x="968" y="73"/>
                      </a:cubicBezTo>
                      <a:cubicBezTo>
                        <a:pt x="1020" y="37"/>
                        <a:pt x="1113" y="12"/>
                        <a:pt x="1137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40" name="Freeform 52"/>
                <p:cNvSpPr>
                  <a:spLocks/>
                </p:cNvSpPr>
                <p:nvPr/>
              </p:nvSpPr>
              <p:spPr bwMode="auto">
                <a:xfrm>
                  <a:off x="1646" y="1192"/>
                  <a:ext cx="9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97" h="1">
                      <a:moveTo>
                        <a:pt x="0" y="0"/>
                      </a:moveTo>
                      <a:cubicBezTo>
                        <a:pt x="36" y="0"/>
                        <a:pt x="73" y="0"/>
                        <a:pt x="97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1541" name="Group 53"/>
            <p:cNvGrpSpPr>
              <a:grpSpLocks/>
            </p:cNvGrpSpPr>
            <p:nvPr/>
          </p:nvGrpSpPr>
          <p:grpSpPr bwMode="auto">
            <a:xfrm>
              <a:off x="2057" y="1241"/>
              <a:ext cx="1354" cy="823"/>
              <a:chOff x="1840" y="1628"/>
              <a:chExt cx="1354" cy="1040"/>
            </a:xfrm>
          </p:grpSpPr>
          <p:grpSp>
            <p:nvGrpSpPr>
              <p:cNvPr id="191542" name="Group 54"/>
              <p:cNvGrpSpPr>
                <a:grpSpLocks/>
              </p:cNvGrpSpPr>
              <p:nvPr/>
            </p:nvGrpSpPr>
            <p:grpSpPr bwMode="auto">
              <a:xfrm>
                <a:off x="1840" y="1628"/>
                <a:ext cx="677" cy="532"/>
                <a:chOff x="1138" y="1652"/>
                <a:chExt cx="1742" cy="1669"/>
              </a:xfrm>
            </p:grpSpPr>
            <p:grpSp>
              <p:nvGrpSpPr>
                <p:cNvPr id="191543" name="Group 55"/>
                <p:cNvGrpSpPr>
                  <a:grpSpLocks/>
                </p:cNvGrpSpPr>
                <p:nvPr/>
              </p:nvGrpSpPr>
              <p:grpSpPr bwMode="auto">
                <a:xfrm>
                  <a:off x="1138" y="1652"/>
                  <a:ext cx="1209" cy="1645"/>
                  <a:chOff x="533" y="1192"/>
                  <a:chExt cx="1210" cy="2109"/>
                </a:xfrm>
              </p:grpSpPr>
              <p:sp>
                <p:nvSpPr>
                  <p:cNvPr id="191544" name="Freeform 56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545" name="Freeform 57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1546" name="Freeform 58"/>
                <p:cNvSpPr>
                  <a:spLocks/>
                </p:cNvSpPr>
                <p:nvPr/>
              </p:nvSpPr>
              <p:spPr bwMode="auto">
                <a:xfrm>
                  <a:off x="2324" y="1652"/>
                  <a:ext cx="556" cy="166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1" y="24"/>
                    </a:cxn>
                    <a:cxn ang="0">
                      <a:pos x="266" y="145"/>
                    </a:cxn>
                    <a:cxn ang="0">
                      <a:pos x="362" y="411"/>
                    </a:cxn>
                    <a:cxn ang="0">
                      <a:pos x="483" y="1258"/>
                    </a:cxn>
                    <a:cxn ang="0">
                      <a:pos x="556" y="1669"/>
                    </a:cxn>
                  </a:cxnLst>
                  <a:rect l="0" t="0" r="r" b="b"/>
                  <a:pathLst>
                    <a:path w="556" h="1669">
                      <a:moveTo>
                        <a:pt x="0" y="0"/>
                      </a:moveTo>
                      <a:cubicBezTo>
                        <a:pt x="38" y="0"/>
                        <a:pt x="77" y="0"/>
                        <a:pt x="121" y="24"/>
                      </a:cubicBezTo>
                      <a:cubicBezTo>
                        <a:pt x="165" y="48"/>
                        <a:pt x="226" y="81"/>
                        <a:pt x="266" y="145"/>
                      </a:cubicBezTo>
                      <a:cubicBezTo>
                        <a:pt x="306" y="209"/>
                        <a:pt x="326" y="226"/>
                        <a:pt x="362" y="411"/>
                      </a:cubicBezTo>
                      <a:cubicBezTo>
                        <a:pt x="398" y="596"/>
                        <a:pt x="451" y="1048"/>
                        <a:pt x="483" y="1258"/>
                      </a:cubicBezTo>
                      <a:cubicBezTo>
                        <a:pt x="515" y="1468"/>
                        <a:pt x="544" y="1605"/>
                        <a:pt x="556" y="1669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1547" name="Group 59"/>
              <p:cNvGrpSpPr>
                <a:grpSpLocks/>
              </p:cNvGrpSpPr>
              <p:nvPr/>
            </p:nvGrpSpPr>
            <p:grpSpPr bwMode="auto">
              <a:xfrm flipH="1" flipV="1">
                <a:off x="2517" y="2136"/>
                <a:ext cx="677" cy="532"/>
                <a:chOff x="1138" y="1652"/>
                <a:chExt cx="1742" cy="1669"/>
              </a:xfrm>
            </p:grpSpPr>
            <p:grpSp>
              <p:nvGrpSpPr>
                <p:cNvPr id="191548" name="Group 60"/>
                <p:cNvGrpSpPr>
                  <a:grpSpLocks/>
                </p:cNvGrpSpPr>
                <p:nvPr/>
              </p:nvGrpSpPr>
              <p:grpSpPr bwMode="auto">
                <a:xfrm>
                  <a:off x="1138" y="1652"/>
                  <a:ext cx="1209" cy="1645"/>
                  <a:chOff x="533" y="1192"/>
                  <a:chExt cx="1210" cy="2109"/>
                </a:xfrm>
              </p:grpSpPr>
              <p:sp>
                <p:nvSpPr>
                  <p:cNvPr id="191549" name="Freeform 61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550" name="Freeform 62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1551" name="Freeform 63"/>
                <p:cNvSpPr>
                  <a:spLocks/>
                </p:cNvSpPr>
                <p:nvPr/>
              </p:nvSpPr>
              <p:spPr bwMode="auto">
                <a:xfrm>
                  <a:off x="2324" y="1652"/>
                  <a:ext cx="556" cy="166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1" y="24"/>
                    </a:cxn>
                    <a:cxn ang="0">
                      <a:pos x="266" y="145"/>
                    </a:cxn>
                    <a:cxn ang="0">
                      <a:pos x="362" y="411"/>
                    </a:cxn>
                    <a:cxn ang="0">
                      <a:pos x="483" y="1258"/>
                    </a:cxn>
                    <a:cxn ang="0">
                      <a:pos x="556" y="1669"/>
                    </a:cxn>
                  </a:cxnLst>
                  <a:rect l="0" t="0" r="r" b="b"/>
                  <a:pathLst>
                    <a:path w="556" h="1669">
                      <a:moveTo>
                        <a:pt x="0" y="0"/>
                      </a:moveTo>
                      <a:cubicBezTo>
                        <a:pt x="38" y="0"/>
                        <a:pt x="77" y="0"/>
                        <a:pt x="121" y="24"/>
                      </a:cubicBezTo>
                      <a:cubicBezTo>
                        <a:pt x="165" y="48"/>
                        <a:pt x="226" y="81"/>
                        <a:pt x="266" y="145"/>
                      </a:cubicBezTo>
                      <a:cubicBezTo>
                        <a:pt x="306" y="209"/>
                        <a:pt x="326" y="226"/>
                        <a:pt x="362" y="411"/>
                      </a:cubicBezTo>
                      <a:cubicBezTo>
                        <a:pt x="398" y="596"/>
                        <a:pt x="451" y="1048"/>
                        <a:pt x="483" y="1258"/>
                      </a:cubicBezTo>
                      <a:cubicBezTo>
                        <a:pt x="515" y="1468"/>
                        <a:pt x="544" y="1605"/>
                        <a:pt x="556" y="1669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1552" name="Group 64"/>
            <p:cNvGrpSpPr>
              <a:grpSpLocks/>
            </p:cNvGrpSpPr>
            <p:nvPr/>
          </p:nvGrpSpPr>
          <p:grpSpPr bwMode="auto">
            <a:xfrm>
              <a:off x="2057" y="1362"/>
              <a:ext cx="1354" cy="557"/>
              <a:chOff x="1840" y="1628"/>
              <a:chExt cx="1354" cy="1040"/>
            </a:xfrm>
          </p:grpSpPr>
          <p:grpSp>
            <p:nvGrpSpPr>
              <p:cNvPr id="191553" name="Group 65"/>
              <p:cNvGrpSpPr>
                <a:grpSpLocks/>
              </p:cNvGrpSpPr>
              <p:nvPr/>
            </p:nvGrpSpPr>
            <p:grpSpPr bwMode="auto">
              <a:xfrm>
                <a:off x="1840" y="1628"/>
                <a:ext cx="677" cy="532"/>
                <a:chOff x="1138" y="1652"/>
                <a:chExt cx="1742" cy="1669"/>
              </a:xfrm>
            </p:grpSpPr>
            <p:grpSp>
              <p:nvGrpSpPr>
                <p:cNvPr id="191554" name="Group 66"/>
                <p:cNvGrpSpPr>
                  <a:grpSpLocks/>
                </p:cNvGrpSpPr>
                <p:nvPr/>
              </p:nvGrpSpPr>
              <p:grpSpPr bwMode="auto">
                <a:xfrm>
                  <a:off x="1138" y="1652"/>
                  <a:ext cx="1209" cy="1645"/>
                  <a:chOff x="533" y="1192"/>
                  <a:chExt cx="1210" cy="2109"/>
                </a:xfrm>
              </p:grpSpPr>
              <p:sp>
                <p:nvSpPr>
                  <p:cNvPr id="191555" name="Freeform 67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556" name="Freeform 68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1557" name="Freeform 69"/>
                <p:cNvSpPr>
                  <a:spLocks/>
                </p:cNvSpPr>
                <p:nvPr/>
              </p:nvSpPr>
              <p:spPr bwMode="auto">
                <a:xfrm>
                  <a:off x="2324" y="1652"/>
                  <a:ext cx="556" cy="166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1" y="24"/>
                    </a:cxn>
                    <a:cxn ang="0">
                      <a:pos x="266" y="145"/>
                    </a:cxn>
                    <a:cxn ang="0">
                      <a:pos x="362" y="411"/>
                    </a:cxn>
                    <a:cxn ang="0">
                      <a:pos x="483" y="1258"/>
                    </a:cxn>
                    <a:cxn ang="0">
                      <a:pos x="556" y="1669"/>
                    </a:cxn>
                  </a:cxnLst>
                  <a:rect l="0" t="0" r="r" b="b"/>
                  <a:pathLst>
                    <a:path w="556" h="1669">
                      <a:moveTo>
                        <a:pt x="0" y="0"/>
                      </a:moveTo>
                      <a:cubicBezTo>
                        <a:pt x="38" y="0"/>
                        <a:pt x="77" y="0"/>
                        <a:pt x="121" y="24"/>
                      </a:cubicBezTo>
                      <a:cubicBezTo>
                        <a:pt x="165" y="48"/>
                        <a:pt x="226" y="81"/>
                        <a:pt x="266" y="145"/>
                      </a:cubicBezTo>
                      <a:cubicBezTo>
                        <a:pt x="306" y="209"/>
                        <a:pt x="326" y="226"/>
                        <a:pt x="362" y="411"/>
                      </a:cubicBezTo>
                      <a:cubicBezTo>
                        <a:pt x="398" y="596"/>
                        <a:pt x="451" y="1048"/>
                        <a:pt x="483" y="1258"/>
                      </a:cubicBezTo>
                      <a:cubicBezTo>
                        <a:pt x="515" y="1468"/>
                        <a:pt x="544" y="1605"/>
                        <a:pt x="556" y="1669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1558" name="Group 70"/>
              <p:cNvGrpSpPr>
                <a:grpSpLocks/>
              </p:cNvGrpSpPr>
              <p:nvPr/>
            </p:nvGrpSpPr>
            <p:grpSpPr bwMode="auto">
              <a:xfrm flipH="1" flipV="1">
                <a:off x="2517" y="2136"/>
                <a:ext cx="677" cy="532"/>
                <a:chOff x="1138" y="1652"/>
                <a:chExt cx="1742" cy="1669"/>
              </a:xfrm>
            </p:grpSpPr>
            <p:grpSp>
              <p:nvGrpSpPr>
                <p:cNvPr id="191559" name="Group 71"/>
                <p:cNvGrpSpPr>
                  <a:grpSpLocks/>
                </p:cNvGrpSpPr>
                <p:nvPr/>
              </p:nvGrpSpPr>
              <p:grpSpPr bwMode="auto">
                <a:xfrm>
                  <a:off x="1138" y="1652"/>
                  <a:ext cx="1209" cy="1645"/>
                  <a:chOff x="533" y="1192"/>
                  <a:chExt cx="1210" cy="2109"/>
                </a:xfrm>
              </p:grpSpPr>
              <p:sp>
                <p:nvSpPr>
                  <p:cNvPr id="191560" name="Freeform 72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561" name="Freeform 73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1562" name="Freeform 74"/>
                <p:cNvSpPr>
                  <a:spLocks/>
                </p:cNvSpPr>
                <p:nvPr/>
              </p:nvSpPr>
              <p:spPr bwMode="auto">
                <a:xfrm>
                  <a:off x="2324" y="1652"/>
                  <a:ext cx="556" cy="166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1" y="24"/>
                    </a:cxn>
                    <a:cxn ang="0">
                      <a:pos x="266" y="145"/>
                    </a:cxn>
                    <a:cxn ang="0">
                      <a:pos x="362" y="411"/>
                    </a:cxn>
                    <a:cxn ang="0">
                      <a:pos x="483" y="1258"/>
                    </a:cxn>
                    <a:cxn ang="0">
                      <a:pos x="556" y="1669"/>
                    </a:cxn>
                  </a:cxnLst>
                  <a:rect l="0" t="0" r="r" b="b"/>
                  <a:pathLst>
                    <a:path w="556" h="1669">
                      <a:moveTo>
                        <a:pt x="0" y="0"/>
                      </a:moveTo>
                      <a:cubicBezTo>
                        <a:pt x="38" y="0"/>
                        <a:pt x="77" y="0"/>
                        <a:pt x="121" y="24"/>
                      </a:cubicBezTo>
                      <a:cubicBezTo>
                        <a:pt x="165" y="48"/>
                        <a:pt x="226" y="81"/>
                        <a:pt x="266" y="145"/>
                      </a:cubicBezTo>
                      <a:cubicBezTo>
                        <a:pt x="306" y="209"/>
                        <a:pt x="326" y="226"/>
                        <a:pt x="362" y="411"/>
                      </a:cubicBezTo>
                      <a:cubicBezTo>
                        <a:pt x="398" y="596"/>
                        <a:pt x="451" y="1048"/>
                        <a:pt x="483" y="1258"/>
                      </a:cubicBezTo>
                      <a:cubicBezTo>
                        <a:pt x="515" y="1468"/>
                        <a:pt x="544" y="1605"/>
                        <a:pt x="556" y="1669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1564" name="Line 76"/>
          <p:cNvSpPr>
            <a:spLocks noChangeShapeType="1"/>
          </p:cNvSpPr>
          <p:nvPr/>
        </p:nvSpPr>
        <p:spPr bwMode="auto">
          <a:xfrm>
            <a:off x="1308100" y="4311650"/>
            <a:ext cx="330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6" name="Line 78"/>
          <p:cNvSpPr>
            <a:spLocks noChangeShapeType="1"/>
          </p:cNvSpPr>
          <p:nvPr/>
        </p:nvSpPr>
        <p:spPr bwMode="auto">
          <a:xfrm flipV="1">
            <a:off x="3649663" y="4273550"/>
            <a:ext cx="922337" cy="0"/>
          </a:xfrm>
          <a:prstGeom prst="line">
            <a:avLst/>
          </a:prstGeom>
          <a:noFill/>
          <a:ln w="38100">
            <a:solidFill>
              <a:srgbClr val="F00E0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7" name="Text Box 79"/>
          <p:cNvSpPr txBox="1">
            <a:spLocks noChangeArrowheads="1"/>
          </p:cNvSpPr>
          <p:nvPr/>
        </p:nvSpPr>
        <p:spPr bwMode="auto">
          <a:xfrm>
            <a:off x="1714500" y="3429000"/>
            <a:ext cx="920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“</a:t>
            </a:r>
            <a:r>
              <a:rPr lang="en-US" sz="1600" dirty="0"/>
              <a:t>1</a:t>
            </a:r>
            <a:r>
              <a:rPr lang="en-US" dirty="0"/>
              <a:t>”</a:t>
            </a:r>
          </a:p>
        </p:txBody>
      </p:sp>
      <p:sp>
        <p:nvSpPr>
          <p:cNvPr id="191568" name="Text Box 80"/>
          <p:cNvSpPr txBox="1">
            <a:spLocks noChangeArrowheads="1"/>
          </p:cNvSpPr>
          <p:nvPr/>
        </p:nvSpPr>
        <p:spPr bwMode="auto">
          <a:xfrm>
            <a:off x="3619500" y="3659188"/>
            <a:ext cx="920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“0”</a:t>
            </a:r>
          </a:p>
        </p:txBody>
      </p:sp>
      <p:sp>
        <p:nvSpPr>
          <p:cNvPr id="191569" name="Text Box 81"/>
          <p:cNvSpPr txBox="1">
            <a:spLocks noChangeArrowheads="1"/>
          </p:cNvSpPr>
          <p:nvPr/>
        </p:nvSpPr>
        <p:spPr bwMode="auto">
          <a:xfrm>
            <a:off x="423863" y="3160713"/>
            <a:ext cx="9985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+10V</a:t>
            </a:r>
          </a:p>
        </p:txBody>
      </p:sp>
      <p:sp>
        <p:nvSpPr>
          <p:cNvPr id="191570" name="Line 82"/>
          <p:cNvSpPr>
            <a:spLocks noChangeShapeType="1"/>
          </p:cNvSpPr>
          <p:nvPr/>
        </p:nvSpPr>
        <p:spPr bwMode="auto">
          <a:xfrm rot="-5400000">
            <a:off x="1654175" y="3005138"/>
            <a:ext cx="0" cy="7683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71" name="Text Box 83"/>
          <p:cNvSpPr txBox="1">
            <a:spLocks noChangeArrowheads="1"/>
          </p:cNvSpPr>
          <p:nvPr/>
        </p:nvSpPr>
        <p:spPr bwMode="auto">
          <a:xfrm>
            <a:off x="808038" y="4043363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0V</a:t>
            </a:r>
          </a:p>
        </p:txBody>
      </p:sp>
      <p:sp>
        <p:nvSpPr>
          <p:cNvPr id="191575" name="Text Box 87"/>
          <p:cNvSpPr txBox="1">
            <a:spLocks noChangeArrowheads="1"/>
          </p:cNvSpPr>
          <p:nvPr/>
        </p:nvSpPr>
        <p:spPr bwMode="auto">
          <a:xfrm>
            <a:off x="6070600" y="3505200"/>
            <a:ext cx="920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“</a:t>
            </a:r>
            <a:r>
              <a:rPr lang="en-US" sz="1600" dirty="0"/>
              <a:t>1</a:t>
            </a:r>
            <a:r>
              <a:rPr lang="en-US" dirty="0"/>
              <a:t>”</a:t>
            </a:r>
          </a:p>
        </p:txBody>
      </p:sp>
      <p:sp>
        <p:nvSpPr>
          <p:cNvPr id="191577" name="Text Box 89"/>
          <p:cNvSpPr txBox="1">
            <a:spLocks noChangeArrowheads="1"/>
          </p:cNvSpPr>
          <p:nvPr/>
        </p:nvSpPr>
        <p:spPr bwMode="auto">
          <a:xfrm>
            <a:off x="4840288" y="3582988"/>
            <a:ext cx="9985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+5V</a:t>
            </a:r>
          </a:p>
        </p:txBody>
      </p:sp>
      <p:sp>
        <p:nvSpPr>
          <p:cNvPr id="191578" name="Line 90"/>
          <p:cNvSpPr>
            <a:spLocks noChangeShapeType="1"/>
          </p:cNvSpPr>
          <p:nvPr/>
        </p:nvSpPr>
        <p:spPr bwMode="auto">
          <a:xfrm rot="-5400000">
            <a:off x="5993607" y="3505993"/>
            <a:ext cx="0" cy="6143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91580" name="Group 92"/>
          <p:cNvGrpSpPr>
            <a:grpSpLocks/>
          </p:cNvGrpSpPr>
          <p:nvPr/>
        </p:nvGrpSpPr>
        <p:grpSpPr bwMode="auto">
          <a:xfrm>
            <a:off x="5148263" y="3697291"/>
            <a:ext cx="3763962" cy="722313"/>
            <a:chOff x="3242" y="2378"/>
            <a:chExt cx="2371" cy="455"/>
          </a:xfrm>
        </p:grpSpPr>
        <p:sp>
          <p:nvSpPr>
            <p:cNvPr id="191572" name="Rectangle 84"/>
            <p:cNvSpPr>
              <a:spLocks noChangeArrowheads="1"/>
            </p:cNvSpPr>
            <p:nvPr/>
          </p:nvSpPr>
          <p:spPr bwMode="auto">
            <a:xfrm>
              <a:off x="3824" y="2475"/>
              <a:ext cx="581" cy="314"/>
            </a:xfrm>
            <a:prstGeom prst="rect">
              <a:avLst/>
            </a:prstGeom>
            <a:noFill/>
            <a:ln w="38100">
              <a:solidFill>
                <a:srgbClr val="F00E0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74" name="Line 86"/>
            <p:cNvSpPr>
              <a:spLocks noChangeShapeType="1"/>
            </p:cNvSpPr>
            <p:nvPr/>
          </p:nvSpPr>
          <p:spPr bwMode="auto">
            <a:xfrm flipV="1">
              <a:off x="5032" y="2765"/>
              <a:ext cx="581" cy="0"/>
            </a:xfrm>
            <a:prstGeom prst="line">
              <a:avLst/>
            </a:prstGeom>
            <a:noFill/>
            <a:ln w="38100">
              <a:solidFill>
                <a:srgbClr val="F00E0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76" name="Text Box 88"/>
            <p:cNvSpPr txBox="1">
              <a:spLocks noChangeArrowheads="1"/>
            </p:cNvSpPr>
            <p:nvPr/>
          </p:nvSpPr>
          <p:spPr bwMode="auto">
            <a:xfrm>
              <a:off x="5032" y="2378"/>
              <a:ext cx="5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“0”</a:t>
              </a:r>
            </a:p>
          </p:txBody>
        </p:sp>
        <p:sp>
          <p:nvSpPr>
            <p:cNvPr id="191579" name="Text Box 91"/>
            <p:cNvSpPr txBox="1">
              <a:spLocks noChangeArrowheads="1"/>
            </p:cNvSpPr>
            <p:nvPr/>
          </p:nvSpPr>
          <p:spPr bwMode="auto">
            <a:xfrm>
              <a:off x="3242" y="2620"/>
              <a:ext cx="36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0V</a:t>
              </a:r>
            </a:p>
          </p:txBody>
        </p:sp>
      </p:grpSp>
      <p:sp>
        <p:nvSpPr>
          <p:cNvPr id="191573" name="Line 85"/>
          <p:cNvSpPr>
            <a:spLocks noChangeShapeType="1"/>
          </p:cNvSpPr>
          <p:nvPr/>
        </p:nvSpPr>
        <p:spPr bwMode="auto">
          <a:xfrm>
            <a:off x="5686425" y="4351338"/>
            <a:ext cx="330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81" name="Text Box 93"/>
          <p:cNvSpPr txBox="1">
            <a:spLocks noChangeArrowheads="1"/>
          </p:cNvSpPr>
          <p:nvPr/>
        </p:nvSpPr>
        <p:spPr bwMode="auto">
          <a:xfrm>
            <a:off x="6723063" y="3967163"/>
            <a:ext cx="1958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TTL-Logic</a:t>
            </a:r>
          </a:p>
        </p:txBody>
      </p:sp>
      <p:sp>
        <p:nvSpPr>
          <p:cNvPr id="191582" name="Text Box 94"/>
          <p:cNvSpPr txBox="1">
            <a:spLocks noChangeArrowheads="1"/>
          </p:cNvSpPr>
          <p:nvPr/>
        </p:nvSpPr>
        <p:spPr bwMode="auto">
          <a:xfrm>
            <a:off x="5143499" y="2935069"/>
            <a:ext cx="38481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/>
              <a:t>Slow logical NIM (TTL) </a:t>
            </a:r>
            <a:r>
              <a:rPr lang="en-US" sz="1800" dirty="0" err="1"/>
              <a:t>pulses:discriminators</a:t>
            </a:r>
            <a:r>
              <a:rPr lang="en-US" sz="1800" dirty="0"/>
              <a:t>, gates,…</a:t>
            </a:r>
          </a:p>
        </p:txBody>
      </p:sp>
      <p:grpSp>
        <p:nvGrpSpPr>
          <p:cNvPr id="191602" name="Group 114"/>
          <p:cNvGrpSpPr>
            <a:grpSpLocks/>
          </p:cNvGrpSpPr>
          <p:nvPr/>
        </p:nvGrpSpPr>
        <p:grpSpPr bwMode="auto">
          <a:xfrm>
            <a:off x="0" y="4614864"/>
            <a:ext cx="3609975" cy="1779588"/>
            <a:chOff x="243" y="2907"/>
            <a:chExt cx="2274" cy="1121"/>
          </a:xfrm>
        </p:grpSpPr>
        <p:sp>
          <p:nvSpPr>
            <p:cNvPr id="191588" name="Line 100"/>
            <p:cNvSpPr>
              <a:spLocks noChangeShapeType="1"/>
            </p:cNvSpPr>
            <p:nvPr/>
          </p:nvSpPr>
          <p:spPr bwMode="auto">
            <a:xfrm flipH="1">
              <a:off x="727" y="3854"/>
              <a:ext cx="31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83" name="Line 95"/>
            <p:cNvSpPr>
              <a:spLocks noChangeShapeType="1"/>
            </p:cNvSpPr>
            <p:nvPr/>
          </p:nvSpPr>
          <p:spPr bwMode="auto">
            <a:xfrm>
              <a:off x="824" y="3321"/>
              <a:ext cx="16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84" name="Freeform 96"/>
            <p:cNvSpPr>
              <a:spLocks/>
            </p:cNvSpPr>
            <p:nvPr/>
          </p:nvSpPr>
          <p:spPr bwMode="auto">
            <a:xfrm rot="21194801">
              <a:off x="1164" y="3321"/>
              <a:ext cx="194" cy="5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145"/>
                </a:cxn>
                <a:cxn ang="0">
                  <a:pos x="121" y="460"/>
                </a:cxn>
                <a:cxn ang="0">
                  <a:pos x="121" y="581"/>
                </a:cxn>
              </a:cxnLst>
              <a:rect l="0" t="0" r="r" b="b"/>
              <a:pathLst>
                <a:path w="125" h="581">
                  <a:moveTo>
                    <a:pt x="0" y="0"/>
                  </a:moveTo>
                  <a:cubicBezTo>
                    <a:pt x="38" y="34"/>
                    <a:pt x="77" y="68"/>
                    <a:pt x="97" y="145"/>
                  </a:cubicBezTo>
                  <a:cubicBezTo>
                    <a:pt x="117" y="222"/>
                    <a:pt x="117" y="387"/>
                    <a:pt x="121" y="460"/>
                  </a:cubicBezTo>
                  <a:cubicBezTo>
                    <a:pt x="125" y="533"/>
                    <a:pt x="121" y="561"/>
                    <a:pt x="121" y="581"/>
                  </a:cubicBezTo>
                </a:path>
              </a:pathLst>
            </a:custGeom>
            <a:noFill/>
            <a:ln w="38100" cmpd="sng">
              <a:solidFill>
                <a:srgbClr val="F00E0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85" name="Freeform 97"/>
            <p:cNvSpPr>
              <a:spLocks/>
            </p:cNvSpPr>
            <p:nvPr/>
          </p:nvSpPr>
          <p:spPr bwMode="auto">
            <a:xfrm rot="10800000" flipV="1">
              <a:off x="1377" y="3410"/>
              <a:ext cx="858" cy="4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145"/>
                </a:cxn>
                <a:cxn ang="0">
                  <a:pos x="121" y="460"/>
                </a:cxn>
                <a:cxn ang="0">
                  <a:pos x="121" y="581"/>
                </a:cxn>
              </a:cxnLst>
              <a:rect l="0" t="0" r="r" b="b"/>
              <a:pathLst>
                <a:path w="125" h="581">
                  <a:moveTo>
                    <a:pt x="0" y="0"/>
                  </a:moveTo>
                  <a:cubicBezTo>
                    <a:pt x="38" y="34"/>
                    <a:pt x="77" y="68"/>
                    <a:pt x="97" y="145"/>
                  </a:cubicBezTo>
                  <a:cubicBezTo>
                    <a:pt x="117" y="222"/>
                    <a:pt x="117" y="387"/>
                    <a:pt x="121" y="460"/>
                  </a:cubicBezTo>
                  <a:cubicBezTo>
                    <a:pt x="125" y="533"/>
                    <a:pt x="121" y="561"/>
                    <a:pt x="121" y="581"/>
                  </a:cubicBezTo>
                </a:path>
              </a:pathLst>
            </a:custGeom>
            <a:noFill/>
            <a:ln w="38100" cmpd="sng">
              <a:solidFill>
                <a:srgbClr val="F00E0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86" name="Line 98"/>
            <p:cNvSpPr>
              <a:spLocks noChangeShapeType="1"/>
            </p:cNvSpPr>
            <p:nvPr/>
          </p:nvSpPr>
          <p:spPr bwMode="auto">
            <a:xfrm>
              <a:off x="1371" y="2934"/>
              <a:ext cx="0" cy="10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89" name="Text Box 101"/>
            <p:cNvSpPr txBox="1">
              <a:spLocks noChangeArrowheads="1"/>
            </p:cNvSpPr>
            <p:nvPr/>
          </p:nvSpPr>
          <p:spPr bwMode="auto">
            <a:xfrm>
              <a:off x="243" y="3660"/>
              <a:ext cx="108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-16mA</a:t>
              </a:r>
              <a:br>
                <a:rPr lang="en-US" sz="1600" dirty="0"/>
              </a:br>
              <a:r>
                <a:rPr lang="en-US" sz="1600" dirty="0"/>
                <a:t>-0.8V/50</a:t>
              </a:r>
              <a:r>
                <a:rPr lang="en-US" sz="1600" dirty="0">
                  <a:latin typeface="Symbol" pitchFamily="18" charset="2"/>
                </a:rPr>
                <a:t>W</a:t>
              </a:r>
            </a:p>
          </p:txBody>
        </p:sp>
        <p:sp>
          <p:nvSpPr>
            <p:cNvPr id="191591" name="Line 103"/>
            <p:cNvSpPr>
              <a:spLocks noChangeShapeType="1"/>
            </p:cNvSpPr>
            <p:nvPr/>
          </p:nvSpPr>
          <p:spPr bwMode="auto">
            <a:xfrm>
              <a:off x="1203" y="2934"/>
              <a:ext cx="0" cy="6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92" name="Line 104"/>
            <p:cNvSpPr>
              <a:spLocks noChangeShapeType="1"/>
            </p:cNvSpPr>
            <p:nvPr/>
          </p:nvSpPr>
          <p:spPr bwMode="auto">
            <a:xfrm>
              <a:off x="1034" y="3007"/>
              <a:ext cx="1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93" name="Line 105"/>
            <p:cNvSpPr>
              <a:spLocks noChangeShapeType="1"/>
            </p:cNvSpPr>
            <p:nvPr/>
          </p:nvSpPr>
          <p:spPr bwMode="auto">
            <a:xfrm flipH="1">
              <a:off x="1428" y="3007"/>
              <a:ext cx="1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94" name="Text Box 106"/>
            <p:cNvSpPr txBox="1">
              <a:spLocks noChangeArrowheads="1"/>
            </p:cNvSpPr>
            <p:nvPr/>
          </p:nvSpPr>
          <p:spPr bwMode="auto">
            <a:xfrm>
              <a:off x="1452" y="2907"/>
              <a:ext cx="7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ym typeface="Math B" pitchFamily="2" charset="2"/>
                </a:rPr>
                <a:t></a:t>
              </a:r>
              <a:r>
                <a:rPr lang="en-US" sz="1600" dirty="0"/>
                <a:t>2ns</a:t>
              </a:r>
            </a:p>
          </p:txBody>
        </p:sp>
      </p:grpSp>
      <p:sp>
        <p:nvSpPr>
          <p:cNvPr id="191596" name="Text Box 108"/>
          <p:cNvSpPr txBox="1">
            <a:spLocks noChangeArrowheads="1"/>
          </p:cNvSpPr>
          <p:nvPr/>
        </p:nvSpPr>
        <p:spPr bwMode="auto">
          <a:xfrm>
            <a:off x="2382838" y="5618163"/>
            <a:ext cx="24590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/>
              <a:t>Fast logical NIM signals for fast timing/triggering</a:t>
            </a:r>
          </a:p>
        </p:txBody>
      </p:sp>
      <p:grpSp>
        <p:nvGrpSpPr>
          <p:cNvPr id="191604" name="Group 116"/>
          <p:cNvGrpSpPr>
            <a:grpSpLocks/>
          </p:cNvGrpSpPr>
          <p:nvPr/>
        </p:nvGrpSpPr>
        <p:grpSpPr bwMode="auto">
          <a:xfrm>
            <a:off x="4418013" y="5272088"/>
            <a:ext cx="3379787" cy="922337"/>
            <a:chOff x="2832" y="3321"/>
            <a:chExt cx="2129" cy="581"/>
          </a:xfrm>
        </p:grpSpPr>
        <p:sp>
          <p:nvSpPr>
            <p:cNvPr id="191597" name="Line 109"/>
            <p:cNvSpPr>
              <a:spLocks noChangeShapeType="1"/>
            </p:cNvSpPr>
            <p:nvPr/>
          </p:nvSpPr>
          <p:spPr bwMode="auto">
            <a:xfrm>
              <a:off x="2832" y="3321"/>
              <a:ext cx="212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98" name="Freeform 110"/>
            <p:cNvSpPr>
              <a:spLocks/>
            </p:cNvSpPr>
            <p:nvPr/>
          </p:nvSpPr>
          <p:spPr bwMode="auto">
            <a:xfrm>
              <a:off x="3243" y="3321"/>
              <a:ext cx="194" cy="5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145"/>
                </a:cxn>
                <a:cxn ang="0">
                  <a:pos x="121" y="460"/>
                </a:cxn>
                <a:cxn ang="0">
                  <a:pos x="121" y="581"/>
                </a:cxn>
              </a:cxnLst>
              <a:rect l="0" t="0" r="r" b="b"/>
              <a:pathLst>
                <a:path w="125" h="581">
                  <a:moveTo>
                    <a:pt x="0" y="0"/>
                  </a:moveTo>
                  <a:cubicBezTo>
                    <a:pt x="38" y="34"/>
                    <a:pt x="77" y="68"/>
                    <a:pt x="97" y="145"/>
                  </a:cubicBezTo>
                  <a:cubicBezTo>
                    <a:pt x="117" y="222"/>
                    <a:pt x="117" y="387"/>
                    <a:pt x="121" y="460"/>
                  </a:cubicBezTo>
                  <a:cubicBezTo>
                    <a:pt x="125" y="533"/>
                    <a:pt x="121" y="561"/>
                    <a:pt x="121" y="581"/>
                  </a:cubicBezTo>
                </a:path>
              </a:pathLst>
            </a:custGeom>
            <a:noFill/>
            <a:ln w="38100" cmpd="sng">
              <a:solidFill>
                <a:srgbClr val="F00E0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600" name="Line 112"/>
            <p:cNvSpPr>
              <a:spLocks noChangeShapeType="1"/>
            </p:cNvSpPr>
            <p:nvPr/>
          </p:nvSpPr>
          <p:spPr bwMode="auto">
            <a:xfrm>
              <a:off x="3436" y="3902"/>
              <a:ext cx="1041" cy="0"/>
            </a:xfrm>
            <a:prstGeom prst="line">
              <a:avLst/>
            </a:prstGeom>
            <a:noFill/>
            <a:ln w="38100">
              <a:solidFill>
                <a:srgbClr val="F00E0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601" name="Freeform 113"/>
            <p:cNvSpPr>
              <a:spLocks/>
            </p:cNvSpPr>
            <p:nvPr/>
          </p:nvSpPr>
          <p:spPr bwMode="auto">
            <a:xfrm flipH="1">
              <a:off x="4453" y="3321"/>
              <a:ext cx="194" cy="5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145"/>
                </a:cxn>
                <a:cxn ang="0">
                  <a:pos x="121" y="460"/>
                </a:cxn>
                <a:cxn ang="0">
                  <a:pos x="121" y="581"/>
                </a:cxn>
              </a:cxnLst>
              <a:rect l="0" t="0" r="r" b="b"/>
              <a:pathLst>
                <a:path w="125" h="581">
                  <a:moveTo>
                    <a:pt x="0" y="0"/>
                  </a:moveTo>
                  <a:cubicBezTo>
                    <a:pt x="38" y="34"/>
                    <a:pt x="77" y="68"/>
                    <a:pt x="97" y="145"/>
                  </a:cubicBezTo>
                  <a:cubicBezTo>
                    <a:pt x="117" y="222"/>
                    <a:pt x="117" y="387"/>
                    <a:pt x="121" y="460"/>
                  </a:cubicBezTo>
                  <a:cubicBezTo>
                    <a:pt x="125" y="533"/>
                    <a:pt x="121" y="561"/>
                    <a:pt x="121" y="581"/>
                  </a:cubicBezTo>
                </a:path>
              </a:pathLst>
            </a:custGeom>
            <a:noFill/>
            <a:ln w="38100" cmpd="sng">
              <a:solidFill>
                <a:srgbClr val="F00E0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605" name="Text Box 117"/>
          <p:cNvSpPr txBox="1">
            <a:spLocks noChangeArrowheads="1"/>
          </p:cNvSpPr>
          <p:nvPr/>
        </p:nvSpPr>
        <p:spPr bwMode="auto">
          <a:xfrm>
            <a:off x="7375525" y="5349875"/>
            <a:ext cx="1768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/>
              <a:t>NIM-gate/trigger signal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Signal Process.</a:t>
            </a:r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Udo Schröder, 2009</a:t>
            </a: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9EC-4AAA-4229-A925-9A789C08D322}" type="slidenum">
              <a:rPr lang="en-US"/>
              <a:pPr/>
              <a:t>11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Discriminator/Trigger</a:t>
            </a:r>
          </a:p>
        </p:txBody>
      </p:sp>
      <p:grpSp>
        <p:nvGrpSpPr>
          <p:cNvPr id="193717" name="Group 181"/>
          <p:cNvGrpSpPr>
            <a:grpSpLocks/>
          </p:cNvGrpSpPr>
          <p:nvPr/>
        </p:nvGrpSpPr>
        <p:grpSpPr bwMode="auto">
          <a:xfrm>
            <a:off x="423863" y="2584450"/>
            <a:ext cx="7912100" cy="3581400"/>
            <a:chOff x="267" y="1628"/>
            <a:chExt cx="4984" cy="2256"/>
          </a:xfrm>
        </p:grpSpPr>
        <p:sp>
          <p:nvSpPr>
            <p:cNvPr id="193547" name="Line 11"/>
            <p:cNvSpPr>
              <a:spLocks noChangeShapeType="1"/>
            </p:cNvSpPr>
            <p:nvPr/>
          </p:nvSpPr>
          <p:spPr bwMode="auto">
            <a:xfrm flipH="1" flipV="1">
              <a:off x="1660" y="2237"/>
              <a:ext cx="67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193548" name="AutoShape 12"/>
            <p:cNvCxnSpPr>
              <a:cxnSpLocks noChangeShapeType="1"/>
            </p:cNvCxnSpPr>
            <p:nvPr/>
          </p:nvCxnSpPr>
          <p:spPr bwMode="auto">
            <a:xfrm rot="5400000">
              <a:off x="1912" y="2736"/>
              <a:ext cx="701" cy="238"/>
            </a:xfrm>
            <a:prstGeom prst="bentConnector3">
              <a:avLst>
                <a:gd name="adj1" fmla="val -2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93549" name="AutoShape 13"/>
            <p:cNvSpPr>
              <a:spLocks noChangeArrowheads="1"/>
            </p:cNvSpPr>
            <p:nvPr/>
          </p:nvSpPr>
          <p:spPr bwMode="auto">
            <a:xfrm rot="5400000">
              <a:off x="2311" y="2169"/>
              <a:ext cx="444" cy="38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66">
                    <a:gamma/>
                    <a:shade val="46275"/>
                    <a:invGamma/>
                  </a:srgbClr>
                </a:gs>
                <a:gs pos="50000">
                  <a:srgbClr val="FFFF66"/>
                </a:gs>
                <a:gs pos="100000">
                  <a:srgbClr val="FFFF6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3618" name="Group 82"/>
            <p:cNvGrpSpPr>
              <a:grpSpLocks/>
            </p:cNvGrpSpPr>
            <p:nvPr/>
          </p:nvGrpSpPr>
          <p:grpSpPr bwMode="auto">
            <a:xfrm>
              <a:off x="1854" y="3835"/>
              <a:ext cx="242" cy="49"/>
              <a:chOff x="1452" y="2885"/>
              <a:chExt cx="242" cy="49"/>
            </a:xfrm>
          </p:grpSpPr>
          <p:sp>
            <p:nvSpPr>
              <p:cNvPr id="193551" name="Line 15"/>
              <p:cNvSpPr>
                <a:spLocks noChangeShapeType="1"/>
              </p:cNvSpPr>
              <p:nvPr/>
            </p:nvSpPr>
            <p:spPr bwMode="auto">
              <a:xfrm>
                <a:off x="1452" y="2885"/>
                <a:ext cx="2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552" name="Line 16"/>
              <p:cNvSpPr>
                <a:spLocks noChangeShapeType="1"/>
              </p:cNvSpPr>
              <p:nvPr/>
            </p:nvSpPr>
            <p:spPr bwMode="auto">
              <a:xfrm>
                <a:off x="1500" y="2934"/>
                <a:ext cx="1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553" name="Line 17"/>
              <p:cNvSpPr>
                <a:spLocks noChangeShapeType="1"/>
              </p:cNvSpPr>
              <p:nvPr/>
            </p:nvSpPr>
            <p:spPr bwMode="auto">
              <a:xfrm>
                <a:off x="1476" y="2910"/>
                <a:ext cx="1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3554" name="Line 18"/>
            <p:cNvSpPr>
              <a:spLocks noChangeShapeType="1"/>
            </p:cNvSpPr>
            <p:nvPr/>
          </p:nvSpPr>
          <p:spPr bwMode="auto">
            <a:xfrm flipH="1">
              <a:off x="2724" y="2349"/>
              <a:ext cx="1443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55" name="AutoShape 19"/>
            <p:cNvSpPr>
              <a:spLocks noChangeArrowheads="1"/>
            </p:cNvSpPr>
            <p:nvPr/>
          </p:nvSpPr>
          <p:spPr bwMode="auto">
            <a:xfrm>
              <a:off x="2249" y="1849"/>
              <a:ext cx="435" cy="9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6" name="Line 20"/>
            <p:cNvSpPr>
              <a:spLocks noChangeShapeType="1"/>
            </p:cNvSpPr>
            <p:nvPr/>
          </p:nvSpPr>
          <p:spPr bwMode="auto">
            <a:xfrm>
              <a:off x="1322" y="3665"/>
              <a:ext cx="28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58" name="Line 22"/>
            <p:cNvSpPr>
              <a:spLocks noChangeShapeType="1"/>
            </p:cNvSpPr>
            <p:nvPr/>
          </p:nvSpPr>
          <p:spPr bwMode="auto">
            <a:xfrm flipH="1" flipV="1">
              <a:off x="1322" y="2237"/>
              <a:ext cx="43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63" name="Line 27"/>
            <p:cNvSpPr>
              <a:spLocks noChangeShapeType="1"/>
            </p:cNvSpPr>
            <p:nvPr/>
          </p:nvSpPr>
          <p:spPr bwMode="auto">
            <a:xfrm rot="-5400000" flipH="1" flipV="1">
              <a:off x="1758" y="3616"/>
              <a:ext cx="43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65" name="Text Box 29"/>
            <p:cNvSpPr txBox="1">
              <a:spLocks noChangeArrowheads="1"/>
            </p:cNvSpPr>
            <p:nvPr/>
          </p:nvSpPr>
          <p:spPr bwMode="auto">
            <a:xfrm>
              <a:off x="1588" y="1972"/>
              <a:ext cx="3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1</a:t>
              </a:r>
            </a:p>
          </p:txBody>
        </p:sp>
        <p:sp>
          <p:nvSpPr>
            <p:cNvPr id="193569" name="Text Box 33"/>
            <p:cNvSpPr txBox="1">
              <a:spLocks noChangeArrowheads="1"/>
            </p:cNvSpPr>
            <p:nvPr/>
          </p:nvSpPr>
          <p:spPr bwMode="auto">
            <a:xfrm>
              <a:off x="2292" y="1628"/>
              <a:ext cx="3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f</a:t>
              </a:r>
            </a:p>
          </p:txBody>
        </p:sp>
        <p:sp>
          <p:nvSpPr>
            <p:cNvPr id="193572" name="Text Box 36"/>
            <p:cNvSpPr txBox="1">
              <a:spLocks noChangeArrowheads="1"/>
            </p:cNvSpPr>
            <p:nvPr/>
          </p:nvSpPr>
          <p:spPr bwMode="auto">
            <a:xfrm>
              <a:off x="3130" y="2559"/>
              <a:ext cx="77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Mono</a:t>
              </a:r>
              <a:br>
                <a:rPr lang="en-US" sz="1600" dirty="0"/>
              </a:br>
              <a:r>
                <a:rPr lang="en-US" sz="1600" dirty="0"/>
                <a:t>Vibrator</a:t>
              </a:r>
              <a:endParaRPr lang="en-US" sz="1600" baseline="-25000" dirty="0"/>
            </a:p>
          </p:txBody>
        </p:sp>
        <p:sp>
          <p:nvSpPr>
            <p:cNvPr id="193577" name="AutoShape 41"/>
            <p:cNvSpPr>
              <a:spLocks noChangeArrowheads="1"/>
            </p:cNvSpPr>
            <p:nvPr/>
          </p:nvSpPr>
          <p:spPr bwMode="auto">
            <a:xfrm>
              <a:off x="1612" y="2189"/>
              <a:ext cx="314" cy="9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0" name="Oval 44"/>
            <p:cNvSpPr>
              <a:spLocks noChangeArrowheads="1"/>
            </p:cNvSpPr>
            <p:nvPr/>
          </p:nvSpPr>
          <p:spPr bwMode="auto">
            <a:xfrm>
              <a:off x="1249" y="2189"/>
              <a:ext cx="97" cy="97"/>
            </a:xfrm>
            <a:prstGeom prst="ellipse">
              <a:avLst/>
            </a:prstGeom>
            <a:noFill/>
            <a:ln w="38100">
              <a:solidFill>
                <a:srgbClr val="F00E0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1" name="Oval 45"/>
            <p:cNvSpPr>
              <a:spLocks noChangeArrowheads="1"/>
            </p:cNvSpPr>
            <p:nvPr/>
          </p:nvSpPr>
          <p:spPr bwMode="auto">
            <a:xfrm>
              <a:off x="1233" y="3605"/>
              <a:ext cx="97" cy="97"/>
            </a:xfrm>
            <a:prstGeom prst="ellipse">
              <a:avLst/>
            </a:prstGeom>
            <a:noFill/>
            <a:ln w="38100">
              <a:solidFill>
                <a:srgbClr val="090ED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2" name="Oval 46"/>
            <p:cNvSpPr>
              <a:spLocks noChangeArrowheads="1"/>
            </p:cNvSpPr>
            <p:nvPr/>
          </p:nvSpPr>
          <p:spPr bwMode="auto">
            <a:xfrm>
              <a:off x="4170" y="2292"/>
              <a:ext cx="97" cy="9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4" name="Oval 48"/>
            <p:cNvSpPr>
              <a:spLocks noChangeArrowheads="1"/>
            </p:cNvSpPr>
            <p:nvPr/>
          </p:nvSpPr>
          <p:spPr bwMode="auto">
            <a:xfrm>
              <a:off x="4197" y="3605"/>
              <a:ext cx="97" cy="9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19" name="AutoShape 83"/>
            <p:cNvSpPr>
              <a:spLocks noChangeArrowheads="1"/>
            </p:cNvSpPr>
            <p:nvPr/>
          </p:nvSpPr>
          <p:spPr bwMode="auto">
            <a:xfrm rot="-5400000">
              <a:off x="1819" y="3289"/>
              <a:ext cx="314" cy="9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20" name="Line 84"/>
            <p:cNvSpPr>
              <a:spLocks noChangeShapeType="1"/>
            </p:cNvSpPr>
            <p:nvPr/>
          </p:nvSpPr>
          <p:spPr bwMode="auto">
            <a:xfrm flipH="1">
              <a:off x="1806" y="3181"/>
              <a:ext cx="314" cy="315"/>
            </a:xfrm>
            <a:prstGeom prst="line">
              <a:avLst/>
            </a:prstGeom>
            <a:noFill/>
            <a:ln w="38100">
              <a:solidFill>
                <a:srgbClr val="F00E0E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623" name="Oval 87"/>
            <p:cNvSpPr>
              <a:spLocks noChangeArrowheads="1"/>
            </p:cNvSpPr>
            <p:nvPr/>
          </p:nvSpPr>
          <p:spPr bwMode="auto">
            <a:xfrm>
              <a:off x="1585" y="2911"/>
              <a:ext cx="97" cy="97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93625" name="AutoShape 89"/>
            <p:cNvCxnSpPr>
              <a:cxnSpLocks noChangeShapeType="1"/>
              <a:stCxn id="193623" idx="6"/>
            </p:cNvCxnSpPr>
            <p:nvPr/>
          </p:nvCxnSpPr>
          <p:spPr bwMode="auto">
            <a:xfrm>
              <a:off x="1694" y="2960"/>
              <a:ext cx="285" cy="220"/>
            </a:xfrm>
            <a:prstGeom prst="bentConnector3">
              <a:avLst>
                <a:gd name="adj1" fmla="val 9754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3627" name="AutoShape 91"/>
            <p:cNvCxnSpPr>
              <a:cxnSpLocks noChangeShapeType="1"/>
              <a:endCxn id="193555" idx="3"/>
            </p:cNvCxnSpPr>
            <p:nvPr/>
          </p:nvCxnSpPr>
          <p:spPr bwMode="auto">
            <a:xfrm rot="5400000" flipH="1">
              <a:off x="2521" y="2061"/>
              <a:ext cx="445" cy="1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3630" name="AutoShape 94"/>
            <p:cNvCxnSpPr>
              <a:cxnSpLocks noChangeShapeType="1"/>
              <a:stCxn id="193555" idx="1"/>
            </p:cNvCxnSpPr>
            <p:nvPr/>
          </p:nvCxnSpPr>
          <p:spPr bwMode="auto">
            <a:xfrm rot="10800000" flipV="1">
              <a:off x="2122" y="1898"/>
              <a:ext cx="127" cy="32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93631" name="Rectangle 95"/>
            <p:cNvSpPr>
              <a:spLocks noChangeArrowheads="1"/>
            </p:cNvSpPr>
            <p:nvPr/>
          </p:nvSpPr>
          <p:spPr bwMode="auto">
            <a:xfrm>
              <a:off x="3300" y="2161"/>
              <a:ext cx="381" cy="390"/>
            </a:xfrm>
            <a:prstGeom prst="rect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  <a:alpha val="17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33" name="Line 97"/>
            <p:cNvSpPr>
              <a:spLocks noChangeShapeType="1"/>
            </p:cNvSpPr>
            <p:nvPr/>
          </p:nvSpPr>
          <p:spPr bwMode="auto">
            <a:xfrm>
              <a:off x="3478" y="2187"/>
              <a:ext cx="0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634" name="AutoShape 98"/>
            <p:cNvSpPr>
              <a:spLocks/>
            </p:cNvSpPr>
            <p:nvPr/>
          </p:nvSpPr>
          <p:spPr bwMode="auto">
            <a:xfrm>
              <a:off x="1126" y="2223"/>
              <a:ext cx="56" cy="1417"/>
            </a:xfrm>
            <a:prstGeom prst="leftBrace">
              <a:avLst>
                <a:gd name="adj1" fmla="val 21086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35" name="AutoShape 99"/>
            <p:cNvSpPr>
              <a:spLocks/>
            </p:cNvSpPr>
            <p:nvPr/>
          </p:nvSpPr>
          <p:spPr bwMode="auto">
            <a:xfrm flipH="1">
              <a:off x="4360" y="2284"/>
              <a:ext cx="56" cy="1417"/>
            </a:xfrm>
            <a:prstGeom prst="leftBrace">
              <a:avLst>
                <a:gd name="adj1" fmla="val 21086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3680" name="Group 144"/>
            <p:cNvGrpSpPr>
              <a:grpSpLocks/>
            </p:cNvGrpSpPr>
            <p:nvPr/>
          </p:nvGrpSpPr>
          <p:grpSpPr bwMode="auto">
            <a:xfrm>
              <a:off x="267" y="2741"/>
              <a:ext cx="1064" cy="411"/>
              <a:chOff x="219" y="2813"/>
              <a:chExt cx="1064" cy="411"/>
            </a:xfrm>
          </p:grpSpPr>
          <p:grpSp>
            <p:nvGrpSpPr>
              <p:cNvPr id="193651" name="Group 115"/>
              <p:cNvGrpSpPr>
                <a:grpSpLocks/>
              </p:cNvGrpSpPr>
              <p:nvPr/>
            </p:nvGrpSpPr>
            <p:grpSpPr bwMode="auto">
              <a:xfrm>
                <a:off x="316" y="2813"/>
                <a:ext cx="726" cy="388"/>
                <a:chOff x="533" y="1192"/>
                <a:chExt cx="2420" cy="2109"/>
              </a:xfrm>
            </p:grpSpPr>
            <p:grpSp>
              <p:nvGrpSpPr>
                <p:cNvPr id="193652" name="Group 116"/>
                <p:cNvGrpSpPr>
                  <a:grpSpLocks/>
                </p:cNvGrpSpPr>
                <p:nvPr/>
              </p:nvGrpSpPr>
              <p:grpSpPr bwMode="auto">
                <a:xfrm>
                  <a:off x="533" y="1192"/>
                  <a:ext cx="1210" cy="2109"/>
                  <a:chOff x="533" y="1192"/>
                  <a:chExt cx="1210" cy="2109"/>
                </a:xfrm>
              </p:grpSpPr>
              <p:sp>
                <p:nvSpPr>
                  <p:cNvPr id="193653" name="Freeform 117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654" name="Freeform 118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55" name="Group 119"/>
                <p:cNvGrpSpPr>
                  <a:grpSpLocks/>
                </p:cNvGrpSpPr>
                <p:nvPr/>
              </p:nvGrpSpPr>
              <p:grpSpPr bwMode="auto">
                <a:xfrm flipH="1">
                  <a:off x="1743" y="1192"/>
                  <a:ext cx="1210" cy="2109"/>
                  <a:chOff x="533" y="1192"/>
                  <a:chExt cx="1210" cy="2109"/>
                </a:xfrm>
              </p:grpSpPr>
              <p:sp>
                <p:nvSpPr>
                  <p:cNvPr id="193656" name="Freeform 120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657" name="Freeform 121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3658" name="Line 122"/>
              <p:cNvSpPr>
                <a:spLocks noChangeShapeType="1"/>
              </p:cNvSpPr>
              <p:nvPr/>
            </p:nvSpPr>
            <p:spPr bwMode="auto">
              <a:xfrm>
                <a:off x="219" y="3224"/>
                <a:ext cx="10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3666" name="Group 130"/>
              <p:cNvGrpSpPr>
                <a:grpSpLocks/>
              </p:cNvGrpSpPr>
              <p:nvPr/>
            </p:nvGrpSpPr>
            <p:grpSpPr bwMode="auto">
              <a:xfrm>
                <a:off x="316" y="2910"/>
                <a:ext cx="726" cy="267"/>
                <a:chOff x="533" y="1192"/>
                <a:chExt cx="2420" cy="2109"/>
              </a:xfrm>
            </p:grpSpPr>
            <p:grpSp>
              <p:nvGrpSpPr>
                <p:cNvPr id="193667" name="Group 131"/>
                <p:cNvGrpSpPr>
                  <a:grpSpLocks/>
                </p:cNvGrpSpPr>
                <p:nvPr/>
              </p:nvGrpSpPr>
              <p:grpSpPr bwMode="auto">
                <a:xfrm>
                  <a:off x="533" y="1192"/>
                  <a:ext cx="1210" cy="2109"/>
                  <a:chOff x="533" y="1192"/>
                  <a:chExt cx="1210" cy="2109"/>
                </a:xfrm>
              </p:grpSpPr>
              <p:sp>
                <p:nvSpPr>
                  <p:cNvPr id="193668" name="Freeform 132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669" name="Freeform 133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70" name="Group 134"/>
                <p:cNvGrpSpPr>
                  <a:grpSpLocks/>
                </p:cNvGrpSpPr>
                <p:nvPr/>
              </p:nvGrpSpPr>
              <p:grpSpPr bwMode="auto">
                <a:xfrm flipH="1">
                  <a:off x="1743" y="1192"/>
                  <a:ext cx="1210" cy="2109"/>
                  <a:chOff x="533" y="1192"/>
                  <a:chExt cx="1210" cy="2109"/>
                </a:xfrm>
              </p:grpSpPr>
              <p:sp>
                <p:nvSpPr>
                  <p:cNvPr id="193671" name="Freeform 135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672" name="Freeform 136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3673" name="Group 137"/>
              <p:cNvGrpSpPr>
                <a:grpSpLocks/>
              </p:cNvGrpSpPr>
              <p:nvPr/>
            </p:nvGrpSpPr>
            <p:grpSpPr bwMode="auto">
              <a:xfrm>
                <a:off x="316" y="3055"/>
                <a:ext cx="726" cy="146"/>
                <a:chOff x="533" y="1192"/>
                <a:chExt cx="2420" cy="2109"/>
              </a:xfrm>
            </p:grpSpPr>
            <p:grpSp>
              <p:nvGrpSpPr>
                <p:cNvPr id="193674" name="Group 138"/>
                <p:cNvGrpSpPr>
                  <a:grpSpLocks/>
                </p:cNvGrpSpPr>
                <p:nvPr/>
              </p:nvGrpSpPr>
              <p:grpSpPr bwMode="auto">
                <a:xfrm>
                  <a:off x="533" y="1192"/>
                  <a:ext cx="1210" cy="2109"/>
                  <a:chOff x="533" y="1192"/>
                  <a:chExt cx="1210" cy="2109"/>
                </a:xfrm>
              </p:grpSpPr>
              <p:sp>
                <p:nvSpPr>
                  <p:cNvPr id="193675" name="Freeform 139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676" name="Freeform 140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77" name="Group 141"/>
                <p:cNvGrpSpPr>
                  <a:grpSpLocks/>
                </p:cNvGrpSpPr>
                <p:nvPr/>
              </p:nvGrpSpPr>
              <p:grpSpPr bwMode="auto">
                <a:xfrm flipH="1">
                  <a:off x="1743" y="1192"/>
                  <a:ext cx="1210" cy="2109"/>
                  <a:chOff x="533" y="1192"/>
                  <a:chExt cx="1210" cy="2109"/>
                </a:xfrm>
              </p:grpSpPr>
              <p:sp>
                <p:nvSpPr>
                  <p:cNvPr id="193678" name="Freeform 142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679" name="Freeform 143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93682" name="Group 146"/>
            <p:cNvGrpSpPr>
              <a:grpSpLocks/>
            </p:cNvGrpSpPr>
            <p:nvPr/>
          </p:nvGrpSpPr>
          <p:grpSpPr bwMode="auto">
            <a:xfrm>
              <a:off x="4380" y="2958"/>
              <a:ext cx="871" cy="194"/>
              <a:chOff x="4307" y="2958"/>
              <a:chExt cx="871" cy="194"/>
            </a:xfrm>
          </p:grpSpPr>
          <p:grpSp>
            <p:nvGrpSpPr>
              <p:cNvPr id="193650" name="Group 114"/>
              <p:cNvGrpSpPr>
                <a:grpSpLocks/>
              </p:cNvGrpSpPr>
              <p:nvPr/>
            </p:nvGrpSpPr>
            <p:grpSpPr bwMode="auto">
              <a:xfrm>
                <a:off x="4380" y="2958"/>
                <a:ext cx="662" cy="174"/>
                <a:chOff x="4608" y="3007"/>
                <a:chExt cx="662" cy="174"/>
              </a:xfrm>
            </p:grpSpPr>
            <p:sp>
              <p:nvSpPr>
                <p:cNvPr id="193644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4622" y="3176"/>
                  <a:ext cx="213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645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4840" y="3007"/>
                  <a:ext cx="213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646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5057" y="3176"/>
                  <a:ext cx="213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647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4608" y="3181"/>
                  <a:ext cx="213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648" name="Line 11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758" y="3089"/>
                  <a:ext cx="164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649" name="Line 113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975" y="3089"/>
                  <a:ext cx="164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3681" name="Line 145"/>
              <p:cNvSpPr>
                <a:spLocks noChangeShapeType="1"/>
              </p:cNvSpPr>
              <p:nvPr/>
            </p:nvSpPr>
            <p:spPr bwMode="auto">
              <a:xfrm>
                <a:off x="4307" y="3152"/>
                <a:ext cx="8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3687" name="Text Box 151"/>
            <p:cNvSpPr txBox="1">
              <a:spLocks noChangeArrowheads="1"/>
            </p:cNvSpPr>
            <p:nvPr/>
          </p:nvSpPr>
          <p:spPr bwMode="auto">
            <a:xfrm>
              <a:off x="1283" y="2701"/>
              <a:ext cx="5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00E0E"/>
                  </a:solidFill>
                </a:rPr>
                <a:t>+10V</a:t>
              </a:r>
            </a:p>
          </p:txBody>
        </p:sp>
        <p:sp>
          <p:nvSpPr>
            <p:cNvPr id="193688" name="Text Box 152"/>
            <p:cNvSpPr txBox="1">
              <a:spLocks noChangeArrowheads="1"/>
            </p:cNvSpPr>
            <p:nvPr/>
          </p:nvSpPr>
          <p:spPr bwMode="auto">
            <a:xfrm>
              <a:off x="1718" y="2411"/>
              <a:ext cx="4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00E0E"/>
                  </a:solidFill>
                </a:rPr>
                <a:t>U</a:t>
              </a:r>
              <a:r>
                <a:rPr lang="en-US" sz="1600" b="1" baseline="-25000">
                  <a:solidFill>
                    <a:srgbClr val="F00E0E"/>
                  </a:solidFill>
                </a:rPr>
                <a:t>disc</a:t>
              </a:r>
              <a:r>
                <a:rPr lang="en-US" sz="1600" b="1">
                  <a:solidFill>
                    <a:srgbClr val="F00E0E"/>
                  </a:solidFill>
                </a:rPr>
                <a:t> </a:t>
              </a:r>
            </a:p>
          </p:txBody>
        </p:sp>
        <p:sp>
          <p:nvSpPr>
            <p:cNvPr id="193695" name="Text Box 159"/>
            <p:cNvSpPr txBox="1">
              <a:spLocks noChangeArrowheads="1"/>
            </p:cNvSpPr>
            <p:nvPr/>
          </p:nvSpPr>
          <p:spPr bwMode="auto">
            <a:xfrm>
              <a:off x="267" y="3346"/>
              <a:ext cx="75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Input</a:t>
              </a:r>
            </a:p>
          </p:txBody>
        </p:sp>
        <p:sp>
          <p:nvSpPr>
            <p:cNvPr id="193696" name="Text Box 160"/>
            <p:cNvSpPr txBox="1">
              <a:spLocks noChangeArrowheads="1"/>
            </p:cNvSpPr>
            <p:nvPr/>
          </p:nvSpPr>
          <p:spPr bwMode="auto">
            <a:xfrm>
              <a:off x="4428" y="3346"/>
              <a:ext cx="75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Output</a:t>
              </a:r>
            </a:p>
          </p:txBody>
        </p:sp>
      </p:grpSp>
      <p:sp>
        <p:nvSpPr>
          <p:cNvPr id="193699" name="Text Box 163"/>
          <p:cNvSpPr txBox="1">
            <a:spLocks noChangeArrowheads="1"/>
          </p:cNvSpPr>
          <p:nvPr/>
        </p:nvSpPr>
        <p:spPr bwMode="auto">
          <a:xfrm>
            <a:off x="3189288" y="1123771"/>
            <a:ext cx="5762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/>
              <a:t>Task: Produce a logical signal, whenever analog signal exceeds threshold </a:t>
            </a:r>
            <a:r>
              <a:rPr lang="en-US" sz="1800" dirty="0" err="1"/>
              <a:t>U</a:t>
            </a:r>
            <a:r>
              <a:rPr lang="en-US" sz="1800" baseline="-25000" dirty="0" err="1"/>
              <a:t>disc</a:t>
            </a:r>
            <a:r>
              <a:rPr lang="en-US" sz="1800" dirty="0"/>
              <a:t>. Use for logical decisions (open acquisition,...). </a:t>
            </a:r>
            <a:br>
              <a:rPr lang="en-US" sz="1800" dirty="0"/>
            </a:br>
            <a:r>
              <a:rPr lang="en-US" sz="1800" dirty="0"/>
              <a:t>Exists for slow and fast pulses.</a:t>
            </a:r>
          </a:p>
        </p:txBody>
      </p:sp>
      <p:sp>
        <p:nvSpPr>
          <p:cNvPr id="193700" name="Text Box 164"/>
          <p:cNvSpPr txBox="1">
            <a:spLocks noChangeArrowheads="1"/>
          </p:cNvSpPr>
          <p:nvPr/>
        </p:nvSpPr>
        <p:spPr bwMode="auto">
          <a:xfrm>
            <a:off x="2805113" y="6232525"/>
            <a:ext cx="610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090EDB"/>
                </a:solidFill>
              </a:rPr>
              <a:t>For fast timing, use negative NIM logic units</a:t>
            </a:r>
          </a:p>
        </p:txBody>
      </p:sp>
      <p:grpSp>
        <p:nvGrpSpPr>
          <p:cNvPr id="193715" name="Group 179"/>
          <p:cNvGrpSpPr>
            <a:grpSpLocks/>
          </p:cNvGrpSpPr>
          <p:nvPr/>
        </p:nvGrpSpPr>
        <p:grpSpPr bwMode="auto">
          <a:xfrm>
            <a:off x="423863" y="1085850"/>
            <a:ext cx="2649537" cy="1855788"/>
            <a:chOff x="243" y="757"/>
            <a:chExt cx="1669" cy="1169"/>
          </a:xfrm>
        </p:grpSpPr>
        <p:grpSp>
          <p:nvGrpSpPr>
            <p:cNvPr id="193659" name="Group 123"/>
            <p:cNvGrpSpPr>
              <a:grpSpLocks/>
            </p:cNvGrpSpPr>
            <p:nvPr/>
          </p:nvGrpSpPr>
          <p:grpSpPr bwMode="auto">
            <a:xfrm>
              <a:off x="461" y="902"/>
              <a:ext cx="1016" cy="533"/>
              <a:chOff x="533" y="1192"/>
              <a:chExt cx="2420" cy="2109"/>
            </a:xfrm>
          </p:grpSpPr>
          <p:grpSp>
            <p:nvGrpSpPr>
              <p:cNvPr id="193660" name="Group 124"/>
              <p:cNvGrpSpPr>
                <a:grpSpLocks/>
              </p:cNvGrpSpPr>
              <p:nvPr/>
            </p:nvGrpSpPr>
            <p:grpSpPr bwMode="auto">
              <a:xfrm>
                <a:off x="533" y="1192"/>
                <a:ext cx="1210" cy="2109"/>
                <a:chOff x="533" y="1192"/>
                <a:chExt cx="1210" cy="2109"/>
              </a:xfrm>
            </p:grpSpPr>
            <p:sp>
              <p:nvSpPr>
                <p:cNvPr id="193661" name="Freeform 125"/>
                <p:cNvSpPr>
                  <a:spLocks/>
                </p:cNvSpPr>
                <p:nvPr/>
              </p:nvSpPr>
              <p:spPr bwMode="auto">
                <a:xfrm>
                  <a:off x="533" y="1192"/>
                  <a:ext cx="1137" cy="2109"/>
                </a:xfrm>
                <a:custGeom>
                  <a:avLst/>
                  <a:gdLst/>
                  <a:ahLst/>
                  <a:cxnLst>
                    <a:cxn ang="0">
                      <a:pos x="0" y="2105"/>
                    </a:cxn>
                    <a:cxn ang="0">
                      <a:pos x="242" y="2081"/>
                    </a:cxn>
                    <a:cxn ang="0">
                      <a:pos x="387" y="1936"/>
                    </a:cxn>
                    <a:cxn ang="0">
                      <a:pos x="484" y="1766"/>
                    </a:cxn>
                    <a:cxn ang="0">
                      <a:pos x="581" y="1403"/>
                    </a:cxn>
                    <a:cxn ang="0">
                      <a:pos x="654" y="920"/>
                    </a:cxn>
                    <a:cxn ang="0">
                      <a:pos x="726" y="508"/>
                    </a:cxn>
                    <a:cxn ang="0">
                      <a:pos x="823" y="218"/>
                    </a:cxn>
                    <a:cxn ang="0">
                      <a:pos x="968" y="73"/>
                    </a:cxn>
                    <a:cxn ang="0">
                      <a:pos x="1137" y="0"/>
                    </a:cxn>
                  </a:cxnLst>
                  <a:rect l="0" t="0" r="r" b="b"/>
                  <a:pathLst>
                    <a:path w="1137" h="2109">
                      <a:moveTo>
                        <a:pt x="0" y="2105"/>
                      </a:moveTo>
                      <a:cubicBezTo>
                        <a:pt x="88" y="2107"/>
                        <a:pt x="177" y="2109"/>
                        <a:pt x="242" y="2081"/>
                      </a:cubicBezTo>
                      <a:cubicBezTo>
                        <a:pt x="307" y="2053"/>
                        <a:pt x="347" y="1988"/>
                        <a:pt x="387" y="1936"/>
                      </a:cubicBezTo>
                      <a:cubicBezTo>
                        <a:pt x="427" y="1884"/>
                        <a:pt x="452" y="1855"/>
                        <a:pt x="484" y="1766"/>
                      </a:cubicBezTo>
                      <a:cubicBezTo>
                        <a:pt x="516" y="1677"/>
                        <a:pt x="553" y="1544"/>
                        <a:pt x="581" y="1403"/>
                      </a:cubicBezTo>
                      <a:cubicBezTo>
                        <a:pt x="609" y="1262"/>
                        <a:pt x="630" y="1069"/>
                        <a:pt x="654" y="920"/>
                      </a:cubicBezTo>
                      <a:cubicBezTo>
                        <a:pt x="678" y="771"/>
                        <a:pt x="698" y="625"/>
                        <a:pt x="726" y="508"/>
                      </a:cubicBezTo>
                      <a:cubicBezTo>
                        <a:pt x="754" y="391"/>
                        <a:pt x="783" y="290"/>
                        <a:pt x="823" y="218"/>
                      </a:cubicBezTo>
                      <a:cubicBezTo>
                        <a:pt x="863" y="146"/>
                        <a:pt x="916" y="109"/>
                        <a:pt x="968" y="73"/>
                      </a:cubicBezTo>
                      <a:cubicBezTo>
                        <a:pt x="1020" y="37"/>
                        <a:pt x="1113" y="12"/>
                        <a:pt x="1137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662" name="Freeform 126"/>
                <p:cNvSpPr>
                  <a:spLocks/>
                </p:cNvSpPr>
                <p:nvPr/>
              </p:nvSpPr>
              <p:spPr bwMode="auto">
                <a:xfrm>
                  <a:off x="1646" y="1192"/>
                  <a:ext cx="9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97" h="1">
                      <a:moveTo>
                        <a:pt x="0" y="0"/>
                      </a:moveTo>
                      <a:cubicBezTo>
                        <a:pt x="36" y="0"/>
                        <a:pt x="73" y="0"/>
                        <a:pt x="97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3663" name="Group 127"/>
              <p:cNvGrpSpPr>
                <a:grpSpLocks/>
              </p:cNvGrpSpPr>
              <p:nvPr/>
            </p:nvGrpSpPr>
            <p:grpSpPr bwMode="auto">
              <a:xfrm flipH="1">
                <a:off x="1743" y="1192"/>
                <a:ext cx="1210" cy="2109"/>
                <a:chOff x="533" y="1192"/>
                <a:chExt cx="1210" cy="2109"/>
              </a:xfrm>
            </p:grpSpPr>
            <p:sp>
              <p:nvSpPr>
                <p:cNvPr id="193664" name="Freeform 128"/>
                <p:cNvSpPr>
                  <a:spLocks/>
                </p:cNvSpPr>
                <p:nvPr/>
              </p:nvSpPr>
              <p:spPr bwMode="auto">
                <a:xfrm>
                  <a:off x="533" y="1192"/>
                  <a:ext cx="1137" cy="2109"/>
                </a:xfrm>
                <a:custGeom>
                  <a:avLst/>
                  <a:gdLst/>
                  <a:ahLst/>
                  <a:cxnLst>
                    <a:cxn ang="0">
                      <a:pos x="0" y="2105"/>
                    </a:cxn>
                    <a:cxn ang="0">
                      <a:pos x="242" y="2081"/>
                    </a:cxn>
                    <a:cxn ang="0">
                      <a:pos x="387" y="1936"/>
                    </a:cxn>
                    <a:cxn ang="0">
                      <a:pos x="484" y="1766"/>
                    </a:cxn>
                    <a:cxn ang="0">
                      <a:pos x="581" y="1403"/>
                    </a:cxn>
                    <a:cxn ang="0">
                      <a:pos x="654" y="920"/>
                    </a:cxn>
                    <a:cxn ang="0">
                      <a:pos x="726" y="508"/>
                    </a:cxn>
                    <a:cxn ang="0">
                      <a:pos x="823" y="218"/>
                    </a:cxn>
                    <a:cxn ang="0">
                      <a:pos x="968" y="73"/>
                    </a:cxn>
                    <a:cxn ang="0">
                      <a:pos x="1137" y="0"/>
                    </a:cxn>
                  </a:cxnLst>
                  <a:rect l="0" t="0" r="r" b="b"/>
                  <a:pathLst>
                    <a:path w="1137" h="2109">
                      <a:moveTo>
                        <a:pt x="0" y="2105"/>
                      </a:moveTo>
                      <a:cubicBezTo>
                        <a:pt x="88" y="2107"/>
                        <a:pt x="177" y="2109"/>
                        <a:pt x="242" y="2081"/>
                      </a:cubicBezTo>
                      <a:cubicBezTo>
                        <a:pt x="307" y="2053"/>
                        <a:pt x="347" y="1988"/>
                        <a:pt x="387" y="1936"/>
                      </a:cubicBezTo>
                      <a:cubicBezTo>
                        <a:pt x="427" y="1884"/>
                        <a:pt x="452" y="1855"/>
                        <a:pt x="484" y="1766"/>
                      </a:cubicBezTo>
                      <a:cubicBezTo>
                        <a:pt x="516" y="1677"/>
                        <a:pt x="553" y="1544"/>
                        <a:pt x="581" y="1403"/>
                      </a:cubicBezTo>
                      <a:cubicBezTo>
                        <a:pt x="609" y="1262"/>
                        <a:pt x="630" y="1069"/>
                        <a:pt x="654" y="920"/>
                      </a:cubicBezTo>
                      <a:cubicBezTo>
                        <a:pt x="678" y="771"/>
                        <a:pt x="698" y="625"/>
                        <a:pt x="726" y="508"/>
                      </a:cubicBezTo>
                      <a:cubicBezTo>
                        <a:pt x="754" y="391"/>
                        <a:pt x="783" y="290"/>
                        <a:pt x="823" y="218"/>
                      </a:cubicBezTo>
                      <a:cubicBezTo>
                        <a:pt x="863" y="146"/>
                        <a:pt x="916" y="109"/>
                        <a:pt x="968" y="73"/>
                      </a:cubicBezTo>
                      <a:cubicBezTo>
                        <a:pt x="1020" y="37"/>
                        <a:pt x="1113" y="12"/>
                        <a:pt x="1137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665" name="Freeform 129"/>
                <p:cNvSpPr>
                  <a:spLocks/>
                </p:cNvSpPr>
                <p:nvPr/>
              </p:nvSpPr>
              <p:spPr bwMode="auto">
                <a:xfrm>
                  <a:off x="1646" y="1192"/>
                  <a:ext cx="9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97" h="1">
                      <a:moveTo>
                        <a:pt x="0" y="0"/>
                      </a:moveTo>
                      <a:cubicBezTo>
                        <a:pt x="36" y="0"/>
                        <a:pt x="73" y="0"/>
                        <a:pt x="97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93626" name="Text Box 90"/>
            <p:cNvSpPr txBox="1">
              <a:spLocks noChangeArrowheads="1"/>
            </p:cNvSpPr>
            <p:nvPr/>
          </p:nvSpPr>
          <p:spPr bwMode="auto">
            <a:xfrm>
              <a:off x="1138" y="950"/>
              <a:ext cx="6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00E0E"/>
                  </a:solidFill>
                </a:rPr>
                <a:t>U</a:t>
              </a:r>
              <a:r>
                <a:rPr lang="en-US" sz="1600" b="1" baseline="-25000">
                  <a:solidFill>
                    <a:srgbClr val="F00E0E"/>
                  </a:solidFill>
                </a:rPr>
                <a:t>disc</a:t>
              </a:r>
              <a:r>
                <a:rPr lang="en-US" sz="1600" b="1">
                  <a:solidFill>
                    <a:srgbClr val="F00E0E"/>
                  </a:solidFill>
                </a:rPr>
                <a:t> </a:t>
              </a:r>
            </a:p>
          </p:txBody>
        </p:sp>
        <p:sp>
          <p:nvSpPr>
            <p:cNvPr id="193685" name="Line 149"/>
            <p:cNvSpPr>
              <a:spLocks noChangeShapeType="1"/>
            </p:cNvSpPr>
            <p:nvPr/>
          </p:nvSpPr>
          <p:spPr bwMode="auto">
            <a:xfrm>
              <a:off x="243" y="1458"/>
              <a:ext cx="137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686" name="Line 150"/>
            <p:cNvSpPr>
              <a:spLocks noChangeShapeType="1"/>
            </p:cNvSpPr>
            <p:nvPr/>
          </p:nvSpPr>
          <p:spPr bwMode="auto">
            <a:xfrm>
              <a:off x="243" y="1167"/>
              <a:ext cx="137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691" name="Line 155"/>
            <p:cNvSpPr>
              <a:spLocks noChangeShapeType="1"/>
            </p:cNvSpPr>
            <p:nvPr/>
          </p:nvSpPr>
          <p:spPr bwMode="auto">
            <a:xfrm flipH="1" flipV="1">
              <a:off x="291" y="757"/>
              <a:ext cx="1" cy="10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692" name="Text Box 156"/>
            <p:cNvSpPr txBox="1">
              <a:spLocks noChangeArrowheads="1"/>
            </p:cNvSpPr>
            <p:nvPr/>
          </p:nvSpPr>
          <p:spPr bwMode="auto">
            <a:xfrm>
              <a:off x="267" y="781"/>
              <a:ext cx="3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U</a:t>
              </a:r>
              <a:r>
                <a:rPr lang="en-US" baseline="-25000"/>
                <a:t>in</a:t>
              </a:r>
            </a:p>
          </p:txBody>
        </p:sp>
        <p:sp>
          <p:nvSpPr>
            <p:cNvPr id="193693" name="Text Box 157"/>
            <p:cNvSpPr txBox="1">
              <a:spLocks noChangeArrowheads="1"/>
            </p:cNvSpPr>
            <p:nvPr/>
          </p:nvSpPr>
          <p:spPr bwMode="auto">
            <a:xfrm>
              <a:off x="1501" y="1313"/>
              <a:ext cx="3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</a:t>
              </a:r>
            </a:p>
          </p:txBody>
        </p:sp>
        <p:grpSp>
          <p:nvGrpSpPr>
            <p:cNvPr id="193701" name="Group 165"/>
            <p:cNvGrpSpPr>
              <a:grpSpLocks/>
            </p:cNvGrpSpPr>
            <p:nvPr/>
          </p:nvGrpSpPr>
          <p:grpSpPr bwMode="auto">
            <a:xfrm>
              <a:off x="461" y="1604"/>
              <a:ext cx="871" cy="194"/>
              <a:chOff x="4307" y="2958"/>
              <a:chExt cx="871" cy="194"/>
            </a:xfrm>
          </p:grpSpPr>
          <p:grpSp>
            <p:nvGrpSpPr>
              <p:cNvPr id="193702" name="Group 166"/>
              <p:cNvGrpSpPr>
                <a:grpSpLocks/>
              </p:cNvGrpSpPr>
              <p:nvPr/>
            </p:nvGrpSpPr>
            <p:grpSpPr bwMode="auto">
              <a:xfrm>
                <a:off x="4380" y="2958"/>
                <a:ext cx="662" cy="174"/>
                <a:chOff x="4608" y="3007"/>
                <a:chExt cx="662" cy="174"/>
              </a:xfrm>
            </p:grpSpPr>
            <p:sp>
              <p:nvSpPr>
                <p:cNvPr id="193703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4622" y="3176"/>
                  <a:ext cx="213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704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4840" y="3007"/>
                  <a:ext cx="213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705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5057" y="3176"/>
                  <a:ext cx="213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706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4608" y="3181"/>
                  <a:ext cx="213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707" name="Line 17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758" y="3089"/>
                  <a:ext cx="164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708" name="Line 17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975" y="3089"/>
                  <a:ext cx="164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3709" name="Line 173"/>
              <p:cNvSpPr>
                <a:spLocks noChangeShapeType="1"/>
              </p:cNvSpPr>
              <p:nvPr/>
            </p:nvSpPr>
            <p:spPr bwMode="auto">
              <a:xfrm>
                <a:off x="4307" y="3152"/>
                <a:ext cx="8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3711" name="Line 175"/>
            <p:cNvSpPr>
              <a:spLocks noChangeShapeType="1"/>
            </p:cNvSpPr>
            <p:nvPr/>
          </p:nvSpPr>
          <p:spPr bwMode="auto">
            <a:xfrm>
              <a:off x="291" y="1797"/>
              <a:ext cx="137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712" name="Text Box 176"/>
            <p:cNvSpPr txBox="1">
              <a:spLocks noChangeArrowheads="1"/>
            </p:cNvSpPr>
            <p:nvPr/>
          </p:nvSpPr>
          <p:spPr bwMode="auto">
            <a:xfrm>
              <a:off x="1525" y="1676"/>
              <a:ext cx="3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</a:t>
              </a:r>
            </a:p>
          </p:txBody>
        </p:sp>
        <p:sp>
          <p:nvSpPr>
            <p:cNvPr id="193713" name="Text Box 177"/>
            <p:cNvSpPr txBox="1">
              <a:spLocks noChangeArrowheads="1"/>
            </p:cNvSpPr>
            <p:nvPr/>
          </p:nvSpPr>
          <p:spPr bwMode="auto">
            <a:xfrm>
              <a:off x="243" y="1458"/>
              <a:ext cx="4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U</a:t>
              </a:r>
              <a:r>
                <a:rPr lang="en-US" baseline="-25000"/>
                <a:t>out</a:t>
              </a:r>
            </a:p>
          </p:txBody>
        </p:sp>
        <p:sp>
          <p:nvSpPr>
            <p:cNvPr id="193714" name="Line 178"/>
            <p:cNvSpPr>
              <a:spLocks noChangeShapeType="1"/>
            </p:cNvSpPr>
            <p:nvPr/>
          </p:nvSpPr>
          <p:spPr bwMode="auto">
            <a:xfrm>
              <a:off x="727" y="975"/>
              <a:ext cx="0" cy="870"/>
            </a:xfrm>
            <a:prstGeom prst="line">
              <a:avLst/>
            </a:prstGeom>
            <a:noFill/>
            <a:ln w="28575">
              <a:solidFill>
                <a:srgbClr val="090EDB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" name="Text Box 33"/>
          <p:cNvSpPr txBox="1">
            <a:spLocks noChangeArrowheads="1"/>
          </p:cNvSpPr>
          <p:nvPr/>
        </p:nvSpPr>
        <p:spPr bwMode="auto">
          <a:xfrm>
            <a:off x="3656013" y="3336925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-</a:t>
            </a:r>
          </a:p>
        </p:txBody>
      </p:sp>
      <p:sp>
        <p:nvSpPr>
          <p:cNvPr id="103" name="Text Box 34"/>
          <p:cNvSpPr txBox="1">
            <a:spLocks noChangeArrowheads="1"/>
          </p:cNvSpPr>
          <p:nvPr/>
        </p:nvSpPr>
        <p:spPr bwMode="auto">
          <a:xfrm>
            <a:off x="3616325" y="3695700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+</a:t>
            </a:r>
          </a:p>
        </p:txBody>
      </p:sp>
      <p:sp>
        <p:nvSpPr>
          <p:cNvPr id="104" name="Oval 87"/>
          <p:cNvSpPr>
            <a:spLocks noChangeArrowheads="1"/>
          </p:cNvSpPr>
          <p:nvPr/>
        </p:nvSpPr>
        <p:spPr bwMode="auto">
          <a:xfrm>
            <a:off x="3276600" y="3467100"/>
            <a:ext cx="153988" cy="153988"/>
          </a:xfrm>
          <a:prstGeom prst="ellipse">
            <a:avLst/>
          </a:prstGeom>
          <a:solidFill>
            <a:srgbClr val="F00E0E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Text Box 50"/>
          <p:cNvSpPr txBox="1">
            <a:spLocks noChangeArrowheads="1"/>
          </p:cNvSpPr>
          <p:nvPr/>
        </p:nvSpPr>
        <p:spPr bwMode="auto">
          <a:xfrm>
            <a:off x="3348038" y="3222625"/>
            <a:ext cx="538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b="1" dirty="0">
                <a:solidFill>
                  <a:srgbClr val="F00E0E"/>
                </a:solidFill>
                <a:latin typeface="Symbol" pitchFamily="18" charset="2"/>
              </a:rPr>
              <a:t>S</a:t>
            </a:r>
            <a:endParaRPr lang="en-US" b="1" dirty="0">
              <a:latin typeface="Symbol" pitchFamily="18" charset="2"/>
            </a:endParaRPr>
          </a:p>
        </p:txBody>
      </p:sp>
      <p:sp>
        <p:nvSpPr>
          <p:cNvPr id="106" name="Text Box 159"/>
          <p:cNvSpPr txBox="1">
            <a:spLocks noChangeArrowheads="1"/>
          </p:cNvSpPr>
          <p:nvPr/>
        </p:nvSpPr>
        <p:spPr bwMode="auto">
          <a:xfrm>
            <a:off x="3200400" y="5219700"/>
            <a:ext cx="1638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Potentiometer</a:t>
            </a:r>
          </a:p>
        </p:txBody>
      </p:sp>
      <p:sp>
        <p:nvSpPr>
          <p:cNvPr id="107" name="Oval 48"/>
          <p:cNvSpPr>
            <a:spLocks noChangeArrowheads="1"/>
          </p:cNvSpPr>
          <p:nvPr/>
        </p:nvSpPr>
        <p:spPr bwMode="auto">
          <a:xfrm>
            <a:off x="3048000" y="5751512"/>
            <a:ext cx="153988" cy="15398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48"/>
          <p:cNvSpPr>
            <a:spLocks noChangeArrowheads="1"/>
          </p:cNvSpPr>
          <p:nvPr/>
        </p:nvSpPr>
        <p:spPr bwMode="auto">
          <a:xfrm>
            <a:off x="4379912" y="3656012"/>
            <a:ext cx="153988" cy="15398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Signal Process.</a:t>
            </a:r>
          </a:p>
        </p:txBody>
      </p:sp>
      <p:sp>
        <p:nvSpPr>
          <p:cNvPr id="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Udo Schröder, 2009</a:t>
            </a:r>
          </a:p>
        </p:txBody>
      </p:sp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1551-686F-434F-9B70-9B79C2581D8E}" type="slidenum">
              <a:rPr lang="en-US"/>
              <a:pPr/>
              <a:t>12</a:t>
            </a:fld>
            <a:endParaRPr 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Zero-Crossing Triggering</a:t>
            </a:r>
          </a:p>
        </p:txBody>
      </p:sp>
      <p:grpSp>
        <p:nvGrpSpPr>
          <p:cNvPr id="195652" name="Group 68"/>
          <p:cNvGrpSpPr>
            <a:grpSpLocks/>
          </p:cNvGrpSpPr>
          <p:nvPr/>
        </p:nvGrpSpPr>
        <p:grpSpPr bwMode="auto">
          <a:xfrm>
            <a:off x="465138" y="2727324"/>
            <a:ext cx="3246437" cy="1193800"/>
            <a:chOff x="311" y="1913"/>
            <a:chExt cx="2045" cy="752"/>
          </a:xfrm>
        </p:grpSpPr>
        <p:grpSp>
          <p:nvGrpSpPr>
            <p:cNvPr id="195624" name="Group 40"/>
            <p:cNvGrpSpPr>
              <a:grpSpLocks/>
            </p:cNvGrpSpPr>
            <p:nvPr/>
          </p:nvGrpSpPr>
          <p:grpSpPr bwMode="auto">
            <a:xfrm>
              <a:off x="737" y="1913"/>
              <a:ext cx="974" cy="752"/>
              <a:chOff x="771" y="975"/>
              <a:chExt cx="974" cy="1045"/>
            </a:xfrm>
          </p:grpSpPr>
          <p:sp>
            <p:nvSpPr>
              <p:cNvPr id="195622" name="Rectangle 38"/>
              <p:cNvSpPr>
                <a:spLocks noChangeArrowheads="1"/>
              </p:cNvSpPr>
              <p:nvPr/>
            </p:nvSpPr>
            <p:spPr bwMode="auto">
              <a:xfrm>
                <a:off x="771" y="975"/>
                <a:ext cx="487" cy="531"/>
              </a:xfrm>
              <a:prstGeom prst="rect">
                <a:avLst/>
              </a:prstGeom>
              <a:noFill/>
              <a:ln w="38100">
                <a:solidFill>
                  <a:srgbClr val="090EDB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23" name="Rectangle 39"/>
              <p:cNvSpPr>
                <a:spLocks noChangeArrowheads="1"/>
              </p:cNvSpPr>
              <p:nvPr/>
            </p:nvSpPr>
            <p:spPr bwMode="auto">
              <a:xfrm>
                <a:off x="1258" y="1489"/>
                <a:ext cx="487" cy="531"/>
              </a:xfrm>
              <a:prstGeom prst="rect">
                <a:avLst/>
              </a:prstGeom>
              <a:noFill/>
              <a:ln w="38100">
                <a:solidFill>
                  <a:srgbClr val="090EDB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625" name="Line 41"/>
            <p:cNvSpPr>
              <a:spLocks noChangeShapeType="1"/>
            </p:cNvSpPr>
            <p:nvPr/>
          </p:nvSpPr>
          <p:spPr bwMode="auto">
            <a:xfrm>
              <a:off x="311" y="2286"/>
              <a:ext cx="2037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644" name="Text Box 60"/>
            <p:cNvSpPr txBox="1">
              <a:spLocks noChangeArrowheads="1"/>
            </p:cNvSpPr>
            <p:nvPr/>
          </p:nvSpPr>
          <p:spPr bwMode="auto">
            <a:xfrm>
              <a:off x="2090" y="1993"/>
              <a:ext cx="2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</a:t>
              </a:r>
            </a:p>
          </p:txBody>
        </p:sp>
      </p:grpSp>
      <p:sp>
        <p:nvSpPr>
          <p:cNvPr id="195647" name="Text Box 63"/>
          <p:cNvSpPr txBox="1">
            <a:spLocks noChangeArrowheads="1"/>
          </p:cNvSpPr>
          <p:nvPr/>
        </p:nvSpPr>
        <p:spPr bwMode="auto">
          <a:xfrm>
            <a:off x="4148138" y="1208088"/>
            <a:ext cx="44735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Produce  fast, bipolar linear pulse. Possible: different gains for positive and negative parts </a:t>
            </a:r>
            <a:r>
              <a:rPr lang="en-US" dirty="0">
                <a:sym typeface="Wingdings" pitchFamily="2" charset="2"/>
              </a:rPr>
              <a:t> zero crossing at different times (fraction of time to maximum)</a:t>
            </a:r>
            <a:endParaRPr lang="en-US" dirty="0"/>
          </a:p>
        </p:txBody>
      </p:sp>
      <p:sp>
        <p:nvSpPr>
          <p:cNvPr id="195648" name="Text Box 64"/>
          <p:cNvSpPr txBox="1">
            <a:spLocks noChangeArrowheads="1"/>
          </p:cNvSpPr>
          <p:nvPr/>
        </p:nvSpPr>
        <p:spPr bwMode="auto">
          <a:xfrm>
            <a:off x="4106863" y="3108325"/>
            <a:ext cx="4684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Produce  “saturated” uniform pulse</a:t>
            </a:r>
          </a:p>
        </p:txBody>
      </p:sp>
      <p:sp>
        <p:nvSpPr>
          <p:cNvPr id="195649" name="Text Box 65"/>
          <p:cNvSpPr txBox="1">
            <a:spLocks noChangeArrowheads="1"/>
          </p:cNvSpPr>
          <p:nvPr/>
        </p:nvSpPr>
        <p:spPr bwMode="auto">
          <a:xfrm>
            <a:off x="4092575" y="3995738"/>
            <a:ext cx="44735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Differentiate saturated pulse, use triplet pulse as input for trigger (negative pulse polarity).</a:t>
            </a:r>
          </a:p>
          <a:p>
            <a:pPr algn="l">
              <a:spcBef>
                <a:spcPct val="50000"/>
              </a:spcBef>
            </a:pP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Trigger output appears at zero crossing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(Internal delays here neglected)</a:t>
            </a:r>
          </a:p>
        </p:txBody>
      </p:sp>
      <p:sp>
        <p:nvSpPr>
          <p:cNvPr id="195626" name="Line 42"/>
          <p:cNvSpPr>
            <a:spLocks noChangeShapeType="1"/>
          </p:cNvSpPr>
          <p:nvPr/>
        </p:nvSpPr>
        <p:spPr bwMode="auto">
          <a:xfrm flipH="1">
            <a:off x="1884363" y="1362075"/>
            <a:ext cx="57150" cy="49942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95589" name="Group 5"/>
          <p:cNvGrpSpPr>
            <a:grpSpLocks/>
          </p:cNvGrpSpPr>
          <p:nvPr/>
        </p:nvGrpSpPr>
        <p:grpSpPr bwMode="auto">
          <a:xfrm>
            <a:off x="890588" y="1219200"/>
            <a:ext cx="1074737" cy="685800"/>
            <a:chOff x="1138" y="1652"/>
            <a:chExt cx="1742" cy="1669"/>
          </a:xfrm>
        </p:grpSpPr>
        <p:grpSp>
          <p:nvGrpSpPr>
            <p:cNvPr id="195590" name="Group 6"/>
            <p:cNvGrpSpPr>
              <a:grpSpLocks/>
            </p:cNvGrpSpPr>
            <p:nvPr/>
          </p:nvGrpSpPr>
          <p:grpSpPr bwMode="auto">
            <a:xfrm>
              <a:off x="1138" y="1652"/>
              <a:ext cx="1209" cy="1645"/>
              <a:chOff x="533" y="1192"/>
              <a:chExt cx="1210" cy="2109"/>
            </a:xfrm>
          </p:grpSpPr>
          <p:sp>
            <p:nvSpPr>
              <p:cNvPr id="195591" name="Freeform 7"/>
              <p:cNvSpPr>
                <a:spLocks/>
              </p:cNvSpPr>
              <p:nvPr/>
            </p:nvSpPr>
            <p:spPr bwMode="auto">
              <a:xfrm>
                <a:off x="533" y="1192"/>
                <a:ext cx="1137" cy="2109"/>
              </a:xfrm>
              <a:custGeom>
                <a:avLst/>
                <a:gdLst/>
                <a:ahLst/>
                <a:cxnLst>
                  <a:cxn ang="0">
                    <a:pos x="0" y="2105"/>
                  </a:cxn>
                  <a:cxn ang="0">
                    <a:pos x="242" y="2081"/>
                  </a:cxn>
                  <a:cxn ang="0">
                    <a:pos x="387" y="1936"/>
                  </a:cxn>
                  <a:cxn ang="0">
                    <a:pos x="484" y="1766"/>
                  </a:cxn>
                  <a:cxn ang="0">
                    <a:pos x="581" y="1403"/>
                  </a:cxn>
                  <a:cxn ang="0">
                    <a:pos x="654" y="920"/>
                  </a:cxn>
                  <a:cxn ang="0">
                    <a:pos x="726" y="508"/>
                  </a:cxn>
                  <a:cxn ang="0">
                    <a:pos x="823" y="218"/>
                  </a:cxn>
                  <a:cxn ang="0">
                    <a:pos x="968" y="73"/>
                  </a:cxn>
                  <a:cxn ang="0">
                    <a:pos x="1137" y="0"/>
                  </a:cxn>
                </a:cxnLst>
                <a:rect l="0" t="0" r="r" b="b"/>
                <a:pathLst>
                  <a:path w="1137" h="2109">
                    <a:moveTo>
                      <a:pt x="0" y="2105"/>
                    </a:moveTo>
                    <a:cubicBezTo>
                      <a:pt x="88" y="2107"/>
                      <a:pt x="177" y="2109"/>
                      <a:pt x="242" y="2081"/>
                    </a:cubicBezTo>
                    <a:cubicBezTo>
                      <a:pt x="307" y="2053"/>
                      <a:pt x="347" y="1988"/>
                      <a:pt x="387" y="1936"/>
                    </a:cubicBezTo>
                    <a:cubicBezTo>
                      <a:pt x="427" y="1884"/>
                      <a:pt x="452" y="1855"/>
                      <a:pt x="484" y="1766"/>
                    </a:cubicBezTo>
                    <a:cubicBezTo>
                      <a:pt x="516" y="1677"/>
                      <a:pt x="553" y="1544"/>
                      <a:pt x="581" y="1403"/>
                    </a:cubicBezTo>
                    <a:cubicBezTo>
                      <a:pt x="609" y="1262"/>
                      <a:pt x="630" y="1069"/>
                      <a:pt x="654" y="920"/>
                    </a:cubicBezTo>
                    <a:cubicBezTo>
                      <a:pt x="678" y="771"/>
                      <a:pt x="698" y="625"/>
                      <a:pt x="726" y="508"/>
                    </a:cubicBezTo>
                    <a:cubicBezTo>
                      <a:pt x="754" y="391"/>
                      <a:pt x="783" y="290"/>
                      <a:pt x="823" y="218"/>
                    </a:cubicBezTo>
                    <a:cubicBezTo>
                      <a:pt x="863" y="146"/>
                      <a:pt x="916" y="109"/>
                      <a:pt x="968" y="73"/>
                    </a:cubicBezTo>
                    <a:cubicBezTo>
                      <a:pt x="1020" y="37"/>
                      <a:pt x="1113" y="12"/>
                      <a:pt x="1137" y="0"/>
                    </a:cubicBezTo>
                  </a:path>
                </a:pathLst>
              </a:custGeom>
              <a:noFill/>
              <a:ln w="38100" cmpd="sng">
                <a:solidFill>
                  <a:srgbClr val="F00E0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92" name="Freeform 8"/>
              <p:cNvSpPr>
                <a:spLocks/>
              </p:cNvSpPr>
              <p:nvPr/>
            </p:nvSpPr>
            <p:spPr bwMode="auto">
              <a:xfrm>
                <a:off x="1646" y="1192"/>
                <a:ext cx="9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0"/>
                  </a:cxn>
                </a:cxnLst>
                <a:rect l="0" t="0" r="r" b="b"/>
                <a:pathLst>
                  <a:path w="97" h="1">
                    <a:moveTo>
                      <a:pt x="0" y="0"/>
                    </a:moveTo>
                    <a:cubicBezTo>
                      <a:pt x="36" y="0"/>
                      <a:pt x="73" y="0"/>
                      <a:pt x="97" y="0"/>
                    </a:cubicBezTo>
                  </a:path>
                </a:pathLst>
              </a:custGeom>
              <a:noFill/>
              <a:ln w="38100" cmpd="sng">
                <a:solidFill>
                  <a:srgbClr val="F00E0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593" name="Freeform 9"/>
            <p:cNvSpPr>
              <a:spLocks/>
            </p:cNvSpPr>
            <p:nvPr/>
          </p:nvSpPr>
          <p:spPr bwMode="auto">
            <a:xfrm>
              <a:off x="2324" y="1652"/>
              <a:ext cx="556" cy="16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1" y="24"/>
                </a:cxn>
                <a:cxn ang="0">
                  <a:pos x="266" y="145"/>
                </a:cxn>
                <a:cxn ang="0">
                  <a:pos x="362" y="411"/>
                </a:cxn>
                <a:cxn ang="0">
                  <a:pos x="483" y="1258"/>
                </a:cxn>
                <a:cxn ang="0">
                  <a:pos x="556" y="1669"/>
                </a:cxn>
              </a:cxnLst>
              <a:rect l="0" t="0" r="r" b="b"/>
              <a:pathLst>
                <a:path w="556" h="1669">
                  <a:moveTo>
                    <a:pt x="0" y="0"/>
                  </a:moveTo>
                  <a:cubicBezTo>
                    <a:pt x="38" y="0"/>
                    <a:pt x="77" y="0"/>
                    <a:pt x="121" y="24"/>
                  </a:cubicBezTo>
                  <a:cubicBezTo>
                    <a:pt x="165" y="48"/>
                    <a:pt x="226" y="81"/>
                    <a:pt x="266" y="145"/>
                  </a:cubicBezTo>
                  <a:cubicBezTo>
                    <a:pt x="306" y="209"/>
                    <a:pt x="326" y="226"/>
                    <a:pt x="362" y="411"/>
                  </a:cubicBezTo>
                  <a:cubicBezTo>
                    <a:pt x="398" y="596"/>
                    <a:pt x="451" y="1048"/>
                    <a:pt x="483" y="1258"/>
                  </a:cubicBezTo>
                  <a:cubicBezTo>
                    <a:pt x="515" y="1468"/>
                    <a:pt x="544" y="1605"/>
                    <a:pt x="556" y="1669"/>
                  </a:cubicBezTo>
                </a:path>
              </a:pathLst>
            </a:custGeom>
            <a:noFill/>
            <a:ln w="38100" cmpd="sng">
              <a:solidFill>
                <a:srgbClr val="F00E0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621" name="Line 37"/>
          <p:cNvSpPr>
            <a:spLocks noChangeShapeType="1"/>
          </p:cNvSpPr>
          <p:nvPr/>
        </p:nvSpPr>
        <p:spPr bwMode="auto">
          <a:xfrm>
            <a:off x="506413" y="1884363"/>
            <a:ext cx="3233737" cy="26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632" name="Line 48"/>
          <p:cNvSpPr>
            <a:spLocks noChangeShapeType="1"/>
          </p:cNvSpPr>
          <p:nvPr/>
        </p:nvSpPr>
        <p:spPr bwMode="auto">
          <a:xfrm>
            <a:off x="477838" y="4473575"/>
            <a:ext cx="3248025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655" name="Line 71"/>
          <p:cNvSpPr>
            <a:spLocks noChangeShapeType="1"/>
          </p:cNvSpPr>
          <p:nvPr/>
        </p:nvSpPr>
        <p:spPr bwMode="auto">
          <a:xfrm>
            <a:off x="1111250" y="2643188"/>
            <a:ext cx="1588" cy="2011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656" name="Line 72"/>
          <p:cNvSpPr>
            <a:spLocks noChangeShapeType="1"/>
          </p:cNvSpPr>
          <p:nvPr/>
        </p:nvSpPr>
        <p:spPr bwMode="auto">
          <a:xfrm>
            <a:off x="2698750" y="2825750"/>
            <a:ext cx="1588" cy="2011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95673" name="Group 89"/>
          <p:cNvGrpSpPr>
            <a:grpSpLocks/>
          </p:cNvGrpSpPr>
          <p:nvPr/>
        </p:nvGrpSpPr>
        <p:grpSpPr bwMode="auto">
          <a:xfrm>
            <a:off x="560388" y="1374775"/>
            <a:ext cx="3375025" cy="4770438"/>
            <a:chOff x="353" y="866"/>
            <a:chExt cx="2126" cy="3005"/>
          </a:xfrm>
        </p:grpSpPr>
        <p:grpSp>
          <p:nvGrpSpPr>
            <p:cNvPr id="195670" name="Group 86"/>
            <p:cNvGrpSpPr>
              <a:grpSpLocks/>
            </p:cNvGrpSpPr>
            <p:nvPr/>
          </p:nvGrpSpPr>
          <p:grpSpPr bwMode="auto">
            <a:xfrm>
              <a:off x="560" y="866"/>
              <a:ext cx="1823" cy="649"/>
              <a:chOff x="560" y="866"/>
              <a:chExt cx="1823" cy="649"/>
            </a:xfrm>
          </p:grpSpPr>
          <p:grpSp>
            <p:nvGrpSpPr>
              <p:cNvPr id="195600" name="Group 16"/>
              <p:cNvGrpSpPr>
                <a:grpSpLocks/>
              </p:cNvGrpSpPr>
              <p:nvPr/>
            </p:nvGrpSpPr>
            <p:grpSpPr bwMode="auto">
              <a:xfrm>
                <a:off x="560" y="866"/>
                <a:ext cx="677" cy="342"/>
                <a:chOff x="1138" y="1652"/>
                <a:chExt cx="1742" cy="1669"/>
              </a:xfrm>
            </p:grpSpPr>
            <p:grpSp>
              <p:nvGrpSpPr>
                <p:cNvPr id="195601" name="Group 17"/>
                <p:cNvGrpSpPr>
                  <a:grpSpLocks/>
                </p:cNvGrpSpPr>
                <p:nvPr/>
              </p:nvGrpSpPr>
              <p:grpSpPr bwMode="auto">
                <a:xfrm>
                  <a:off x="1138" y="1652"/>
                  <a:ext cx="1209" cy="1645"/>
                  <a:chOff x="533" y="1192"/>
                  <a:chExt cx="1210" cy="2109"/>
                </a:xfrm>
              </p:grpSpPr>
              <p:sp>
                <p:nvSpPr>
                  <p:cNvPr id="195602" name="Freeform 18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603" name="Freeform 19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604" name="Freeform 20"/>
                <p:cNvSpPr>
                  <a:spLocks/>
                </p:cNvSpPr>
                <p:nvPr/>
              </p:nvSpPr>
              <p:spPr bwMode="auto">
                <a:xfrm>
                  <a:off x="2324" y="1652"/>
                  <a:ext cx="556" cy="166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1" y="24"/>
                    </a:cxn>
                    <a:cxn ang="0">
                      <a:pos x="266" y="145"/>
                    </a:cxn>
                    <a:cxn ang="0">
                      <a:pos x="362" y="411"/>
                    </a:cxn>
                    <a:cxn ang="0">
                      <a:pos x="483" y="1258"/>
                    </a:cxn>
                    <a:cxn ang="0">
                      <a:pos x="556" y="1669"/>
                    </a:cxn>
                  </a:cxnLst>
                  <a:rect l="0" t="0" r="r" b="b"/>
                  <a:pathLst>
                    <a:path w="556" h="1669">
                      <a:moveTo>
                        <a:pt x="0" y="0"/>
                      </a:moveTo>
                      <a:cubicBezTo>
                        <a:pt x="38" y="0"/>
                        <a:pt x="77" y="0"/>
                        <a:pt x="121" y="24"/>
                      </a:cubicBezTo>
                      <a:cubicBezTo>
                        <a:pt x="165" y="48"/>
                        <a:pt x="226" y="81"/>
                        <a:pt x="266" y="145"/>
                      </a:cubicBezTo>
                      <a:cubicBezTo>
                        <a:pt x="306" y="209"/>
                        <a:pt x="326" y="226"/>
                        <a:pt x="362" y="411"/>
                      </a:cubicBezTo>
                      <a:cubicBezTo>
                        <a:pt x="398" y="596"/>
                        <a:pt x="451" y="1048"/>
                        <a:pt x="483" y="1258"/>
                      </a:cubicBezTo>
                      <a:cubicBezTo>
                        <a:pt x="515" y="1468"/>
                        <a:pt x="544" y="1605"/>
                        <a:pt x="556" y="1669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5612" name="Group 28"/>
              <p:cNvGrpSpPr>
                <a:grpSpLocks/>
              </p:cNvGrpSpPr>
              <p:nvPr/>
            </p:nvGrpSpPr>
            <p:grpSpPr bwMode="auto">
              <a:xfrm>
                <a:off x="560" y="964"/>
                <a:ext cx="470" cy="228"/>
                <a:chOff x="533" y="1192"/>
                <a:chExt cx="1210" cy="2109"/>
              </a:xfrm>
            </p:grpSpPr>
            <p:sp>
              <p:nvSpPr>
                <p:cNvPr id="195613" name="Freeform 29"/>
                <p:cNvSpPr>
                  <a:spLocks/>
                </p:cNvSpPr>
                <p:nvPr/>
              </p:nvSpPr>
              <p:spPr bwMode="auto">
                <a:xfrm>
                  <a:off x="533" y="1192"/>
                  <a:ext cx="1137" cy="2109"/>
                </a:xfrm>
                <a:custGeom>
                  <a:avLst/>
                  <a:gdLst/>
                  <a:ahLst/>
                  <a:cxnLst>
                    <a:cxn ang="0">
                      <a:pos x="0" y="2105"/>
                    </a:cxn>
                    <a:cxn ang="0">
                      <a:pos x="242" y="2081"/>
                    </a:cxn>
                    <a:cxn ang="0">
                      <a:pos x="387" y="1936"/>
                    </a:cxn>
                    <a:cxn ang="0">
                      <a:pos x="484" y="1766"/>
                    </a:cxn>
                    <a:cxn ang="0">
                      <a:pos x="581" y="1403"/>
                    </a:cxn>
                    <a:cxn ang="0">
                      <a:pos x="654" y="920"/>
                    </a:cxn>
                    <a:cxn ang="0">
                      <a:pos x="726" y="508"/>
                    </a:cxn>
                    <a:cxn ang="0">
                      <a:pos x="823" y="218"/>
                    </a:cxn>
                    <a:cxn ang="0">
                      <a:pos x="968" y="73"/>
                    </a:cxn>
                    <a:cxn ang="0">
                      <a:pos x="1137" y="0"/>
                    </a:cxn>
                  </a:cxnLst>
                  <a:rect l="0" t="0" r="r" b="b"/>
                  <a:pathLst>
                    <a:path w="1137" h="2109">
                      <a:moveTo>
                        <a:pt x="0" y="2105"/>
                      </a:moveTo>
                      <a:cubicBezTo>
                        <a:pt x="88" y="2107"/>
                        <a:pt x="177" y="2109"/>
                        <a:pt x="242" y="2081"/>
                      </a:cubicBezTo>
                      <a:cubicBezTo>
                        <a:pt x="307" y="2053"/>
                        <a:pt x="347" y="1988"/>
                        <a:pt x="387" y="1936"/>
                      </a:cubicBezTo>
                      <a:cubicBezTo>
                        <a:pt x="427" y="1884"/>
                        <a:pt x="452" y="1855"/>
                        <a:pt x="484" y="1766"/>
                      </a:cubicBezTo>
                      <a:cubicBezTo>
                        <a:pt x="516" y="1677"/>
                        <a:pt x="553" y="1544"/>
                        <a:pt x="581" y="1403"/>
                      </a:cubicBezTo>
                      <a:cubicBezTo>
                        <a:pt x="609" y="1262"/>
                        <a:pt x="630" y="1069"/>
                        <a:pt x="654" y="920"/>
                      </a:cubicBezTo>
                      <a:cubicBezTo>
                        <a:pt x="678" y="771"/>
                        <a:pt x="698" y="625"/>
                        <a:pt x="726" y="508"/>
                      </a:cubicBezTo>
                      <a:cubicBezTo>
                        <a:pt x="754" y="391"/>
                        <a:pt x="783" y="290"/>
                        <a:pt x="823" y="218"/>
                      </a:cubicBezTo>
                      <a:cubicBezTo>
                        <a:pt x="863" y="146"/>
                        <a:pt x="916" y="109"/>
                        <a:pt x="968" y="73"/>
                      </a:cubicBezTo>
                      <a:cubicBezTo>
                        <a:pt x="1020" y="37"/>
                        <a:pt x="1113" y="12"/>
                        <a:pt x="1137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14" name="Freeform 30"/>
                <p:cNvSpPr>
                  <a:spLocks/>
                </p:cNvSpPr>
                <p:nvPr/>
              </p:nvSpPr>
              <p:spPr bwMode="auto">
                <a:xfrm>
                  <a:off x="1646" y="1192"/>
                  <a:ext cx="9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97" h="1">
                      <a:moveTo>
                        <a:pt x="0" y="0"/>
                      </a:moveTo>
                      <a:cubicBezTo>
                        <a:pt x="36" y="0"/>
                        <a:pt x="73" y="0"/>
                        <a:pt x="97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5615" name="Freeform 31"/>
              <p:cNvSpPr>
                <a:spLocks/>
              </p:cNvSpPr>
              <p:nvPr/>
            </p:nvSpPr>
            <p:spPr bwMode="auto">
              <a:xfrm>
                <a:off x="1021" y="964"/>
                <a:ext cx="216" cy="2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1" y="24"/>
                  </a:cxn>
                  <a:cxn ang="0">
                    <a:pos x="266" y="145"/>
                  </a:cxn>
                  <a:cxn ang="0">
                    <a:pos x="362" y="411"/>
                  </a:cxn>
                  <a:cxn ang="0">
                    <a:pos x="483" y="1258"/>
                  </a:cxn>
                  <a:cxn ang="0">
                    <a:pos x="556" y="1669"/>
                  </a:cxn>
                </a:cxnLst>
                <a:rect l="0" t="0" r="r" b="b"/>
                <a:pathLst>
                  <a:path w="556" h="1669">
                    <a:moveTo>
                      <a:pt x="0" y="0"/>
                    </a:moveTo>
                    <a:cubicBezTo>
                      <a:pt x="38" y="0"/>
                      <a:pt x="77" y="0"/>
                      <a:pt x="121" y="24"/>
                    </a:cubicBezTo>
                    <a:cubicBezTo>
                      <a:pt x="165" y="48"/>
                      <a:pt x="226" y="81"/>
                      <a:pt x="266" y="145"/>
                    </a:cubicBezTo>
                    <a:cubicBezTo>
                      <a:pt x="306" y="209"/>
                      <a:pt x="326" y="226"/>
                      <a:pt x="362" y="411"/>
                    </a:cubicBezTo>
                    <a:cubicBezTo>
                      <a:pt x="398" y="596"/>
                      <a:pt x="451" y="1048"/>
                      <a:pt x="483" y="1258"/>
                    </a:cubicBezTo>
                    <a:cubicBezTo>
                      <a:pt x="515" y="1468"/>
                      <a:pt x="544" y="1605"/>
                      <a:pt x="556" y="1669"/>
                    </a:cubicBezTo>
                  </a:path>
                </a:pathLst>
              </a:custGeom>
              <a:noFill/>
              <a:ln w="38100" cmpd="sng">
                <a:solidFill>
                  <a:srgbClr val="F00E0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5668" name="Group 84"/>
              <p:cNvGrpSpPr>
                <a:grpSpLocks/>
              </p:cNvGrpSpPr>
              <p:nvPr/>
            </p:nvGrpSpPr>
            <p:grpSpPr bwMode="auto">
              <a:xfrm>
                <a:off x="1237" y="1181"/>
                <a:ext cx="607" cy="334"/>
                <a:chOff x="1237" y="1181"/>
                <a:chExt cx="607" cy="334"/>
              </a:xfrm>
            </p:grpSpPr>
            <p:sp>
              <p:nvSpPr>
                <p:cNvPr id="195619" name="Freeform 35"/>
                <p:cNvSpPr>
                  <a:spLocks/>
                </p:cNvSpPr>
                <p:nvPr/>
              </p:nvSpPr>
              <p:spPr bwMode="auto">
                <a:xfrm flipH="1" flipV="1">
                  <a:off x="1417" y="1354"/>
                  <a:ext cx="38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97" h="1">
                      <a:moveTo>
                        <a:pt x="0" y="0"/>
                      </a:moveTo>
                      <a:cubicBezTo>
                        <a:pt x="36" y="0"/>
                        <a:pt x="73" y="0"/>
                        <a:pt x="97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95667" name="Group 83"/>
                <p:cNvGrpSpPr>
                  <a:grpSpLocks/>
                </p:cNvGrpSpPr>
                <p:nvPr/>
              </p:nvGrpSpPr>
              <p:grpSpPr bwMode="auto">
                <a:xfrm>
                  <a:off x="1237" y="1181"/>
                  <a:ext cx="607" cy="334"/>
                  <a:chOff x="1237" y="1181"/>
                  <a:chExt cx="678" cy="432"/>
                </a:xfrm>
              </p:grpSpPr>
              <p:grpSp>
                <p:nvGrpSpPr>
                  <p:cNvPr id="195594" name="Group 10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238" y="1181"/>
                    <a:ext cx="677" cy="432"/>
                    <a:chOff x="1138" y="1652"/>
                    <a:chExt cx="1742" cy="1669"/>
                  </a:xfrm>
                </p:grpSpPr>
                <p:grpSp>
                  <p:nvGrpSpPr>
                    <p:cNvPr id="195595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38" y="1652"/>
                      <a:ext cx="1209" cy="1645"/>
                      <a:chOff x="533" y="1192"/>
                      <a:chExt cx="1210" cy="2109"/>
                    </a:xfrm>
                  </p:grpSpPr>
                  <p:sp>
                    <p:nvSpPr>
                      <p:cNvPr id="195596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" y="1192"/>
                        <a:ext cx="1137" cy="210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105"/>
                          </a:cxn>
                          <a:cxn ang="0">
                            <a:pos x="242" y="2081"/>
                          </a:cxn>
                          <a:cxn ang="0">
                            <a:pos x="387" y="1936"/>
                          </a:cxn>
                          <a:cxn ang="0">
                            <a:pos x="484" y="1766"/>
                          </a:cxn>
                          <a:cxn ang="0">
                            <a:pos x="581" y="1403"/>
                          </a:cxn>
                          <a:cxn ang="0">
                            <a:pos x="654" y="920"/>
                          </a:cxn>
                          <a:cxn ang="0">
                            <a:pos x="726" y="508"/>
                          </a:cxn>
                          <a:cxn ang="0">
                            <a:pos x="823" y="218"/>
                          </a:cxn>
                          <a:cxn ang="0">
                            <a:pos x="968" y="73"/>
                          </a:cxn>
                          <a:cxn ang="0">
                            <a:pos x="1137" y="0"/>
                          </a:cxn>
                        </a:cxnLst>
                        <a:rect l="0" t="0" r="r" b="b"/>
                        <a:pathLst>
                          <a:path w="1137" h="2109">
                            <a:moveTo>
                              <a:pt x="0" y="2105"/>
                            </a:moveTo>
                            <a:cubicBezTo>
                              <a:pt x="88" y="2107"/>
                              <a:pt x="177" y="2109"/>
                              <a:pt x="242" y="2081"/>
                            </a:cubicBezTo>
                            <a:cubicBezTo>
                              <a:pt x="307" y="2053"/>
                              <a:pt x="347" y="1988"/>
                              <a:pt x="387" y="1936"/>
                            </a:cubicBezTo>
                            <a:cubicBezTo>
                              <a:pt x="427" y="1884"/>
                              <a:pt x="452" y="1855"/>
                              <a:pt x="484" y="1766"/>
                            </a:cubicBezTo>
                            <a:cubicBezTo>
                              <a:pt x="516" y="1677"/>
                              <a:pt x="553" y="1544"/>
                              <a:pt x="581" y="1403"/>
                            </a:cubicBezTo>
                            <a:cubicBezTo>
                              <a:pt x="609" y="1262"/>
                              <a:pt x="630" y="1069"/>
                              <a:pt x="654" y="920"/>
                            </a:cubicBezTo>
                            <a:cubicBezTo>
                              <a:pt x="678" y="771"/>
                              <a:pt x="698" y="625"/>
                              <a:pt x="726" y="508"/>
                            </a:cubicBezTo>
                            <a:cubicBezTo>
                              <a:pt x="754" y="391"/>
                              <a:pt x="783" y="290"/>
                              <a:pt x="823" y="218"/>
                            </a:cubicBezTo>
                            <a:cubicBezTo>
                              <a:pt x="863" y="146"/>
                              <a:pt x="916" y="109"/>
                              <a:pt x="968" y="73"/>
                            </a:cubicBezTo>
                            <a:cubicBezTo>
                              <a:pt x="1020" y="37"/>
                              <a:pt x="1113" y="12"/>
                              <a:pt x="1137" y="0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rgbClr val="F00E0E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5597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1192"/>
                        <a:ext cx="97" cy="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97" y="0"/>
                          </a:cxn>
                        </a:cxnLst>
                        <a:rect l="0" t="0" r="r" b="b"/>
                        <a:pathLst>
                          <a:path w="97" h="1">
                            <a:moveTo>
                              <a:pt x="0" y="0"/>
                            </a:moveTo>
                            <a:cubicBezTo>
                              <a:pt x="36" y="0"/>
                              <a:pt x="73" y="0"/>
                              <a:pt x="97" y="0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rgbClr val="F00E0E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95598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2324" y="1652"/>
                      <a:ext cx="556" cy="166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21" y="24"/>
                        </a:cxn>
                        <a:cxn ang="0">
                          <a:pos x="266" y="145"/>
                        </a:cxn>
                        <a:cxn ang="0">
                          <a:pos x="362" y="411"/>
                        </a:cxn>
                        <a:cxn ang="0">
                          <a:pos x="483" y="1258"/>
                        </a:cxn>
                        <a:cxn ang="0">
                          <a:pos x="556" y="1669"/>
                        </a:cxn>
                      </a:cxnLst>
                      <a:rect l="0" t="0" r="r" b="b"/>
                      <a:pathLst>
                        <a:path w="556" h="1669">
                          <a:moveTo>
                            <a:pt x="0" y="0"/>
                          </a:moveTo>
                          <a:cubicBezTo>
                            <a:pt x="38" y="0"/>
                            <a:pt x="77" y="0"/>
                            <a:pt x="121" y="24"/>
                          </a:cubicBezTo>
                          <a:cubicBezTo>
                            <a:pt x="165" y="48"/>
                            <a:pt x="226" y="81"/>
                            <a:pt x="266" y="145"/>
                          </a:cubicBezTo>
                          <a:cubicBezTo>
                            <a:pt x="306" y="209"/>
                            <a:pt x="326" y="226"/>
                            <a:pt x="362" y="411"/>
                          </a:cubicBezTo>
                          <a:cubicBezTo>
                            <a:pt x="398" y="596"/>
                            <a:pt x="451" y="1048"/>
                            <a:pt x="483" y="1258"/>
                          </a:cubicBezTo>
                          <a:cubicBezTo>
                            <a:pt x="515" y="1468"/>
                            <a:pt x="544" y="1605"/>
                            <a:pt x="556" y="1669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rgbClr val="F00E0E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5605" name="Group 21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237" y="1192"/>
                    <a:ext cx="677" cy="342"/>
                    <a:chOff x="1138" y="1652"/>
                    <a:chExt cx="1742" cy="1669"/>
                  </a:xfrm>
                </p:grpSpPr>
                <p:grpSp>
                  <p:nvGrpSpPr>
                    <p:cNvPr id="195606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38" y="1652"/>
                      <a:ext cx="1209" cy="1645"/>
                      <a:chOff x="533" y="1192"/>
                      <a:chExt cx="1210" cy="2109"/>
                    </a:xfrm>
                  </p:grpSpPr>
                  <p:sp>
                    <p:nvSpPr>
                      <p:cNvPr id="195607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" y="1192"/>
                        <a:ext cx="1137" cy="210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105"/>
                          </a:cxn>
                          <a:cxn ang="0">
                            <a:pos x="242" y="2081"/>
                          </a:cxn>
                          <a:cxn ang="0">
                            <a:pos x="387" y="1936"/>
                          </a:cxn>
                          <a:cxn ang="0">
                            <a:pos x="484" y="1766"/>
                          </a:cxn>
                          <a:cxn ang="0">
                            <a:pos x="581" y="1403"/>
                          </a:cxn>
                          <a:cxn ang="0">
                            <a:pos x="654" y="920"/>
                          </a:cxn>
                          <a:cxn ang="0">
                            <a:pos x="726" y="508"/>
                          </a:cxn>
                          <a:cxn ang="0">
                            <a:pos x="823" y="218"/>
                          </a:cxn>
                          <a:cxn ang="0">
                            <a:pos x="968" y="73"/>
                          </a:cxn>
                          <a:cxn ang="0">
                            <a:pos x="1137" y="0"/>
                          </a:cxn>
                        </a:cxnLst>
                        <a:rect l="0" t="0" r="r" b="b"/>
                        <a:pathLst>
                          <a:path w="1137" h="2109">
                            <a:moveTo>
                              <a:pt x="0" y="2105"/>
                            </a:moveTo>
                            <a:cubicBezTo>
                              <a:pt x="88" y="2107"/>
                              <a:pt x="177" y="2109"/>
                              <a:pt x="242" y="2081"/>
                            </a:cubicBezTo>
                            <a:cubicBezTo>
                              <a:pt x="307" y="2053"/>
                              <a:pt x="347" y="1988"/>
                              <a:pt x="387" y="1936"/>
                            </a:cubicBezTo>
                            <a:cubicBezTo>
                              <a:pt x="427" y="1884"/>
                              <a:pt x="452" y="1855"/>
                              <a:pt x="484" y="1766"/>
                            </a:cubicBezTo>
                            <a:cubicBezTo>
                              <a:pt x="516" y="1677"/>
                              <a:pt x="553" y="1544"/>
                              <a:pt x="581" y="1403"/>
                            </a:cubicBezTo>
                            <a:cubicBezTo>
                              <a:pt x="609" y="1262"/>
                              <a:pt x="630" y="1069"/>
                              <a:pt x="654" y="920"/>
                            </a:cubicBezTo>
                            <a:cubicBezTo>
                              <a:pt x="678" y="771"/>
                              <a:pt x="698" y="625"/>
                              <a:pt x="726" y="508"/>
                            </a:cubicBezTo>
                            <a:cubicBezTo>
                              <a:pt x="754" y="391"/>
                              <a:pt x="783" y="290"/>
                              <a:pt x="823" y="218"/>
                            </a:cubicBezTo>
                            <a:cubicBezTo>
                              <a:pt x="863" y="146"/>
                              <a:pt x="916" y="109"/>
                              <a:pt x="968" y="73"/>
                            </a:cubicBezTo>
                            <a:cubicBezTo>
                              <a:pt x="1020" y="37"/>
                              <a:pt x="1113" y="12"/>
                              <a:pt x="1137" y="0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rgbClr val="F00E0E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5608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1192"/>
                        <a:ext cx="97" cy="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97" y="0"/>
                          </a:cxn>
                        </a:cxnLst>
                        <a:rect l="0" t="0" r="r" b="b"/>
                        <a:pathLst>
                          <a:path w="97" h="1">
                            <a:moveTo>
                              <a:pt x="0" y="0"/>
                            </a:moveTo>
                            <a:cubicBezTo>
                              <a:pt x="36" y="0"/>
                              <a:pt x="73" y="0"/>
                              <a:pt x="97" y="0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rgbClr val="F00E0E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956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2324" y="1652"/>
                      <a:ext cx="556" cy="166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21" y="24"/>
                        </a:cxn>
                        <a:cxn ang="0">
                          <a:pos x="266" y="145"/>
                        </a:cxn>
                        <a:cxn ang="0">
                          <a:pos x="362" y="411"/>
                        </a:cxn>
                        <a:cxn ang="0">
                          <a:pos x="483" y="1258"/>
                        </a:cxn>
                        <a:cxn ang="0">
                          <a:pos x="556" y="1669"/>
                        </a:cxn>
                      </a:cxnLst>
                      <a:rect l="0" t="0" r="r" b="b"/>
                      <a:pathLst>
                        <a:path w="556" h="1669">
                          <a:moveTo>
                            <a:pt x="0" y="0"/>
                          </a:moveTo>
                          <a:cubicBezTo>
                            <a:pt x="38" y="0"/>
                            <a:pt x="77" y="0"/>
                            <a:pt x="121" y="24"/>
                          </a:cubicBezTo>
                          <a:cubicBezTo>
                            <a:pt x="165" y="48"/>
                            <a:pt x="226" y="81"/>
                            <a:pt x="266" y="145"/>
                          </a:cubicBezTo>
                          <a:cubicBezTo>
                            <a:pt x="306" y="209"/>
                            <a:pt x="326" y="226"/>
                            <a:pt x="362" y="411"/>
                          </a:cubicBezTo>
                          <a:cubicBezTo>
                            <a:pt x="398" y="596"/>
                            <a:pt x="451" y="1048"/>
                            <a:pt x="483" y="1258"/>
                          </a:cubicBezTo>
                          <a:cubicBezTo>
                            <a:pt x="515" y="1468"/>
                            <a:pt x="544" y="1605"/>
                            <a:pt x="556" y="1669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rgbClr val="F00E0E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5618" name="Freeform 34"/>
                  <p:cNvSpPr>
                    <a:spLocks/>
                  </p:cNvSpPr>
                  <p:nvPr/>
                </p:nvSpPr>
                <p:spPr bwMode="auto">
                  <a:xfrm flipH="1" flipV="1">
                    <a:off x="1472" y="1188"/>
                    <a:ext cx="442" cy="228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620" name="Freeform 36"/>
                  <p:cNvSpPr>
                    <a:spLocks/>
                  </p:cNvSpPr>
                  <p:nvPr/>
                </p:nvSpPr>
                <p:spPr bwMode="auto">
                  <a:xfrm flipH="1" flipV="1">
                    <a:off x="1237" y="1185"/>
                    <a:ext cx="216" cy="23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1" y="24"/>
                      </a:cxn>
                      <a:cxn ang="0">
                        <a:pos x="266" y="145"/>
                      </a:cxn>
                      <a:cxn ang="0">
                        <a:pos x="362" y="411"/>
                      </a:cxn>
                      <a:cxn ang="0">
                        <a:pos x="483" y="1258"/>
                      </a:cxn>
                      <a:cxn ang="0">
                        <a:pos x="556" y="1669"/>
                      </a:cxn>
                    </a:cxnLst>
                    <a:rect l="0" t="0" r="r" b="b"/>
                    <a:pathLst>
                      <a:path w="556" h="1669">
                        <a:moveTo>
                          <a:pt x="0" y="0"/>
                        </a:moveTo>
                        <a:cubicBezTo>
                          <a:pt x="38" y="0"/>
                          <a:pt x="77" y="0"/>
                          <a:pt x="121" y="24"/>
                        </a:cubicBezTo>
                        <a:cubicBezTo>
                          <a:pt x="165" y="48"/>
                          <a:pt x="226" y="81"/>
                          <a:pt x="266" y="145"/>
                        </a:cubicBezTo>
                        <a:cubicBezTo>
                          <a:pt x="306" y="209"/>
                          <a:pt x="326" y="226"/>
                          <a:pt x="362" y="411"/>
                        </a:cubicBezTo>
                        <a:cubicBezTo>
                          <a:pt x="398" y="596"/>
                          <a:pt x="451" y="1048"/>
                          <a:pt x="483" y="1258"/>
                        </a:cubicBezTo>
                        <a:cubicBezTo>
                          <a:pt x="515" y="1468"/>
                          <a:pt x="544" y="1605"/>
                          <a:pt x="556" y="1669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5643" name="Text Box 59"/>
              <p:cNvSpPr txBox="1">
                <a:spLocks noChangeArrowheads="1"/>
              </p:cNvSpPr>
              <p:nvPr/>
            </p:nvSpPr>
            <p:spPr bwMode="auto">
              <a:xfrm>
                <a:off x="2117" y="983"/>
                <a:ext cx="26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t</a:t>
                </a:r>
              </a:p>
            </p:txBody>
          </p:sp>
        </p:grpSp>
        <p:grpSp>
          <p:nvGrpSpPr>
            <p:cNvPr id="195671" name="Group 87"/>
            <p:cNvGrpSpPr>
              <a:grpSpLocks/>
            </p:cNvGrpSpPr>
            <p:nvPr/>
          </p:nvGrpSpPr>
          <p:grpSpPr bwMode="auto">
            <a:xfrm>
              <a:off x="576" y="2508"/>
              <a:ext cx="1780" cy="826"/>
              <a:chOff x="576" y="2508"/>
              <a:chExt cx="1780" cy="826"/>
            </a:xfrm>
          </p:grpSpPr>
          <p:sp>
            <p:nvSpPr>
              <p:cNvPr id="195633" name="Freeform 49"/>
              <p:cNvSpPr>
                <a:spLocks/>
              </p:cNvSpPr>
              <p:nvPr/>
            </p:nvSpPr>
            <p:spPr bwMode="auto">
              <a:xfrm>
                <a:off x="735" y="2571"/>
                <a:ext cx="390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230"/>
                  </a:cxn>
                  <a:cxn ang="0">
                    <a:pos x="133" y="399"/>
                  </a:cxn>
                  <a:cxn ang="0">
                    <a:pos x="222" y="461"/>
                  </a:cxn>
                  <a:cxn ang="0">
                    <a:pos x="337" y="514"/>
                  </a:cxn>
                  <a:cxn ang="0">
                    <a:pos x="390" y="514"/>
                  </a:cxn>
                </a:cxnLst>
                <a:rect l="0" t="0" r="r" b="b"/>
                <a:pathLst>
                  <a:path w="390" h="523">
                    <a:moveTo>
                      <a:pt x="0" y="0"/>
                    </a:moveTo>
                    <a:cubicBezTo>
                      <a:pt x="15" y="82"/>
                      <a:pt x="31" y="164"/>
                      <a:pt x="53" y="230"/>
                    </a:cubicBezTo>
                    <a:cubicBezTo>
                      <a:pt x="75" y="296"/>
                      <a:pt x="105" y="360"/>
                      <a:pt x="133" y="399"/>
                    </a:cubicBezTo>
                    <a:cubicBezTo>
                      <a:pt x="161" y="438"/>
                      <a:pt x="188" y="442"/>
                      <a:pt x="222" y="461"/>
                    </a:cubicBezTo>
                    <a:cubicBezTo>
                      <a:pt x="256" y="480"/>
                      <a:pt x="309" y="505"/>
                      <a:pt x="337" y="514"/>
                    </a:cubicBezTo>
                    <a:cubicBezTo>
                      <a:pt x="365" y="523"/>
                      <a:pt x="381" y="516"/>
                      <a:pt x="390" y="514"/>
                    </a:cubicBezTo>
                  </a:path>
                </a:pathLst>
              </a:custGeom>
              <a:noFill/>
              <a:ln w="38100" cmpd="sng">
                <a:solidFill>
                  <a:srgbClr val="F00E0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4" name="Freeform 50"/>
              <p:cNvSpPr>
                <a:spLocks/>
              </p:cNvSpPr>
              <p:nvPr/>
            </p:nvSpPr>
            <p:spPr bwMode="auto">
              <a:xfrm>
                <a:off x="664" y="2571"/>
                <a:ext cx="62" cy="257"/>
              </a:xfrm>
              <a:custGeom>
                <a:avLst/>
                <a:gdLst/>
                <a:ahLst/>
                <a:cxnLst>
                  <a:cxn ang="0">
                    <a:pos x="0" y="505"/>
                  </a:cxn>
                  <a:cxn ang="0">
                    <a:pos x="45" y="283"/>
                  </a:cxn>
                  <a:cxn ang="0">
                    <a:pos x="54" y="97"/>
                  </a:cxn>
                  <a:cxn ang="0">
                    <a:pos x="62" y="0"/>
                  </a:cxn>
                </a:cxnLst>
                <a:rect l="0" t="0" r="r" b="b"/>
                <a:pathLst>
                  <a:path w="62" h="505">
                    <a:moveTo>
                      <a:pt x="0" y="505"/>
                    </a:moveTo>
                    <a:cubicBezTo>
                      <a:pt x="18" y="428"/>
                      <a:pt x="36" y="351"/>
                      <a:pt x="45" y="283"/>
                    </a:cubicBezTo>
                    <a:cubicBezTo>
                      <a:pt x="54" y="215"/>
                      <a:pt x="51" y="144"/>
                      <a:pt x="54" y="97"/>
                    </a:cubicBezTo>
                    <a:cubicBezTo>
                      <a:pt x="57" y="50"/>
                      <a:pt x="59" y="25"/>
                      <a:pt x="62" y="0"/>
                    </a:cubicBezTo>
                  </a:path>
                </a:pathLst>
              </a:custGeom>
              <a:noFill/>
              <a:ln w="38100" cmpd="sng">
                <a:solidFill>
                  <a:srgbClr val="F00E0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7" name="Freeform 53"/>
              <p:cNvSpPr>
                <a:spLocks/>
              </p:cNvSpPr>
              <p:nvPr/>
            </p:nvSpPr>
            <p:spPr bwMode="auto">
              <a:xfrm flipV="1">
                <a:off x="1231" y="2811"/>
                <a:ext cx="390" cy="5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230"/>
                  </a:cxn>
                  <a:cxn ang="0">
                    <a:pos x="133" y="399"/>
                  </a:cxn>
                  <a:cxn ang="0">
                    <a:pos x="222" y="461"/>
                  </a:cxn>
                  <a:cxn ang="0">
                    <a:pos x="337" y="514"/>
                  </a:cxn>
                  <a:cxn ang="0">
                    <a:pos x="390" y="514"/>
                  </a:cxn>
                </a:cxnLst>
                <a:rect l="0" t="0" r="r" b="b"/>
                <a:pathLst>
                  <a:path w="390" h="523">
                    <a:moveTo>
                      <a:pt x="0" y="0"/>
                    </a:moveTo>
                    <a:cubicBezTo>
                      <a:pt x="15" y="82"/>
                      <a:pt x="31" y="164"/>
                      <a:pt x="53" y="230"/>
                    </a:cubicBezTo>
                    <a:cubicBezTo>
                      <a:pt x="75" y="296"/>
                      <a:pt x="105" y="360"/>
                      <a:pt x="133" y="399"/>
                    </a:cubicBezTo>
                    <a:cubicBezTo>
                      <a:pt x="161" y="438"/>
                      <a:pt x="188" y="442"/>
                      <a:pt x="222" y="461"/>
                    </a:cubicBezTo>
                    <a:cubicBezTo>
                      <a:pt x="256" y="480"/>
                      <a:pt x="309" y="505"/>
                      <a:pt x="337" y="514"/>
                    </a:cubicBezTo>
                    <a:cubicBezTo>
                      <a:pt x="365" y="523"/>
                      <a:pt x="381" y="516"/>
                      <a:pt x="390" y="514"/>
                    </a:cubicBezTo>
                  </a:path>
                </a:pathLst>
              </a:custGeom>
              <a:noFill/>
              <a:ln w="38100" cmpd="sng">
                <a:solidFill>
                  <a:srgbClr val="F00E0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8" name="Freeform 54"/>
              <p:cNvSpPr>
                <a:spLocks/>
              </p:cNvSpPr>
              <p:nvPr/>
            </p:nvSpPr>
            <p:spPr bwMode="auto">
              <a:xfrm flipV="1">
                <a:off x="1160" y="2829"/>
                <a:ext cx="62" cy="505"/>
              </a:xfrm>
              <a:custGeom>
                <a:avLst/>
                <a:gdLst/>
                <a:ahLst/>
                <a:cxnLst>
                  <a:cxn ang="0">
                    <a:pos x="0" y="505"/>
                  </a:cxn>
                  <a:cxn ang="0">
                    <a:pos x="45" y="283"/>
                  </a:cxn>
                  <a:cxn ang="0">
                    <a:pos x="54" y="97"/>
                  </a:cxn>
                  <a:cxn ang="0">
                    <a:pos x="62" y="0"/>
                  </a:cxn>
                </a:cxnLst>
                <a:rect l="0" t="0" r="r" b="b"/>
                <a:pathLst>
                  <a:path w="62" h="505">
                    <a:moveTo>
                      <a:pt x="0" y="505"/>
                    </a:moveTo>
                    <a:cubicBezTo>
                      <a:pt x="18" y="428"/>
                      <a:pt x="36" y="351"/>
                      <a:pt x="45" y="283"/>
                    </a:cubicBezTo>
                    <a:cubicBezTo>
                      <a:pt x="54" y="215"/>
                      <a:pt x="51" y="144"/>
                      <a:pt x="54" y="97"/>
                    </a:cubicBezTo>
                    <a:cubicBezTo>
                      <a:pt x="57" y="50"/>
                      <a:pt x="59" y="25"/>
                      <a:pt x="62" y="0"/>
                    </a:cubicBezTo>
                  </a:path>
                </a:pathLst>
              </a:custGeom>
              <a:noFill/>
              <a:ln w="38100" cmpd="sng">
                <a:solidFill>
                  <a:srgbClr val="F00E0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40" name="Freeform 56"/>
              <p:cNvSpPr>
                <a:spLocks/>
              </p:cNvSpPr>
              <p:nvPr/>
            </p:nvSpPr>
            <p:spPr bwMode="auto">
              <a:xfrm>
                <a:off x="1728" y="2561"/>
                <a:ext cx="390" cy="2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" y="230"/>
                  </a:cxn>
                  <a:cxn ang="0">
                    <a:pos x="133" y="399"/>
                  </a:cxn>
                  <a:cxn ang="0">
                    <a:pos x="222" y="461"/>
                  </a:cxn>
                  <a:cxn ang="0">
                    <a:pos x="337" y="514"/>
                  </a:cxn>
                  <a:cxn ang="0">
                    <a:pos x="390" y="514"/>
                  </a:cxn>
                </a:cxnLst>
                <a:rect l="0" t="0" r="r" b="b"/>
                <a:pathLst>
                  <a:path w="390" h="523">
                    <a:moveTo>
                      <a:pt x="0" y="0"/>
                    </a:moveTo>
                    <a:cubicBezTo>
                      <a:pt x="15" y="82"/>
                      <a:pt x="31" y="164"/>
                      <a:pt x="53" y="230"/>
                    </a:cubicBezTo>
                    <a:cubicBezTo>
                      <a:pt x="75" y="296"/>
                      <a:pt x="105" y="360"/>
                      <a:pt x="133" y="399"/>
                    </a:cubicBezTo>
                    <a:cubicBezTo>
                      <a:pt x="161" y="438"/>
                      <a:pt x="188" y="442"/>
                      <a:pt x="222" y="461"/>
                    </a:cubicBezTo>
                    <a:cubicBezTo>
                      <a:pt x="256" y="480"/>
                      <a:pt x="309" y="505"/>
                      <a:pt x="337" y="514"/>
                    </a:cubicBezTo>
                    <a:cubicBezTo>
                      <a:pt x="365" y="523"/>
                      <a:pt x="381" y="516"/>
                      <a:pt x="390" y="514"/>
                    </a:cubicBezTo>
                  </a:path>
                </a:pathLst>
              </a:custGeom>
              <a:noFill/>
              <a:ln w="38100" cmpd="sng">
                <a:solidFill>
                  <a:srgbClr val="F00E0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41" name="Freeform 57"/>
              <p:cNvSpPr>
                <a:spLocks/>
              </p:cNvSpPr>
              <p:nvPr/>
            </p:nvSpPr>
            <p:spPr bwMode="auto">
              <a:xfrm>
                <a:off x="1657" y="2561"/>
                <a:ext cx="62" cy="257"/>
              </a:xfrm>
              <a:custGeom>
                <a:avLst/>
                <a:gdLst/>
                <a:ahLst/>
                <a:cxnLst>
                  <a:cxn ang="0">
                    <a:pos x="0" y="505"/>
                  </a:cxn>
                  <a:cxn ang="0">
                    <a:pos x="45" y="283"/>
                  </a:cxn>
                  <a:cxn ang="0">
                    <a:pos x="54" y="97"/>
                  </a:cxn>
                  <a:cxn ang="0">
                    <a:pos x="62" y="0"/>
                  </a:cxn>
                </a:cxnLst>
                <a:rect l="0" t="0" r="r" b="b"/>
                <a:pathLst>
                  <a:path w="62" h="505">
                    <a:moveTo>
                      <a:pt x="0" y="505"/>
                    </a:moveTo>
                    <a:cubicBezTo>
                      <a:pt x="18" y="428"/>
                      <a:pt x="36" y="351"/>
                      <a:pt x="45" y="283"/>
                    </a:cubicBezTo>
                    <a:cubicBezTo>
                      <a:pt x="54" y="215"/>
                      <a:pt x="51" y="144"/>
                      <a:pt x="54" y="97"/>
                    </a:cubicBezTo>
                    <a:cubicBezTo>
                      <a:pt x="57" y="50"/>
                      <a:pt x="59" y="25"/>
                      <a:pt x="62" y="0"/>
                    </a:cubicBezTo>
                  </a:path>
                </a:pathLst>
              </a:custGeom>
              <a:noFill/>
              <a:ln w="38100" cmpd="sng">
                <a:solidFill>
                  <a:srgbClr val="F00E0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45" name="Text Box 61"/>
              <p:cNvSpPr txBox="1">
                <a:spLocks noChangeArrowheads="1"/>
              </p:cNvSpPr>
              <p:nvPr/>
            </p:nvSpPr>
            <p:spPr bwMode="auto">
              <a:xfrm>
                <a:off x="2090" y="2508"/>
                <a:ext cx="26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t</a:t>
                </a:r>
              </a:p>
            </p:txBody>
          </p:sp>
          <p:sp>
            <p:nvSpPr>
              <p:cNvPr id="195657" name="Line 73"/>
              <p:cNvSpPr>
                <a:spLocks noChangeShapeType="1"/>
              </p:cNvSpPr>
              <p:nvPr/>
            </p:nvSpPr>
            <p:spPr bwMode="auto">
              <a:xfrm>
                <a:off x="913" y="3155"/>
                <a:ext cx="789" cy="8"/>
              </a:xfrm>
              <a:prstGeom prst="line">
                <a:avLst/>
              </a:prstGeom>
              <a:noFill/>
              <a:ln w="28575">
                <a:solidFill>
                  <a:srgbClr val="090EDB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62" name="Text Box 78"/>
              <p:cNvSpPr txBox="1">
                <a:spLocks noChangeArrowheads="1"/>
              </p:cNvSpPr>
              <p:nvPr/>
            </p:nvSpPr>
            <p:spPr bwMode="auto">
              <a:xfrm>
                <a:off x="576" y="3067"/>
                <a:ext cx="44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U</a:t>
                </a:r>
                <a:r>
                  <a:rPr lang="en-US" baseline="-25000"/>
                  <a:t>trig</a:t>
                </a:r>
                <a:endParaRPr lang="en-US"/>
              </a:p>
            </p:txBody>
          </p:sp>
        </p:grpSp>
        <p:grpSp>
          <p:nvGrpSpPr>
            <p:cNvPr id="195672" name="Group 88"/>
            <p:cNvGrpSpPr>
              <a:grpSpLocks/>
            </p:cNvGrpSpPr>
            <p:nvPr/>
          </p:nvGrpSpPr>
          <p:grpSpPr bwMode="auto">
            <a:xfrm>
              <a:off x="353" y="3269"/>
              <a:ext cx="2126" cy="602"/>
              <a:chOff x="353" y="3269"/>
              <a:chExt cx="2126" cy="602"/>
            </a:xfrm>
          </p:grpSpPr>
          <p:sp>
            <p:nvSpPr>
              <p:cNvPr id="195654" name="Line 70"/>
              <p:cNvSpPr>
                <a:spLocks noChangeShapeType="1"/>
              </p:cNvSpPr>
              <p:nvPr/>
            </p:nvSpPr>
            <p:spPr bwMode="auto">
              <a:xfrm>
                <a:off x="433" y="3863"/>
                <a:ext cx="2046" cy="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58" name="Line 74"/>
              <p:cNvSpPr>
                <a:spLocks noChangeShapeType="1"/>
              </p:cNvSpPr>
              <p:nvPr/>
            </p:nvSpPr>
            <p:spPr bwMode="auto">
              <a:xfrm>
                <a:off x="1196" y="3598"/>
                <a:ext cx="0" cy="2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59" name="Line 75"/>
              <p:cNvSpPr>
                <a:spLocks noChangeShapeType="1"/>
              </p:cNvSpPr>
              <p:nvPr/>
            </p:nvSpPr>
            <p:spPr bwMode="auto">
              <a:xfrm>
                <a:off x="1505" y="3598"/>
                <a:ext cx="0" cy="2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60" name="Line 76"/>
              <p:cNvSpPr>
                <a:spLocks noChangeShapeType="1"/>
              </p:cNvSpPr>
              <p:nvPr/>
            </p:nvSpPr>
            <p:spPr bwMode="auto">
              <a:xfrm rot="5400000">
                <a:off x="1349" y="3479"/>
                <a:ext cx="1" cy="2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63" name="Text Box 79"/>
              <p:cNvSpPr txBox="1">
                <a:spLocks noChangeArrowheads="1"/>
              </p:cNvSpPr>
              <p:nvPr/>
            </p:nvSpPr>
            <p:spPr bwMode="auto">
              <a:xfrm>
                <a:off x="353" y="3269"/>
                <a:ext cx="638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Trigger output signal</a:t>
                </a:r>
              </a:p>
            </p:txBody>
          </p:sp>
          <p:sp>
            <p:nvSpPr>
              <p:cNvPr id="195665" name="Text Box 81"/>
              <p:cNvSpPr txBox="1">
                <a:spLocks noChangeArrowheads="1"/>
              </p:cNvSpPr>
              <p:nvPr/>
            </p:nvSpPr>
            <p:spPr bwMode="auto">
              <a:xfrm>
                <a:off x="2154" y="3606"/>
                <a:ext cx="22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t</a:t>
                </a: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/>
          <p:cNvSpPr/>
          <p:nvPr/>
        </p:nvSpPr>
        <p:spPr bwMode="auto">
          <a:xfrm>
            <a:off x="190500" y="876300"/>
            <a:ext cx="5334000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Signal Process.</a:t>
            </a:r>
          </a:p>
        </p:txBody>
      </p:sp>
      <p:sp>
        <p:nvSpPr>
          <p:cNvPr id="1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W. Udo Schröder, 2009</a:t>
            </a:r>
          </a:p>
        </p:txBody>
      </p:sp>
      <p:sp>
        <p:nvSpPr>
          <p:cNvPr id="1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AFFB-7469-4250-9165-167E6ADE16DF}" type="slidenum">
              <a:rPr lang="en-US"/>
              <a:pPr/>
              <a:t>13</a:t>
            </a:fld>
            <a:endParaRPr 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Constant-Fraction Discriminator</a:t>
            </a:r>
          </a:p>
        </p:txBody>
      </p:sp>
      <p:grpSp>
        <p:nvGrpSpPr>
          <p:cNvPr id="196885" name="Group 277"/>
          <p:cNvGrpSpPr>
            <a:grpSpLocks/>
          </p:cNvGrpSpPr>
          <p:nvPr/>
        </p:nvGrpSpPr>
        <p:grpSpPr bwMode="auto">
          <a:xfrm>
            <a:off x="233363" y="3048000"/>
            <a:ext cx="8216900" cy="3695701"/>
            <a:chOff x="147" y="1894"/>
            <a:chExt cx="5176" cy="2274"/>
          </a:xfrm>
        </p:grpSpPr>
        <p:sp>
          <p:nvSpPr>
            <p:cNvPr id="196616" name="Line 8"/>
            <p:cNvSpPr>
              <a:spLocks noChangeShapeType="1"/>
            </p:cNvSpPr>
            <p:nvPr/>
          </p:nvSpPr>
          <p:spPr bwMode="auto">
            <a:xfrm>
              <a:off x="2420" y="2450"/>
              <a:ext cx="6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17" name="Line 9"/>
            <p:cNvSpPr>
              <a:spLocks noChangeShapeType="1"/>
            </p:cNvSpPr>
            <p:nvPr/>
          </p:nvSpPr>
          <p:spPr bwMode="auto">
            <a:xfrm flipV="1">
              <a:off x="4331" y="3007"/>
              <a:ext cx="9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23" name="AutoShape 15"/>
            <p:cNvSpPr>
              <a:spLocks noChangeArrowheads="1"/>
            </p:cNvSpPr>
            <p:nvPr/>
          </p:nvSpPr>
          <p:spPr bwMode="auto">
            <a:xfrm rot="5400000">
              <a:off x="2005" y="2261"/>
              <a:ext cx="444" cy="38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66">
                    <a:gamma/>
                    <a:shade val="46275"/>
                    <a:invGamma/>
                  </a:srgbClr>
                </a:gs>
                <a:gs pos="50000">
                  <a:srgbClr val="FFFF66"/>
                </a:gs>
                <a:gs pos="100000">
                  <a:srgbClr val="FFFF6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31" name="Oval 23"/>
            <p:cNvSpPr>
              <a:spLocks noChangeArrowheads="1"/>
            </p:cNvSpPr>
            <p:nvPr/>
          </p:nvSpPr>
          <p:spPr bwMode="auto">
            <a:xfrm>
              <a:off x="1343" y="2961"/>
              <a:ext cx="94" cy="94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32" name="Text Box 24"/>
            <p:cNvSpPr txBox="1">
              <a:spLocks noChangeArrowheads="1"/>
            </p:cNvSpPr>
            <p:nvPr/>
          </p:nvSpPr>
          <p:spPr bwMode="auto">
            <a:xfrm>
              <a:off x="484" y="2955"/>
              <a:ext cx="4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U</a:t>
              </a:r>
              <a:r>
                <a:rPr lang="en-US" baseline="-25000"/>
                <a:t>in</a:t>
              </a:r>
            </a:p>
          </p:txBody>
        </p:sp>
        <p:sp>
          <p:nvSpPr>
            <p:cNvPr id="196634" name="Line 26"/>
            <p:cNvSpPr>
              <a:spLocks noChangeShapeType="1"/>
            </p:cNvSpPr>
            <p:nvPr/>
          </p:nvSpPr>
          <p:spPr bwMode="auto">
            <a:xfrm flipV="1">
              <a:off x="678" y="2929"/>
              <a:ext cx="73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36" name="AutoShape 28"/>
            <p:cNvSpPr>
              <a:spLocks noChangeArrowheads="1"/>
            </p:cNvSpPr>
            <p:nvPr/>
          </p:nvSpPr>
          <p:spPr bwMode="auto">
            <a:xfrm rot="-5400000">
              <a:off x="3460" y="2668"/>
              <a:ext cx="121" cy="411"/>
            </a:xfrm>
            <a:prstGeom prst="can">
              <a:avLst>
                <a:gd name="adj" fmla="val 9011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38" name="Oval 30"/>
            <p:cNvSpPr>
              <a:spLocks noChangeArrowheads="1"/>
            </p:cNvSpPr>
            <p:nvPr/>
          </p:nvSpPr>
          <p:spPr bwMode="auto">
            <a:xfrm>
              <a:off x="584" y="2882"/>
              <a:ext cx="94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40" name="AutoShape 32"/>
            <p:cNvSpPr>
              <a:spLocks noChangeArrowheads="1"/>
            </p:cNvSpPr>
            <p:nvPr/>
          </p:nvSpPr>
          <p:spPr bwMode="auto">
            <a:xfrm rot="5400000">
              <a:off x="956" y="2734"/>
              <a:ext cx="444" cy="38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66">
                    <a:gamma/>
                    <a:shade val="46275"/>
                    <a:invGamma/>
                  </a:srgbClr>
                </a:gs>
                <a:gs pos="50000">
                  <a:srgbClr val="FFFF66"/>
                </a:gs>
                <a:gs pos="100000">
                  <a:srgbClr val="FFFF6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41" name="Line 33"/>
            <p:cNvSpPr>
              <a:spLocks noChangeShapeType="1"/>
            </p:cNvSpPr>
            <p:nvPr/>
          </p:nvSpPr>
          <p:spPr bwMode="auto">
            <a:xfrm>
              <a:off x="1404" y="2931"/>
              <a:ext cx="31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42" name="Line 34"/>
            <p:cNvSpPr>
              <a:spLocks noChangeShapeType="1"/>
            </p:cNvSpPr>
            <p:nvPr/>
          </p:nvSpPr>
          <p:spPr bwMode="auto">
            <a:xfrm>
              <a:off x="1718" y="2450"/>
              <a:ext cx="0" cy="5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43" name="Line 35"/>
            <p:cNvSpPr>
              <a:spLocks noChangeShapeType="1"/>
            </p:cNvSpPr>
            <p:nvPr/>
          </p:nvSpPr>
          <p:spPr bwMode="auto">
            <a:xfrm>
              <a:off x="1718" y="3031"/>
              <a:ext cx="0" cy="10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45" name="Line 37"/>
            <p:cNvSpPr>
              <a:spLocks noChangeShapeType="1"/>
            </p:cNvSpPr>
            <p:nvPr/>
          </p:nvSpPr>
          <p:spPr bwMode="auto">
            <a:xfrm flipV="1">
              <a:off x="1718" y="2450"/>
              <a:ext cx="31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627" name="Text Box 19"/>
            <p:cNvSpPr txBox="1">
              <a:spLocks noChangeArrowheads="1"/>
            </p:cNvSpPr>
            <p:nvPr/>
          </p:nvSpPr>
          <p:spPr bwMode="auto">
            <a:xfrm>
              <a:off x="920" y="2886"/>
              <a:ext cx="4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 i="1"/>
            </a:p>
          </p:txBody>
        </p:sp>
        <p:sp>
          <p:nvSpPr>
            <p:cNvPr id="196647" name="AutoShape 39"/>
            <p:cNvSpPr>
              <a:spLocks noChangeArrowheads="1"/>
            </p:cNvSpPr>
            <p:nvPr/>
          </p:nvSpPr>
          <p:spPr bwMode="auto">
            <a:xfrm>
              <a:off x="1670" y="3684"/>
              <a:ext cx="97" cy="266"/>
            </a:xfrm>
            <a:prstGeom prst="can">
              <a:avLst>
                <a:gd name="adj" fmla="val 7275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6652" name="Group 44"/>
            <p:cNvGrpSpPr>
              <a:grpSpLocks/>
            </p:cNvGrpSpPr>
            <p:nvPr/>
          </p:nvGrpSpPr>
          <p:grpSpPr bwMode="auto">
            <a:xfrm>
              <a:off x="1573" y="4071"/>
              <a:ext cx="290" cy="97"/>
              <a:chOff x="1888" y="3394"/>
              <a:chExt cx="290" cy="97"/>
            </a:xfrm>
          </p:grpSpPr>
          <p:sp>
            <p:nvSpPr>
              <p:cNvPr id="196646" name="Line 38"/>
              <p:cNvSpPr>
                <a:spLocks noChangeShapeType="1"/>
              </p:cNvSpPr>
              <p:nvPr/>
            </p:nvSpPr>
            <p:spPr bwMode="auto">
              <a:xfrm flipV="1">
                <a:off x="1888" y="3394"/>
                <a:ext cx="2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50" name="Line 42"/>
              <p:cNvSpPr>
                <a:spLocks noChangeShapeType="1"/>
              </p:cNvSpPr>
              <p:nvPr/>
            </p:nvSpPr>
            <p:spPr bwMode="auto">
              <a:xfrm flipV="1">
                <a:off x="1912" y="3442"/>
                <a:ext cx="24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51" name="Line 43"/>
              <p:cNvSpPr>
                <a:spLocks noChangeShapeType="1"/>
              </p:cNvSpPr>
              <p:nvPr/>
            </p:nvSpPr>
            <p:spPr bwMode="auto">
              <a:xfrm>
                <a:off x="1961" y="3491"/>
                <a:ext cx="14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6655" name="AutoShape 47"/>
            <p:cNvSpPr>
              <a:spLocks noChangeArrowheads="1"/>
            </p:cNvSpPr>
            <p:nvPr/>
          </p:nvSpPr>
          <p:spPr bwMode="auto">
            <a:xfrm rot="-5400000">
              <a:off x="3460" y="2959"/>
              <a:ext cx="121" cy="411"/>
            </a:xfrm>
            <a:prstGeom prst="can">
              <a:avLst>
                <a:gd name="adj" fmla="val 9011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6656" name="Picture 48" descr="gluon"/>
            <p:cNvPicPr>
              <a:picLocks noChangeAspect="1" noChangeArrowheads="1"/>
            </p:cNvPicPr>
            <p:nvPr/>
          </p:nvPicPr>
          <p:blipFill>
            <a:blip r:embed="rId2"/>
            <a:srcRect t="46187" r="-15079"/>
            <a:stretch>
              <a:fillRect/>
            </a:stretch>
          </p:blipFill>
          <p:spPr bwMode="auto">
            <a:xfrm rot="5400000">
              <a:off x="2794" y="2197"/>
              <a:ext cx="145" cy="508"/>
            </a:xfrm>
            <a:prstGeom prst="rect">
              <a:avLst/>
            </a:prstGeom>
            <a:noFill/>
          </p:spPr>
        </p:pic>
        <p:cxnSp>
          <p:nvCxnSpPr>
            <p:cNvPr id="196657" name="AutoShape 49"/>
            <p:cNvCxnSpPr>
              <a:cxnSpLocks noChangeShapeType="1"/>
              <a:stCxn id="0" idx="0"/>
              <a:endCxn id="196636" idx="1"/>
            </p:cNvCxnSpPr>
            <p:nvPr/>
          </p:nvCxnSpPr>
          <p:spPr bwMode="auto">
            <a:xfrm>
              <a:off x="3122" y="2450"/>
              <a:ext cx="188" cy="425"/>
            </a:xfrm>
            <a:prstGeom prst="bentConnector3">
              <a:avLst>
                <a:gd name="adj1" fmla="val 51065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6658" name="AutoShape 50"/>
            <p:cNvCxnSpPr>
              <a:cxnSpLocks noChangeShapeType="1"/>
            </p:cNvCxnSpPr>
            <p:nvPr/>
          </p:nvCxnSpPr>
          <p:spPr bwMode="auto">
            <a:xfrm rot="5400000" flipH="1" flipV="1">
              <a:off x="2319" y="2575"/>
              <a:ext cx="395" cy="1597"/>
            </a:xfrm>
            <a:prstGeom prst="bentConnector4">
              <a:avLst>
                <a:gd name="adj1" fmla="val -5"/>
                <a:gd name="adj2" fmla="val 93736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96659" name="AutoShape 51"/>
            <p:cNvSpPr>
              <a:spLocks noChangeArrowheads="1"/>
            </p:cNvSpPr>
            <p:nvPr/>
          </p:nvSpPr>
          <p:spPr bwMode="auto">
            <a:xfrm rot="5400000">
              <a:off x="3916" y="2817"/>
              <a:ext cx="444" cy="38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66">
                    <a:gamma/>
                    <a:shade val="46275"/>
                    <a:invGamma/>
                  </a:srgbClr>
                </a:gs>
                <a:gs pos="50000">
                  <a:srgbClr val="FFFF66"/>
                </a:gs>
                <a:gs pos="100000">
                  <a:srgbClr val="FFFF6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61" name="Oval 53"/>
            <p:cNvSpPr>
              <a:spLocks noChangeArrowheads="1"/>
            </p:cNvSpPr>
            <p:nvPr/>
          </p:nvSpPr>
          <p:spPr bwMode="auto">
            <a:xfrm>
              <a:off x="3920" y="3079"/>
              <a:ext cx="24" cy="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62" name="Oval 54"/>
            <p:cNvSpPr>
              <a:spLocks noChangeArrowheads="1"/>
            </p:cNvSpPr>
            <p:nvPr/>
          </p:nvSpPr>
          <p:spPr bwMode="auto">
            <a:xfrm>
              <a:off x="3920" y="2910"/>
              <a:ext cx="24" cy="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96664" name="AutoShape 56"/>
            <p:cNvCxnSpPr>
              <a:cxnSpLocks noChangeShapeType="1"/>
              <a:stCxn id="196655" idx="3"/>
              <a:endCxn id="196661" idx="6"/>
            </p:cNvCxnSpPr>
            <p:nvPr/>
          </p:nvCxnSpPr>
          <p:spPr bwMode="auto">
            <a:xfrm flipV="1">
              <a:off x="3733" y="3091"/>
              <a:ext cx="211" cy="75"/>
            </a:xfrm>
            <a:prstGeom prst="bentConnector3">
              <a:avLst>
                <a:gd name="adj1" fmla="val 45968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6665" name="AutoShape 57"/>
            <p:cNvCxnSpPr>
              <a:cxnSpLocks noChangeShapeType="1"/>
              <a:endCxn id="196662" idx="4"/>
            </p:cNvCxnSpPr>
            <p:nvPr/>
          </p:nvCxnSpPr>
          <p:spPr bwMode="auto">
            <a:xfrm>
              <a:off x="3726" y="2862"/>
              <a:ext cx="206" cy="72"/>
            </a:xfrm>
            <a:prstGeom prst="bentConnector4">
              <a:avLst>
                <a:gd name="adj1" fmla="val 47088"/>
                <a:gd name="adj2" fmla="val 9722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96666" name="Rectangle 58"/>
            <p:cNvSpPr>
              <a:spLocks noChangeArrowheads="1"/>
            </p:cNvSpPr>
            <p:nvPr/>
          </p:nvSpPr>
          <p:spPr bwMode="auto">
            <a:xfrm>
              <a:off x="4573" y="2789"/>
              <a:ext cx="339" cy="41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67" name="Text Box 59"/>
            <p:cNvSpPr txBox="1">
              <a:spLocks noChangeArrowheads="1"/>
            </p:cNvSpPr>
            <p:nvPr/>
          </p:nvSpPr>
          <p:spPr bwMode="auto">
            <a:xfrm>
              <a:off x="1960" y="2329"/>
              <a:ext cx="4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/>
                <a:t>-1</a:t>
              </a:r>
            </a:p>
          </p:txBody>
        </p:sp>
        <p:sp>
          <p:nvSpPr>
            <p:cNvPr id="196668" name="AutoShape 60"/>
            <p:cNvSpPr>
              <a:spLocks noChangeArrowheads="1"/>
            </p:cNvSpPr>
            <p:nvPr/>
          </p:nvSpPr>
          <p:spPr bwMode="auto">
            <a:xfrm>
              <a:off x="1670" y="3200"/>
              <a:ext cx="97" cy="266"/>
            </a:xfrm>
            <a:prstGeom prst="can">
              <a:avLst>
                <a:gd name="adj" fmla="val 7275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6669" name="Group 61"/>
            <p:cNvGrpSpPr>
              <a:grpSpLocks/>
            </p:cNvGrpSpPr>
            <p:nvPr/>
          </p:nvGrpSpPr>
          <p:grpSpPr bwMode="auto">
            <a:xfrm>
              <a:off x="2299" y="1894"/>
              <a:ext cx="605" cy="411"/>
              <a:chOff x="219" y="2813"/>
              <a:chExt cx="1064" cy="411"/>
            </a:xfrm>
          </p:grpSpPr>
          <p:grpSp>
            <p:nvGrpSpPr>
              <p:cNvPr id="196670" name="Group 62"/>
              <p:cNvGrpSpPr>
                <a:grpSpLocks/>
              </p:cNvGrpSpPr>
              <p:nvPr/>
            </p:nvGrpSpPr>
            <p:grpSpPr bwMode="auto">
              <a:xfrm>
                <a:off x="316" y="2813"/>
                <a:ext cx="726" cy="388"/>
                <a:chOff x="533" y="1192"/>
                <a:chExt cx="2420" cy="2109"/>
              </a:xfrm>
            </p:grpSpPr>
            <p:grpSp>
              <p:nvGrpSpPr>
                <p:cNvPr id="196671" name="Group 63"/>
                <p:cNvGrpSpPr>
                  <a:grpSpLocks/>
                </p:cNvGrpSpPr>
                <p:nvPr/>
              </p:nvGrpSpPr>
              <p:grpSpPr bwMode="auto">
                <a:xfrm>
                  <a:off x="533" y="1192"/>
                  <a:ext cx="1210" cy="2109"/>
                  <a:chOff x="533" y="1192"/>
                  <a:chExt cx="1210" cy="2109"/>
                </a:xfrm>
              </p:grpSpPr>
              <p:sp>
                <p:nvSpPr>
                  <p:cNvPr id="196672" name="Freeform 64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673" name="Freeform 65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74" name="Group 66"/>
                <p:cNvGrpSpPr>
                  <a:grpSpLocks/>
                </p:cNvGrpSpPr>
                <p:nvPr/>
              </p:nvGrpSpPr>
              <p:grpSpPr bwMode="auto">
                <a:xfrm flipH="1">
                  <a:off x="1743" y="1192"/>
                  <a:ext cx="1210" cy="2109"/>
                  <a:chOff x="533" y="1192"/>
                  <a:chExt cx="1210" cy="2109"/>
                </a:xfrm>
              </p:grpSpPr>
              <p:sp>
                <p:nvSpPr>
                  <p:cNvPr id="196675" name="Freeform 67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676" name="Freeform 68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6677" name="Line 69"/>
              <p:cNvSpPr>
                <a:spLocks noChangeShapeType="1"/>
              </p:cNvSpPr>
              <p:nvPr/>
            </p:nvSpPr>
            <p:spPr bwMode="auto">
              <a:xfrm>
                <a:off x="219" y="3224"/>
                <a:ext cx="10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6678" name="Group 70"/>
              <p:cNvGrpSpPr>
                <a:grpSpLocks/>
              </p:cNvGrpSpPr>
              <p:nvPr/>
            </p:nvGrpSpPr>
            <p:grpSpPr bwMode="auto">
              <a:xfrm>
                <a:off x="316" y="2910"/>
                <a:ext cx="726" cy="267"/>
                <a:chOff x="533" y="1192"/>
                <a:chExt cx="2420" cy="2109"/>
              </a:xfrm>
            </p:grpSpPr>
            <p:grpSp>
              <p:nvGrpSpPr>
                <p:cNvPr id="196679" name="Group 71"/>
                <p:cNvGrpSpPr>
                  <a:grpSpLocks/>
                </p:cNvGrpSpPr>
                <p:nvPr/>
              </p:nvGrpSpPr>
              <p:grpSpPr bwMode="auto">
                <a:xfrm>
                  <a:off x="533" y="1192"/>
                  <a:ext cx="1210" cy="2109"/>
                  <a:chOff x="533" y="1192"/>
                  <a:chExt cx="1210" cy="2109"/>
                </a:xfrm>
              </p:grpSpPr>
              <p:sp>
                <p:nvSpPr>
                  <p:cNvPr id="196680" name="Freeform 72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681" name="Freeform 73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82" name="Group 74"/>
                <p:cNvGrpSpPr>
                  <a:grpSpLocks/>
                </p:cNvGrpSpPr>
                <p:nvPr/>
              </p:nvGrpSpPr>
              <p:grpSpPr bwMode="auto">
                <a:xfrm flipH="1">
                  <a:off x="1743" y="1192"/>
                  <a:ext cx="1210" cy="2109"/>
                  <a:chOff x="533" y="1192"/>
                  <a:chExt cx="1210" cy="2109"/>
                </a:xfrm>
              </p:grpSpPr>
              <p:sp>
                <p:nvSpPr>
                  <p:cNvPr id="196683" name="Freeform 75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684" name="Freeform 76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6685" name="Group 77"/>
              <p:cNvGrpSpPr>
                <a:grpSpLocks/>
              </p:cNvGrpSpPr>
              <p:nvPr/>
            </p:nvGrpSpPr>
            <p:grpSpPr bwMode="auto">
              <a:xfrm>
                <a:off x="316" y="3055"/>
                <a:ext cx="726" cy="146"/>
                <a:chOff x="533" y="1192"/>
                <a:chExt cx="2420" cy="2109"/>
              </a:xfrm>
            </p:grpSpPr>
            <p:grpSp>
              <p:nvGrpSpPr>
                <p:cNvPr id="196686" name="Group 78"/>
                <p:cNvGrpSpPr>
                  <a:grpSpLocks/>
                </p:cNvGrpSpPr>
                <p:nvPr/>
              </p:nvGrpSpPr>
              <p:grpSpPr bwMode="auto">
                <a:xfrm>
                  <a:off x="533" y="1192"/>
                  <a:ext cx="1210" cy="2109"/>
                  <a:chOff x="533" y="1192"/>
                  <a:chExt cx="1210" cy="2109"/>
                </a:xfrm>
              </p:grpSpPr>
              <p:sp>
                <p:nvSpPr>
                  <p:cNvPr id="196687" name="Freeform 79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688" name="Freeform 80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89" name="Group 81"/>
                <p:cNvGrpSpPr>
                  <a:grpSpLocks/>
                </p:cNvGrpSpPr>
                <p:nvPr/>
              </p:nvGrpSpPr>
              <p:grpSpPr bwMode="auto">
                <a:xfrm flipH="1">
                  <a:off x="1743" y="1192"/>
                  <a:ext cx="1210" cy="2109"/>
                  <a:chOff x="533" y="1192"/>
                  <a:chExt cx="1210" cy="2109"/>
                </a:xfrm>
              </p:grpSpPr>
              <p:sp>
                <p:nvSpPr>
                  <p:cNvPr id="196690" name="Freeform 82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691" name="Freeform 83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96700" name="Line 92"/>
            <p:cNvSpPr>
              <a:spLocks noChangeShapeType="1"/>
            </p:cNvSpPr>
            <p:nvPr/>
          </p:nvSpPr>
          <p:spPr bwMode="auto">
            <a:xfrm flipV="1">
              <a:off x="147" y="2640"/>
              <a:ext cx="6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715" name="Text Box 107"/>
            <p:cNvSpPr txBox="1">
              <a:spLocks noChangeArrowheads="1"/>
            </p:cNvSpPr>
            <p:nvPr/>
          </p:nvSpPr>
          <p:spPr bwMode="auto">
            <a:xfrm>
              <a:off x="2589" y="2499"/>
              <a:ext cx="5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Delay T</a:t>
              </a:r>
              <a:r>
                <a:rPr lang="en-US" sz="1600" b="1" baseline="-25000"/>
                <a:t>d</a:t>
              </a:r>
            </a:p>
          </p:txBody>
        </p:sp>
        <p:sp>
          <p:nvSpPr>
            <p:cNvPr id="196716" name="Text Box 108"/>
            <p:cNvSpPr txBox="1">
              <a:spLocks noChangeArrowheads="1"/>
            </p:cNvSpPr>
            <p:nvPr/>
          </p:nvSpPr>
          <p:spPr bwMode="auto">
            <a:xfrm>
              <a:off x="3920" y="2886"/>
              <a:ext cx="2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Symbol" pitchFamily="18" charset="2"/>
                </a:rPr>
                <a:t>S</a:t>
              </a:r>
            </a:p>
          </p:txBody>
        </p:sp>
        <p:grpSp>
          <p:nvGrpSpPr>
            <p:cNvPr id="196717" name="Group 109"/>
            <p:cNvGrpSpPr>
              <a:grpSpLocks/>
            </p:cNvGrpSpPr>
            <p:nvPr/>
          </p:nvGrpSpPr>
          <p:grpSpPr bwMode="auto">
            <a:xfrm flipV="1">
              <a:off x="2783" y="3636"/>
              <a:ext cx="605" cy="193"/>
              <a:chOff x="219" y="2813"/>
              <a:chExt cx="1064" cy="411"/>
            </a:xfrm>
          </p:grpSpPr>
          <p:grpSp>
            <p:nvGrpSpPr>
              <p:cNvPr id="196718" name="Group 110"/>
              <p:cNvGrpSpPr>
                <a:grpSpLocks/>
              </p:cNvGrpSpPr>
              <p:nvPr/>
            </p:nvGrpSpPr>
            <p:grpSpPr bwMode="auto">
              <a:xfrm>
                <a:off x="316" y="2813"/>
                <a:ext cx="726" cy="388"/>
                <a:chOff x="533" y="1192"/>
                <a:chExt cx="2420" cy="2109"/>
              </a:xfrm>
            </p:grpSpPr>
            <p:grpSp>
              <p:nvGrpSpPr>
                <p:cNvPr id="196719" name="Group 111"/>
                <p:cNvGrpSpPr>
                  <a:grpSpLocks/>
                </p:cNvGrpSpPr>
                <p:nvPr/>
              </p:nvGrpSpPr>
              <p:grpSpPr bwMode="auto">
                <a:xfrm>
                  <a:off x="533" y="1192"/>
                  <a:ext cx="1210" cy="2109"/>
                  <a:chOff x="533" y="1192"/>
                  <a:chExt cx="1210" cy="2109"/>
                </a:xfrm>
              </p:grpSpPr>
              <p:sp>
                <p:nvSpPr>
                  <p:cNvPr id="196720" name="Freeform 112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721" name="Freeform 113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722" name="Group 114"/>
                <p:cNvGrpSpPr>
                  <a:grpSpLocks/>
                </p:cNvGrpSpPr>
                <p:nvPr/>
              </p:nvGrpSpPr>
              <p:grpSpPr bwMode="auto">
                <a:xfrm flipH="1">
                  <a:off x="1743" y="1192"/>
                  <a:ext cx="1210" cy="2109"/>
                  <a:chOff x="533" y="1192"/>
                  <a:chExt cx="1210" cy="2109"/>
                </a:xfrm>
              </p:grpSpPr>
              <p:sp>
                <p:nvSpPr>
                  <p:cNvPr id="196723" name="Freeform 115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724" name="Freeform 116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6725" name="Line 117"/>
              <p:cNvSpPr>
                <a:spLocks noChangeShapeType="1"/>
              </p:cNvSpPr>
              <p:nvPr/>
            </p:nvSpPr>
            <p:spPr bwMode="auto">
              <a:xfrm>
                <a:off x="219" y="3224"/>
                <a:ext cx="10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6726" name="Group 118"/>
              <p:cNvGrpSpPr>
                <a:grpSpLocks/>
              </p:cNvGrpSpPr>
              <p:nvPr/>
            </p:nvGrpSpPr>
            <p:grpSpPr bwMode="auto">
              <a:xfrm>
                <a:off x="316" y="2910"/>
                <a:ext cx="726" cy="267"/>
                <a:chOff x="533" y="1192"/>
                <a:chExt cx="2420" cy="2109"/>
              </a:xfrm>
            </p:grpSpPr>
            <p:grpSp>
              <p:nvGrpSpPr>
                <p:cNvPr id="196727" name="Group 119"/>
                <p:cNvGrpSpPr>
                  <a:grpSpLocks/>
                </p:cNvGrpSpPr>
                <p:nvPr/>
              </p:nvGrpSpPr>
              <p:grpSpPr bwMode="auto">
                <a:xfrm>
                  <a:off x="533" y="1192"/>
                  <a:ext cx="1210" cy="2109"/>
                  <a:chOff x="533" y="1192"/>
                  <a:chExt cx="1210" cy="2109"/>
                </a:xfrm>
              </p:grpSpPr>
              <p:sp>
                <p:nvSpPr>
                  <p:cNvPr id="196728" name="Freeform 120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729" name="Freeform 121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730" name="Group 122"/>
                <p:cNvGrpSpPr>
                  <a:grpSpLocks/>
                </p:cNvGrpSpPr>
                <p:nvPr/>
              </p:nvGrpSpPr>
              <p:grpSpPr bwMode="auto">
                <a:xfrm flipH="1">
                  <a:off x="1743" y="1192"/>
                  <a:ext cx="1210" cy="2109"/>
                  <a:chOff x="533" y="1192"/>
                  <a:chExt cx="1210" cy="2109"/>
                </a:xfrm>
              </p:grpSpPr>
              <p:sp>
                <p:nvSpPr>
                  <p:cNvPr id="196731" name="Freeform 123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732" name="Freeform 124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6733" name="Group 125"/>
              <p:cNvGrpSpPr>
                <a:grpSpLocks/>
              </p:cNvGrpSpPr>
              <p:nvPr/>
            </p:nvGrpSpPr>
            <p:grpSpPr bwMode="auto">
              <a:xfrm>
                <a:off x="316" y="3055"/>
                <a:ext cx="726" cy="146"/>
                <a:chOff x="533" y="1192"/>
                <a:chExt cx="2420" cy="2109"/>
              </a:xfrm>
            </p:grpSpPr>
            <p:grpSp>
              <p:nvGrpSpPr>
                <p:cNvPr id="196734" name="Group 126"/>
                <p:cNvGrpSpPr>
                  <a:grpSpLocks/>
                </p:cNvGrpSpPr>
                <p:nvPr/>
              </p:nvGrpSpPr>
              <p:grpSpPr bwMode="auto">
                <a:xfrm>
                  <a:off x="533" y="1192"/>
                  <a:ext cx="1210" cy="2109"/>
                  <a:chOff x="533" y="1192"/>
                  <a:chExt cx="1210" cy="2109"/>
                </a:xfrm>
              </p:grpSpPr>
              <p:sp>
                <p:nvSpPr>
                  <p:cNvPr id="196735" name="Freeform 127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736" name="Freeform 128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737" name="Group 129"/>
                <p:cNvGrpSpPr>
                  <a:grpSpLocks/>
                </p:cNvGrpSpPr>
                <p:nvPr/>
              </p:nvGrpSpPr>
              <p:grpSpPr bwMode="auto">
                <a:xfrm flipH="1">
                  <a:off x="1743" y="1192"/>
                  <a:ext cx="1210" cy="2109"/>
                  <a:chOff x="533" y="1192"/>
                  <a:chExt cx="1210" cy="2109"/>
                </a:xfrm>
              </p:grpSpPr>
              <p:sp>
                <p:nvSpPr>
                  <p:cNvPr id="196738" name="Freeform 130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739" name="Freeform 131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96741" name="Text Box 133"/>
            <p:cNvSpPr txBox="1">
              <a:spLocks noChangeArrowheads="1"/>
            </p:cNvSpPr>
            <p:nvPr/>
          </p:nvSpPr>
          <p:spPr bwMode="auto">
            <a:xfrm>
              <a:off x="2613" y="3781"/>
              <a:ext cx="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U</a:t>
              </a:r>
              <a:r>
                <a:rPr lang="en-US" baseline="-25000" dirty="0" err="1"/>
                <a:t>f</a:t>
              </a:r>
              <a:r>
                <a:rPr lang="en-US" dirty="0"/>
                <a:t>=</a:t>
              </a:r>
              <a:r>
                <a:rPr lang="en-US" i="1" dirty="0" err="1">
                  <a:solidFill>
                    <a:srgbClr val="090EDB"/>
                  </a:solidFill>
                </a:rPr>
                <a:t>f</a:t>
              </a:r>
              <a:r>
                <a:rPr lang="en-US" dirty="0" err="1"/>
                <a:t>·U</a:t>
              </a:r>
              <a:r>
                <a:rPr lang="en-US" baseline="-25000" dirty="0" err="1"/>
                <a:t>in</a:t>
              </a:r>
              <a:endParaRPr lang="en-US" baseline="-25000" dirty="0"/>
            </a:p>
          </p:txBody>
        </p:sp>
        <p:grpSp>
          <p:nvGrpSpPr>
            <p:cNvPr id="196809" name="Group 201"/>
            <p:cNvGrpSpPr>
              <a:grpSpLocks/>
            </p:cNvGrpSpPr>
            <p:nvPr/>
          </p:nvGrpSpPr>
          <p:grpSpPr bwMode="auto">
            <a:xfrm>
              <a:off x="3581" y="2136"/>
              <a:ext cx="919" cy="568"/>
              <a:chOff x="4017" y="1120"/>
              <a:chExt cx="919" cy="568"/>
            </a:xfrm>
          </p:grpSpPr>
          <p:grpSp>
            <p:nvGrpSpPr>
              <p:cNvPr id="196791" name="Group 183"/>
              <p:cNvGrpSpPr>
                <a:grpSpLocks/>
              </p:cNvGrpSpPr>
              <p:nvPr/>
            </p:nvGrpSpPr>
            <p:grpSpPr bwMode="auto">
              <a:xfrm>
                <a:off x="4120" y="1120"/>
                <a:ext cx="659" cy="568"/>
                <a:chOff x="4120" y="1120"/>
                <a:chExt cx="659" cy="568"/>
              </a:xfrm>
            </p:grpSpPr>
            <p:grpSp>
              <p:nvGrpSpPr>
                <p:cNvPr id="196744" name="Group 136"/>
                <p:cNvGrpSpPr>
                  <a:grpSpLocks/>
                </p:cNvGrpSpPr>
                <p:nvPr/>
              </p:nvGrpSpPr>
              <p:grpSpPr bwMode="auto">
                <a:xfrm flipV="1">
                  <a:off x="4120" y="1494"/>
                  <a:ext cx="207" cy="182"/>
                  <a:chOff x="533" y="1192"/>
                  <a:chExt cx="1210" cy="2109"/>
                </a:xfrm>
              </p:grpSpPr>
              <p:sp>
                <p:nvSpPr>
                  <p:cNvPr id="196745" name="Freeform 137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746" name="Freeform 138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770" name="Group 162"/>
                <p:cNvGrpSpPr>
                  <a:grpSpLocks/>
                </p:cNvGrpSpPr>
                <p:nvPr/>
              </p:nvGrpSpPr>
              <p:grpSpPr bwMode="auto">
                <a:xfrm flipH="1">
                  <a:off x="4573" y="1144"/>
                  <a:ext cx="206" cy="339"/>
                  <a:chOff x="533" y="1192"/>
                  <a:chExt cx="1210" cy="2109"/>
                </a:xfrm>
              </p:grpSpPr>
              <p:sp>
                <p:nvSpPr>
                  <p:cNvPr id="196771" name="Freeform 163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772" name="Freeform 164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789" name="Freeform 181"/>
                <p:cNvSpPr>
                  <a:spLocks/>
                </p:cNvSpPr>
                <p:nvPr/>
              </p:nvSpPr>
              <p:spPr bwMode="auto">
                <a:xfrm rot="483368">
                  <a:off x="4307" y="1120"/>
                  <a:ext cx="242" cy="568"/>
                </a:xfrm>
                <a:custGeom>
                  <a:avLst/>
                  <a:gdLst/>
                  <a:ahLst/>
                  <a:cxnLst>
                    <a:cxn ang="0">
                      <a:pos x="0" y="556"/>
                    </a:cxn>
                    <a:cxn ang="0">
                      <a:pos x="73" y="556"/>
                    </a:cxn>
                    <a:cxn ang="0">
                      <a:pos x="121" y="484"/>
                    </a:cxn>
                    <a:cxn ang="0">
                      <a:pos x="146" y="145"/>
                    </a:cxn>
                    <a:cxn ang="0">
                      <a:pos x="170" y="48"/>
                    </a:cxn>
                    <a:cxn ang="0">
                      <a:pos x="242" y="0"/>
                    </a:cxn>
                  </a:cxnLst>
                  <a:rect l="0" t="0" r="r" b="b"/>
                  <a:pathLst>
                    <a:path w="242" h="568">
                      <a:moveTo>
                        <a:pt x="0" y="556"/>
                      </a:moveTo>
                      <a:cubicBezTo>
                        <a:pt x="26" y="562"/>
                        <a:pt x="53" y="568"/>
                        <a:pt x="73" y="556"/>
                      </a:cubicBezTo>
                      <a:cubicBezTo>
                        <a:pt x="93" y="544"/>
                        <a:pt x="109" y="552"/>
                        <a:pt x="121" y="484"/>
                      </a:cubicBezTo>
                      <a:cubicBezTo>
                        <a:pt x="133" y="416"/>
                        <a:pt x="138" y="218"/>
                        <a:pt x="146" y="145"/>
                      </a:cubicBezTo>
                      <a:cubicBezTo>
                        <a:pt x="154" y="72"/>
                        <a:pt x="154" y="72"/>
                        <a:pt x="170" y="48"/>
                      </a:cubicBezTo>
                      <a:cubicBezTo>
                        <a:pt x="186" y="24"/>
                        <a:pt x="214" y="12"/>
                        <a:pt x="242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6792" name="Group 184"/>
              <p:cNvGrpSpPr>
                <a:grpSpLocks/>
              </p:cNvGrpSpPr>
              <p:nvPr/>
            </p:nvGrpSpPr>
            <p:grpSpPr bwMode="auto">
              <a:xfrm>
                <a:off x="4114" y="1241"/>
                <a:ext cx="641" cy="387"/>
                <a:chOff x="4121" y="1120"/>
                <a:chExt cx="647" cy="568"/>
              </a:xfrm>
            </p:grpSpPr>
            <p:grpSp>
              <p:nvGrpSpPr>
                <p:cNvPr id="196793" name="Group 185"/>
                <p:cNvGrpSpPr>
                  <a:grpSpLocks/>
                </p:cNvGrpSpPr>
                <p:nvPr/>
              </p:nvGrpSpPr>
              <p:grpSpPr bwMode="auto">
                <a:xfrm flipV="1">
                  <a:off x="4121" y="1471"/>
                  <a:ext cx="206" cy="205"/>
                  <a:chOff x="539" y="1192"/>
                  <a:chExt cx="1204" cy="2378"/>
                </a:xfrm>
              </p:grpSpPr>
              <p:sp>
                <p:nvSpPr>
                  <p:cNvPr id="196794" name="Freeform 186"/>
                  <p:cNvSpPr>
                    <a:spLocks/>
                  </p:cNvSpPr>
                  <p:nvPr/>
                </p:nvSpPr>
                <p:spPr bwMode="auto">
                  <a:xfrm>
                    <a:off x="539" y="1461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795" name="Freeform 187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796" name="Group 188"/>
                <p:cNvGrpSpPr>
                  <a:grpSpLocks/>
                </p:cNvGrpSpPr>
                <p:nvPr/>
              </p:nvGrpSpPr>
              <p:grpSpPr bwMode="auto">
                <a:xfrm flipH="1">
                  <a:off x="4573" y="1144"/>
                  <a:ext cx="195" cy="349"/>
                  <a:chOff x="599" y="1192"/>
                  <a:chExt cx="1144" cy="2169"/>
                </a:xfrm>
              </p:grpSpPr>
              <p:sp>
                <p:nvSpPr>
                  <p:cNvPr id="196797" name="Freeform 189"/>
                  <p:cNvSpPr>
                    <a:spLocks/>
                  </p:cNvSpPr>
                  <p:nvPr/>
                </p:nvSpPr>
                <p:spPr bwMode="auto">
                  <a:xfrm>
                    <a:off x="599" y="1253"/>
                    <a:ext cx="1137" cy="2108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798" name="Freeform 190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799" name="Freeform 191"/>
                <p:cNvSpPr>
                  <a:spLocks/>
                </p:cNvSpPr>
                <p:nvPr/>
              </p:nvSpPr>
              <p:spPr bwMode="auto">
                <a:xfrm rot="483368">
                  <a:off x="4307" y="1120"/>
                  <a:ext cx="242" cy="568"/>
                </a:xfrm>
                <a:custGeom>
                  <a:avLst/>
                  <a:gdLst/>
                  <a:ahLst/>
                  <a:cxnLst>
                    <a:cxn ang="0">
                      <a:pos x="0" y="556"/>
                    </a:cxn>
                    <a:cxn ang="0">
                      <a:pos x="73" y="556"/>
                    </a:cxn>
                    <a:cxn ang="0">
                      <a:pos x="121" y="484"/>
                    </a:cxn>
                    <a:cxn ang="0">
                      <a:pos x="146" y="145"/>
                    </a:cxn>
                    <a:cxn ang="0">
                      <a:pos x="170" y="48"/>
                    </a:cxn>
                    <a:cxn ang="0">
                      <a:pos x="242" y="0"/>
                    </a:cxn>
                  </a:cxnLst>
                  <a:rect l="0" t="0" r="r" b="b"/>
                  <a:pathLst>
                    <a:path w="242" h="568">
                      <a:moveTo>
                        <a:pt x="0" y="556"/>
                      </a:moveTo>
                      <a:cubicBezTo>
                        <a:pt x="26" y="562"/>
                        <a:pt x="53" y="568"/>
                        <a:pt x="73" y="556"/>
                      </a:cubicBezTo>
                      <a:cubicBezTo>
                        <a:pt x="93" y="544"/>
                        <a:pt x="109" y="552"/>
                        <a:pt x="121" y="484"/>
                      </a:cubicBezTo>
                      <a:cubicBezTo>
                        <a:pt x="133" y="416"/>
                        <a:pt x="138" y="218"/>
                        <a:pt x="146" y="145"/>
                      </a:cubicBezTo>
                      <a:cubicBezTo>
                        <a:pt x="154" y="72"/>
                        <a:pt x="154" y="72"/>
                        <a:pt x="170" y="48"/>
                      </a:cubicBezTo>
                      <a:cubicBezTo>
                        <a:pt x="186" y="24"/>
                        <a:pt x="214" y="12"/>
                        <a:pt x="242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6808" name="Group 200"/>
              <p:cNvGrpSpPr>
                <a:grpSpLocks/>
              </p:cNvGrpSpPr>
              <p:nvPr/>
            </p:nvGrpSpPr>
            <p:grpSpPr bwMode="auto">
              <a:xfrm>
                <a:off x="4144" y="1337"/>
                <a:ext cx="590" cy="218"/>
                <a:chOff x="4211" y="1530"/>
                <a:chExt cx="542" cy="218"/>
              </a:xfrm>
            </p:grpSpPr>
            <p:grpSp>
              <p:nvGrpSpPr>
                <p:cNvPr id="196801" name="Group 193"/>
                <p:cNvGrpSpPr>
                  <a:grpSpLocks/>
                </p:cNvGrpSpPr>
                <p:nvPr/>
              </p:nvGrpSpPr>
              <p:grpSpPr bwMode="auto">
                <a:xfrm flipV="1">
                  <a:off x="4211" y="1667"/>
                  <a:ext cx="190" cy="66"/>
                  <a:chOff x="533" y="1192"/>
                  <a:chExt cx="1210" cy="2109"/>
                </a:xfrm>
              </p:grpSpPr>
              <p:sp>
                <p:nvSpPr>
                  <p:cNvPr id="196802" name="Freeform 194"/>
                  <p:cNvSpPr>
                    <a:spLocks/>
                  </p:cNvSpPr>
                  <p:nvPr/>
                </p:nvSpPr>
                <p:spPr bwMode="auto">
                  <a:xfrm>
                    <a:off x="533" y="1192"/>
                    <a:ext cx="113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803" name="Freeform 195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804" name="Group 196"/>
                <p:cNvGrpSpPr>
                  <a:grpSpLocks/>
                </p:cNvGrpSpPr>
                <p:nvPr/>
              </p:nvGrpSpPr>
              <p:grpSpPr bwMode="auto">
                <a:xfrm flipH="1">
                  <a:off x="4571" y="1550"/>
                  <a:ext cx="182" cy="123"/>
                  <a:chOff x="585" y="1106"/>
                  <a:chExt cx="1158" cy="2109"/>
                </a:xfrm>
              </p:grpSpPr>
              <p:sp>
                <p:nvSpPr>
                  <p:cNvPr id="196805" name="Freeform 197"/>
                  <p:cNvSpPr>
                    <a:spLocks/>
                  </p:cNvSpPr>
                  <p:nvPr/>
                </p:nvSpPr>
                <p:spPr bwMode="auto">
                  <a:xfrm>
                    <a:off x="585" y="1106"/>
                    <a:ext cx="1127" cy="2109"/>
                  </a:xfrm>
                  <a:custGeom>
                    <a:avLst/>
                    <a:gdLst/>
                    <a:ahLst/>
                    <a:cxnLst>
                      <a:cxn ang="0">
                        <a:pos x="0" y="2105"/>
                      </a:cxn>
                      <a:cxn ang="0">
                        <a:pos x="242" y="2081"/>
                      </a:cxn>
                      <a:cxn ang="0">
                        <a:pos x="387" y="1936"/>
                      </a:cxn>
                      <a:cxn ang="0">
                        <a:pos x="484" y="1766"/>
                      </a:cxn>
                      <a:cxn ang="0">
                        <a:pos x="581" y="1403"/>
                      </a:cxn>
                      <a:cxn ang="0">
                        <a:pos x="654" y="920"/>
                      </a:cxn>
                      <a:cxn ang="0">
                        <a:pos x="726" y="508"/>
                      </a:cxn>
                      <a:cxn ang="0">
                        <a:pos x="823" y="218"/>
                      </a:cxn>
                      <a:cxn ang="0">
                        <a:pos x="968" y="73"/>
                      </a:cxn>
                      <a:cxn ang="0">
                        <a:pos x="1137" y="0"/>
                      </a:cxn>
                    </a:cxnLst>
                    <a:rect l="0" t="0" r="r" b="b"/>
                    <a:pathLst>
                      <a:path w="1137" h="2109">
                        <a:moveTo>
                          <a:pt x="0" y="2105"/>
                        </a:moveTo>
                        <a:cubicBezTo>
                          <a:pt x="88" y="2107"/>
                          <a:pt x="177" y="2109"/>
                          <a:pt x="242" y="2081"/>
                        </a:cubicBezTo>
                        <a:cubicBezTo>
                          <a:pt x="307" y="2053"/>
                          <a:pt x="347" y="1988"/>
                          <a:pt x="387" y="1936"/>
                        </a:cubicBezTo>
                        <a:cubicBezTo>
                          <a:pt x="427" y="1884"/>
                          <a:pt x="452" y="1855"/>
                          <a:pt x="484" y="1766"/>
                        </a:cubicBezTo>
                        <a:cubicBezTo>
                          <a:pt x="516" y="1677"/>
                          <a:pt x="553" y="1544"/>
                          <a:pt x="581" y="1403"/>
                        </a:cubicBezTo>
                        <a:cubicBezTo>
                          <a:pt x="609" y="1262"/>
                          <a:pt x="630" y="1069"/>
                          <a:pt x="654" y="920"/>
                        </a:cubicBezTo>
                        <a:cubicBezTo>
                          <a:pt x="678" y="771"/>
                          <a:pt x="698" y="625"/>
                          <a:pt x="726" y="508"/>
                        </a:cubicBezTo>
                        <a:cubicBezTo>
                          <a:pt x="754" y="391"/>
                          <a:pt x="783" y="290"/>
                          <a:pt x="823" y="218"/>
                        </a:cubicBezTo>
                        <a:cubicBezTo>
                          <a:pt x="863" y="146"/>
                          <a:pt x="916" y="109"/>
                          <a:pt x="968" y="73"/>
                        </a:cubicBezTo>
                        <a:cubicBezTo>
                          <a:pt x="1020" y="37"/>
                          <a:pt x="1113" y="12"/>
                          <a:pt x="113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806" name="Freeform 198"/>
                  <p:cNvSpPr>
                    <a:spLocks/>
                  </p:cNvSpPr>
                  <p:nvPr/>
                </p:nvSpPr>
                <p:spPr bwMode="auto">
                  <a:xfrm>
                    <a:off x="1646" y="1192"/>
                    <a:ext cx="9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97" h="1">
                        <a:moveTo>
                          <a:pt x="0" y="0"/>
                        </a:moveTo>
                        <a:cubicBezTo>
                          <a:pt x="36" y="0"/>
                          <a:pt x="73" y="0"/>
                          <a:pt x="9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807" name="Freeform 199"/>
                <p:cNvSpPr>
                  <a:spLocks/>
                </p:cNvSpPr>
                <p:nvPr/>
              </p:nvSpPr>
              <p:spPr bwMode="auto">
                <a:xfrm rot="483368">
                  <a:off x="4355" y="1530"/>
                  <a:ext cx="222" cy="218"/>
                </a:xfrm>
                <a:custGeom>
                  <a:avLst/>
                  <a:gdLst/>
                  <a:ahLst/>
                  <a:cxnLst>
                    <a:cxn ang="0">
                      <a:pos x="0" y="556"/>
                    </a:cxn>
                    <a:cxn ang="0">
                      <a:pos x="73" y="556"/>
                    </a:cxn>
                    <a:cxn ang="0">
                      <a:pos x="121" y="484"/>
                    </a:cxn>
                    <a:cxn ang="0">
                      <a:pos x="146" y="145"/>
                    </a:cxn>
                    <a:cxn ang="0">
                      <a:pos x="170" y="48"/>
                    </a:cxn>
                    <a:cxn ang="0">
                      <a:pos x="242" y="0"/>
                    </a:cxn>
                  </a:cxnLst>
                  <a:rect l="0" t="0" r="r" b="b"/>
                  <a:pathLst>
                    <a:path w="242" h="568">
                      <a:moveTo>
                        <a:pt x="0" y="556"/>
                      </a:moveTo>
                      <a:cubicBezTo>
                        <a:pt x="26" y="562"/>
                        <a:pt x="53" y="568"/>
                        <a:pt x="73" y="556"/>
                      </a:cubicBezTo>
                      <a:cubicBezTo>
                        <a:pt x="93" y="544"/>
                        <a:pt x="109" y="552"/>
                        <a:pt x="121" y="484"/>
                      </a:cubicBezTo>
                      <a:cubicBezTo>
                        <a:pt x="133" y="416"/>
                        <a:pt x="138" y="218"/>
                        <a:pt x="146" y="145"/>
                      </a:cubicBezTo>
                      <a:cubicBezTo>
                        <a:pt x="154" y="72"/>
                        <a:pt x="154" y="72"/>
                        <a:pt x="170" y="48"/>
                      </a:cubicBezTo>
                      <a:cubicBezTo>
                        <a:pt x="186" y="24"/>
                        <a:pt x="214" y="12"/>
                        <a:pt x="242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750" name="Line 142"/>
              <p:cNvSpPr>
                <a:spLocks noChangeShapeType="1"/>
              </p:cNvSpPr>
              <p:nvPr/>
            </p:nvSpPr>
            <p:spPr bwMode="auto">
              <a:xfrm>
                <a:off x="4017" y="1483"/>
                <a:ext cx="91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6810" name="Text Box 202"/>
            <p:cNvSpPr txBox="1">
              <a:spLocks noChangeArrowheads="1"/>
            </p:cNvSpPr>
            <p:nvPr/>
          </p:nvSpPr>
          <p:spPr bwMode="auto">
            <a:xfrm>
              <a:off x="4452" y="3200"/>
              <a:ext cx="6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Trigger</a:t>
              </a:r>
            </a:p>
          </p:txBody>
        </p:sp>
      </p:grpSp>
      <p:grpSp>
        <p:nvGrpSpPr>
          <p:cNvPr id="196871" name="Group 263"/>
          <p:cNvGrpSpPr>
            <a:grpSpLocks/>
          </p:cNvGrpSpPr>
          <p:nvPr/>
        </p:nvGrpSpPr>
        <p:grpSpPr bwMode="auto">
          <a:xfrm>
            <a:off x="7797800" y="3967163"/>
            <a:ext cx="1038225" cy="268287"/>
            <a:chOff x="4912" y="2499"/>
            <a:chExt cx="654" cy="169"/>
          </a:xfrm>
        </p:grpSpPr>
        <p:sp>
          <p:nvSpPr>
            <p:cNvPr id="196811" name="Rectangle 203"/>
            <p:cNvSpPr>
              <a:spLocks noChangeArrowheads="1"/>
            </p:cNvSpPr>
            <p:nvPr/>
          </p:nvSpPr>
          <p:spPr bwMode="auto">
            <a:xfrm>
              <a:off x="5106" y="2499"/>
              <a:ext cx="218" cy="16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12" name="Line 204"/>
            <p:cNvSpPr>
              <a:spLocks noChangeShapeType="1"/>
            </p:cNvSpPr>
            <p:nvPr/>
          </p:nvSpPr>
          <p:spPr bwMode="auto">
            <a:xfrm>
              <a:off x="4912" y="2499"/>
              <a:ext cx="6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6817" name="Text Box 209"/>
          <p:cNvSpPr txBox="1">
            <a:spLocks noChangeArrowheads="1"/>
          </p:cNvSpPr>
          <p:nvPr/>
        </p:nvSpPr>
        <p:spPr bwMode="auto">
          <a:xfrm>
            <a:off x="5643563" y="1293674"/>
            <a:ext cx="33861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/>
              <a:t>Zero crossing timing </a:t>
            </a:r>
            <a:br>
              <a:rPr lang="en-US" sz="1800" dirty="0"/>
            </a:br>
            <a:r>
              <a:rPr lang="en-US" sz="1800" dirty="0"/>
              <a:t>(@ fraction </a:t>
            </a:r>
            <a:r>
              <a:rPr lang="en-US" sz="1800" i="1" dirty="0"/>
              <a:t>f </a:t>
            </a:r>
            <a:r>
              <a:rPr lang="en-US" sz="1800" dirty="0"/>
              <a:t>of amplitude): always at same physical </a:t>
            </a:r>
            <a:r>
              <a:rPr lang="en-US" sz="1800" i="1" dirty="0"/>
              <a:t>t</a:t>
            </a:r>
            <a:br>
              <a:rPr lang="en-US" sz="1800" i="1" dirty="0"/>
            </a:br>
            <a:r>
              <a:rPr lang="en-US" sz="1800" dirty="0"/>
              <a:t>independent of amplitude  (</a:t>
            </a:r>
            <a:r>
              <a:rPr lang="en-US" sz="1800" dirty="0">
                <a:solidFill>
                  <a:srgbClr val="090EDB"/>
                </a:solidFill>
              </a:rPr>
              <a:t>fixed pulse shape</a:t>
            </a:r>
            <a:r>
              <a:rPr lang="en-US" sz="1800" dirty="0"/>
              <a:t>): </a:t>
            </a:r>
            <a:br>
              <a:rPr lang="en-US" sz="1800" dirty="0"/>
            </a:br>
            <a:r>
              <a:rPr lang="en-US" sz="1800" dirty="0"/>
              <a:t>No “</a:t>
            </a:r>
            <a:r>
              <a:rPr lang="en-US" sz="1800" dirty="0">
                <a:solidFill>
                  <a:srgbClr val="090EDB"/>
                </a:solidFill>
              </a:rPr>
              <a:t>walk</a:t>
            </a:r>
            <a:r>
              <a:rPr lang="en-US" sz="1800" dirty="0"/>
              <a:t>” with energy</a:t>
            </a:r>
          </a:p>
        </p:txBody>
      </p:sp>
      <p:sp>
        <p:nvSpPr>
          <p:cNvPr id="196818" name="Text Box 210"/>
          <p:cNvSpPr txBox="1">
            <a:spLocks noChangeArrowheads="1"/>
          </p:cNvSpPr>
          <p:nvPr/>
        </p:nvSpPr>
        <p:spPr bwMode="auto">
          <a:xfrm>
            <a:off x="7951788" y="3429000"/>
            <a:ext cx="76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</a:t>
            </a:r>
            <a:r>
              <a:rPr lang="en-US" baseline="-25000"/>
              <a:t>cftd</a:t>
            </a:r>
          </a:p>
        </p:txBody>
      </p:sp>
      <p:sp>
        <p:nvSpPr>
          <p:cNvPr id="196884" name="Text Box 276"/>
          <p:cNvSpPr txBox="1">
            <a:spLocks noChangeArrowheads="1"/>
          </p:cNvSpPr>
          <p:nvPr/>
        </p:nvSpPr>
        <p:spPr bwMode="auto">
          <a:xfrm>
            <a:off x="3108325" y="1542871"/>
            <a:ext cx="2339975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/>
              <a:t>Amplitude dependent leading edge discr. output timing</a:t>
            </a:r>
          </a:p>
        </p:txBody>
      </p:sp>
      <p:sp>
        <p:nvSpPr>
          <p:cNvPr id="196886" name="Text Box 278"/>
          <p:cNvSpPr txBox="1">
            <a:spLocks noChangeArrowheads="1"/>
          </p:cNvSpPr>
          <p:nvPr/>
        </p:nvSpPr>
        <p:spPr bwMode="auto">
          <a:xfrm>
            <a:off x="5800725" y="6156325"/>
            <a:ext cx="3033713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Can utilize for PSD!</a:t>
            </a:r>
          </a:p>
        </p:txBody>
      </p:sp>
      <p:grpSp>
        <p:nvGrpSpPr>
          <p:cNvPr id="196888" name="Group 280"/>
          <p:cNvGrpSpPr>
            <a:grpSpLocks/>
          </p:cNvGrpSpPr>
          <p:nvPr/>
        </p:nvGrpSpPr>
        <p:grpSpPr bwMode="auto">
          <a:xfrm>
            <a:off x="152400" y="1181100"/>
            <a:ext cx="2895601" cy="1809750"/>
            <a:chOff x="96" y="902"/>
            <a:chExt cx="1824" cy="1140"/>
          </a:xfrm>
        </p:grpSpPr>
        <p:grpSp>
          <p:nvGrpSpPr>
            <p:cNvPr id="196883" name="Group 275"/>
            <p:cNvGrpSpPr>
              <a:grpSpLocks/>
            </p:cNvGrpSpPr>
            <p:nvPr/>
          </p:nvGrpSpPr>
          <p:grpSpPr bwMode="auto">
            <a:xfrm>
              <a:off x="170" y="902"/>
              <a:ext cx="1750" cy="1140"/>
              <a:chOff x="412" y="878"/>
              <a:chExt cx="1750" cy="1140"/>
            </a:xfrm>
          </p:grpSpPr>
          <p:grpSp>
            <p:nvGrpSpPr>
              <p:cNvPr id="196881" name="Group 273"/>
              <p:cNvGrpSpPr>
                <a:grpSpLocks/>
              </p:cNvGrpSpPr>
              <p:nvPr/>
            </p:nvGrpSpPr>
            <p:grpSpPr bwMode="auto">
              <a:xfrm>
                <a:off x="412" y="878"/>
                <a:ext cx="1750" cy="1140"/>
                <a:chOff x="412" y="878"/>
                <a:chExt cx="1750" cy="1140"/>
              </a:xfrm>
            </p:grpSpPr>
            <p:grpSp>
              <p:nvGrpSpPr>
                <p:cNvPr id="196876" name="Group 268"/>
                <p:cNvGrpSpPr>
                  <a:grpSpLocks/>
                </p:cNvGrpSpPr>
                <p:nvPr/>
              </p:nvGrpSpPr>
              <p:grpSpPr bwMode="auto">
                <a:xfrm>
                  <a:off x="412" y="878"/>
                  <a:ext cx="1282" cy="967"/>
                  <a:chOff x="4017" y="1023"/>
                  <a:chExt cx="1282" cy="967"/>
                </a:xfrm>
              </p:grpSpPr>
              <p:grpSp>
                <p:nvGrpSpPr>
                  <p:cNvPr id="196844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4154" y="1023"/>
                    <a:ext cx="1023" cy="594"/>
                    <a:chOff x="533" y="1192"/>
                    <a:chExt cx="2420" cy="2109"/>
                  </a:xfrm>
                </p:grpSpPr>
                <p:grpSp>
                  <p:nvGrpSpPr>
                    <p:cNvPr id="196845" name="Group 2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3" y="1192"/>
                      <a:ext cx="1210" cy="2109"/>
                      <a:chOff x="533" y="1192"/>
                      <a:chExt cx="1210" cy="2109"/>
                    </a:xfrm>
                  </p:grpSpPr>
                  <p:sp>
                    <p:nvSpPr>
                      <p:cNvPr id="196846" name="Freeform 2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" y="1192"/>
                        <a:ext cx="1137" cy="210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105"/>
                          </a:cxn>
                          <a:cxn ang="0">
                            <a:pos x="242" y="2081"/>
                          </a:cxn>
                          <a:cxn ang="0">
                            <a:pos x="387" y="1936"/>
                          </a:cxn>
                          <a:cxn ang="0">
                            <a:pos x="484" y="1766"/>
                          </a:cxn>
                          <a:cxn ang="0">
                            <a:pos x="581" y="1403"/>
                          </a:cxn>
                          <a:cxn ang="0">
                            <a:pos x="654" y="920"/>
                          </a:cxn>
                          <a:cxn ang="0">
                            <a:pos x="726" y="508"/>
                          </a:cxn>
                          <a:cxn ang="0">
                            <a:pos x="823" y="218"/>
                          </a:cxn>
                          <a:cxn ang="0">
                            <a:pos x="968" y="73"/>
                          </a:cxn>
                          <a:cxn ang="0">
                            <a:pos x="1137" y="0"/>
                          </a:cxn>
                        </a:cxnLst>
                        <a:rect l="0" t="0" r="r" b="b"/>
                        <a:pathLst>
                          <a:path w="1137" h="2109">
                            <a:moveTo>
                              <a:pt x="0" y="2105"/>
                            </a:moveTo>
                            <a:cubicBezTo>
                              <a:pt x="88" y="2107"/>
                              <a:pt x="177" y="2109"/>
                              <a:pt x="242" y="2081"/>
                            </a:cubicBezTo>
                            <a:cubicBezTo>
                              <a:pt x="307" y="2053"/>
                              <a:pt x="347" y="1988"/>
                              <a:pt x="387" y="1936"/>
                            </a:cubicBezTo>
                            <a:cubicBezTo>
                              <a:pt x="427" y="1884"/>
                              <a:pt x="452" y="1855"/>
                              <a:pt x="484" y="1766"/>
                            </a:cubicBezTo>
                            <a:cubicBezTo>
                              <a:pt x="516" y="1677"/>
                              <a:pt x="553" y="1544"/>
                              <a:pt x="581" y="1403"/>
                            </a:cubicBezTo>
                            <a:cubicBezTo>
                              <a:pt x="609" y="1262"/>
                              <a:pt x="630" y="1069"/>
                              <a:pt x="654" y="920"/>
                            </a:cubicBezTo>
                            <a:cubicBezTo>
                              <a:pt x="678" y="771"/>
                              <a:pt x="698" y="625"/>
                              <a:pt x="726" y="508"/>
                            </a:cubicBezTo>
                            <a:cubicBezTo>
                              <a:pt x="754" y="391"/>
                              <a:pt x="783" y="290"/>
                              <a:pt x="823" y="218"/>
                            </a:cubicBezTo>
                            <a:cubicBezTo>
                              <a:pt x="863" y="146"/>
                              <a:pt x="916" y="109"/>
                              <a:pt x="968" y="73"/>
                            </a:cubicBezTo>
                            <a:cubicBezTo>
                              <a:pt x="1020" y="37"/>
                              <a:pt x="1113" y="12"/>
                              <a:pt x="1137" y="0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rgbClr val="F00E0E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6847" name="Freeform 2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1192"/>
                        <a:ext cx="97" cy="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97" y="0"/>
                          </a:cxn>
                        </a:cxnLst>
                        <a:rect l="0" t="0" r="r" b="b"/>
                        <a:pathLst>
                          <a:path w="97" h="1">
                            <a:moveTo>
                              <a:pt x="0" y="0"/>
                            </a:moveTo>
                            <a:cubicBezTo>
                              <a:pt x="36" y="0"/>
                              <a:pt x="73" y="0"/>
                              <a:pt x="97" y="0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rgbClr val="F00E0E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96848" name="Group 24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743" y="1192"/>
                      <a:ext cx="1210" cy="2109"/>
                      <a:chOff x="533" y="1192"/>
                      <a:chExt cx="1210" cy="2109"/>
                    </a:xfrm>
                  </p:grpSpPr>
                  <p:sp>
                    <p:nvSpPr>
                      <p:cNvPr id="196849" name="Freeform 2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" y="1192"/>
                        <a:ext cx="1137" cy="210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105"/>
                          </a:cxn>
                          <a:cxn ang="0">
                            <a:pos x="242" y="2081"/>
                          </a:cxn>
                          <a:cxn ang="0">
                            <a:pos x="387" y="1936"/>
                          </a:cxn>
                          <a:cxn ang="0">
                            <a:pos x="484" y="1766"/>
                          </a:cxn>
                          <a:cxn ang="0">
                            <a:pos x="581" y="1403"/>
                          </a:cxn>
                          <a:cxn ang="0">
                            <a:pos x="654" y="920"/>
                          </a:cxn>
                          <a:cxn ang="0">
                            <a:pos x="726" y="508"/>
                          </a:cxn>
                          <a:cxn ang="0">
                            <a:pos x="823" y="218"/>
                          </a:cxn>
                          <a:cxn ang="0">
                            <a:pos x="968" y="73"/>
                          </a:cxn>
                          <a:cxn ang="0">
                            <a:pos x="1137" y="0"/>
                          </a:cxn>
                        </a:cxnLst>
                        <a:rect l="0" t="0" r="r" b="b"/>
                        <a:pathLst>
                          <a:path w="1137" h="2109">
                            <a:moveTo>
                              <a:pt x="0" y="2105"/>
                            </a:moveTo>
                            <a:cubicBezTo>
                              <a:pt x="88" y="2107"/>
                              <a:pt x="177" y="2109"/>
                              <a:pt x="242" y="2081"/>
                            </a:cubicBezTo>
                            <a:cubicBezTo>
                              <a:pt x="307" y="2053"/>
                              <a:pt x="347" y="1988"/>
                              <a:pt x="387" y="1936"/>
                            </a:cubicBezTo>
                            <a:cubicBezTo>
                              <a:pt x="427" y="1884"/>
                              <a:pt x="452" y="1855"/>
                              <a:pt x="484" y="1766"/>
                            </a:cubicBezTo>
                            <a:cubicBezTo>
                              <a:pt x="516" y="1677"/>
                              <a:pt x="553" y="1544"/>
                              <a:pt x="581" y="1403"/>
                            </a:cubicBezTo>
                            <a:cubicBezTo>
                              <a:pt x="609" y="1262"/>
                              <a:pt x="630" y="1069"/>
                              <a:pt x="654" y="920"/>
                            </a:cubicBezTo>
                            <a:cubicBezTo>
                              <a:pt x="678" y="771"/>
                              <a:pt x="698" y="625"/>
                              <a:pt x="726" y="508"/>
                            </a:cubicBezTo>
                            <a:cubicBezTo>
                              <a:pt x="754" y="391"/>
                              <a:pt x="783" y="290"/>
                              <a:pt x="823" y="218"/>
                            </a:cubicBezTo>
                            <a:cubicBezTo>
                              <a:pt x="863" y="146"/>
                              <a:pt x="916" y="109"/>
                              <a:pt x="968" y="73"/>
                            </a:cubicBezTo>
                            <a:cubicBezTo>
                              <a:pt x="1020" y="37"/>
                              <a:pt x="1113" y="12"/>
                              <a:pt x="1137" y="0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rgbClr val="F00E0E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6850" name="Freeform 2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1192"/>
                        <a:ext cx="97" cy="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97" y="0"/>
                          </a:cxn>
                        </a:cxnLst>
                        <a:rect l="0" t="0" r="r" b="b"/>
                        <a:pathLst>
                          <a:path w="97" h="1">
                            <a:moveTo>
                              <a:pt x="0" y="0"/>
                            </a:moveTo>
                            <a:cubicBezTo>
                              <a:pt x="36" y="0"/>
                              <a:pt x="73" y="0"/>
                              <a:pt x="97" y="0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rgbClr val="F00E0E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96851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4017" y="1604"/>
                    <a:ext cx="128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96852" name="Group 244"/>
                  <p:cNvGrpSpPr>
                    <a:grpSpLocks/>
                  </p:cNvGrpSpPr>
                  <p:nvPr/>
                </p:nvGrpSpPr>
                <p:grpSpPr bwMode="auto">
                  <a:xfrm>
                    <a:off x="4186" y="1241"/>
                    <a:ext cx="952" cy="339"/>
                    <a:chOff x="533" y="1192"/>
                    <a:chExt cx="2420" cy="2109"/>
                  </a:xfrm>
                </p:grpSpPr>
                <p:grpSp>
                  <p:nvGrpSpPr>
                    <p:cNvPr id="196853" name="Group 2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3" y="1192"/>
                      <a:ext cx="1210" cy="2109"/>
                      <a:chOff x="533" y="1192"/>
                      <a:chExt cx="1210" cy="2109"/>
                    </a:xfrm>
                  </p:grpSpPr>
                  <p:sp>
                    <p:nvSpPr>
                      <p:cNvPr id="196854" name="Freeform 2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" y="1192"/>
                        <a:ext cx="1137" cy="210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105"/>
                          </a:cxn>
                          <a:cxn ang="0">
                            <a:pos x="242" y="2081"/>
                          </a:cxn>
                          <a:cxn ang="0">
                            <a:pos x="387" y="1936"/>
                          </a:cxn>
                          <a:cxn ang="0">
                            <a:pos x="484" y="1766"/>
                          </a:cxn>
                          <a:cxn ang="0">
                            <a:pos x="581" y="1403"/>
                          </a:cxn>
                          <a:cxn ang="0">
                            <a:pos x="654" y="920"/>
                          </a:cxn>
                          <a:cxn ang="0">
                            <a:pos x="726" y="508"/>
                          </a:cxn>
                          <a:cxn ang="0">
                            <a:pos x="823" y="218"/>
                          </a:cxn>
                          <a:cxn ang="0">
                            <a:pos x="968" y="73"/>
                          </a:cxn>
                          <a:cxn ang="0">
                            <a:pos x="1137" y="0"/>
                          </a:cxn>
                        </a:cxnLst>
                        <a:rect l="0" t="0" r="r" b="b"/>
                        <a:pathLst>
                          <a:path w="1137" h="2109">
                            <a:moveTo>
                              <a:pt x="0" y="2105"/>
                            </a:moveTo>
                            <a:cubicBezTo>
                              <a:pt x="88" y="2107"/>
                              <a:pt x="177" y="2109"/>
                              <a:pt x="242" y="2081"/>
                            </a:cubicBezTo>
                            <a:cubicBezTo>
                              <a:pt x="307" y="2053"/>
                              <a:pt x="347" y="1988"/>
                              <a:pt x="387" y="1936"/>
                            </a:cubicBezTo>
                            <a:cubicBezTo>
                              <a:pt x="427" y="1884"/>
                              <a:pt x="452" y="1855"/>
                              <a:pt x="484" y="1766"/>
                            </a:cubicBezTo>
                            <a:cubicBezTo>
                              <a:pt x="516" y="1677"/>
                              <a:pt x="553" y="1544"/>
                              <a:pt x="581" y="1403"/>
                            </a:cubicBezTo>
                            <a:cubicBezTo>
                              <a:pt x="609" y="1262"/>
                              <a:pt x="630" y="1069"/>
                              <a:pt x="654" y="920"/>
                            </a:cubicBezTo>
                            <a:cubicBezTo>
                              <a:pt x="678" y="771"/>
                              <a:pt x="698" y="625"/>
                              <a:pt x="726" y="508"/>
                            </a:cubicBezTo>
                            <a:cubicBezTo>
                              <a:pt x="754" y="391"/>
                              <a:pt x="783" y="290"/>
                              <a:pt x="823" y="218"/>
                            </a:cubicBezTo>
                            <a:cubicBezTo>
                              <a:pt x="863" y="146"/>
                              <a:pt x="916" y="109"/>
                              <a:pt x="968" y="73"/>
                            </a:cubicBezTo>
                            <a:cubicBezTo>
                              <a:pt x="1020" y="37"/>
                              <a:pt x="1113" y="12"/>
                              <a:pt x="1137" y="0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rgbClr val="F00E0E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6855" name="Freeform 2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1192"/>
                        <a:ext cx="97" cy="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97" y="0"/>
                          </a:cxn>
                        </a:cxnLst>
                        <a:rect l="0" t="0" r="r" b="b"/>
                        <a:pathLst>
                          <a:path w="97" h="1">
                            <a:moveTo>
                              <a:pt x="0" y="0"/>
                            </a:moveTo>
                            <a:cubicBezTo>
                              <a:pt x="36" y="0"/>
                              <a:pt x="73" y="0"/>
                              <a:pt x="97" y="0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rgbClr val="F00E0E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96856" name="Group 248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743" y="1192"/>
                      <a:ext cx="1210" cy="2109"/>
                      <a:chOff x="533" y="1192"/>
                      <a:chExt cx="1210" cy="2109"/>
                    </a:xfrm>
                  </p:grpSpPr>
                  <p:sp>
                    <p:nvSpPr>
                      <p:cNvPr id="196857" name="Freeform 2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" y="1192"/>
                        <a:ext cx="1137" cy="210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105"/>
                          </a:cxn>
                          <a:cxn ang="0">
                            <a:pos x="242" y="2081"/>
                          </a:cxn>
                          <a:cxn ang="0">
                            <a:pos x="387" y="1936"/>
                          </a:cxn>
                          <a:cxn ang="0">
                            <a:pos x="484" y="1766"/>
                          </a:cxn>
                          <a:cxn ang="0">
                            <a:pos x="581" y="1403"/>
                          </a:cxn>
                          <a:cxn ang="0">
                            <a:pos x="654" y="920"/>
                          </a:cxn>
                          <a:cxn ang="0">
                            <a:pos x="726" y="508"/>
                          </a:cxn>
                          <a:cxn ang="0">
                            <a:pos x="823" y="218"/>
                          </a:cxn>
                          <a:cxn ang="0">
                            <a:pos x="968" y="73"/>
                          </a:cxn>
                          <a:cxn ang="0">
                            <a:pos x="1137" y="0"/>
                          </a:cxn>
                        </a:cxnLst>
                        <a:rect l="0" t="0" r="r" b="b"/>
                        <a:pathLst>
                          <a:path w="1137" h="2109">
                            <a:moveTo>
                              <a:pt x="0" y="2105"/>
                            </a:moveTo>
                            <a:cubicBezTo>
                              <a:pt x="88" y="2107"/>
                              <a:pt x="177" y="2109"/>
                              <a:pt x="242" y="2081"/>
                            </a:cubicBezTo>
                            <a:cubicBezTo>
                              <a:pt x="307" y="2053"/>
                              <a:pt x="347" y="1988"/>
                              <a:pt x="387" y="1936"/>
                            </a:cubicBezTo>
                            <a:cubicBezTo>
                              <a:pt x="427" y="1884"/>
                              <a:pt x="452" y="1855"/>
                              <a:pt x="484" y="1766"/>
                            </a:cubicBezTo>
                            <a:cubicBezTo>
                              <a:pt x="516" y="1677"/>
                              <a:pt x="553" y="1544"/>
                              <a:pt x="581" y="1403"/>
                            </a:cubicBezTo>
                            <a:cubicBezTo>
                              <a:pt x="609" y="1262"/>
                              <a:pt x="630" y="1069"/>
                              <a:pt x="654" y="920"/>
                            </a:cubicBezTo>
                            <a:cubicBezTo>
                              <a:pt x="678" y="771"/>
                              <a:pt x="698" y="625"/>
                              <a:pt x="726" y="508"/>
                            </a:cubicBezTo>
                            <a:cubicBezTo>
                              <a:pt x="754" y="391"/>
                              <a:pt x="783" y="290"/>
                              <a:pt x="823" y="218"/>
                            </a:cubicBezTo>
                            <a:cubicBezTo>
                              <a:pt x="863" y="146"/>
                              <a:pt x="916" y="109"/>
                              <a:pt x="968" y="73"/>
                            </a:cubicBezTo>
                            <a:cubicBezTo>
                              <a:pt x="1020" y="37"/>
                              <a:pt x="1113" y="12"/>
                              <a:pt x="1137" y="0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rgbClr val="F00E0E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6858" name="Freeform 2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1192"/>
                        <a:ext cx="97" cy="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97" y="0"/>
                          </a:cxn>
                        </a:cxnLst>
                        <a:rect l="0" t="0" r="r" b="b"/>
                        <a:pathLst>
                          <a:path w="97" h="1">
                            <a:moveTo>
                              <a:pt x="0" y="0"/>
                            </a:moveTo>
                            <a:cubicBezTo>
                              <a:pt x="36" y="0"/>
                              <a:pt x="73" y="0"/>
                              <a:pt x="97" y="0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rgbClr val="F00E0E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6859" name="Group 251"/>
                  <p:cNvGrpSpPr>
                    <a:grpSpLocks/>
                  </p:cNvGrpSpPr>
                  <p:nvPr/>
                </p:nvGrpSpPr>
                <p:grpSpPr bwMode="auto">
                  <a:xfrm>
                    <a:off x="4154" y="1393"/>
                    <a:ext cx="1023" cy="224"/>
                    <a:chOff x="533" y="1192"/>
                    <a:chExt cx="2420" cy="2109"/>
                  </a:xfrm>
                </p:grpSpPr>
                <p:grpSp>
                  <p:nvGrpSpPr>
                    <p:cNvPr id="196860" name="Group 2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3" y="1192"/>
                      <a:ext cx="1210" cy="2109"/>
                      <a:chOff x="533" y="1192"/>
                      <a:chExt cx="1210" cy="2109"/>
                    </a:xfrm>
                  </p:grpSpPr>
                  <p:sp>
                    <p:nvSpPr>
                      <p:cNvPr id="196861" name="Freeform 2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" y="1192"/>
                        <a:ext cx="1137" cy="210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105"/>
                          </a:cxn>
                          <a:cxn ang="0">
                            <a:pos x="242" y="2081"/>
                          </a:cxn>
                          <a:cxn ang="0">
                            <a:pos x="387" y="1936"/>
                          </a:cxn>
                          <a:cxn ang="0">
                            <a:pos x="484" y="1766"/>
                          </a:cxn>
                          <a:cxn ang="0">
                            <a:pos x="581" y="1403"/>
                          </a:cxn>
                          <a:cxn ang="0">
                            <a:pos x="654" y="920"/>
                          </a:cxn>
                          <a:cxn ang="0">
                            <a:pos x="726" y="508"/>
                          </a:cxn>
                          <a:cxn ang="0">
                            <a:pos x="823" y="218"/>
                          </a:cxn>
                          <a:cxn ang="0">
                            <a:pos x="968" y="73"/>
                          </a:cxn>
                          <a:cxn ang="0">
                            <a:pos x="1137" y="0"/>
                          </a:cxn>
                        </a:cxnLst>
                        <a:rect l="0" t="0" r="r" b="b"/>
                        <a:pathLst>
                          <a:path w="1137" h="2109">
                            <a:moveTo>
                              <a:pt x="0" y="2105"/>
                            </a:moveTo>
                            <a:cubicBezTo>
                              <a:pt x="88" y="2107"/>
                              <a:pt x="177" y="2109"/>
                              <a:pt x="242" y="2081"/>
                            </a:cubicBezTo>
                            <a:cubicBezTo>
                              <a:pt x="307" y="2053"/>
                              <a:pt x="347" y="1988"/>
                              <a:pt x="387" y="1936"/>
                            </a:cubicBezTo>
                            <a:cubicBezTo>
                              <a:pt x="427" y="1884"/>
                              <a:pt x="452" y="1855"/>
                              <a:pt x="484" y="1766"/>
                            </a:cubicBezTo>
                            <a:cubicBezTo>
                              <a:pt x="516" y="1677"/>
                              <a:pt x="553" y="1544"/>
                              <a:pt x="581" y="1403"/>
                            </a:cubicBezTo>
                            <a:cubicBezTo>
                              <a:pt x="609" y="1262"/>
                              <a:pt x="630" y="1069"/>
                              <a:pt x="654" y="920"/>
                            </a:cubicBezTo>
                            <a:cubicBezTo>
                              <a:pt x="678" y="771"/>
                              <a:pt x="698" y="625"/>
                              <a:pt x="726" y="508"/>
                            </a:cubicBezTo>
                            <a:cubicBezTo>
                              <a:pt x="754" y="391"/>
                              <a:pt x="783" y="290"/>
                              <a:pt x="823" y="218"/>
                            </a:cubicBezTo>
                            <a:cubicBezTo>
                              <a:pt x="863" y="146"/>
                              <a:pt x="916" y="109"/>
                              <a:pt x="968" y="73"/>
                            </a:cubicBezTo>
                            <a:cubicBezTo>
                              <a:pt x="1020" y="37"/>
                              <a:pt x="1113" y="12"/>
                              <a:pt x="1137" y="0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rgbClr val="F00E0E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6862" name="Freeform 2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1192"/>
                        <a:ext cx="97" cy="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97" y="0"/>
                          </a:cxn>
                        </a:cxnLst>
                        <a:rect l="0" t="0" r="r" b="b"/>
                        <a:pathLst>
                          <a:path w="97" h="1">
                            <a:moveTo>
                              <a:pt x="0" y="0"/>
                            </a:moveTo>
                            <a:cubicBezTo>
                              <a:pt x="36" y="0"/>
                              <a:pt x="73" y="0"/>
                              <a:pt x="97" y="0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rgbClr val="F00E0E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96863" name="Group 255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743" y="1192"/>
                      <a:ext cx="1210" cy="2109"/>
                      <a:chOff x="533" y="1192"/>
                      <a:chExt cx="1210" cy="2109"/>
                    </a:xfrm>
                  </p:grpSpPr>
                  <p:sp>
                    <p:nvSpPr>
                      <p:cNvPr id="196864" name="Freeform 2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" y="1192"/>
                        <a:ext cx="1137" cy="210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105"/>
                          </a:cxn>
                          <a:cxn ang="0">
                            <a:pos x="242" y="2081"/>
                          </a:cxn>
                          <a:cxn ang="0">
                            <a:pos x="387" y="1936"/>
                          </a:cxn>
                          <a:cxn ang="0">
                            <a:pos x="484" y="1766"/>
                          </a:cxn>
                          <a:cxn ang="0">
                            <a:pos x="581" y="1403"/>
                          </a:cxn>
                          <a:cxn ang="0">
                            <a:pos x="654" y="920"/>
                          </a:cxn>
                          <a:cxn ang="0">
                            <a:pos x="726" y="508"/>
                          </a:cxn>
                          <a:cxn ang="0">
                            <a:pos x="823" y="218"/>
                          </a:cxn>
                          <a:cxn ang="0">
                            <a:pos x="968" y="73"/>
                          </a:cxn>
                          <a:cxn ang="0">
                            <a:pos x="1137" y="0"/>
                          </a:cxn>
                        </a:cxnLst>
                        <a:rect l="0" t="0" r="r" b="b"/>
                        <a:pathLst>
                          <a:path w="1137" h="2109">
                            <a:moveTo>
                              <a:pt x="0" y="2105"/>
                            </a:moveTo>
                            <a:cubicBezTo>
                              <a:pt x="88" y="2107"/>
                              <a:pt x="177" y="2109"/>
                              <a:pt x="242" y="2081"/>
                            </a:cubicBezTo>
                            <a:cubicBezTo>
                              <a:pt x="307" y="2053"/>
                              <a:pt x="347" y="1988"/>
                              <a:pt x="387" y="1936"/>
                            </a:cubicBezTo>
                            <a:cubicBezTo>
                              <a:pt x="427" y="1884"/>
                              <a:pt x="452" y="1855"/>
                              <a:pt x="484" y="1766"/>
                            </a:cubicBezTo>
                            <a:cubicBezTo>
                              <a:pt x="516" y="1677"/>
                              <a:pt x="553" y="1544"/>
                              <a:pt x="581" y="1403"/>
                            </a:cubicBezTo>
                            <a:cubicBezTo>
                              <a:pt x="609" y="1262"/>
                              <a:pt x="630" y="1069"/>
                              <a:pt x="654" y="920"/>
                            </a:cubicBezTo>
                            <a:cubicBezTo>
                              <a:pt x="678" y="771"/>
                              <a:pt x="698" y="625"/>
                              <a:pt x="726" y="508"/>
                            </a:cubicBezTo>
                            <a:cubicBezTo>
                              <a:pt x="754" y="391"/>
                              <a:pt x="783" y="290"/>
                              <a:pt x="823" y="218"/>
                            </a:cubicBezTo>
                            <a:cubicBezTo>
                              <a:pt x="863" y="146"/>
                              <a:pt x="916" y="109"/>
                              <a:pt x="968" y="73"/>
                            </a:cubicBezTo>
                            <a:cubicBezTo>
                              <a:pt x="1020" y="37"/>
                              <a:pt x="1113" y="12"/>
                              <a:pt x="1137" y="0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rgbClr val="F00E0E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6865" name="Freeform 2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1192"/>
                        <a:ext cx="97" cy="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97" y="0"/>
                          </a:cxn>
                        </a:cxnLst>
                        <a:rect l="0" t="0" r="r" b="b"/>
                        <a:pathLst>
                          <a:path w="97" h="1">
                            <a:moveTo>
                              <a:pt x="0" y="0"/>
                            </a:moveTo>
                            <a:cubicBezTo>
                              <a:pt x="36" y="0"/>
                              <a:pt x="73" y="0"/>
                              <a:pt x="97" y="0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rgbClr val="F00E0E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96866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4065" y="1434"/>
                    <a:ext cx="65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867" name="Line 25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4174" y="1519"/>
                    <a:ext cx="60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868" name="Line 26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4162" y="1555"/>
                    <a:ext cx="53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869" name="Line 26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4126" y="1543"/>
                    <a:ext cx="55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870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4017" y="1821"/>
                    <a:ext cx="128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873" name="Rectangle 265"/>
                  <p:cNvSpPr>
                    <a:spLocks noChangeArrowheads="1"/>
                  </p:cNvSpPr>
                  <p:nvPr/>
                </p:nvSpPr>
                <p:spPr bwMode="auto">
                  <a:xfrm>
                    <a:off x="4404" y="1821"/>
                    <a:ext cx="218" cy="169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74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4428" y="1821"/>
                    <a:ext cx="218" cy="169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75" name="Rectangle 267"/>
                  <p:cNvSpPr>
                    <a:spLocks noChangeArrowheads="1"/>
                  </p:cNvSpPr>
                  <p:nvPr/>
                </p:nvSpPr>
                <p:spPr bwMode="auto">
                  <a:xfrm>
                    <a:off x="4477" y="1821"/>
                    <a:ext cx="218" cy="169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877" name="Line 269"/>
                <p:cNvSpPr>
                  <a:spLocks noChangeShapeType="1"/>
                </p:cNvSpPr>
                <p:nvPr/>
              </p:nvSpPr>
              <p:spPr bwMode="auto">
                <a:xfrm>
                  <a:off x="751" y="1773"/>
                  <a:ext cx="266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78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1066" y="1773"/>
                  <a:ext cx="266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80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1364" y="1652"/>
                  <a:ext cx="798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sz="1600" i="1" dirty="0">
                      <a:solidFill>
                        <a:srgbClr val="090EDB"/>
                      </a:solidFill>
                    </a:rPr>
                    <a:t>t </a:t>
                  </a:r>
                  <a:r>
                    <a:rPr lang="en-US" sz="1600" dirty="0">
                      <a:solidFill>
                        <a:srgbClr val="090EDB"/>
                      </a:solidFill>
                    </a:rPr>
                    <a:t>pulse time jitter</a:t>
                  </a:r>
                </a:p>
              </p:txBody>
            </p:sp>
          </p:grpSp>
          <p:sp>
            <p:nvSpPr>
              <p:cNvPr id="196882" name="Text Box 274"/>
              <p:cNvSpPr txBox="1">
                <a:spLocks noChangeArrowheads="1"/>
              </p:cNvSpPr>
              <p:nvPr/>
            </p:nvSpPr>
            <p:spPr bwMode="auto">
              <a:xfrm>
                <a:off x="1162" y="878"/>
                <a:ext cx="75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“</a:t>
                </a:r>
                <a:r>
                  <a:rPr lang="en-US" dirty="0">
                    <a:solidFill>
                      <a:srgbClr val="090EDB"/>
                    </a:solidFill>
                  </a:rPr>
                  <a:t>walk</a:t>
                </a:r>
                <a:r>
                  <a:rPr lang="en-US" dirty="0"/>
                  <a:t>”</a:t>
                </a:r>
              </a:p>
            </p:txBody>
          </p:sp>
        </p:grpSp>
        <p:sp>
          <p:nvSpPr>
            <p:cNvPr id="196887" name="Text Box 279"/>
            <p:cNvSpPr txBox="1">
              <a:spLocks noChangeArrowheads="1"/>
            </p:cNvSpPr>
            <p:nvPr/>
          </p:nvSpPr>
          <p:spPr bwMode="auto">
            <a:xfrm>
              <a:off x="96" y="1056"/>
              <a:ext cx="3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/>
                <a:t>U</a:t>
              </a:r>
              <a:r>
                <a:rPr lang="en-US" sz="1600" baseline="-25000" dirty="0" err="1"/>
                <a:t>disc</a:t>
              </a:r>
              <a:endParaRPr lang="en-US" sz="1600" baseline="-25000" dirty="0"/>
            </a:p>
          </p:txBody>
        </p:sp>
      </p:grpSp>
      <p:sp>
        <p:nvSpPr>
          <p:cNvPr id="184" name="Rectangle 58"/>
          <p:cNvSpPr>
            <a:spLocks noChangeArrowheads="1"/>
          </p:cNvSpPr>
          <p:nvPr/>
        </p:nvSpPr>
        <p:spPr bwMode="auto">
          <a:xfrm>
            <a:off x="2547937" y="4381500"/>
            <a:ext cx="347663" cy="4953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Text Box 202"/>
          <p:cNvSpPr txBox="1">
            <a:spLocks noChangeArrowheads="1"/>
          </p:cNvSpPr>
          <p:nvPr/>
        </p:nvSpPr>
        <p:spPr bwMode="auto">
          <a:xfrm>
            <a:off x="2851150" y="4502150"/>
            <a:ext cx="958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Splitter</a:t>
            </a:r>
          </a:p>
        </p:txBody>
      </p:sp>
      <p:grpSp>
        <p:nvGrpSpPr>
          <p:cNvPr id="192" name="Group 191"/>
          <p:cNvGrpSpPr/>
          <p:nvPr/>
        </p:nvGrpSpPr>
        <p:grpSpPr>
          <a:xfrm flipV="1">
            <a:off x="332164" y="4181475"/>
            <a:ext cx="620336" cy="619125"/>
            <a:chOff x="873200" y="5632450"/>
            <a:chExt cx="620336" cy="619125"/>
          </a:xfrm>
        </p:grpSpPr>
        <p:sp>
          <p:nvSpPr>
            <p:cNvPr id="186" name="Freeform 64"/>
            <p:cNvSpPr>
              <a:spLocks/>
            </p:cNvSpPr>
            <p:nvPr/>
          </p:nvSpPr>
          <p:spPr bwMode="auto">
            <a:xfrm>
              <a:off x="873200" y="5632450"/>
              <a:ext cx="307900" cy="615950"/>
            </a:xfrm>
            <a:custGeom>
              <a:avLst/>
              <a:gdLst/>
              <a:ahLst/>
              <a:cxnLst>
                <a:cxn ang="0">
                  <a:pos x="0" y="2105"/>
                </a:cxn>
                <a:cxn ang="0">
                  <a:pos x="242" y="2081"/>
                </a:cxn>
                <a:cxn ang="0">
                  <a:pos x="387" y="1936"/>
                </a:cxn>
                <a:cxn ang="0">
                  <a:pos x="484" y="1766"/>
                </a:cxn>
                <a:cxn ang="0">
                  <a:pos x="581" y="1403"/>
                </a:cxn>
                <a:cxn ang="0">
                  <a:pos x="654" y="920"/>
                </a:cxn>
                <a:cxn ang="0">
                  <a:pos x="726" y="508"/>
                </a:cxn>
                <a:cxn ang="0">
                  <a:pos x="823" y="218"/>
                </a:cxn>
                <a:cxn ang="0">
                  <a:pos x="968" y="73"/>
                </a:cxn>
                <a:cxn ang="0">
                  <a:pos x="1137" y="0"/>
                </a:cxn>
              </a:cxnLst>
              <a:rect l="0" t="0" r="r" b="b"/>
              <a:pathLst>
                <a:path w="1137" h="2109">
                  <a:moveTo>
                    <a:pt x="0" y="2105"/>
                  </a:moveTo>
                  <a:cubicBezTo>
                    <a:pt x="88" y="2107"/>
                    <a:pt x="177" y="2109"/>
                    <a:pt x="242" y="2081"/>
                  </a:cubicBezTo>
                  <a:cubicBezTo>
                    <a:pt x="307" y="2053"/>
                    <a:pt x="347" y="1988"/>
                    <a:pt x="387" y="1936"/>
                  </a:cubicBezTo>
                  <a:cubicBezTo>
                    <a:pt x="427" y="1884"/>
                    <a:pt x="452" y="1855"/>
                    <a:pt x="484" y="1766"/>
                  </a:cubicBezTo>
                  <a:cubicBezTo>
                    <a:pt x="516" y="1677"/>
                    <a:pt x="553" y="1544"/>
                    <a:pt x="581" y="1403"/>
                  </a:cubicBezTo>
                  <a:cubicBezTo>
                    <a:pt x="609" y="1262"/>
                    <a:pt x="630" y="1069"/>
                    <a:pt x="654" y="920"/>
                  </a:cubicBezTo>
                  <a:cubicBezTo>
                    <a:pt x="678" y="771"/>
                    <a:pt x="698" y="625"/>
                    <a:pt x="726" y="508"/>
                  </a:cubicBezTo>
                  <a:cubicBezTo>
                    <a:pt x="754" y="391"/>
                    <a:pt x="783" y="290"/>
                    <a:pt x="823" y="218"/>
                  </a:cubicBezTo>
                  <a:cubicBezTo>
                    <a:pt x="863" y="146"/>
                    <a:pt x="916" y="109"/>
                    <a:pt x="968" y="73"/>
                  </a:cubicBezTo>
                  <a:cubicBezTo>
                    <a:pt x="1020" y="37"/>
                    <a:pt x="1113" y="12"/>
                    <a:pt x="1137" y="0"/>
                  </a:cubicBezTo>
                </a:path>
              </a:pathLst>
            </a:custGeom>
            <a:noFill/>
            <a:ln w="38100" cmpd="sng">
              <a:solidFill>
                <a:srgbClr val="F00E0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67"/>
            <p:cNvSpPr>
              <a:spLocks/>
            </p:cNvSpPr>
            <p:nvPr/>
          </p:nvSpPr>
          <p:spPr bwMode="auto">
            <a:xfrm flipH="1">
              <a:off x="1185636" y="5632450"/>
              <a:ext cx="307900" cy="615950"/>
            </a:xfrm>
            <a:custGeom>
              <a:avLst/>
              <a:gdLst/>
              <a:ahLst/>
              <a:cxnLst>
                <a:cxn ang="0">
                  <a:pos x="0" y="2105"/>
                </a:cxn>
                <a:cxn ang="0">
                  <a:pos x="242" y="2081"/>
                </a:cxn>
                <a:cxn ang="0">
                  <a:pos x="387" y="1936"/>
                </a:cxn>
                <a:cxn ang="0">
                  <a:pos x="484" y="1766"/>
                </a:cxn>
                <a:cxn ang="0">
                  <a:pos x="581" y="1403"/>
                </a:cxn>
                <a:cxn ang="0">
                  <a:pos x="654" y="920"/>
                </a:cxn>
                <a:cxn ang="0">
                  <a:pos x="726" y="508"/>
                </a:cxn>
                <a:cxn ang="0">
                  <a:pos x="823" y="218"/>
                </a:cxn>
                <a:cxn ang="0">
                  <a:pos x="968" y="73"/>
                </a:cxn>
                <a:cxn ang="0">
                  <a:pos x="1137" y="0"/>
                </a:cxn>
              </a:cxnLst>
              <a:rect l="0" t="0" r="r" b="b"/>
              <a:pathLst>
                <a:path w="1137" h="2109">
                  <a:moveTo>
                    <a:pt x="0" y="2105"/>
                  </a:moveTo>
                  <a:cubicBezTo>
                    <a:pt x="88" y="2107"/>
                    <a:pt x="177" y="2109"/>
                    <a:pt x="242" y="2081"/>
                  </a:cubicBezTo>
                  <a:cubicBezTo>
                    <a:pt x="307" y="2053"/>
                    <a:pt x="347" y="1988"/>
                    <a:pt x="387" y="1936"/>
                  </a:cubicBezTo>
                  <a:cubicBezTo>
                    <a:pt x="427" y="1884"/>
                    <a:pt x="452" y="1855"/>
                    <a:pt x="484" y="1766"/>
                  </a:cubicBezTo>
                  <a:cubicBezTo>
                    <a:pt x="516" y="1677"/>
                    <a:pt x="553" y="1544"/>
                    <a:pt x="581" y="1403"/>
                  </a:cubicBezTo>
                  <a:cubicBezTo>
                    <a:pt x="609" y="1262"/>
                    <a:pt x="630" y="1069"/>
                    <a:pt x="654" y="920"/>
                  </a:cubicBezTo>
                  <a:cubicBezTo>
                    <a:pt x="678" y="771"/>
                    <a:pt x="698" y="625"/>
                    <a:pt x="726" y="508"/>
                  </a:cubicBezTo>
                  <a:cubicBezTo>
                    <a:pt x="754" y="391"/>
                    <a:pt x="783" y="290"/>
                    <a:pt x="823" y="218"/>
                  </a:cubicBezTo>
                  <a:cubicBezTo>
                    <a:pt x="863" y="146"/>
                    <a:pt x="916" y="109"/>
                    <a:pt x="968" y="73"/>
                  </a:cubicBezTo>
                  <a:cubicBezTo>
                    <a:pt x="1020" y="37"/>
                    <a:pt x="1113" y="12"/>
                    <a:pt x="1137" y="0"/>
                  </a:cubicBezTo>
                </a:path>
              </a:pathLst>
            </a:custGeom>
            <a:noFill/>
            <a:ln w="38100" cmpd="sng">
              <a:solidFill>
                <a:srgbClr val="F00E0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72"/>
            <p:cNvSpPr>
              <a:spLocks/>
            </p:cNvSpPr>
            <p:nvPr/>
          </p:nvSpPr>
          <p:spPr bwMode="auto">
            <a:xfrm>
              <a:off x="873200" y="5786438"/>
              <a:ext cx="307900" cy="423863"/>
            </a:xfrm>
            <a:custGeom>
              <a:avLst/>
              <a:gdLst/>
              <a:ahLst/>
              <a:cxnLst>
                <a:cxn ang="0">
                  <a:pos x="0" y="2105"/>
                </a:cxn>
                <a:cxn ang="0">
                  <a:pos x="242" y="2081"/>
                </a:cxn>
                <a:cxn ang="0">
                  <a:pos x="387" y="1936"/>
                </a:cxn>
                <a:cxn ang="0">
                  <a:pos x="484" y="1766"/>
                </a:cxn>
                <a:cxn ang="0">
                  <a:pos x="581" y="1403"/>
                </a:cxn>
                <a:cxn ang="0">
                  <a:pos x="654" y="920"/>
                </a:cxn>
                <a:cxn ang="0">
                  <a:pos x="726" y="508"/>
                </a:cxn>
                <a:cxn ang="0">
                  <a:pos x="823" y="218"/>
                </a:cxn>
                <a:cxn ang="0">
                  <a:pos x="968" y="73"/>
                </a:cxn>
                <a:cxn ang="0">
                  <a:pos x="1137" y="0"/>
                </a:cxn>
              </a:cxnLst>
              <a:rect l="0" t="0" r="r" b="b"/>
              <a:pathLst>
                <a:path w="1137" h="2109">
                  <a:moveTo>
                    <a:pt x="0" y="2105"/>
                  </a:moveTo>
                  <a:cubicBezTo>
                    <a:pt x="88" y="2107"/>
                    <a:pt x="177" y="2109"/>
                    <a:pt x="242" y="2081"/>
                  </a:cubicBezTo>
                  <a:cubicBezTo>
                    <a:pt x="307" y="2053"/>
                    <a:pt x="347" y="1988"/>
                    <a:pt x="387" y="1936"/>
                  </a:cubicBezTo>
                  <a:cubicBezTo>
                    <a:pt x="427" y="1884"/>
                    <a:pt x="452" y="1855"/>
                    <a:pt x="484" y="1766"/>
                  </a:cubicBezTo>
                  <a:cubicBezTo>
                    <a:pt x="516" y="1677"/>
                    <a:pt x="553" y="1544"/>
                    <a:pt x="581" y="1403"/>
                  </a:cubicBezTo>
                  <a:cubicBezTo>
                    <a:pt x="609" y="1262"/>
                    <a:pt x="630" y="1069"/>
                    <a:pt x="654" y="920"/>
                  </a:cubicBezTo>
                  <a:cubicBezTo>
                    <a:pt x="678" y="771"/>
                    <a:pt x="698" y="625"/>
                    <a:pt x="726" y="508"/>
                  </a:cubicBezTo>
                  <a:cubicBezTo>
                    <a:pt x="754" y="391"/>
                    <a:pt x="783" y="290"/>
                    <a:pt x="823" y="218"/>
                  </a:cubicBezTo>
                  <a:cubicBezTo>
                    <a:pt x="863" y="146"/>
                    <a:pt x="916" y="109"/>
                    <a:pt x="968" y="73"/>
                  </a:cubicBezTo>
                  <a:cubicBezTo>
                    <a:pt x="1020" y="37"/>
                    <a:pt x="1113" y="12"/>
                    <a:pt x="1137" y="0"/>
                  </a:cubicBezTo>
                </a:path>
              </a:pathLst>
            </a:custGeom>
            <a:noFill/>
            <a:ln w="38100" cmpd="sng">
              <a:solidFill>
                <a:srgbClr val="F00E0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75"/>
            <p:cNvSpPr>
              <a:spLocks/>
            </p:cNvSpPr>
            <p:nvPr/>
          </p:nvSpPr>
          <p:spPr bwMode="auto">
            <a:xfrm flipH="1">
              <a:off x="1185636" y="5786438"/>
              <a:ext cx="307900" cy="423863"/>
            </a:xfrm>
            <a:custGeom>
              <a:avLst/>
              <a:gdLst/>
              <a:ahLst/>
              <a:cxnLst>
                <a:cxn ang="0">
                  <a:pos x="0" y="2105"/>
                </a:cxn>
                <a:cxn ang="0">
                  <a:pos x="242" y="2081"/>
                </a:cxn>
                <a:cxn ang="0">
                  <a:pos x="387" y="1936"/>
                </a:cxn>
                <a:cxn ang="0">
                  <a:pos x="484" y="1766"/>
                </a:cxn>
                <a:cxn ang="0">
                  <a:pos x="581" y="1403"/>
                </a:cxn>
                <a:cxn ang="0">
                  <a:pos x="654" y="920"/>
                </a:cxn>
                <a:cxn ang="0">
                  <a:pos x="726" y="508"/>
                </a:cxn>
                <a:cxn ang="0">
                  <a:pos x="823" y="218"/>
                </a:cxn>
                <a:cxn ang="0">
                  <a:pos x="968" y="73"/>
                </a:cxn>
                <a:cxn ang="0">
                  <a:pos x="1137" y="0"/>
                </a:cxn>
              </a:cxnLst>
              <a:rect l="0" t="0" r="r" b="b"/>
              <a:pathLst>
                <a:path w="1137" h="2109">
                  <a:moveTo>
                    <a:pt x="0" y="2105"/>
                  </a:moveTo>
                  <a:cubicBezTo>
                    <a:pt x="88" y="2107"/>
                    <a:pt x="177" y="2109"/>
                    <a:pt x="242" y="2081"/>
                  </a:cubicBezTo>
                  <a:cubicBezTo>
                    <a:pt x="307" y="2053"/>
                    <a:pt x="347" y="1988"/>
                    <a:pt x="387" y="1936"/>
                  </a:cubicBezTo>
                  <a:cubicBezTo>
                    <a:pt x="427" y="1884"/>
                    <a:pt x="452" y="1855"/>
                    <a:pt x="484" y="1766"/>
                  </a:cubicBezTo>
                  <a:cubicBezTo>
                    <a:pt x="516" y="1677"/>
                    <a:pt x="553" y="1544"/>
                    <a:pt x="581" y="1403"/>
                  </a:cubicBezTo>
                  <a:cubicBezTo>
                    <a:pt x="609" y="1262"/>
                    <a:pt x="630" y="1069"/>
                    <a:pt x="654" y="920"/>
                  </a:cubicBezTo>
                  <a:cubicBezTo>
                    <a:pt x="678" y="771"/>
                    <a:pt x="698" y="625"/>
                    <a:pt x="726" y="508"/>
                  </a:cubicBezTo>
                  <a:cubicBezTo>
                    <a:pt x="754" y="391"/>
                    <a:pt x="783" y="290"/>
                    <a:pt x="823" y="218"/>
                  </a:cubicBezTo>
                  <a:cubicBezTo>
                    <a:pt x="863" y="146"/>
                    <a:pt x="916" y="109"/>
                    <a:pt x="968" y="73"/>
                  </a:cubicBezTo>
                  <a:cubicBezTo>
                    <a:pt x="1020" y="37"/>
                    <a:pt x="1113" y="12"/>
                    <a:pt x="1137" y="0"/>
                  </a:cubicBezTo>
                </a:path>
              </a:pathLst>
            </a:custGeom>
            <a:noFill/>
            <a:ln w="38100" cmpd="sng">
              <a:solidFill>
                <a:srgbClr val="F00E0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 flipH="1">
              <a:off x="1185636" y="6016625"/>
              <a:ext cx="307900" cy="231775"/>
            </a:xfrm>
            <a:custGeom>
              <a:avLst/>
              <a:gdLst/>
              <a:ahLst/>
              <a:cxnLst>
                <a:cxn ang="0">
                  <a:pos x="0" y="2105"/>
                </a:cxn>
                <a:cxn ang="0">
                  <a:pos x="242" y="2081"/>
                </a:cxn>
                <a:cxn ang="0">
                  <a:pos x="387" y="1936"/>
                </a:cxn>
                <a:cxn ang="0">
                  <a:pos x="484" y="1766"/>
                </a:cxn>
                <a:cxn ang="0">
                  <a:pos x="581" y="1403"/>
                </a:cxn>
                <a:cxn ang="0">
                  <a:pos x="654" y="920"/>
                </a:cxn>
                <a:cxn ang="0">
                  <a:pos x="726" y="508"/>
                </a:cxn>
                <a:cxn ang="0">
                  <a:pos x="823" y="218"/>
                </a:cxn>
                <a:cxn ang="0">
                  <a:pos x="968" y="73"/>
                </a:cxn>
                <a:cxn ang="0">
                  <a:pos x="1137" y="0"/>
                </a:cxn>
              </a:cxnLst>
              <a:rect l="0" t="0" r="r" b="b"/>
              <a:pathLst>
                <a:path w="1137" h="2109">
                  <a:moveTo>
                    <a:pt x="0" y="2105"/>
                  </a:moveTo>
                  <a:cubicBezTo>
                    <a:pt x="88" y="2107"/>
                    <a:pt x="177" y="2109"/>
                    <a:pt x="242" y="2081"/>
                  </a:cubicBezTo>
                  <a:cubicBezTo>
                    <a:pt x="307" y="2053"/>
                    <a:pt x="347" y="1988"/>
                    <a:pt x="387" y="1936"/>
                  </a:cubicBezTo>
                  <a:cubicBezTo>
                    <a:pt x="427" y="1884"/>
                    <a:pt x="452" y="1855"/>
                    <a:pt x="484" y="1766"/>
                  </a:cubicBezTo>
                  <a:cubicBezTo>
                    <a:pt x="516" y="1677"/>
                    <a:pt x="553" y="1544"/>
                    <a:pt x="581" y="1403"/>
                  </a:cubicBezTo>
                  <a:cubicBezTo>
                    <a:pt x="609" y="1262"/>
                    <a:pt x="630" y="1069"/>
                    <a:pt x="654" y="920"/>
                  </a:cubicBezTo>
                  <a:cubicBezTo>
                    <a:pt x="678" y="771"/>
                    <a:pt x="698" y="625"/>
                    <a:pt x="726" y="508"/>
                  </a:cubicBezTo>
                  <a:cubicBezTo>
                    <a:pt x="754" y="391"/>
                    <a:pt x="783" y="290"/>
                    <a:pt x="823" y="218"/>
                  </a:cubicBezTo>
                  <a:cubicBezTo>
                    <a:pt x="863" y="146"/>
                    <a:pt x="916" y="109"/>
                    <a:pt x="968" y="73"/>
                  </a:cubicBezTo>
                  <a:cubicBezTo>
                    <a:pt x="1020" y="37"/>
                    <a:pt x="1113" y="12"/>
                    <a:pt x="1137" y="0"/>
                  </a:cubicBezTo>
                </a:path>
              </a:pathLst>
            </a:custGeom>
            <a:noFill/>
            <a:ln w="38100" cmpd="sng">
              <a:solidFill>
                <a:srgbClr val="F00E0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79"/>
            <p:cNvSpPr>
              <a:spLocks/>
            </p:cNvSpPr>
            <p:nvPr/>
          </p:nvSpPr>
          <p:spPr bwMode="auto">
            <a:xfrm>
              <a:off x="876300" y="6019800"/>
              <a:ext cx="307900" cy="231775"/>
            </a:xfrm>
            <a:custGeom>
              <a:avLst/>
              <a:gdLst/>
              <a:ahLst/>
              <a:cxnLst>
                <a:cxn ang="0">
                  <a:pos x="0" y="2105"/>
                </a:cxn>
                <a:cxn ang="0">
                  <a:pos x="242" y="2081"/>
                </a:cxn>
                <a:cxn ang="0">
                  <a:pos x="387" y="1936"/>
                </a:cxn>
                <a:cxn ang="0">
                  <a:pos x="484" y="1766"/>
                </a:cxn>
                <a:cxn ang="0">
                  <a:pos x="581" y="1403"/>
                </a:cxn>
                <a:cxn ang="0">
                  <a:pos x="654" y="920"/>
                </a:cxn>
                <a:cxn ang="0">
                  <a:pos x="726" y="508"/>
                </a:cxn>
                <a:cxn ang="0">
                  <a:pos x="823" y="218"/>
                </a:cxn>
                <a:cxn ang="0">
                  <a:pos x="968" y="73"/>
                </a:cxn>
                <a:cxn ang="0">
                  <a:pos x="1137" y="0"/>
                </a:cxn>
              </a:cxnLst>
              <a:rect l="0" t="0" r="r" b="b"/>
              <a:pathLst>
                <a:path w="1137" h="2109">
                  <a:moveTo>
                    <a:pt x="0" y="2105"/>
                  </a:moveTo>
                  <a:cubicBezTo>
                    <a:pt x="88" y="2107"/>
                    <a:pt x="177" y="2109"/>
                    <a:pt x="242" y="2081"/>
                  </a:cubicBezTo>
                  <a:cubicBezTo>
                    <a:pt x="307" y="2053"/>
                    <a:pt x="347" y="1988"/>
                    <a:pt x="387" y="1936"/>
                  </a:cubicBezTo>
                  <a:cubicBezTo>
                    <a:pt x="427" y="1884"/>
                    <a:pt x="452" y="1855"/>
                    <a:pt x="484" y="1766"/>
                  </a:cubicBezTo>
                  <a:cubicBezTo>
                    <a:pt x="516" y="1677"/>
                    <a:pt x="553" y="1544"/>
                    <a:pt x="581" y="1403"/>
                  </a:cubicBezTo>
                  <a:cubicBezTo>
                    <a:pt x="609" y="1262"/>
                    <a:pt x="630" y="1069"/>
                    <a:pt x="654" y="920"/>
                  </a:cubicBezTo>
                  <a:cubicBezTo>
                    <a:pt x="678" y="771"/>
                    <a:pt x="698" y="625"/>
                    <a:pt x="726" y="508"/>
                  </a:cubicBezTo>
                  <a:cubicBezTo>
                    <a:pt x="754" y="391"/>
                    <a:pt x="783" y="290"/>
                    <a:pt x="823" y="218"/>
                  </a:cubicBezTo>
                  <a:cubicBezTo>
                    <a:pt x="863" y="146"/>
                    <a:pt x="916" y="109"/>
                    <a:pt x="968" y="73"/>
                  </a:cubicBezTo>
                  <a:cubicBezTo>
                    <a:pt x="1020" y="37"/>
                    <a:pt x="1113" y="12"/>
                    <a:pt x="1137" y="0"/>
                  </a:cubicBezTo>
                </a:path>
              </a:pathLst>
            </a:custGeom>
            <a:noFill/>
            <a:ln w="38100" cmpd="sng">
              <a:solidFill>
                <a:srgbClr val="F00E0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" name="Text Box 272"/>
          <p:cNvSpPr txBox="1">
            <a:spLocks noChangeArrowheads="1"/>
          </p:cNvSpPr>
          <p:nvPr/>
        </p:nvSpPr>
        <p:spPr bwMode="auto">
          <a:xfrm>
            <a:off x="419100" y="824925"/>
            <a:ext cx="3238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i="1" dirty="0"/>
              <a:t>E </a:t>
            </a:r>
            <a:r>
              <a:rPr lang="en-US" sz="1600" dirty="0"/>
              <a:t>pulse amplitude spectrum </a:t>
            </a:r>
          </a:p>
        </p:txBody>
      </p:sp>
      <p:sp>
        <p:nvSpPr>
          <p:cNvPr id="172" name="Right Arrow 171"/>
          <p:cNvSpPr/>
          <p:nvPr/>
        </p:nvSpPr>
        <p:spPr bwMode="auto">
          <a:xfrm>
            <a:off x="2362200" y="1973263"/>
            <a:ext cx="533400" cy="381000"/>
          </a:xfrm>
          <a:prstGeom prst="rightArrow">
            <a:avLst/>
          </a:prstGeom>
          <a:solidFill>
            <a:srgbClr val="99F7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Signal Process.</a:t>
            </a:r>
          </a:p>
        </p:txBody>
      </p:sp>
      <p:sp>
        <p:nvSpPr>
          <p:cNvPr id="1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Udo Schröder, 2009</a:t>
            </a:r>
          </a:p>
        </p:txBody>
      </p:sp>
      <p:sp>
        <p:nvSpPr>
          <p:cNvPr id="1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26C3-53A9-4AFB-B510-F95342DC7ACD}" type="slidenum">
              <a:rPr lang="en-US"/>
              <a:pPr/>
              <a:t>14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 Modules</a:t>
            </a:r>
          </a:p>
        </p:txBody>
      </p:sp>
      <p:grpSp>
        <p:nvGrpSpPr>
          <p:cNvPr id="194583" name="Group 23"/>
          <p:cNvGrpSpPr>
            <a:grpSpLocks/>
          </p:cNvGrpSpPr>
          <p:nvPr/>
        </p:nvGrpSpPr>
        <p:grpSpPr bwMode="auto">
          <a:xfrm>
            <a:off x="763588" y="1654175"/>
            <a:ext cx="1960562" cy="730250"/>
            <a:chOff x="445" y="926"/>
            <a:chExt cx="1235" cy="460"/>
          </a:xfrm>
        </p:grpSpPr>
        <p:grpSp>
          <p:nvGrpSpPr>
            <p:cNvPr id="194576" name="Group 16"/>
            <p:cNvGrpSpPr>
              <a:grpSpLocks/>
            </p:cNvGrpSpPr>
            <p:nvPr/>
          </p:nvGrpSpPr>
          <p:grpSpPr bwMode="auto">
            <a:xfrm>
              <a:off x="445" y="926"/>
              <a:ext cx="741" cy="460"/>
              <a:chOff x="445" y="926"/>
              <a:chExt cx="741" cy="460"/>
            </a:xfrm>
          </p:grpSpPr>
          <p:sp>
            <p:nvSpPr>
              <p:cNvPr id="194564" name="AutoShape 4"/>
              <p:cNvSpPr>
                <a:spLocks noChangeArrowheads="1"/>
              </p:cNvSpPr>
              <p:nvPr/>
            </p:nvSpPr>
            <p:spPr bwMode="auto">
              <a:xfrm rot="5400000">
                <a:off x="702" y="902"/>
                <a:ext cx="460" cy="508"/>
              </a:xfrm>
              <a:custGeom>
                <a:avLst/>
                <a:gdLst>
                  <a:gd name="G0" fmla="+- 376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76"/>
                  <a:gd name="G18" fmla="*/ 376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76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76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212 w 21600"/>
                  <a:gd name="T15" fmla="*/ 10800 h 21600"/>
                  <a:gd name="T16" fmla="*/ 10800 w 21600"/>
                  <a:gd name="T17" fmla="*/ 10424 h 21600"/>
                  <a:gd name="T18" fmla="*/ 16388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424" y="10800"/>
                    </a:moveTo>
                    <a:cubicBezTo>
                      <a:pt x="10424" y="10592"/>
                      <a:pt x="10592" y="10424"/>
                      <a:pt x="10800" y="10424"/>
                    </a:cubicBezTo>
                    <a:cubicBezTo>
                      <a:pt x="11007" y="10423"/>
                      <a:pt x="11175" y="10592"/>
                      <a:pt x="11176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4569" name="Group 9"/>
              <p:cNvGrpSpPr>
                <a:grpSpLocks/>
              </p:cNvGrpSpPr>
              <p:nvPr/>
            </p:nvGrpSpPr>
            <p:grpSpPr bwMode="auto">
              <a:xfrm>
                <a:off x="454" y="1038"/>
                <a:ext cx="483" cy="72"/>
                <a:chOff x="437" y="1038"/>
                <a:chExt cx="483" cy="72"/>
              </a:xfrm>
            </p:grpSpPr>
            <p:sp>
              <p:nvSpPr>
                <p:cNvPr id="194567" name="Line 7"/>
                <p:cNvSpPr>
                  <a:spLocks noChangeShapeType="1"/>
                </p:cNvSpPr>
                <p:nvPr/>
              </p:nvSpPr>
              <p:spPr bwMode="auto">
                <a:xfrm>
                  <a:off x="485" y="1071"/>
                  <a:ext cx="43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568" name="Oval 8"/>
                <p:cNvSpPr>
                  <a:spLocks noChangeArrowheads="1"/>
                </p:cNvSpPr>
                <p:nvPr/>
              </p:nvSpPr>
              <p:spPr bwMode="auto">
                <a:xfrm>
                  <a:off x="437" y="1038"/>
                  <a:ext cx="72" cy="72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4573" name="Group 13"/>
              <p:cNvGrpSpPr>
                <a:grpSpLocks/>
              </p:cNvGrpSpPr>
              <p:nvPr/>
            </p:nvGrpSpPr>
            <p:grpSpPr bwMode="auto">
              <a:xfrm>
                <a:off x="445" y="1214"/>
                <a:ext cx="483" cy="72"/>
                <a:chOff x="437" y="1038"/>
                <a:chExt cx="483" cy="72"/>
              </a:xfrm>
            </p:grpSpPr>
            <p:sp>
              <p:nvSpPr>
                <p:cNvPr id="194574" name="Line 14"/>
                <p:cNvSpPr>
                  <a:spLocks noChangeShapeType="1"/>
                </p:cNvSpPr>
                <p:nvPr/>
              </p:nvSpPr>
              <p:spPr bwMode="auto">
                <a:xfrm>
                  <a:off x="485" y="1071"/>
                  <a:ext cx="43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575" name="Oval 15"/>
                <p:cNvSpPr>
                  <a:spLocks noChangeArrowheads="1"/>
                </p:cNvSpPr>
                <p:nvPr/>
              </p:nvSpPr>
              <p:spPr bwMode="auto">
                <a:xfrm>
                  <a:off x="437" y="1038"/>
                  <a:ext cx="72" cy="72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4580" name="Group 20"/>
            <p:cNvGrpSpPr>
              <a:grpSpLocks/>
            </p:cNvGrpSpPr>
            <p:nvPr/>
          </p:nvGrpSpPr>
          <p:grpSpPr bwMode="auto">
            <a:xfrm flipH="1">
              <a:off x="1197" y="1125"/>
              <a:ext cx="483" cy="72"/>
              <a:chOff x="437" y="1038"/>
              <a:chExt cx="483" cy="72"/>
            </a:xfrm>
          </p:grpSpPr>
          <p:sp>
            <p:nvSpPr>
              <p:cNvPr id="194581" name="Line 21"/>
              <p:cNvSpPr>
                <a:spLocks noChangeShapeType="1"/>
              </p:cNvSpPr>
              <p:nvPr/>
            </p:nvSpPr>
            <p:spPr bwMode="auto">
              <a:xfrm>
                <a:off x="485" y="1071"/>
                <a:ext cx="43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582" name="Oval 22"/>
              <p:cNvSpPr>
                <a:spLocks noChangeArrowheads="1"/>
              </p:cNvSpPr>
              <p:nvPr/>
            </p:nvSpPr>
            <p:spPr bwMode="auto">
              <a:xfrm>
                <a:off x="437" y="1038"/>
                <a:ext cx="72" cy="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4584" name="Text Box 24"/>
          <p:cNvSpPr txBox="1">
            <a:spLocks noChangeArrowheads="1"/>
          </p:cNvSpPr>
          <p:nvPr/>
        </p:nvSpPr>
        <p:spPr bwMode="auto">
          <a:xfrm>
            <a:off x="309563" y="1662113"/>
            <a:ext cx="561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U</a:t>
            </a:r>
            <a:r>
              <a:rPr lang="en-US" sz="1800" b="1" baseline="-25000"/>
              <a:t>1</a:t>
            </a:r>
          </a:p>
        </p:txBody>
      </p:sp>
      <p:sp>
        <p:nvSpPr>
          <p:cNvPr id="194585" name="Text Box 25"/>
          <p:cNvSpPr txBox="1">
            <a:spLocks noChangeArrowheads="1"/>
          </p:cNvSpPr>
          <p:nvPr/>
        </p:nvSpPr>
        <p:spPr bwMode="auto">
          <a:xfrm>
            <a:off x="295275" y="1955800"/>
            <a:ext cx="56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U</a:t>
            </a:r>
            <a:r>
              <a:rPr lang="en-US" sz="1800" b="1" baseline="-25000"/>
              <a:t>2</a:t>
            </a:r>
          </a:p>
        </p:txBody>
      </p:sp>
      <p:sp>
        <p:nvSpPr>
          <p:cNvPr id="194586" name="Text Box 26"/>
          <p:cNvSpPr txBox="1">
            <a:spLocks noChangeArrowheads="1"/>
          </p:cNvSpPr>
          <p:nvPr/>
        </p:nvSpPr>
        <p:spPr bwMode="auto">
          <a:xfrm>
            <a:off x="2576513" y="1870075"/>
            <a:ext cx="998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U</a:t>
            </a:r>
            <a:r>
              <a:rPr lang="en-US" sz="1800" b="1" baseline="-25000"/>
              <a:t>out</a:t>
            </a:r>
            <a:r>
              <a:rPr lang="en-US" sz="1800" b="1"/>
              <a:t>=U</a:t>
            </a:r>
            <a:r>
              <a:rPr lang="en-US" sz="1800" b="1" baseline="-25000"/>
              <a:t>1</a:t>
            </a:r>
            <a:r>
              <a:rPr lang="en-US" sz="1800" b="1">
                <a:latin typeface="Symbol" pitchFamily="18" charset="2"/>
              </a:rPr>
              <a:t>L</a:t>
            </a:r>
            <a:r>
              <a:rPr lang="en-US" sz="1800" b="1"/>
              <a:t>U</a:t>
            </a:r>
            <a:r>
              <a:rPr lang="en-US" sz="1800" b="1" baseline="-25000"/>
              <a:t>2</a:t>
            </a:r>
          </a:p>
        </p:txBody>
      </p:sp>
      <p:sp>
        <p:nvSpPr>
          <p:cNvPr id="194663" name="Text Box 103"/>
          <p:cNvSpPr txBox="1">
            <a:spLocks noChangeArrowheads="1"/>
          </p:cNvSpPr>
          <p:nvPr/>
        </p:nvSpPr>
        <p:spPr bwMode="auto">
          <a:xfrm>
            <a:off x="366713" y="1211263"/>
            <a:ext cx="302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Overlap Coincidence</a:t>
            </a:r>
          </a:p>
        </p:txBody>
      </p:sp>
      <p:grpSp>
        <p:nvGrpSpPr>
          <p:cNvPr id="194778" name="Group 218"/>
          <p:cNvGrpSpPr>
            <a:grpSpLocks/>
          </p:cNvGrpSpPr>
          <p:nvPr/>
        </p:nvGrpSpPr>
        <p:grpSpPr bwMode="auto">
          <a:xfrm>
            <a:off x="4360863" y="1658938"/>
            <a:ext cx="2428875" cy="717550"/>
            <a:chOff x="2826" y="1107"/>
            <a:chExt cx="1530" cy="452"/>
          </a:xfrm>
        </p:grpSpPr>
        <p:sp>
          <p:nvSpPr>
            <p:cNvPr id="194566" name="AutoShape 6"/>
            <p:cNvSpPr>
              <a:spLocks noChangeArrowheads="1"/>
            </p:cNvSpPr>
            <p:nvPr/>
          </p:nvSpPr>
          <p:spPr bwMode="auto">
            <a:xfrm flipH="1">
              <a:off x="3571" y="1123"/>
              <a:ext cx="290" cy="436"/>
            </a:xfrm>
            <a:prstGeom prst="moon">
              <a:avLst>
                <a:gd name="adj" fmla="val 68278"/>
              </a:avLst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711" name="Group 151"/>
            <p:cNvGrpSpPr>
              <a:grpSpLocks/>
            </p:cNvGrpSpPr>
            <p:nvPr/>
          </p:nvGrpSpPr>
          <p:grpSpPr bwMode="auto">
            <a:xfrm>
              <a:off x="3130" y="1214"/>
              <a:ext cx="492" cy="72"/>
              <a:chOff x="437" y="1038"/>
              <a:chExt cx="483" cy="72"/>
            </a:xfrm>
          </p:grpSpPr>
          <p:sp>
            <p:nvSpPr>
              <p:cNvPr id="194712" name="Line 152"/>
              <p:cNvSpPr>
                <a:spLocks noChangeShapeType="1"/>
              </p:cNvSpPr>
              <p:nvPr/>
            </p:nvSpPr>
            <p:spPr bwMode="auto">
              <a:xfrm>
                <a:off x="485" y="1071"/>
                <a:ext cx="43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13" name="Oval 153"/>
              <p:cNvSpPr>
                <a:spLocks noChangeArrowheads="1"/>
              </p:cNvSpPr>
              <p:nvPr/>
            </p:nvSpPr>
            <p:spPr bwMode="auto">
              <a:xfrm>
                <a:off x="437" y="1038"/>
                <a:ext cx="72" cy="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714" name="Group 154"/>
            <p:cNvGrpSpPr>
              <a:grpSpLocks/>
            </p:cNvGrpSpPr>
            <p:nvPr/>
          </p:nvGrpSpPr>
          <p:grpSpPr bwMode="auto">
            <a:xfrm>
              <a:off x="3121" y="1390"/>
              <a:ext cx="510" cy="72"/>
              <a:chOff x="437" y="1038"/>
              <a:chExt cx="483" cy="72"/>
            </a:xfrm>
          </p:grpSpPr>
          <p:sp>
            <p:nvSpPr>
              <p:cNvPr id="194715" name="Line 155"/>
              <p:cNvSpPr>
                <a:spLocks noChangeShapeType="1"/>
              </p:cNvSpPr>
              <p:nvPr/>
            </p:nvSpPr>
            <p:spPr bwMode="auto">
              <a:xfrm>
                <a:off x="485" y="1071"/>
                <a:ext cx="43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16" name="Oval 156"/>
              <p:cNvSpPr>
                <a:spLocks noChangeArrowheads="1"/>
              </p:cNvSpPr>
              <p:nvPr/>
            </p:nvSpPr>
            <p:spPr bwMode="auto">
              <a:xfrm>
                <a:off x="437" y="1038"/>
                <a:ext cx="72" cy="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718" name="Line 158"/>
            <p:cNvSpPr>
              <a:spLocks noChangeShapeType="1"/>
            </p:cNvSpPr>
            <p:nvPr/>
          </p:nvSpPr>
          <p:spPr bwMode="auto">
            <a:xfrm flipH="1">
              <a:off x="3873" y="1334"/>
              <a:ext cx="4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719" name="Oval 159"/>
            <p:cNvSpPr>
              <a:spLocks noChangeArrowheads="1"/>
            </p:cNvSpPr>
            <p:nvPr/>
          </p:nvSpPr>
          <p:spPr bwMode="auto">
            <a:xfrm flipH="1">
              <a:off x="4284" y="1301"/>
              <a:ext cx="72" cy="7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0" name="Text Box 160"/>
            <p:cNvSpPr txBox="1">
              <a:spLocks noChangeArrowheads="1"/>
            </p:cNvSpPr>
            <p:nvPr/>
          </p:nvSpPr>
          <p:spPr bwMode="auto">
            <a:xfrm>
              <a:off x="2826" y="1300"/>
              <a:ext cx="3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U</a:t>
              </a:r>
              <a:r>
                <a:rPr lang="en-US" sz="1800" b="1" baseline="-25000"/>
                <a:t>2</a:t>
              </a:r>
            </a:p>
          </p:txBody>
        </p:sp>
        <p:sp>
          <p:nvSpPr>
            <p:cNvPr id="194722" name="Text Box 162"/>
            <p:cNvSpPr txBox="1">
              <a:spLocks noChangeArrowheads="1"/>
            </p:cNvSpPr>
            <p:nvPr/>
          </p:nvSpPr>
          <p:spPr bwMode="auto">
            <a:xfrm>
              <a:off x="2827" y="1107"/>
              <a:ext cx="3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U</a:t>
              </a:r>
              <a:r>
                <a:rPr lang="en-US" sz="1800" b="1" baseline="-25000"/>
                <a:t>1</a:t>
              </a:r>
            </a:p>
          </p:txBody>
        </p:sp>
      </p:grpSp>
      <p:sp>
        <p:nvSpPr>
          <p:cNvPr id="194749" name="Text Box 189"/>
          <p:cNvSpPr txBox="1">
            <a:spLocks noChangeArrowheads="1"/>
          </p:cNvSpPr>
          <p:nvPr/>
        </p:nvSpPr>
        <p:spPr bwMode="auto">
          <a:xfrm>
            <a:off x="4462463" y="1195388"/>
            <a:ext cx="3362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Or (inclusive)</a:t>
            </a:r>
          </a:p>
        </p:txBody>
      </p:sp>
      <p:grpSp>
        <p:nvGrpSpPr>
          <p:cNvPr id="194771" name="Group 211"/>
          <p:cNvGrpSpPr>
            <a:grpSpLocks/>
          </p:cNvGrpSpPr>
          <p:nvPr/>
        </p:nvGrpSpPr>
        <p:grpSpPr bwMode="auto">
          <a:xfrm>
            <a:off x="2439988" y="3709988"/>
            <a:ext cx="355600" cy="260350"/>
            <a:chOff x="1607" y="2425"/>
            <a:chExt cx="224" cy="164"/>
          </a:xfrm>
        </p:grpSpPr>
        <p:sp>
          <p:nvSpPr>
            <p:cNvPr id="194649" name="Line 89"/>
            <p:cNvSpPr>
              <a:spLocks noChangeShapeType="1"/>
            </p:cNvSpPr>
            <p:nvPr/>
          </p:nvSpPr>
          <p:spPr bwMode="auto">
            <a:xfrm flipV="1">
              <a:off x="1607" y="2425"/>
              <a:ext cx="220" cy="0"/>
            </a:xfrm>
            <a:prstGeom prst="line">
              <a:avLst/>
            </a:prstGeom>
            <a:noFill/>
            <a:ln w="38100">
              <a:solidFill>
                <a:srgbClr val="F00E0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52" name="Line 92"/>
            <p:cNvSpPr>
              <a:spLocks noChangeShapeType="1"/>
            </p:cNvSpPr>
            <p:nvPr/>
          </p:nvSpPr>
          <p:spPr bwMode="auto">
            <a:xfrm rot="16200000" flipV="1">
              <a:off x="1525" y="2507"/>
              <a:ext cx="164" cy="0"/>
            </a:xfrm>
            <a:prstGeom prst="line">
              <a:avLst/>
            </a:prstGeom>
            <a:noFill/>
            <a:ln w="38100">
              <a:solidFill>
                <a:srgbClr val="F00E0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53" name="Line 93"/>
            <p:cNvSpPr>
              <a:spLocks noChangeShapeType="1"/>
            </p:cNvSpPr>
            <p:nvPr/>
          </p:nvSpPr>
          <p:spPr bwMode="auto">
            <a:xfrm rot="16200000" flipV="1">
              <a:off x="1749" y="2507"/>
              <a:ext cx="164" cy="0"/>
            </a:xfrm>
            <a:prstGeom prst="line">
              <a:avLst/>
            </a:prstGeom>
            <a:noFill/>
            <a:ln w="38100">
              <a:solidFill>
                <a:srgbClr val="F00E0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91" name="Group 231"/>
          <p:cNvGrpSpPr>
            <a:grpSpLocks/>
          </p:cNvGrpSpPr>
          <p:nvPr/>
        </p:nvGrpSpPr>
        <p:grpSpPr bwMode="auto">
          <a:xfrm>
            <a:off x="152401" y="2519363"/>
            <a:ext cx="7288213" cy="2449512"/>
            <a:chOff x="184" y="1702"/>
            <a:chExt cx="4591" cy="1543"/>
          </a:xfrm>
        </p:grpSpPr>
        <p:grpSp>
          <p:nvGrpSpPr>
            <p:cNvPr id="194753" name="Group 193"/>
            <p:cNvGrpSpPr>
              <a:grpSpLocks/>
            </p:cNvGrpSpPr>
            <p:nvPr/>
          </p:nvGrpSpPr>
          <p:grpSpPr bwMode="auto">
            <a:xfrm>
              <a:off x="184" y="1728"/>
              <a:ext cx="2021" cy="1517"/>
              <a:chOff x="184" y="1728"/>
              <a:chExt cx="2021" cy="1517"/>
            </a:xfrm>
          </p:grpSpPr>
          <p:grpSp>
            <p:nvGrpSpPr>
              <p:cNvPr id="194601" name="Group 41"/>
              <p:cNvGrpSpPr>
                <a:grpSpLocks/>
              </p:cNvGrpSpPr>
              <p:nvPr/>
            </p:nvGrpSpPr>
            <p:grpSpPr bwMode="auto">
              <a:xfrm>
                <a:off x="184" y="1728"/>
                <a:ext cx="1836" cy="1391"/>
                <a:chOff x="160" y="1790"/>
                <a:chExt cx="1778" cy="1391"/>
              </a:xfrm>
            </p:grpSpPr>
            <p:sp>
              <p:nvSpPr>
                <p:cNvPr id="19459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39" y="1798"/>
                  <a:ext cx="35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/>
                    <a:t>U</a:t>
                  </a:r>
                  <a:r>
                    <a:rPr lang="en-US" sz="1800" b="1" baseline="-25000"/>
                    <a:t>1</a:t>
                  </a:r>
                </a:p>
              </p:txBody>
            </p:sp>
            <p:grpSp>
              <p:nvGrpSpPr>
                <p:cNvPr id="194600" name="Group 40"/>
                <p:cNvGrpSpPr>
                  <a:grpSpLocks/>
                </p:cNvGrpSpPr>
                <p:nvPr/>
              </p:nvGrpSpPr>
              <p:grpSpPr bwMode="auto">
                <a:xfrm>
                  <a:off x="160" y="1790"/>
                  <a:ext cx="1778" cy="1391"/>
                  <a:chOff x="550" y="1968"/>
                  <a:chExt cx="1778" cy="1391"/>
                </a:xfrm>
              </p:grpSpPr>
              <p:grpSp>
                <p:nvGrpSpPr>
                  <p:cNvPr id="194591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914" y="1968"/>
                    <a:ext cx="1414" cy="1391"/>
                    <a:chOff x="481" y="2012"/>
                    <a:chExt cx="1414" cy="1391"/>
                  </a:xfrm>
                </p:grpSpPr>
                <p:sp>
                  <p:nvSpPr>
                    <p:cNvPr id="194587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7" y="2012"/>
                      <a:ext cx="9" cy="139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588" name="Line 28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172" y="1746"/>
                      <a:ext cx="9" cy="139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589" name="Line 29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195" y="2198"/>
                      <a:ext cx="9" cy="139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590" name="Line 30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194" y="2695"/>
                      <a:ext cx="9" cy="139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4598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8" y="2357"/>
                    <a:ext cx="354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800" b="1"/>
                      <a:t>U</a:t>
                    </a:r>
                    <a:r>
                      <a:rPr lang="en-US" sz="1800" b="1" baseline="-25000"/>
                      <a:t>2</a:t>
                    </a:r>
                  </a:p>
                </p:txBody>
              </p:sp>
              <p:sp>
                <p:nvSpPr>
                  <p:cNvPr id="194599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0" y="2959"/>
                    <a:ext cx="443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en-US" sz="1800" b="1" dirty="0" err="1"/>
                      <a:t>U</a:t>
                    </a:r>
                    <a:r>
                      <a:rPr lang="en-US" sz="1800" b="1" baseline="-25000" dirty="0" err="1"/>
                      <a:t>out</a:t>
                    </a:r>
                    <a:endParaRPr lang="en-US" sz="1800" b="1" baseline="-25000" dirty="0"/>
                  </a:p>
                </p:txBody>
              </p:sp>
            </p:grpSp>
          </p:grpSp>
          <p:sp>
            <p:nvSpPr>
              <p:cNvPr id="194612" name="Text Box 52"/>
              <p:cNvSpPr txBox="1">
                <a:spLocks noChangeArrowheads="1"/>
              </p:cNvSpPr>
              <p:nvPr/>
            </p:nvSpPr>
            <p:spPr bwMode="auto">
              <a:xfrm>
                <a:off x="2014" y="2074"/>
                <a:ext cx="1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t</a:t>
                </a:r>
              </a:p>
            </p:txBody>
          </p:sp>
          <p:sp>
            <p:nvSpPr>
              <p:cNvPr id="194613" name="Text Box 53"/>
              <p:cNvSpPr txBox="1">
                <a:spLocks noChangeArrowheads="1"/>
              </p:cNvSpPr>
              <p:nvPr/>
            </p:nvSpPr>
            <p:spPr bwMode="auto">
              <a:xfrm>
                <a:off x="2022" y="2507"/>
                <a:ext cx="1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t</a:t>
                </a:r>
              </a:p>
            </p:txBody>
          </p:sp>
          <p:sp>
            <p:nvSpPr>
              <p:cNvPr id="194614" name="Text Box 54"/>
              <p:cNvSpPr txBox="1">
                <a:spLocks noChangeArrowheads="1"/>
              </p:cNvSpPr>
              <p:nvPr/>
            </p:nvSpPr>
            <p:spPr bwMode="auto">
              <a:xfrm>
                <a:off x="2022" y="2995"/>
                <a:ext cx="1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t</a:t>
                </a:r>
              </a:p>
            </p:txBody>
          </p:sp>
        </p:grpSp>
        <p:grpSp>
          <p:nvGrpSpPr>
            <p:cNvPr id="194790" name="Group 230"/>
            <p:cNvGrpSpPr>
              <a:grpSpLocks/>
            </p:cNvGrpSpPr>
            <p:nvPr/>
          </p:nvGrpSpPr>
          <p:grpSpPr bwMode="auto">
            <a:xfrm>
              <a:off x="702" y="1702"/>
              <a:ext cx="4073" cy="1524"/>
              <a:chOff x="702" y="1702"/>
              <a:chExt cx="4073" cy="1524"/>
            </a:xfrm>
          </p:grpSpPr>
          <p:grpSp>
            <p:nvGrpSpPr>
              <p:cNvPr id="194789" name="Group 229"/>
              <p:cNvGrpSpPr>
                <a:grpSpLocks/>
              </p:cNvGrpSpPr>
              <p:nvPr/>
            </p:nvGrpSpPr>
            <p:grpSpPr bwMode="auto">
              <a:xfrm>
                <a:off x="1028" y="2913"/>
                <a:ext cx="318" cy="194"/>
                <a:chOff x="1028" y="2913"/>
                <a:chExt cx="318" cy="194"/>
              </a:xfrm>
            </p:grpSpPr>
            <p:sp>
              <p:nvSpPr>
                <p:cNvPr id="194658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028" y="2913"/>
                  <a:ext cx="157" cy="0"/>
                </a:xfrm>
                <a:prstGeom prst="line">
                  <a:avLst/>
                </a:prstGeom>
                <a:noFill/>
                <a:ln w="38100">
                  <a:solidFill>
                    <a:srgbClr val="090EDB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59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1188" y="3107"/>
                  <a:ext cx="158" cy="0"/>
                </a:xfrm>
                <a:prstGeom prst="line">
                  <a:avLst/>
                </a:prstGeom>
                <a:noFill/>
                <a:ln w="38100">
                  <a:solidFill>
                    <a:srgbClr val="090EDB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61" name="Line 10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933" y="3008"/>
                  <a:ext cx="189" cy="0"/>
                </a:xfrm>
                <a:prstGeom prst="line">
                  <a:avLst/>
                </a:prstGeom>
                <a:noFill/>
                <a:ln w="38100">
                  <a:solidFill>
                    <a:srgbClr val="090EDB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62" name="Line 10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1093" y="3008"/>
                  <a:ext cx="189" cy="0"/>
                </a:xfrm>
                <a:prstGeom prst="line">
                  <a:avLst/>
                </a:prstGeom>
                <a:noFill/>
                <a:ln w="38100">
                  <a:solidFill>
                    <a:srgbClr val="090EDB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788" name="Group 228"/>
              <p:cNvGrpSpPr>
                <a:grpSpLocks/>
              </p:cNvGrpSpPr>
              <p:nvPr/>
            </p:nvGrpSpPr>
            <p:grpSpPr bwMode="auto">
              <a:xfrm>
                <a:off x="702" y="1965"/>
                <a:ext cx="683" cy="174"/>
                <a:chOff x="702" y="1965"/>
                <a:chExt cx="683" cy="174"/>
              </a:xfrm>
            </p:grpSpPr>
            <p:sp>
              <p:nvSpPr>
                <p:cNvPr id="194632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716" y="2134"/>
                  <a:ext cx="220" cy="0"/>
                </a:xfrm>
                <a:prstGeom prst="line">
                  <a:avLst/>
                </a:prstGeom>
                <a:noFill/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33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941" y="1965"/>
                  <a:ext cx="220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34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1165" y="2134"/>
                  <a:ext cx="220" cy="0"/>
                </a:xfrm>
                <a:prstGeom prst="line">
                  <a:avLst/>
                </a:prstGeom>
                <a:noFill/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35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702" y="2139"/>
                  <a:ext cx="220" cy="0"/>
                </a:xfrm>
                <a:prstGeom prst="line">
                  <a:avLst/>
                </a:prstGeom>
                <a:noFill/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36" name="Line 76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859" y="2047"/>
                  <a:ext cx="164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37" name="Line 77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1083" y="2047"/>
                  <a:ext cx="164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787" name="Group 227"/>
              <p:cNvGrpSpPr>
                <a:grpSpLocks/>
              </p:cNvGrpSpPr>
              <p:nvPr/>
            </p:nvGrpSpPr>
            <p:grpSpPr bwMode="auto">
              <a:xfrm>
                <a:off x="793" y="2425"/>
                <a:ext cx="683" cy="174"/>
                <a:chOff x="793" y="2425"/>
                <a:chExt cx="683" cy="174"/>
              </a:xfrm>
            </p:grpSpPr>
            <p:sp>
              <p:nvSpPr>
                <p:cNvPr id="194641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807" y="2594"/>
                  <a:ext cx="220" cy="0"/>
                </a:xfrm>
                <a:prstGeom prst="line">
                  <a:avLst/>
                </a:prstGeom>
                <a:noFill/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42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1032" y="2425"/>
                  <a:ext cx="220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43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1256" y="2594"/>
                  <a:ext cx="220" cy="0"/>
                </a:xfrm>
                <a:prstGeom prst="line">
                  <a:avLst/>
                </a:prstGeom>
                <a:noFill/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44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793" y="2599"/>
                  <a:ext cx="220" cy="0"/>
                </a:xfrm>
                <a:prstGeom prst="line">
                  <a:avLst/>
                </a:prstGeom>
                <a:noFill/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45" name="Line 85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950" y="2507"/>
                  <a:ext cx="164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46" name="Line 86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1174" y="2507"/>
                  <a:ext cx="164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786" name="Group 226"/>
              <p:cNvGrpSpPr>
                <a:grpSpLocks/>
              </p:cNvGrpSpPr>
              <p:nvPr/>
            </p:nvGrpSpPr>
            <p:grpSpPr bwMode="auto">
              <a:xfrm>
                <a:off x="1368" y="2594"/>
                <a:ext cx="683" cy="5"/>
                <a:chOff x="1368" y="2594"/>
                <a:chExt cx="683" cy="5"/>
              </a:xfrm>
            </p:grpSpPr>
            <p:sp>
              <p:nvSpPr>
                <p:cNvPr id="194648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382" y="2594"/>
                  <a:ext cx="220" cy="0"/>
                </a:xfrm>
                <a:prstGeom prst="line">
                  <a:avLst/>
                </a:prstGeom>
                <a:noFill/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50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1831" y="2594"/>
                  <a:ext cx="220" cy="0"/>
                </a:xfrm>
                <a:prstGeom prst="line">
                  <a:avLst/>
                </a:prstGeom>
                <a:noFill/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51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1368" y="2599"/>
                  <a:ext cx="220" cy="0"/>
                </a:xfrm>
                <a:prstGeom prst="line">
                  <a:avLst/>
                </a:prstGeom>
                <a:noFill/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4654" name="Line 94"/>
              <p:cNvSpPr>
                <a:spLocks noChangeShapeType="1"/>
              </p:cNvSpPr>
              <p:nvPr/>
            </p:nvSpPr>
            <p:spPr bwMode="auto">
              <a:xfrm>
                <a:off x="1026" y="1799"/>
                <a:ext cx="9" cy="14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55" name="Line 95"/>
              <p:cNvSpPr>
                <a:spLocks noChangeShapeType="1"/>
              </p:cNvSpPr>
              <p:nvPr/>
            </p:nvSpPr>
            <p:spPr bwMode="auto">
              <a:xfrm>
                <a:off x="1165" y="1789"/>
                <a:ext cx="9" cy="14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4785" name="Group 225"/>
              <p:cNvGrpSpPr>
                <a:grpSpLocks/>
              </p:cNvGrpSpPr>
              <p:nvPr/>
            </p:nvGrpSpPr>
            <p:grpSpPr bwMode="auto">
              <a:xfrm>
                <a:off x="2776" y="1702"/>
                <a:ext cx="1999" cy="1517"/>
                <a:chOff x="2776" y="1702"/>
                <a:chExt cx="1999" cy="1517"/>
              </a:xfrm>
            </p:grpSpPr>
            <p:grpSp>
              <p:nvGrpSpPr>
                <p:cNvPr id="194672" name="Group 112"/>
                <p:cNvGrpSpPr>
                  <a:grpSpLocks/>
                </p:cNvGrpSpPr>
                <p:nvPr/>
              </p:nvGrpSpPr>
              <p:grpSpPr bwMode="auto">
                <a:xfrm>
                  <a:off x="2776" y="1702"/>
                  <a:ext cx="1814" cy="1391"/>
                  <a:chOff x="181" y="1790"/>
                  <a:chExt cx="1757" cy="1391"/>
                </a:xfrm>
              </p:grpSpPr>
              <p:sp>
                <p:nvSpPr>
                  <p:cNvPr id="194673" name="Text Box 1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9" y="1798"/>
                    <a:ext cx="354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800" b="1"/>
                      <a:t>U</a:t>
                    </a:r>
                    <a:r>
                      <a:rPr lang="en-US" sz="1800" b="1" baseline="-25000"/>
                      <a:t>1</a:t>
                    </a:r>
                  </a:p>
                </p:txBody>
              </p:sp>
              <p:grpSp>
                <p:nvGrpSpPr>
                  <p:cNvPr id="194674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181" y="1790"/>
                    <a:ext cx="1757" cy="1391"/>
                    <a:chOff x="571" y="1968"/>
                    <a:chExt cx="1757" cy="1391"/>
                  </a:xfrm>
                </p:grpSpPr>
                <p:grpSp>
                  <p:nvGrpSpPr>
                    <p:cNvPr id="194675" name="Group 1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4" y="1968"/>
                      <a:ext cx="1414" cy="1391"/>
                      <a:chOff x="481" y="2012"/>
                      <a:chExt cx="1414" cy="1391"/>
                    </a:xfrm>
                  </p:grpSpPr>
                  <p:sp>
                    <p:nvSpPr>
                      <p:cNvPr id="194676" name="Line 11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7" y="2012"/>
                        <a:ext cx="9" cy="139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 type="arrow" w="med" len="med"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4677" name="Line 11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H="1">
                        <a:off x="1172" y="1746"/>
                        <a:ext cx="9" cy="139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 type="arrow" w="med" len="med"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4678" name="Line 11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H="1">
                        <a:off x="1195" y="2198"/>
                        <a:ext cx="9" cy="139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 type="arrow" w="med" len="med"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4679" name="Line 11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 flipH="1">
                        <a:off x="1194" y="2695"/>
                        <a:ext cx="9" cy="139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 type="arrow" w="med" len="med"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94680" name="Text Box 1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8" y="2357"/>
                      <a:ext cx="354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800" b="1"/>
                        <a:t>U</a:t>
                      </a:r>
                      <a:r>
                        <a:rPr lang="en-US" sz="1800" b="1" baseline="-25000"/>
                        <a:t>2</a:t>
                      </a:r>
                    </a:p>
                  </p:txBody>
                </p:sp>
                <p:sp>
                  <p:nvSpPr>
                    <p:cNvPr id="194681" name="Text Box 1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1" y="2959"/>
                      <a:ext cx="443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</a:pPr>
                      <a:r>
                        <a:rPr lang="en-US" sz="1800" b="1" dirty="0" err="1"/>
                        <a:t>U</a:t>
                      </a:r>
                      <a:r>
                        <a:rPr lang="en-US" sz="1800" b="1" baseline="-25000" dirty="0" err="1"/>
                        <a:t>out</a:t>
                      </a:r>
                      <a:endParaRPr lang="en-US" sz="1800" b="1" baseline="-25000" dirty="0"/>
                    </a:p>
                  </p:txBody>
                </p:sp>
              </p:grpSp>
            </p:grpSp>
            <p:sp>
              <p:nvSpPr>
                <p:cNvPr id="194682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4584" y="2048"/>
                  <a:ext cx="18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t</a:t>
                  </a:r>
                </a:p>
              </p:txBody>
            </p:sp>
            <p:sp>
              <p:nvSpPr>
                <p:cNvPr id="194683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4592" y="2481"/>
                  <a:ext cx="18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t</a:t>
                  </a:r>
                </a:p>
              </p:txBody>
            </p:sp>
            <p:sp>
              <p:nvSpPr>
                <p:cNvPr id="194684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4592" y="2969"/>
                  <a:ext cx="18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t</a:t>
                  </a:r>
                </a:p>
              </p:txBody>
            </p:sp>
          </p:grpSp>
          <p:grpSp>
            <p:nvGrpSpPr>
              <p:cNvPr id="194784" name="Group 224"/>
              <p:cNvGrpSpPr>
                <a:grpSpLocks/>
              </p:cNvGrpSpPr>
              <p:nvPr/>
            </p:nvGrpSpPr>
            <p:grpSpPr bwMode="auto">
              <a:xfrm>
                <a:off x="3208" y="1939"/>
                <a:ext cx="463" cy="174"/>
                <a:chOff x="3208" y="1939"/>
                <a:chExt cx="463" cy="174"/>
              </a:xfrm>
            </p:grpSpPr>
            <p:sp>
              <p:nvSpPr>
                <p:cNvPr id="194686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3222" y="2108"/>
                  <a:ext cx="220" cy="0"/>
                </a:xfrm>
                <a:prstGeom prst="line">
                  <a:avLst/>
                </a:prstGeom>
                <a:noFill/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87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3447" y="1939"/>
                  <a:ext cx="220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89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3208" y="2113"/>
                  <a:ext cx="220" cy="0"/>
                </a:xfrm>
                <a:prstGeom prst="line">
                  <a:avLst/>
                </a:prstGeom>
                <a:noFill/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90" name="Line 13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365" y="2021"/>
                  <a:ext cx="164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91" name="Line 13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589" y="2021"/>
                  <a:ext cx="164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783" name="Group 223"/>
              <p:cNvGrpSpPr>
                <a:grpSpLocks/>
              </p:cNvGrpSpPr>
              <p:nvPr/>
            </p:nvGrpSpPr>
            <p:grpSpPr bwMode="auto">
              <a:xfrm>
                <a:off x="3519" y="2399"/>
                <a:ext cx="463" cy="174"/>
                <a:chOff x="3519" y="2399"/>
                <a:chExt cx="463" cy="174"/>
              </a:xfrm>
            </p:grpSpPr>
            <p:sp>
              <p:nvSpPr>
                <p:cNvPr id="194693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3533" y="2568"/>
                  <a:ext cx="220" cy="0"/>
                </a:xfrm>
                <a:prstGeom prst="line">
                  <a:avLst/>
                </a:prstGeom>
                <a:noFill/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94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3758" y="2399"/>
                  <a:ext cx="220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96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3519" y="2573"/>
                  <a:ext cx="220" cy="0"/>
                </a:xfrm>
                <a:prstGeom prst="line">
                  <a:avLst/>
                </a:prstGeom>
                <a:noFill/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97" name="Line 137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676" y="2481"/>
                  <a:ext cx="164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98" name="Line 13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900" y="2481"/>
                  <a:ext cx="164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782" name="Group 222"/>
              <p:cNvGrpSpPr>
                <a:grpSpLocks/>
              </p:cNvGrpSpPr>
              <p:nvPr/>
            </p:nvGrpSpPr>
            <p:grpSpPr bwMode="auto">
              <a:xfrm>
                <a:off x="4205" y="2399"/>
                <a:ext cx="444" cy="169"/>
                <a:chOff x="4205" y="2399"/>
                <a:chExt cx="444" cy="169"/>
              </a:xfrm>
            </p:grpSpPr>
            <p:sp>
              <p:nvSpPr>
                <p:cNvPr id="194701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205" y="2399"/>
                  <a:ext cx="220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02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4429" y="2568"/>
                  <a:ext cx="220" cy="0"/>
                </a:xfrm>
                <a:prstGeom prst="line">
                  <a:avLst/>
                </a:prstGeom>
                <a:noFill/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04" name="Line 144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123" y="2481"/>
                  <a:ext cx="164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05" name="Line 145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347" y="2481"/>
                  <a:ext cx="164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781" name="Group 221"/>
              <p:cNvGrpSpPr>
                <a:grpSpLocks/>
              </p:cNvGrpSpPr>
              <p:nvPr/>
            </p:nvGrpSpPr>
            <p:grpSpPr bwMode="auto">
              <a:xfrm>
                <a:off x="3455" y="2905"/>
                <a:ext cx="224" cy="164"/>
                <a:chOff x="3455" y="2905"/>
                <a:chExt cx="224" cy="164"/>
              </a:xfrm>
            </p:grpSpPr>
            <p:sp>
              <p:nvSpPr>
                <p:cNvPr id="194727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3455" y="2905"/>
                  <a:ext cx="220" cy="0"/>
                </a:xfrm>
                <a:prstGeom prst="line">
                  <a:avLst/>
                </a:prstGeom>
                <a:noFill/>
                <a:ln w="38100">
                  <a:solidFill>
                    <a:srgbClr val="090EDB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30" name="Line 17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373" y="2987"/>
                  <a:ext cx="164" cy="0"/>
                </a:xfrm>
                <a:prstGeom prst="line">
                  <a:avLst/>
                </a:prstGeom>
                <a:noFill/>
                <a:ln w="38100">
                  <a:solidFill>
                    <a:srgbClr val="090EDB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31" name="Line 17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597" y="2987"/>
                  <a:ext cx="164" cy="0"/>
                </a:xfrm>
                <a:prstGeom prst="line">
                  <a:avLst/>
                </a:prstGeom>
                <a:noFill/>
                <a:ln w="38100">
                  <a:solidFill>
                    <a:srgbClr val="090EDB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4732" name="Line 172"/>
              <p:cNvSpPr>
                <a:spLocks noChangeShapeType="1"/>
              </p:cNvSpPr>
              <p:nvPr/>
            </p:nvSpPr>
            <p:spPr bwMode="auto">
              <a:xfrm>
                <a:off x="3450" y="1781"/>
                <a:ext cx="0" cy="137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4780" name="Group 220"/>
              <p:cNvGrpSpPr>
                <a:grpSpLocks/>
              </p:cNvGrpSpPr>
              <p:nvPr/>
            </p:nvGrpSpPr>
            <p:grpSpPr bwMode="auto">
              <a:xfrm>
                <a:off x="3758" y="2903"/>
                <a:ext cx="224" cy="164"/>
                <a:chOff x="3758" y="2903"/>
                <a:chExt cx="224" cy="164"/>
              </a:xfrm>
            </p:grpSpPr>
            <p:sp>
              <p:nvSpPr>
                <p:cNvPr id="194735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3758" y="2903"/>
                  <a:ext cx="220" cy="0"/>
                </a:xfrm>
                <a:prstGeom prst="line">
                  <a:avLst/>
                </a:prstGeom>
                <a:noFill/>
                <a:ln w="38100">
                  <a:solidFill>
                    <a:srgbClr val="090EDB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38" name="Line 17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676" y="2985"/>
                  <a:ext cx="164" cy="0"/>
                </a:xfrm>
                <a:prstGeom prst="line">
                  <a:avLst/>
                </a:prstGeom>
                <a:noFill/>
                <a:ln w="38100">
                  <a:solidFill>
                    <a:srgbClr val="090EDB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39" name="Line 179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900" y="2985"/>
                  <a:ext cx="164" cy="0"/>
                </a:xfrm>
                <a:prstGeom prst="line">
                  <a:avLst/>
                </a:prstGeom>
                <a:noFill/>
                <a:ln w="38100">
                  <a:solidFill>
                    <a:srgbClr val="090EDB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779" name="Group 219"/>
              <p:cNvGrpSpPr>
                <a:grpSpLocks/>
              </p:cNvGrpSpPr>
              <p:nvPr/>
            </p:nvGrpSpPr>
            <p:grpSpPr bwMode="auto">
              <a:xfrm>
                <a:off x="4196" y="2903"/>
                <a:ext cx="444" cy="169"/>
                <a:chOff x="4196" y="2903"/>
                <a:chExt cx="444" cy="169"/>
              </a:xfrm>
            </p:grpSpPr>
            <p:sp>
              <p:nvSpPr>
                <p:cNvPr id="194742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4196" y="2903"/>
                  <a:ext cx="220" cy="0"/>
                </a:xfrm>
                <a:prstGeom prst="line">
                  <a:avLst/>
                </a:prstGeom>
                <a:noFill/>
                <a:ln w="38100">
                  <a:solidFill>
                    <a:srgbClr val="090EDB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43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4420" y="3072"/>
                  <a:ext cx="220" cy="0"/>
                </a:xfrm>
                <a:prstGeom prst="line">
                  <a:avLst/>
                </a:prstGeom>
                <a:noFill/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45" name="Line 185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114" y="2985"/>
                  <a:ext cx="164" cy="0"/>
                </a:xfrm>
                <a:prstGeom prst="line">
                  <a:avLst/>
                </a:prstGeom>
                <a:noFill/>
                <a:ln w="38100">
                  <a:solidFill>
                    <a:srgbClr val="090EDB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46" name="Line 186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338" y="2985"/>
                  <a:ext cx="164" cy="0"/>
                </a:xfrm>
                <a:prstGeom prst="line">
                  <a:avLst/>
                </a:prstGeom>
                <a:noFill/>
                <a:ln w="38100">
                  <a:solidFill>
                    <a:srgbClr val="090EDB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4747" name="Line 187"/>
              <p:cNvSpPr>
                <a:spLocks noChangeShapeType="1"/>
              </p:cNvSpPr>
              <p:nvPr/>
            </p:nvSpPr>
            <p:spPr bwMode="auto">
              <a:xfrm>
                <a:off x="3750" y="2296"/>
                <a:ext cx="0" cy="8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48" name="Line 188"/>
              <p:cNvSpPr>
                <a:spLocks noChangeShapeType="1"/>
              </p:cNvSpPr>
              <p:nvPr/>
            </p:nvSpPr>
            <p:spPr bwMode="auto">
              <a:xfrm flipH="1">
                <a:off x="4191" y="2303"/>
                <a:ext cx="0" cy="8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4765" name="Text Box 205"/>
          <p:cNvSpPr txBox="1">
            <a:spLocks noChangeArrowheads="1"/>
          </p:cNvSpPr>
          <p:nvPr/>
        </p:nvSpPr>
        <p:spPr bwMode="auto">
          <a:xfrm>
            <a:off x="6769100" y="1839913"/>
            <a:ext cx="998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U</a:t>
            </a:r>
            <a:r>
              <a:rPr lang="en-US" sz="1800" b="1" baseline="-25000"/>
              <a:t>out</a:t>
            </a:r>
            <a:r>
              <a:rPr lang="en-US" sz="1800" b="1"/>
              <a:t>=U</a:t>
            </a:r>
            <a:r>
              <a:rPr lang="en-US" sz="1800" b="1" baseline="-25000"/>
              <a:t>1</a:t>
            </a:r>
            <a:r>
              <a:rPr lang="en-US" sz="1800" b="1"/>
              <a:t>VU</a:t>
            </a:r>
            <a:r>
              <a:rPr lang="en-US" sz="1800" b="1" baseline="-25000"/>
              <a:t>2</a:t>
            </a:r>
          </a:p>
        </p:txBody>
      </p:sp>
      <p:sp>
        <p:nvSpPr>
          <p:cNvPr id="194767" name="Text Box 207"/>
          <p:cNvSpPr txBox="1">
            <a:spLocks noChangeArrowheads="1"/>
          </p:cNvSpPr>
          <p:nvPr/>
        </p:nvSpPr>
        <p:spPr bwMode="auto">
          <a:xfrm>
            <a:off x="4533900" y="6405146"/>
            <a:ext cx="3567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/>
              <a:t>Anti-Coincidence/Veto</a:t>
            </a:r>
          </a:p>
        </p:txBody>
      </p:sp>
      <p:grpSp>
        <p:nvGrpSpPr>
          <p:cNvPr id="194804" name="Group 244"/>
          <p:cNvGrpSpPr>
            <a:grpSpLocks/>
          </p:cNvGrpSpPr>
          <p:nvPr/>
        </p:nvGrpSpPr>
        <p:grpSpPr bwMode="auto">
          <a:xfrm>
            <a:off x="239713" y="5038725"/>
            <a:ext cx="3263900" cy="1463675"/>
            <a:chOff x="221" y="3235"/>
            <a:chExt cx="2056" cy="922"/>
          </a:xfrm>
        </p:grpSpPr>
        <p:grpSp>
          <p:nvGrpSpPr>
            <p:cNvPr id="194777" name="Group 217"/>
            <p:cNvGrpSpPr>
              <a:grpSpLocks/>
            </p:cNvGrpSpPr>
            <p:nvPr/>
          </p:nvGrpSpPr>
          <p:grpSpPr bwMode="auto">
            <a:xfrm>
              <a:off x="425" y="3235"/>
              <a:ext cx="1852" cy="922"/>
              <a:chOff x="407" y="3323"/>
              <a:chExt cx="1852" cy="718"/>
            </a:xfrm>
          </p:grpSpPr>
          <p:sp>
            <p:nvSpPr>
              <p:cNvPr id="194768" name="Line 208"/>
              <p:cNvSpPr>
                <a:spLocks noChangeShapeType="1"/>
              </p:cNvSpPr>
              <p:nvPr/>
            </p:nvSpPr>
            <p:spPr bwMode="auto">
              <a:xfrm flipH="1">
                <a:off x="541" y="3323"/>
                <a:ext cx="8" cy="7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arrow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69" name="Line 209"/>
              <p:cNvSpPr>
                <a:spLocks noChangeShapeType="1"/>
              </p:cNvSpPr>
              <p:nvPr/>
            </p:nvSpPr>
            <p:spPr bwMode="auto">
              <a:xfrm rot="5400000" flipH="1">
                <a:off x="1329" y="2995"/>
                <a:ext cx="8" cy="18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arrow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72" name="Group 212"/>
            <p:cNvGrpSpPr>
              <a:grpSpLocks/>
            </p:cNvGrpSpPr>
            <p:nvPr/>
          </p:nvGrpSpPr>
          <p:grpSpPr bwMode="auto">
            <a:xfrm>
              <a:off x="791" y="3417"/>
              <a:ext cx="224" cy="164"/>
              <a:chOff x="1607" y="2425"/>
              <a:chExt cx="224" cy="164"/>
            </a:xfrm>
          </p:grpSpPr>
          <p:sp>
            <p:nvSpPr>
              <p:cNvPr id="194773" name="Line 213"/>
              <p:cNvSpPr>
                <a:spLocks noChangeShapeType="1"/>
              </p:cNvSpPr>
              <p:nvPr/>
            </p:nvSpPr>
            <p:spPr bwMode="auto">
              <a:xfrm flipV="1">
                <a:off x="1607" y="2425"/>
                <a:ext cx="220" cy="0"/>
              </a:xfrm>
              <a:prstGeom prst="line">
                <a:avLst/>
              </a:prstGeom>
              <a:noFill/>
              <a:ln w="38100">
                <a:solidFill>
                  <a:srgbClr val="F00E0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74" name="Line 214"/>
              <p:cNvSpPr>
                <a:spLocks noChangeShapeType="1"/>
              </p:cNvSpPr>
              <p:nvPr/>
            </p:nvSpPr>
            <p:spPr bwMode="auto">
              <a:xfrm rot="16200000" flipV="1">
                <a:off x="1525" y="2507"/>
                <a:ext cx="164" cy="0"/>
              </a:xfrm>
              <a:prstGeom prst="line">
                <a:avLst/>
              </a:prstGeom>
              <a:noFill/>
              <a:ln w="38100">
                <a:solidFill>
                  <a:srgbClr val="F00E0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75" name="Line 215"/>
              <p:cNvSpPr>
                <a:spLocks noChangeShapeType="1"/>
              </p:cNvSpPr>
              <p:nvPr/>
            </p:nvSpPr>
            <p:spPr bwMode="auto">
              <a:xfrm rot="16200000" flipV="1">
                <a:off x="1749" y="2507"/>
                <a:ext cx="164" cy="0"/>
              </a:xfrm>
              <a:prstGeom prst="line">
                <a:avLst/>
              </a:prstGeom>
              <a:noFill/>
              <a:ln w="38100">
                <a:solidFill>
                  <a:srgbClr val="F00E0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776" name="Line 216"/>
            <p:cNvSpPr>
              <a:spLocks noChangeShapeType="1"/>
            </p:cNvSpPr>
            <p:nvPr/>
          </p:nvSpPr>
          <p:spPr bwMode="auto">
            <a:xfrm rot="5400000" flipH="1">
              <a:off x="1338" y="2675"/>
              <a:ext cx="8" cy="18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798" name="Group 238"/>
            <p:cNvGrpSpPr>
              <a:grpSpLocks/>
            </p:cNvGrpSpPr>
            <p:nvPr/>
          </p:nvGrpSpPr>
          <p:grpSpPr bwMode="auto">
            <a:xfrm flipV="1">
              <a:off x="594" y="3815"/>
              <a:ext cx="1568" cy="164"/>
              <a:chOff x="594" y="3815"/>
              <a:chExt cx="1568" cy="164"/>
            </a:xfrm>
          </p:grpSpPr>
          <p:grpSp>
            <p:nvGrpSpPr>
              <p:cNvPr id="194792" name="Group 232"/>
              <p:cNvGrpSpPr>
                <a:grpSpLocks/>
              </p:cNvGrpSpPr>
              <p:nvPr/>
            </p:nvGrpSpPr>
            <p:grpSpPr bwMode="auto">
              <a:xfrm>
                <a:off x="790" y="3815"/>
                <a:ext cx="224" cy="164"/>
                <a:chOff x="1607" y="2425"/>
                <a:chExt cx="224" cy="164"/>
              </a:xfrm>
            </p:grpSpPr>
            <p:sp>
              <p:nvSpPr>
                <p:cNvPr id="194793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1607" y="2425"/>
                  <a:ext cx="220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94" name="Line 234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1525" y="2507"/>
                  <a:ext cx="164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95" name="Line 235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1749" y="2507"/>
                  <a:ext cx="164" cy="0"/>
                </a:xfrm>
                <a:prstGeom prst="line">
                  <a:avLst/>
                </a:prstGeom>
                <a:noFill/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4796" name="Line 236"/>
              <p:cNvSpPr>
                <a:spLocks noChangeShapeType="1"/>
              </p:cNvSpPr>
              <p:nvPr/>
            </p:nvSpPr>
            <p:spPr bwMode="auto">
              <a:xfrm>
                <a:off x="1028" y="3979"/>
                <a:ext cx="1134" cy="0"/>
              </a:xfrm>
              <a:prstGeom prst="line">
                <a:avLst/>
              </a:prstGeom>
              <a:noFill/>
              <a:ln w="38100">
                <a:solidFill>
                  <a:srgbClr val="F00E0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97" name="Line 237"/>
              <p:cNvSpPr>
                <a:spLocks noChangeShapeType="1"/>
              </p:cNvSpPr>
              <p:nvPr/>
            </p:nvSpPr>
            <p:spPr bwMode="auto">
              <a:xfrm flipH="1">
                <a:off x="594" y="3970"/>
                <a:ext cx="195" cy="0"/>
              </a:xfrm>
              <a:prstGeom prst="line">
                <a:avLst/>
              </a:prstGeom>
              <a:noFill/>
              <a:ln w="38100">
                <a:solidFill>
                  <a:srgbClr val="F00E0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799" name="Text Box 239"/>
            <p:cNvSpPr txBox="1">
              <a:spLocks noChangeArrowheads="1"/>
            </p:cNvSpPr>
            <p:nvPr/>
          </p:nvSpPr>
          <p:spPr bwMode="auto">
            <a:xfrm>
              <a:off x="221" y="3669"/>
              <a:ext cx="38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1">
                  <a:sym typeface="Symbol" pitchFamily="18" charset="2"/>
                </a:rPr>
                <a:t></a:t>
              </a:r>
              <a:r>
                <a:rPr lang="en-US" sz="1600" b="1"/>
                <a:t>U</a:t>
              </a:r>
              <a:endParaRPr lang="en-US" sz="1600"/>
            </a:p>
          </p:txBody>
        </p:sp>
        <p:sp>
          <p:nvSpPr>
            <p:cNvPr id="194800" name="Text Box 240"/>
            <p:cNvSpPr txBox="1">
              <a:spLocks noChangeArrowheads="1"/>
            </p:cNvSpPr>
            <p:nvPr/>
          </p:nvSpPr>
          <p:spPr bwMode="auto">
            <a:xfrm>
              <a:off x="239" y="3314"/>
              <a:ext cx="38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U</a:t>
              </a:r>
              <a:endParaRPr lang="en-US" sz="1600"/>
            </a:p>
          </p:txBody>
        </p:sp>
      </p:grpSp>
      <p:sp>
        <p:nvSpPr>
          <p:cNvPr id="194802" name="Text Box 242"/>
          <p:cNvSpPr txBox="1">
            <a:spLocks noChangeArrowheads="1"/>
          </p:cNvSpPr>
          <p:nvPr/>
        </p:nvSpPr>
        <p:spPr bwMode="auto">
          <a:xfrm>
            <a:off x="1182688" y="5681663"/>
            <a:ext cx="2306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complement</a:t>
            </a:r>
          </a:p>
        </p:txBody>
      </p:sp>
      <p:grpSp>
        <p:nvGrpSpPr>
          <p:cNvPr id="194805" name="Group 245"/>
          <p:cNvGrpSpPr>
            <a:grpSpLocks/>
          </p:cNvGrpSpPr>
          <p:nvPr/>
        </p:nvGrpSpPr>
        <p:grpSpPr bwMode="auto">
          <a:xfrm>
            <a:off x="4475163" y="5387975"/>
            <a:ext cx="3559175" cy="941388"/>
            <a:chOff x="2889" y="3367"/>
            <a:chExt cx="2242" cy="593"/>
          </a:xfrm>
        </p:grpSpPr>
        <p:grpSp>
          <p:nvGrpSpPr>
            <p:cNvPr id="194766" name="Group 206"/>
            <p:cNvGrpSpPr>
              <a:grpSpLocks/>
            </p:cNvGrpSpPr>
            <p:nvPr/>
          </p:nvGrpSpPr>
          <p:grpSpPr bwMode="auto">
            <a:xfrm>
              <a:off x="2889" y="3367"/>
              <a:ext cx="2242" cy="519"/>
              <a:chOff x="186" y="3508"/>
              <a:chExt cx="2242" cy="519"/>
            </a:xfrm>
          </p:grpSpPr>
          <p:grpSp>
            <p:nvGrpSpPr>
              <p:cNvPr id="194763" name="Group 203"/>
              <p:cNvGrpSpPr>
                <a:grpSpLocks/>
              </p:cNvGrpSpPr>
              <p:nvPr/>
            </p:nvGrpSpPr>
            <p:grpSpPr bwMode="auto">
              <a:xfrm>
                <a:off x="186" y="3508"/>
                <a:ext cx="1601" cy="519"/>
                <a:chOff x="186" y="3508"/>
                <a:chExt cx="1601" cy="519"/>
              </a:xfrm>
            </p:grpSpPr>
            <p:grpSp>
              <p:nvGrpSpPr>
                <p:cNvPr id="194570" name="Group 10"/>
                <p:cNvGrpSpPr>
                  <a:grpSpLocks/>
                </p:cNvGrpSpPr>
                <p:nvPr/>
              </p:nvGrpSpPr>
              <p:grpSpPr bwMode="auto">
                <a:xfrm>
                  <a:off x="560" y="3633"/>
                  <a:ext cx="483" cy="72"/>
                  <a:chOff x="437" y="1038"/>
                  <a:chExt cx="483" cy="72"/>
                </a:xfrm>
              </p:grpSpPr>
              <p:sp>
                <p:nvSpPr>
                  <p:cNvPr id="194571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85" y="1071"/>
                    <a:ext cx="435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57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37" y="1038"/>
                    <a:ext cx="72" cy="72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577" name="Group 17"/>
                <p:cNvGrpSpPr>
                  <a:grpSpLocks/>
                </p:cNvGrpSpPr>
                <p:nvPr/>
              </p:nvGrpSpPr>
              <p:grpSpPr bwMode="auto">
                <a:xfrm flipH="1">
                  <a:off x="1304" y="3767"/>
                  <a:ext cx="483" cy="72"/>
                  <a:chOff x="437" y="1038"/>
                  <a:chExt cx="483" cy="72"/>
                </a:xfrm>
              </p:grpSpPr>
              <p:sp>
                <p:nvSpPr>
                  <p:cNvPr id="19457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85" y="1071"/>
                    <a:ext cx="435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579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37" y="1038"/>
                    <a:ext cx="72" cy="72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4710" name="AutoShape 150"/>
                <p:cNvSpPr>
                  <a:spLocks noChangeArrowheads="1"/>
                </p:cNvSpPr>
                <p:nvPr/>
              </p:nvSpPr>
              <p:spPr bwMode="auto">
                <a:xfrm rot="5400000">
                  <a:off x="827" y="3543"/>
                  <a:ext cx="460" cy="508"/>
                </a:xfrm>
                <a:custGeom>
                  <a:avLst/>
                  <a:gdLst>
                    <a:gd name="G0" fmla="+- 376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376"/>
                    <a:gd name="G18" fmla="*/ 376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376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376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5212 w 21600"/>
                    <a:gd name="T15" fmla="*/ 10800 h 21600"/>
                    <a:gd name="T16" fmla="*/ 10800 w 21600"/>
                    <a:gd name="T17" fmla="*/ 10424 h 21600"/>
                    <a:gd name="T18" fmla="*/ 16388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0424" y="10800"/>
                      </a:moveTo>
                      <a:cubicBezTo>
                        <a:pt x="10424" y="10592"/>
                        <a:pt x="10592" y="10424"/>
                        <a:pt x="10800" y="10424"/>
                      </a:cubicBezTo>
                      <a:cubicBezTo>
                        <a:pt x="11007" y="10423"/>
                        <a:pt x="11175" y="10592"/>
                        <a:pt x="11176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>
                        <a:gamma/>
                        <a:shade val="46275"/>
                        <a:invGamma/>
                      </a:srgbClr>
                    </a:gs>
                    <a:gs pos="5000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4754" name="Group 194"/>
                <p:cNvGrpSpPr>
                  <a:grpSpLocks/>
                </p:cNvGrpSpPr>
                <p:nvPr/>
              </p:nvGrpSpPr>
              <p:grpSpPr bwMode="auto">
                <a:xfrm>
                  <a:off x="560" y="3844"/>
                  <a:ext cx="483" cy="72"/>
                  <a:chOff x="437" y="1038"/>
                  <a:chExt cx="483" cy="72"/>
                </a:xfrm>
              </p:grpSpPr>
              <p:sp>
                <p:nvSpPr>
                  <p:cNvPr id="194755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85" y="1071"/>
                    <a:ext cx="435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756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437" y="1038"/>
                    <a:ext cx="72" cy="72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4757" name="Oval 197"/>
                <p:cNvSpPr>
                  <a:spLocks noChangeArrowheads="1"/>
                </p:cNvSpPr>
                <p:nvPr/>
              </p:nvSpPr>
              <p:spPr bwMode="auto">
                <a:xfrm>
                  <a:off x="1020" y="3837"/>
                  <a:ext cx="71" cy="71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61" name="Text Box 201"/>
                <p:cNvSpPr txBox="1">
                  <a:spLocks noChangeArrowheads="1"/>
                </p:cNvSpPr>
                <p:nvPr/>
              </p:nvSpPr>
              <p:spPr bwMode="auto">
                <a:xfrm>
                  <a:off x="195" y="3508"/>
                  <a:ext cx="35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/>
                    <a:t>U</a:t>
                  </a:r>
                  <a:r>
                    <a:rPr lang="en-US" sz="1800" b="1" baseline="-25000"/>
                    <a:t>1</a:t>
                  </a:r>
                </a:p>
              </p:txBody>
            </p:sp>
            <p:sp>
              <p:nvSpPr>
                <p:cNvPr id="194762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186" y="3738"/>
                  <a:ext cx="35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/>
                    <a:t>U</a:t>
                  </a:r>
                  <a:r>
                    <a:rPr lang="en-US" sz="1800" b="1" baseline="-25000"/>
                    <a:t>2</a:t>
                  </a:r>
                </a:p>
              </p:txBody>
            </p:sp>
          </p:grpSp>
          <p:sp>
            <p:nvSpPr>
              <p:cNvPr id="194764" name="Text Box 204"/>
              <p:cNvSpPr txBox="1">
                <a:spLocks noChangeArrowheads="1"/>
              </p:cNvSpPr>
              <p:nvPr/>
            </p:nvSpPr>
            <p:spPr bwMode="auto">
              <a:xfrm>
                <a:off x="1711" y="3623"/>
                <a:ext cx="717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 err="1"/>
                  <a:t>U</a:t>
                </a:r>
                <a:r>
                  <a:rPr lang="en-US" sz="1800" b="1" baseline="-25000" dirty="0" err="1"/>
                  <a:t>out</a:t>
                </a:r>
                <a:r>
                  <a:rPr lang="en-US" sz="1800" b="1" dirty="0"/>
                  <a:t>=</a:t>
                </a:r>
                <a:br>
                  <a:rPr lang="en-US" sz="1800" b="1" dirty="0"/>
                </a:br>
                <a:r>
                  <a:rPr lang="en-US" sz="1800" b="1" dirty="0"/>
                  <a:t>U</a:t>
                </a:r>
                <a:r>
                  <a:rPr lang="en-US" sz="1800" b="1" baseline="-25000" dirty="0"/>
                  <a:t>1</a:t>
                </a:r>
                <a:r>
                  <a:rPr lang="en-US" sz="1800" b="1" dirty="0">
                    <a:latin typeface="Symbol" pitchFamily="18" charset="2"/>
                  </a:rPr>
                  <a:t>L</a:t>
                </a:r>
                <a:r>
                  <a:rPr lang="en-US" sz="1800" b="1" dirty="0">
                    <a:latin typeface="Symbol" pitchFamily="18" charset="2"/>
                    <a:sym typeface="Symbol" pitchFamily="18" charset="2"/>
                  </a:rPr>
                  <a:t></a:t>
                </a:r>
                <a:r>
                  <a:rPr lang="en-US" sz="1800" b="1" dirty="0"/>
                  <a:t>U</a:t>
                </a:r>
                <a:r>
                  <a:rPr lang="en-US" sz="1800" b="1" baseline="-25000" dirty="0"/>
                  <a:t>2</a:t>
                </a:r>
              </a:p>
            </p:txBody>
          </p:sp>
        </p:grpSp>
        <p:sp>
          <p:nvSpPr>
            <p:cNvPr id="194803" name="Text Box 243"/>
            <p:cNvSpPr txBox="1">
              <a:spLocks noChangeArrowheads="1"/>
            </p:cNvSpPr>
            <p:nvPr/>
          </p:nvSpPr>
          <p:spPr bwMode="auto">
            <a:xfrm>
              <a:off x="3430" y="3748"/>
              <a:ext cx="38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1" dirty="0">
                  <a:sym typeface="Symbol" pitchFamily="18" charset="2"/>
                </a:rPr>
                <a:t></a:t>
              </a:r>
              <a:r>
                <a:rPr lang="en-US" sz="1600" b="1" dirty="0"/>
                <a:t>U</a:t>
              </a:r>
              <a:r>
                <a:rPr lang="en-US" sz="1600" b="1" baseline="-25000" dirty="0"/>
                <a:t>2</a:t>
              </a:r>
              <a:endParaRPr lang="en-US" sz="1600" baseline="-25000" dirty="0"/>
            </a:p>
          </p:txBody>
        </p:sp>
      </p:grpSp>
      <p:sp>
        <p:nvSpPr>
          <p:cNvPr id="194806" name="Text Box 246"/>
          <p:cNvSpPr txBox="1">
            <a:spLocks noChangeArrowheads="1"/>
          </p:cNvSpPr>
          <p:nvPr/>
        </p:nvSpPr>
        <p:spPr bwMode="auto">
          <a:xfrm>
            <a:off x="7666038" y="3125788"/>
            <a:ext cx="1239837" cy="1465262"/>
          </a:xfrm>
          <a:prstGeom prst="rect">
            <a:avLst/>
          </a:prstGeom>
          <a:solidFill>
            <a:srgbClr val="99F7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For fast timing: use fast negative logic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Signal Process.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Udo Schröder, 2009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EA7F-5C5F-45D3-B8E9-5CCE24435C1C}" type="slidenum">
              <a:rPr lang="en-US"/>
              <a:pPr/>
              <a:t>15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 Transmission</a:t>
            </a:r>
          </a:p>
        </p:txBody>
      </p:sp>
      <p:grpSp>
        <p:nvGrpSpPr>
          <p:cNvPr id="192535" name="Group 23"/>
          <p:cNvGrpSpPr>
            <a:grpSpLocks/>
          </p:cNvGrpSpPr>
          <p:nvPr/>
        </p:nvGrpSpPr>
        <p:grpSpPr bwMode="auto">
          <a:xfrm>
            <a:off x="193675" y="1047750"/>
            <a:ext cx="8604250" cy="1785938"/>
            <a:chOff x="177" y="1038"/>
            <a:chExt cx="5420" cy="1125"/>
          </a:xfrm>
        </p:grpSpPr>
        <p:sp>
          <p:nvSpPr>
            <p:cNvPr id="192516" name="AutoShape 4"/>
            <p:cNvSpPr>
              <a:spLocks noChangeArrowheads="1"/>
            </p:cNvSpPr>
            <p:nvPr/>
          </p:nvSpPr>
          <p:spPr bwMode="auto">
            <a:xfrm>
              <a:off x="3008" y="1139"/>
              <a:ext cx="822" cy="895"/>
            </a:xfrm>
            <a:custGeom>
              <a:avLst/>
              <a:gdLst>
                <a:gd name="G0" fmla="+- 10800 0 0"/>
                <a:gd name="G1" fmla="+- 9679796 0 0"/>
                <a:gd name="G2" fmla="+- 0 0 9679796"/>
                <a:gd name="T0" fmla="*/ 0 256 1"/>
                <a:gd name="T1" fmla="*/ 180 256 1"/>
                <a:gd name="G3" fmla="+- 9679796 T0 T1"/>
                <a:gd name="T2" fmla="*/ 0 256 1"/>
                <a:gd name="T3" fmla="*/ 90 256 1"/>
                <a:gd name="G4" fmla="+- 9679796 T2 T3"/>
                <a:gd name="G5" fmla="*/ G4 2 1"/>
                <a:gd name="T4" fmla="*/ 90 256 1"/>
                <a:gd name="T5" fmla="*/ 0 256 1"/>
                <a:gd name="G6" fmla="+- 9679796 T4 T5"/>
                <a:gd name="G7" fmla="*/ G6 2 1"/>
                <a:gd name="G8" fmla="abs 967979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9679796"/>
                <a:gd name="G21" fmla="sin G19 9679796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9679796"/>
                <a:gd name="G29" fmla="sin 10800 9679796"/>
                <a:gd name="G30" fmla="sin 10800 9679796"/>
                <a:gd name="G31" fmla="+- G28 10800 0"/>
                <a:gd name="G32" fmla="+- G29 10800 0"/>
                <a:gd name="G33" fmla="+- G30 10800 0"/>
                <a:gd name="G34" fmla="?: G4 0 G31"/>
                <a:gd name="G35" fmla="?: 9679796 G34 0"/>
                <a:gd name="G36" fmla="?: G6 G35 G31"/>
                <a:gd name="G37" fmla="+- 21600 0 G36"/>
                <a:gd name="G38" fmla="?: G4 0 G33"/>
                <a:gd name="G39" fmla="?: 967979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70 w 21600"/>
                <a:gd name="T15" fmla="*/ 16570 h 21600"/>
                <a:gd name="T16" fmla="*/ 10800 w 21600"/>
                <a:gd name="T17" fmla="*/ 0 h 21600"/>
                <a:gd name="T18" fmla="*/ 19930 w 21600"/>
                <a:gd name="T19" fmla="*/ 1657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670" y="16570"/>
                  </a:moveTo>
                  <a:cubicBezTo>
                    <a:pt x="579" y="14843"/>
                    <a:pt x="0" y="1284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2842"/>
                    <a:pt x="21020" y="14843"/>
                    <a:pt x="19929" y="16570"/>
                  </a:cubicBezTo>
                  <a:cubicBezTo>
                    <a:pt x="21020" y="14843"/>
                    <a:pt x="21600" y="12842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842"/>
                    <a:pt x="579" y="14843"/>
                    <a:pt x="1670" y="1657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alpha val="48000"/>
                  </a:schemeClr>
                </a:gs>
                <a:gs pos="50000">
                  <a:schemeClr val="tx2">
                    <a:gamma/>
                    <a:tint val="0"/>
                    <a:invGamma/>
                    <a:alpha val="67999"/>
                  </a:schemeClr>
                </a:gs>
                <a:gs pos="100000">
                  <a:schemeClr val="tx2">
                    <a:alpha val="48000"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6199998" lon="16199998" rev="0"/>
              </a:camera>
              <a:lightRig rig="legacyFlat2" dir="b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2519" name="AutoShape 7"/>
            <p:cNvSpPr>
              <a:spLocks noChangeArrowheads="1"/>
            </p:cNvSpPr>
            <p:nvPr/>
          </p:nvSpPr>
          <p:spPr bwMode="auto">
            <a:xfrm>
              <a:off x="3153" y="1261"/>
              <a:ext cx="677" cy="629"/>
            </a:xfrm>
            <a:custGeom>
              <a:avLst/>
              <a:gdLst>
                <a:gd name="G0" fmla="+- 7603 0 0"/>
                <a:gd name="G1" fmla="+- 10178335 0 0"/>
                <a:gd name="G2" fmla="+- 0 0 10178335"/>
                <a:gd name="T0" fmla="*/ 0 256 1"/>
                <a:gd name="T1" fmla="*/ 180 256 1"/>
                <a:gd name="G3" fmla="+- 10178335 T0 T1"/>
                <a:gd name="T2" fmla="*/ 0 256 1"/>
                <a:gd name="T3" fmla="*/ 90 256 1"/>
                <a:gd name="G4" fmla="+- 10178335 T2 T3"/>
                <a:gd name="G5" fmla="*/ G4 2 1"/>
                <a:gd name="T4" fmla="*/ 90 256 1"/>
                <a:gd name="T5" fmla="*/ 0 256 1"/>
                <a:gd name="G6" fmla="+- 10178335 T4 T5"/>
                <a:gd name="G7" fmla="*/ G6 2 1"/>
                <a:gd name="G8" fmla="abs 1017833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603"/>
                <a:gd name="G18" fmla="*/ 7603 1 2"/>
                <a:gd name="G19" fmla="+- G18 5400 0"/>
                <a:gd name="G20" fmla="cos G19 10178335"/>
                <a:gd name="G21" fmla="sin G19 10178335"/>
                <a:gd name="G22" fmla="+- G20 10800 0"/>
                <a:gd name="G23" fmla="+- G21 10800 0"/>
                <a:gd name="G24" fmla="+- 10800 0 G20"/>
                <a:gd name="G25" fmla="+- 7603 10800 0"/>
                <a:gd name="G26" fmla="?: G9 G17 G25"/>
                <a:gd name="G27" fmla="?: G9 0 21600"/>
                <a:gd name="G28" fmla="cos 10800 10178335"/>
                <a:gd name="G29" fmla="sin 10800 10178335"/>
                <a:gd name="G30" fmla="sin 7603 10178335"/>
                <a:gd name="G31" fmla="+- G28 10800 0"/>
                <a:gd name="G32" fmla="+- G29 10800 0"/>
                <a:gd name="G33" fmla="+- G30 10800 0"/>
                <a:gd name="G34" fmla="?: G4 0 G31"/>
                <a:gd name="G35" fmla="?: 10178335 G34 0"/>
                <a:gd name="G36" fmla="?: G6 G35 G31"/>
                <a:gd name="G37" fmla="+- 21600 0 G36"/>
                <a:gd name="G38" fmla="?: G4 0 G33"/>
                <a:gd name="G39" fmla="?: 1017833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9 w 21600"/>
                <a:gd name="T15" fmla="*/ 14643 h 21600"/>
                <a:gd name="T16" fmla="*/ 10800 w 21600"/>
                <a:gd name="T17" fmla="*/ 3197 h 21600"/>
                <a:gd name="T18" fmla="*/ 19161 w 21600"/>
                <a:gd name="T19" fmla="*/ 1464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892" y="13975"/>
                  </a:moveTo>
                  <a:cubicBezTo>
                    <a:pt x="3434" y="12979"/>
                    <a:pt x="3197" y="11896"/>
                    <a:pt x="3197" y="10800"/>
                  </a:cubicBezTo>
                  <a:cubicBezTo>
                    <a:pt x="3197" y="6600"/>
                    <a:pt x="6600" y="3197"/>
                    <a:pt x="10800" y="3197"/>
                  </a:cubicBezTo>
                  <a:cubicBezTo>
                    <a:pt x="14999" y="3197"/>
                    <a:pt x="18403" y="6600"/>
                    <a:pt x="18403" y="10800"/>
                  </a:cubicBezTo>
                  <a:cubicBezTo>
                    <a:pt x="18403" y="11896"/>
                    <a:pt x="18165" y="12979"/>
                    <a:pt x="17707" y="13975"/>
                  </a:cubicBezTo>
                  <a:lnTo>
                    <a:pt x="20612" y="15311"/>
                  </a:lnTo>
                  <a:cubicBezTo>
                    <a:pt x="21263" y="13896"/>
                    <a:pt x="21600" y="1235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357"/>
                    <a:pt x="336" y="13896"/>
                    <a:pt x="987" y="15311"/>
                  </a:cubicBezTo>
                  <a:close/>
                </a:path>
              </a:pathLst>
            </a:custGeom>
            <a:gradFill rotWithShape="1">
              <a:gsLst>
                <a:gs pos="0">
                  <a:srgbClr val="C93327">
                    <a:gamma/>
                    <a:shade val="6275"/>
                    <a:invGamma/>
                    <a:alpha val="0"/>
                  </a:srgbClr>
                </a:gs>
                <a:gs pos="50000">
                  <a:srgbClr val="C93327">
                    <a:alpha val="60001"/>
                  </a:srgbClr>
                </a:gs>
                <a:gs pos="100000">
                  <a:srgbClr val="C93327">
                    <a:gamma/>
                    <a:shade val="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6199998" lon="16199998" rev="0"/>
              </a:camera>
              <a:lightRig rig="legacyFlat2" dir="b"/>
            </a:scene3d>
            <a:sp3d extrusionH="3783000" prstMaterial="legacyMatte">
              <a:bevelT w="13500" h="13500" prst="angle"/>
              <a:bevelB w="13500" h="13500" prst="angle"/>
              <a:extrusionClr>
                <a:srgbClr val="C93327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2518" name="AutoShape 6"/>
            <p:cNvSpPr>
              <a:spLocks noChangeArrowheads="1"/>
            </p:cNvSpPr>
            <p:nvPr/>
          </p:nvSpPr>
          <p:spPr bwMode="auto">
            <a:xfrm>
              <a:off x="3612" y="1425"/>
              <a:ext cx="386" cy="266"/>
            </a:xfrm>
            <a:custGeom>
              <a:avLst/>
              <a:gdLst>
                <a:gd name="G0" fmla="+- 6801 0 0"/>
                <a:gd name="G1" fmla="+- 9271406 0 0"/>
                <a:gd name="G2" fmla="+- 0 0 9271406"/>
                <a:gd name="T0" fmla="*/ 0 256 1"/>
                <a:gd name="T1" fmla="*/ 180 256 1"/>
                <a:gd name="G3" fmla="+- 9271406 T0 T1"/>
                <a:gd name="T2" fmla="*/ 0 256 1"/>
                <a:gd name="T3" fmla="*/ 90 256 1"/>
                <a:gd name="G4" fmla="+- 9271406 T2 T3"/>
                <a:gd name="G5" fmla="*/ G4 2 1"/>
                <a:gd name="T4" fmla="*/ 90 256 1"/>
                <a:gd name="T5" fmla="*/ 0 256 1"/>
                <a:gd name="G6" fmla="+- 9271406 T4 T5"/>
                <a:gd name="G7" fmla="*/ G6 2 1"/>
                <a:gd name="G8" fmla="abs 927140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801"/>
                <a:gd name="G18" fmla="*/ 6801 1 2"/>
                <a:gd name="G19" fmla="+- G18 5400 0"/>
                <a:gd name="G20" fmla="cos G19 9271406"/>
                <a:gd name="G21" fmla="sin G19 9271406"/>
                <a:gd name="G22" fmla="+- G20 10800 0"/>
                <a:gd name="G23" fmla="+- G21 10800 0"/>
                <a:gd name="G24" fmla="+- 10800 0 G20"/>
                <a:gd name="G25" fmla="+- 6801 10800 0"/>
                <a:gd name="G26" fmla="?: G9 G17 G25"/>
                <a:gd name="G27" fmla="?: G9 0 21600"/>
                <a:gd name="G28" fmla="cos 10800 9271406"/>
                <a:gd name="G29" fmla="sin 10800 9271406"/>
                <a:gd name="G30" fmla="sin 6801 9271406"/>
                <a:gd name="G31" fmla="+- G28 10800 0"/>
                <a:gd name="G32" fmla="+- G29 10800 0"/>
                <a:gd name="G33" fmla="+- G30 10800 0"/>
                <a:gd name="G34" fmla="?: G4 0 G31"/>
                <a:gd name="G35" fmla="?: 9271406 G34 0"/>
                <a:gd name="G36" fmla="?: G6 G35 G31"/>
                <a:gd name="G37" fmla="+- 21600 0 G36"/>
                <a:gd name="G38" fmla="?: G4 0 G33"/>
                <a:gd name="G39" fmla="?: 927140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915 w 21600"/>
                <a:gd name="T15" fmla="*/ 16282 h 21600"/>
                <a:gd name="T16" fmla="*/ 10800 w 21600"/>
                <a:gd name="T17" fmla="*/ 3999 h 21600"/>
                <a:gd name="T18" fmla="*/ 17685 w 21600"/>
                <a:gd name="T19" fmla="*/ 1628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79" y="15036"/>
                  </a:moveTo>
                  <a:cubicBezTo>
                    <a:pt x="4520" y="13832"/>
                    <a:pt x="3999" y="12339"/>
                    <a:pt x="3999" y="10800"/>
                  </a:cubicBezTo>
                  <a:cubicBezTo>
                    <a:pt x="3999" y="7043"/>
                    <a:pt x="7043" y="3999"/>
                    <a:pt x="10800" y="3999"/>
                  </a:cubicBezTo>
                  <a:cubicBezTo>
                    <a:pt x="14556" y="3999"/>
                    <a:pt x="17601" y="7043"/>
                    <a:pt x="17601" y="10800"/>
                  </a:cubicBezTo>
                  <a:cubicBezTo>
                    <a:pt x="17601" y="12339"/>
                    <a:pt x="17079" y="13832"/>
                    <a:pt x="16120" y="15036"/>
                  </a:cubicBezTo>
                  <a:lnTo>
                    <a:pt x="19248" y="17527"/>
                  </a:lnTo>
                  <a:cubicBezTo>
                    <a:pt x="20771" y="15615"/>
                    <a:pt x="21600" y="1324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3243"/>
                    <a:pt x="828" y="15615"/>
                    <a:pt x="2351" y="17527"/>
                  </a:cubicBezTo>
                  <a:close/>
                </a:path>
              </a:pathLst>
            </a:custGeom>
            <a:solidFill>
              <a:schemeClr val="bg1">
                <a:alpha val="57001"/>
              </a:schemeClr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6199998" lon="16199998" rev="0"/>
              </a:camera>
              <a:lightRig rig="legacyFlat2" dir="b"/>
            </a:scene3d>
            <a:sp3d extrusionH="4900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2517" name="Oval 5"/>
            <p:cNvSpPr>
              <a:spLocks noChangeArrowheads="1"/>
            </p:cNvSpPr>
            <p:nvPr/>
          </p:nvSpPr>
          <p:spPr bwMode="auto">
            <a:xfrm>
              <a:off x="3854" y="1434"/>
              <a:ext cx="170" cy="170"/>
            </a:xfrm>
            <a:prstGeom prst="ellipse">
              <a:avLst/>
            </a:prstGeom>
            <a:gradFill rotWithShape="1">
              <a:gsLst>
                <a:gs pos="0">
                  <a:srgbClr val="EEB19E">
                    <a:gamma/>
                    <a:shade val="28627"/>
                    <a:invGamma/>
                    <a:alpha val="11000"/>
                  </a:srgbClr>
                </a:gs>
                <a:gs pos="50000">
                  <a:srgbClr val="EEB19E">
                    <a:alpha val="62000"/>
                  </a:srgbClr>
                </a:gs>
                <a:gs pos="100000">
                  <a:srgbClr val="EEB19E">
                    <a:gamma/>
                    <a:shade val="28627"/>
                    <a:invGamma/>
                    <a:alpha val="11000"/>
                  </a:srgb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Front">
                <a:rot lat="0" lon="17099998" rev="0"/>
              </a:camera>
              <a:lightRig rig="legacyFlat2" dir="b"/>
            </a:scene3d>
            <a:sp3d extrusionH="6958000" prstMaterial="legacyMatte">
              <a:bevelT w="13500" h="13500" prst="angle"/>
              <a:bevelB w="13500" h="13500" prst="angle"/>
              <a:extrusionClr>
                <a:srgbClr val="EEB19E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2520" name="Text Box 8"/>
            <p:cNvSpPr txBox="1">
              <a:spLocks noChangeArrowheads="1"/>
            </p:cNvSpPr>
            <p:nvPr/>
          </p:nvSpPr>
          <p:spPr bwMode="auto">
            <a:xfrm>
              <a:off x="3951" y="1474"/>
              <a:ext cx="14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/>
                <a:t>inner conductor</a:t>
              </a:r>
            </a:p>
          </p:txBody>
        </p:sp>
        <p:sp>
          <p:nvSpPr>
            <p:cNvPr id="192521" name="Text Box 9"/>
            <p:cNvSpPr txBox="1">
              <a:spLocks noChangeArrowheads="1"/>
            </p:cNvSpPr>
            <p:nvPr/>
          </p:nvSpPr>
          <p:spPr bwMode="auto">
            <a:xfrm>
              <a:off x="3879" y="1111"/>
              <a:ext cx="17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/>
                <a:t>outer conductor/shield</a:t>
              </a:r>
            </a:p>
          </p:txBody>
        </p:sp>
        <p:sp>
          <p:nvSpPr>
            <p:cNvPr id="192522" name="Line 10"/>
            <p:cNvSpPr>
              <a:spLocks noChangeShapeType="1"/>
            </p:cNvSpPr>
            <p:nvPr/>
          </p:nvSpPr>
          <p:spPr bwMode="auto">
            <a:xfrm flipH="1">
              <a:off x="3491" y="1256"/>
              <a:ext cx="412" cy="24"/>
            </a:xfrm>
            <a:prstGeom prst="line">
              <a:avLst/>
            </a:prstGeom>
            <a:noFill/>
            <a:ln w="38100">
              <a:solidFill>
                <a:srgbClr val="090EDB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2523" name="Text Box 11"/>
            <p:cNvSpPr txBox="1">
              <a:spLocks noChangeArrowheads="1"/>
            </p:cNvSpPr>
            <p:nvPr/>
          </p:nvSpPr>
          <p:spPr bwMode="auto">
            <a:xfrm>
              <a:off x="3975" y="1788"/>
              <a:ext cx="14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/>
                <a:t>outer conductor</a:t>
              </a:r>
            </a:p>
          </p:txBody>
        </p:sp>
        <p:sp>
          <p:nvSpPr>
            <p:cNvPr id="192524" name="Line 12"/>
            <p:cNvSpPr>
              <a:spLocks noChangeShapeType="1"/>
            </p:cNvSpPr>
            <p:nvPr/>
          </p:nvSpPr>
          <p:spPr bwMode="auto">
            <a:xfrm flipH="1" flipV="1">
              <a:off x="3540" y="1812"/>
              <a:ext cx="411" cy="97"/>
            </a:xfrm>
            <a:prstGeom prst="line">
              <a:avLst/>
            </a:prstGeom>
            <a:noFill/>
            <a:ln w="38100">
              <a:solidFill>
                <a:srgbClr val="090EDB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2525" name="Text Box 13"/>
            <p:cNvSpPr txBox="1">
              <a:spLocks noChangeArrowheads="1"/>
            </p:cNvSpPr>
            <p:nvPr/>
          </p:nvSpPr>
          <p:spPr bwMode="auto">
            <a:xfrm>
              <a:off x="177" y="1837"/>
              <a:ext cx="75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/>
                <a:t>dielectric</a:t>
              </a:r>
              <a:br>
                <a:rPr lang="en-US" sz="1400" b="1"/>
              </a:br>
              <a:r>
                <a:rPr lang="en-US" sz="1400" b="1"/>
                <a:t>medium</a:t>
              </a:r>
            </a:p>
          </p:txBody>
        </p:sp>
        <p:sp>
          <p:nvSpPr>
            <p:cNvPr id="192526" name="Line 14"/>
            <p:cNvSpPr>
              <a:spLocks noChangeShapeType="1"/>
            </p:cNvSpPr>
            <p:nvPr/>
          </p:nvSpPr>
          <p:spPr bwMode="auto">
            <a:xfrm flipV="1">
              <a:off x="492" y="1716"/>
              <a:ext cx="217" cy="169"/>
            </a:xfrm>
            <a:prstGeom prst="line">
              <a:avLst/>
            </a:prstGeom>
            <a:noFill/>
            <a:ln w="38100">
              <a:solidFill>
                <a:srgbClr val="090EDB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2527" name="Text Box 15"/>
            <p:cNvSpPr txBox="1">
              <a:spLocks noChangeArrowheads="1"/>
            </p:cNvSpPr>
            <p:nvPr/>
          </p:nvSpPr>
          <p:spPr bwMode="auto">
            <a:xfrm>
              <a:off x="225" y="1038"/>
              <a:ext cx="55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/>
                <a:t>outer </a:t>
              </a:r>
              <a:br>
                <a:rPr lang="en-US" sz="1400" b="1"/>
              </a:br>
              <a:r>
                <a:rPr lang="en-US" sz="1400" b="1"/>
                <a:t>casing</a:t>
              </a:r>
            </a:p>
          </p:txBody>
        </p:sp>
        <p:sp>
          <p:nvSpPr>
            <p:cNvPr id="192528" name="Line 16"/>
            <p:cNvSpPr>
              <a:spLocks noChangeShapeType="1"/>
            </p:cNvSpPr>
            <p:nvPr/>
          </p:nvSpPr>
          <p:spPr bwMode="auto">
            <a:xfrm flipV="1">
              <a:off x="758" y="1159"/>
              <a:ext cx="266" cy="121"/>
            </a:xfrm>
            <a:prstGeom prst="line">
              <a:avLst/>
            </a:prstGeom>
            <a:noFill/>
            <a:ln w="38100">
              <a:solidFill>
                <a:srgbClr val="090EDB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2530" name="Text Box 18"/>
          <p:cNvSpPr txBox="1">
            <a:spLocks noChangeArrowheads="1"/>
          </p:cNvSpPr>
          <p:nvPr/>
        </p:nvSpPr>
        <p:spPr bwMode="auto">
          <a:xfrm>
            <a:off x="231775" y="3006725"/>
            <a:ext cx="875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090EDB"/>
                </a:solidFill>
              </a:rPr>
              <a:t>Coaxial cables/transmission lines </a:t>
            </a:r>
            <a:r>
              <a:rPr lang="en-US" sz="1800">
                <a:solidFill>
                  <a:srgbClr val="090EDB"/>
                </a:solidFill>
                <a:sym typeface="Wingdings" pitchFamily="2" charset="2"/>
              </a:rPr>
              <a:t> traveling waves in cavity resonators</a:t>
            </a:r>
            <a:endParaRPr lang="en-US" sz="1800">
              <a:solidFill>
                <a:srgbClr val="090EDB"/>
              </a:solidFill>
            </a:endParaRPr>
          </a:p>
        </p:txBody>
      </p:sp>
      <p:graphicFrame>
        <p:nvGraphicFramePr>
          <p:cNvPr id="192564" name="Object 52"/>
          <p:cNvGraphicFramePr>
            <a:graphicFrameLocks noChangeAspect="1"/>
          </p:cNvGraphicFramePr>
          <p:nvPr/>
        </p:nvGraphicFramePr>
        <p:xfrm>
          <a:off x="3457575" y="3621088"/>
          <a:ext cx="2463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4" name="Equation" r:id="rId2" imgW="2463480" imgH="914400" progId="Equation.DSMT4">
                  <p:embed/>
                </p:oleObj>
              </mc:Choice>
              <mc:Fallback>
                <p:oleObj name="Equation" r:id="rId2" imgW="2463480" imgH="91440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5" y="3621088"/>
                        <a:ext cx="2463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65" name="Text Box 53"/>
          <p:cNvSpPr txBox="1">
            <a:spLocks noChangeArrowheads="1"/>
          </p:cNvSpPr>
          <p:nvPr/>
        </p:nvSpPr>
        <p:spPr bwMode="auto">
          <a:xfrm>
            <a:off x="269875" y="1524000"/>
            <a:ext cx="3917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2566" name="Text Box 54"/>
          <p:cNvSpPr txBox="1">
            <a:spLocks noChangeArrowheads="1"/>
          </p:cNvSpPr>
          <p:nvPr/>
        </p:nvSpPr>
        <p:spPr bwMode="auto">
          <a:xfrm>
            <a:off x="269875" y="3889375"/>
            <a:ext cx="3187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/>
              <a:t>Wave equation (R=0):</a:t>
            </a:r>
          </a:p>
        </p:txBody>
      </p:sp>
      <p:sp>
        <p:nvSpPr>
          <p:cNvPr id="192567" name="Line 55"/>
          <p:cNvSpPr>
            <a:spLocks noChangeShapeType="1"/>
          </p:cNvSpPr>
          <p:nvPr/>
        </p:nvSpPr>
        <p:spPr bwMode="auto">
          <a:xfrm>
            <a:off x="2074863" y="2738438"/>
            <a:ext cx="1420812" cy="0"/>
          </a:xfrm>
          <a:prstGeom prst="line">
            <a:avLst/>
          </a:prstGeom>
          <a:noFill/>
          <a:ln w="38100">
            <a:solidFill>
              <a:srgbClr val="090EDB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568" name="Text Box 56"/>
          <p:cNvSpPr txBox="1">
            <a:spLocks noChangeArrowheads="1"/>
          </p:cNvSpPr>
          <p:nvPr/>
        </p:nvSpPr>
        <p:spPr bwMode="auto">
          <a:xfrm>
            <a:off x="3419475" y="250666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90EDB"/>
                </a:solidFill>
              </a:rPr>
              <a:t>z</a:t>
            </a:r>
          </a:p>
        </p:txBody>
      </p:sp>
      <p:sp>
        <p:nvSpPr>
          <p:cNvPr id="192569" name="Text Box 57"/>
          <p:cNvSpPr txBox="1">
            <a:spLocks noChangeArrowheads="1"/>
          </p:cNvSpPr>
          <p:nvPr/>
        </p:nvSpPr>
        <p:spPr bwMode="auto">
          <a:xfrm>
            <a:off x="6146800" y="3505200"/>
            <a:ext cx="26495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/>
              <a:t>L: inductivity/length</a:t>
            </a:r>
            <a:br>
              <a:rPr lang="en-US" sz="1600" dirty="0"/>
            </a:br>
            <a:r>
              <a:rPr lang="en-US" sz="1600" dirty="0"/>
              <a:t>C: capacity/length</a:t>
            </a:r>
            <a:br>
              <a:rPr lang="en-US" sz="1600" dirty="0"/>
            </a:br>
            <a:r>
              <a:rPr lang="en-US" sz="1600" dirty="0"/>
              <a:t>depend on diameter and dielectric</a:t>
            </a:r>
          </a:p>
        </p:txBody>
      </p:sp>
      <p:sp>
        <p:nvSpPr>
          <p:cNvPr id="192570" name="Text Box 58"/>
          <p:cNvSpPr txBox="1">
            <a:spLocks noChangeArrowheads="1"/>
          </p:cNvSpPr>
          <p:nvPr/>
        </p:nvSpPr>
        <p:spPr bwMode="auto">
          <a:xfrm>
            <a:off x="309563" y="4695825"/>
            <a:ext cx="3379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/>
              <a:t>signal propagation speed (speed of light):</a:t>
            </a:r>
          </a:p>
        </p:txBody>
      </p:sp>
      <p:graphicFrame>
        <p:nvGraphicFramePr>
          <p:cNvPr id="192571" name="Object 59"/>
          <p:cNvGraphicFramePr>
            <a:graphicFrameLocks noChangeAspect="1"/>
          </p:cNvGraphicFramePr>
          <p:nvPr/>
        </p:nvGraphicFramePr>
        <p:xfrm>
          <a:off x="3957638" y="4849813"/>
          <a:ext cx="149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71" name="Equation" r:id="rId4" imgW="1498320" imgH="431640" progId="Equation.DSMT4">
                  <p:embed/>
                </p:oleObj>
              </mc:Choice>
              <mc:Fallback>
                <p:oleObj name="Equation" r:id="rId4" imgW="1498320" imgH="43164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4849813"/>
                        <a:ext cx="1498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72" name="Text Box 60"/>
          <p:cNvSpPr txBox="1">
            <a:spLocks noChangeArrowheads="1"/>
          </p:cNvSpPr>
          <p:nvPr/>
        </p:nvSpPr>
        <p:spPr bwMode="auto">
          <a:xfrm>
            <a:off x="6146800" y="4887913"/>
            <a:ext cx="2649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/>
              <a:t>typically c</a:t>
            </a:r>
            <a:r>
              <a:rPr lang="en-US" sz="1600" baseline="30000" dirty="0"/>
              <a:t>-1</a:t>
            </a:r>
            <a:r>
              <a:rPr lang="en-US" sz="1600" dirty="0"/>
              <a:t>=5 ns/m</a:t>
            </a:r>
          </a:p>
        </p:txBody>
      </p:sp>
      <p:graphicFrame>
        <p:nvGraphicFramePr>
          <p:cNvPr id="192573" name="Object 61"/>
          <p:cNvGraphicFramePr>
            <a:graphicFrameLocks noChangeAspect="1"/>
          </p:cNvGraphicFramePr>
          <p:nvPr/>
        </p:nvGraphicFramePr>
        <p:xfrm>
          <a:off x="3803650" y="5502275"/>
          <a:ext cx="1511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73" name="Equation" r:id="rId6" imgW="1511280" imgH="457200" progId="Equation.DSMT4">
                  <p:embed/>
                </p:oleObj>
              </mc:Choice>
              <mc:Fallback>
                <p:oleObj name="Equation" r:id="rId6" imgW="1511280" imgH="4572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0" y="5502275"/>
                        <a:ext cx="15113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74" name="Text Box 62"/>
          <p:cNvSpPr txBox="1">
            <a:spLocks noChangeArrowheads="1"/>
          </p:cNvSpPr>
          <p:nvPr/>
        </p:nvSpPr>
        <p:spPr bwMode="auto">
          <a:xfrm>
            <a:off x="269875" y="5387975"/>
            <a:ext cx="33797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/>
              <a:t>characteristic resistance</a:t>
            </a:r>
            <a:br>
              <a:rPr lang="en-US" sz="1600" dirty="0"/>
            </a:br>
            <a:r>
              <a:rPr lang="en-US" sz="1600" dirty="0"/>
              <a:t>Z</a:t>
            </a:r>
            <a:r>
              <a:rPr lang="en-US" sz="1600" baseline="-25000" dirty="0"/>
              <a:t>0</a:t>
            </a:r>
            <a:r>
              <a:rPr lang="en-US" sz="1600" dirty="0"/>
              <a:t>=</a:t>
            </a:r>
            <a:r>
              <a:rPr lang="en-US" sz="1600" dirty="0" err="1"/>
              <a:t>Ohmic</a:t>
            </a:r>
            <a:r>
              <a:rPr lang="en-US" sz="1600" dirty="0"/>
              <a:t> resistance!</a:t>
            </a:r>
            <a:br>
              <a:rPr lang="en-US" sz="1600" dirty="0"/>
            </a:br>
            <a:r>
              <a:rPr lang="en-US" sz="1600" dirty="0"/>
              <a:t>For R≠0, Z</a:t>
            </a:r>
            <a:r>
              <a:rPr lang="en-US" sz="1600" baseline="-25000" dirty="0"/>
              <a:t>0</a:t>
            </a:r>
            <a:r>
              <a:rPr lang="en-US" sz="1600" dirty="0"/>
              <a:t>(</a:t>
            </a:r>
            <a:r>
              <a:rPr lang="en-US" sz="1600" dirty="0">
                <a:latin typeface="Symbol" pitchFamily="18" charset="2"/>
              </a:rPr>
              <a:t>w</a:t>
            </a:r>
            <a:r>
              <a:rPr lang="en-US" sz="1600" dirty="0"/>
              <a:t>) complex</a:t>
            </a:r>
          </a:p>
        </p:txBody>
      </p:sp>
      <p:sp>
        <p:nvSpPr>
          <p:cNvPr id="192576" name="Text Box 64"/>
          <p:cNvSpPr txBox="1">
            <a:spLocks noChangeArrowheads="1"/>
          </p:cNvSpPr>
          <p:nvPr/>
        </p:nvSpPr>
        <p:spPr bwMode="auto">
          <a:xfrm>
            <a:off x="6146800" y="5464175"/>
            <a:ext cx="2649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/>
              <a:t>Z</a:t>
            </a:r>
            <a:r>
              <a:rPr lang="en-US" sz="1600" baseline="-25000" dirty="0"/>
              <a:t>0</a:t>
            </a:r>
            <a:r>
              <a:rPr lang="en-US" sz="1600" dirty="0"/>
              <a:t> = 50 </a:t>
            </a:r>
            <a:r>
              <a:rPr lang="en-US" sz="1600" dirty="0">
                <a:latin typeface="Symbol" pitchFamily="18" charset="2"/>
              </a:rPr>
              <a:t>W</a:t>
            </a:r>
            <a:r>
              <a:rPr lang="en-US" sz="1600" dirty="0"/>
              <a:t> or 93 </a:t>
            </a:r>
            <a:r>
              <a:rPr lang="en-US" sz="1600" dirty="0">
                <a:latin typeface="Symbol" pitchFamily="18" charset="2"/>
              </a:rPr>
              <a:t>W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used for timing, spectroscopy, resp.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Signal Process.</a:t>
            </a:r>
          </a:p>
        </p:txBody>
      </p:sp>
      <p:sp>
        <p:nvSpPr>
          <p:cNvPr id="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Udo Schröder, 2009</a:t>
            </a:r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858A-6227-473F-BFBB-E7FFCE855EA8}" type="slidenum">
              <a:rPr lang="en-US"/>
              <a:pPr/>
              <a:t>16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Impedance Matching</a:t>
            </a:r>
          </a:p>
        </p:txBody>
      </p:sp>
      <p:grpSp>
        <p:nvGrpSpPr>
          <p:cNvPr id="198661" name="Group 5"/>
          <p:cNvGrpSpPr>
            <a:grpSpLocks/>
          </p:cNvGrpSpPr>
          <p:nvPr/>
        </p:nvGrpSpPr>
        <p:grpSpPr bwMode="auto">
          <a:xfrm>
            <a:off x="1460500" y="1393825"/>
            <a:ext cx="3111500" cy="1266825"/>
            <a:chOff x="1428" y="2450"/>
            <a:chExt cx="1960" cy="798"/>
          </a:xfrm>
        </p:grpSpPr>
        <p:grpSp>
          <p:nvGrpSpPr>
            <p:cNvPr id="198662" name="Group 6"/>
            <p:cNvGrpSpPr>
              <a:grpSpLocks/>
            </p:cNvGrpSpPr>
            <p:nvPr/>
          </p:nvGrpSpPr>
          <p:grpSpPr bwMode="auto">
            <a:xfrm>
              <a:off x="1453" y="2450"/>
              <a:ext cx="1524" cy="798"/>
              <a:chOff x="461" y="2402"/>
              <a:chExt cx="1524" cy="798"/>
            </a:xfrm>
          </p:grpSpPr>
          <p:sp>
            <p:nvSpPr>
              <p:cNvPr id="198663" name="Line 7"/>
              <p:cNvSpPr>
                <a:spLocks noChangeShapeType="1"/>
              </p:cNvSpPr>
              <p:nvPr/>
            </p:nvSpPr>
            <p:spPr bwMode="auto">
              <a:xfrm>
                <a:off x="751" y="2523"/>
                <a:ext cx="9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64" name="AutoShape 8"/>
              <p:cNvSpPr>
                <a:spLocks noChangeArrowheads="1"/>
              </p:cNvSpPr>
              <p:nvPr/>
            </p:nvSpPr>
            <p:spPr bwMode="auto">
              <a:xfrm rot="5400000" flipH="1">
                <a:off x="1138" y="2039"/>
                <a:ext cx="218" cy="944"/>
              </a:xfrm>
              <a:prstGeom prst="can">
                <a:avLst>
                  <a:gd name="adj" fmla="val 53206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21001"/>
                    </a:schemeClr>
                  </a:gs>
                  <a:gs pos="50000">
                    <a:schemeClr val="accent1">
                      <a:alpha val="49001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21001"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665" name="Line 9"/>
              <p:cNvSpPr>
                <a:spLocks noChangeShapeType="1"/>
              </p:cNvSpPr>
              <p:nvPr/>
            </p:nvSpPr>
            <p:spPr bwMode="auto">
              <a:xfrm>
                <a:off x="1598" y="2523"/>
                <a:ext cx="26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98666" name="AutoShape 10"/>
              <p:cNvCxnSpPr>
                <a:cxnSpLocks noChangeShapeType="1"/>
              </p:cNvCxnSpPr>
              <p:nvPr/>
            </p:nvCxnSpPr>
            <p:spPr bwMode="auto">
              <a:xfrm rot="10800000" flipV="1">
                <a:off x="509" y="2523"/>
                <a:ext cx="265" cy="230"/>
              </a:xfrm>
              <a:prstGeom prst="bentConnector2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grpSp>
            <p:nvGrpSpPr>
              <p:cNvPr id="198667" name="Group 11"/>
              <p:cNvGrpSpPr>
                <a:grpSpLocks/>
              </p:cNvGrpSpPr>
              <p:nvPr/>
            </p:nvGrpSpPr>
            <p:grpSpPr bwMode="auto">
              <a:xfrm>
                <a:off x="461" y="2595"/>
                <a:ext cx="97" cy="436"/>
                <a:chOff x="461" y="2741"/>
                <a:chExt cx="97" cy="436"/>
              </a:xfrm>
            </p:grpSpPr>
            <p:sp>
              <p:nvSpPr>
                <p:cNvPr id="198668" name="Oval 12"/>
                <p:cNvSpPr>
                  <a:spLocks noChangeArrowheads="1"/>
                </p:cNvSpPr>
                <p:nvPr/>
              </p:nvSpPr>
              <p:spPr bwMode="auto">
                <a:xfrm>
                  <a:off x="485" y="3128"/>
                  <a:ext cx="49" cy="4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669" name="AutoShape 13"/>
                <p:cNvSpPr>
                  <a:spLocks noChangeArrowheads="1"/>
                </p:cNvSpPr>
                <p:nvPr/>
              </p:nvSpPr>
              <p:spPr bwMode="auto">
                <a:xfrm>
                  <a:off x="461" y="2741"/>
                  <a:ext cx="97" cy="242"/>
                </a:xfrm>
                <a:prstGeom prst="can">
                  <a:avLst>
                    <a:gd name="adj" fmla="val 6618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670" name="Line 14"/>
                <p:cNvSpPr>
                  <a:spLocks noChangeShapeType="1"/>
                </p:cNvSpPr>
                <p:nvPr/>
              </p:nvSpPr>
              <p:spPr bwMode="auto">
                <a:xfrm>
                  <a:off x="509" y="2983"/>
                  <a:ext cx="0" cy="14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8671" name="Group 15"/>
              <p:cNvGrpSpPr>
                <a:grpSpLocks/>
              </p:cNvGrpSpPr>
              <p:nvPr/>
            </p:nvGrpSpPr>
            <p:grpSpPr bwMode="auto">
              <a:xfrm>
                <a:off x="485" y="2620"/>
                <a:ext cx="412" cy="580"/>
                <a:chOff x="485" y="2620"/>
                <a:chExt cx="412" cy="678"/>
              </a:xfrm>
            </p:grpSpPr>
            <p:sp>
              <p:nvSpPr>
                <p:cNvPr id="198672" name="Oval 16"/>
                <p:cNvSpPr>
                  <a:spLocks noChangeArrowheads="1"/>
                </p:cNvSpPr>
                <p:nvPr/>
              </p:nvSpPr>
              <p:spPr bwMode="auto">
                <a:xfrm>
                  <a:off x="485" y="3249"/>
                  <a:ext cx="49" cy="4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98673" name="AutoShape 17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401" y="2777"/>
                  <a:ext cx="653" cy="339"/>
                </a:xfrm>
                <a:prstGeom prst="bentConnector3">
                  <a:avLst>
                    <a:gd name="adj1" fmla="val -2759"/>
                  </a:avLst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</p:cxnSp>
          </p:grpSp>
          <p:cxnSp>
            <p:nvCxnSpPr>
              <p:cNvPr id="198674" name="AutoShape 18"/>
              <p:cNvCxnSpPr>
                <a:cxnSpLocks noChangeShapeType="1"/>
              </p:cNvCxnSpPr>
              <p:nvPr/>
            </p:nvCxnSpPr>
            <p:spPr bwMode="auto">
              <a:xfrm>
                <a:off x="1695" y="2523"/>
                <a:ext cx="242" cy="194"/>
              </a:xfrm>
              <a:prstGeom prst="bentConnector3">
                <a:avLst>
                  <a:gd name="adj1" fmla="val 97106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198675" name="AutoShape 19"/>
              <p:cNvCxnSpPr>
                <a:cxnSpLocks noChangeShapeType="1"/>
              </p:cNvCxnSpPr>
              <p:nvPr/>
            </p:nvCxnSpPr>
            <p:spPr bwMode="auto">
              <a:xfrm rot="16200000" flipV="1">
                <a:off x="1680" y="2562"/>
                <a:ext cx="175" cy="339"/>
              </a:xfrm>
              <a:prstGeom prst="bentConnector4">
                <a:avLst>
                  <a:gd name="adj1" fmla="val -78856"/>
                  <a:gd name="adj2" fmla="val 97343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98676" name="AutoShape 20"/>
              <p:cNvSpPr>
                <a:spLocks noChangeArrowheads="1"/>
              </p:cNvSpPr>
              <p:nvPr/>
            </p:nvSpPr>
            <p:spPr bwMode="auto">
              <a:xfrm>
                <a:off x="1888" y="2595"/>
                <a:ext cx="97" cy="242"/>
              </a:xfrm>
              <a:prstGeom prst="can">
                <a:avLst>
                  <a:gd name="adj" fmla="val 6618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677" name="Text Box 21"/>
            <p:cNvSpPr txBox="1">
              <a:spLocks noChangeArrowheads="1"/>
            </p:cNvSpPr>
            <p:nvPr/>
          </p:nvSpPr>
          <p:spPr bwMode="auto">
            <a:xfrm>
              <a:off x="1428" y="2643"/>
              <a:ext cx="4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d</a:t>
              </a:r>
            </a:p>
          </p:txBody>
        </p:sp>
        <p:sp>
          <p:nvSpPr>
            <p:cNvPr id="198678" name="Text Box 22"/>
            <p:cNvSpPr txBox="1">
              <a:spLocks noChangeArrowheads="1"/>
            </p:cNvSpPr>
            <p:nvPr/>
          </p:nvSpPr>
          <p:spPr bwMode="auto">
            <a:xfrm>
              <a:off x="2928" y="2644"/>
              <a:ext cx="4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load</a:t>
              </a:r>
            </a:p>
          </p:txBody>
        </p:sp>
      </p:grpSp>
      <p:sp>
        <p:nvSpPr>
          <p:cNvPr id="198682" name="Rectangle 26"/>
          <p:cNvSpPr>
            <a:spLocks noChangeArrowheads="1"/>
          </p:cNvSpPr>
          <p:nvPr/>
        </p:nvSpPr>
        <p:spPr bwMode="auto">
          <a:xfrm>
            <a:off x="423863" y="1355725"/>
            <a:ext cx="1536700" cy="157321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684" name="Group 28"/>
          <p:cNvGrpSpPr>
            <a:grpSpLocks/>
          </p:cNvGrpSpPr>
          <p:nvPr/>
        </p:nvGrpSpPr>
        <p:grpSpPr bwMode="auto">
          <a:xfrm>
            <a:off x="1422400" y="3082925"/>
            <a:ext cx="2459038" cy="1266825"/>
            <a:chOff x="1428" y="2450"/>
            <a:chExt cx="1549" cy="798"/>
          </a:xfrm>
        </p:grpSpPr>
        <p:grpSp>
          <p:nvGrpSpPr>
            <p:cNvPr id="198685" name="Group 29"/>
            <p:cNvGrpSpPr>
              <a:grpSpLocks/>
            </p:cNvGrpSpPr>
            <p:nvPr/>
          </p:nvGrpSpPr>
          <p:grpSpPr bwMode="auto">
            <a:xfrm>
              <a:off x="1453" y="2450"/>
              <a:ext cx="1524" cy="798"/>
              <a:chOff x="461" y="2402"/>
              <a:chExt cx="1524" cy="798"/>
            </a:xfrm>
          </p:grpSpPr>
          <p:sp>
            <p:nvSpPr>
              <p:cNvPr id="198686" name="Line 30"/>
              <p:cNvSpPr>
                <a:spLocks noChangeShapeType="1"/>
              </p:cNvSpPr>
              <p:nvPr/>
            </p:nvSpPr>
            <p:spPr bwMode="auto">
              <a:xfrm>
                <a:off x="751" y="2523"/>
                <a:ext cx="9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7" name="AutoShape 31"/>
              <p:cNvSpPr>
                <a:spLocks noChangeArrowheads="1"/>
              </p:cNvSpPr>
              <p:nvPr/>
            </p:nvSpPr>
            <p:spPr bwMode="auto">
              <a:xfrm rot="5400000" flipH="1">
                <a:off x="1138" y="2039"/>
                <a:ext cx="218" cy="944"/>
              </a:xfrm>
              <a:prstGeom prst="can">
                <a:avLst>
                  <a:gd name="adj" fmla="val 53206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21001"/>
                    </a:schemeClr>
                  </a:gs>
                  <a:gs pos="50000">
                    <a:schemeClr val="accent1">
                      <a:alpha val="49001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21001"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688" name="Line 32"/>
              <p:cNvSpPr>
                <a:spLocks noChangeShapeType="1"/>
              </p:cNvSpPr>
              <p:nvPr/>
            </p:nvSpPr>
            <p:spPr bwMode="auto">
              <a:xfrm>
                <a:off x="1598" y="2523"/>
                <a:ext cx="26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98689" name="AutoShape 33"/>
              <p:cNvCxnSpPr>
                <a:cxnSpLocks noChangeShapeType="1"/>
              </p:cNvCxnSpPr>
              <p:nvPr/>
            </p:nvCxnSpPr>
            <p:spPr bwMode="auto">
              <a:xfrm rot="10800000" flipV="1">
                <a:off x="509" y="2523"/>
                <a:ext cx="265" cy="230"/>
              </a:xfrm>
              <a:prstGeom prst="bentConnector2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grpSp>
            <p:nvGrpSpPr>
              <p:cNvPr id="198690" name="Group 34"/>
              <p:cNvGrpSpPr>
                <a:grpSpLocks/>
              </p:cNvGrpSpPr>
              <p:nvPr/>
            </p:nvGrpSpPr>
            <p:grpSpPr bwMode="auto">
              <a:xfrm>
                <a:off x="461" y="2595"/>
                <a:ext cx="97" cy="436"/>
                <a:chOff x="461" y="2741"/>
                <a:chExt cx="97" cy="436"/>
              </a:xfrm>
            </p:grpSpPr>
            <p:sp>
              <p:nvSpPr>
                <p:cNvPr id="198691" name="Oval 35"/>
                <p:cNvSpPr>
                  <a:spLocks noChangeArrowheads="1"/>
                </p:cNvSpPr>
                <p:nvPr/>
              </p:nvSpPr>
              <p:spPr bwMode="auto">
                <a:xfrm>
                  <a:off x="485" y="3128"/>
                  <a:ext cx="49" cy="4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692" name="AutoShape 36"/>
                <p:cNvSpPr>
                  <a:spLocks noChangeArrowheads="1"/>
                </p:cNvSpPr>
                <p:nvPr/>
              </p:nvSpPr>
              <p:spPr bwMode="auto">
                <a:xfrm>
                  <a:off x="461" y="2741"/>
                  <a:ext cx="97" cy="242"/>
                </a:xfrm>
                <a:prstGeom prst="can">
                  <a:avLst>
                    <a:gd name="adj" fmla="val 6618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693" name="Line 37"/>
                <p:cNvSpPr>
                  <a:spLocks noChangeShapeType="1"/>
                </p:cNvSpPr>
                <p:nvPr/>
              </p:nvSpPr>
              <p:spPr bwMode="auto">
                <a:xfrm>
                  <a:off x="509" y="2983"/>
                  <a:ext cx="0" cy="14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8694" name="Group 38"/>
              <p:cNvGrpSpPr>
                <a:grpSpLocks/>
              </p:cNvGrpSpPr>
              <p:nvPr/>
            </p:nvGrpSpPr>
            <p:grpSpPr bwMode="auto">
              <a:xfrm>
                <a:off x="485" y="2620"/>
                <a:ext cx="412" cy="580"/>
                <a:chOff x="485" y="2620"/>
                <a:chExt cx="412" cy="678"/>
              </a:xfrm>
            </p:grpSpPr>
            <p:sp>
              <p:nvSpPr>
                <p:cNvPr id="198695" name="Oval 39"/>
                <p:cNvSpPr>
                  <a:spLocks noChangeArrowheads="1"/>
                </p:cNvSpPr>
                <p:nvPr/>
              </p:nvSpPr>
              <p:spPr bwMode="auto">
                <a:xfrm>
                  <a:off x="485" y="3249"/>
                  <a:ext cx="49" cy="4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98696" name="AutoShape 40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401" y="2777"/>
                  <a:ext cx="653" cy="339"/>
                </a:xfrm>
                <a:prstGeom prst="bentConnector3">
                  <a:avLst>
                    <a:gd name="adj1" fmla="val -2759"/>
                  </a:avLst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</p:cxnSp>
          </p:grpSp>
          <p:cxnSp>
            <p:nvCxnSpPr>
              <p:cNvPr id="198697" name="AutoShape 41"/>
              <p:cNvCxnSpPr>
                <a:cxnSpLocks noChangeShapeType="1"/>
              </p:cNvCxnSpPr>
              <p:nvPr/>
            </p:nvCxnSpPr>
            <p:spPr bwMode="auto">
              <a:xfrm>
                <a:off x="1695" y="2523"/>
                <a:ext cx="242" cy="194"/>
              </a:xfrm>
              <a:prstGeom prst="bentConnector3">
                <a:avLst>
                  <a:gd name="adj1" fmla="val 97106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198698" name="AutoShape 42"/>
              <p:cNvCxnSpPr>
                <a:cxnSpLocks noChangeShapeType="1"/>
              </p:cNvCxnSpPr>
              <p:nvPr/>
            </p:nvCxnSpPr>
            <p:spPr bwMode="auto">
              <a:xfrm rot="16200000" flipV="1">
                <a:off x="1680" y="2562"/>
                <a:ext cx="175" cy="339"/>
              </a:xfrm>
              <a:prstGeom prst="bentConnector4">
                <a:avLst>
                  <a:gd name="adj1" fmla="val -78856"/>
                  <a:gd name="adj2" fmla="val 97343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98699" name="AutoShape 43"/>
              <p:cNvSpPr>
                <a:spLocks noChangeArrowheads="1"/>
              </p:cNvSpPr>
              <p:nvPr/>
            </p:nvSpPr>
            <p:spPr bwMode="auto">
              <a:xfrm>
                <a:off x="1888" y="2595"/>
                <a:ext cx="97" cy="242"/>
              </a:xfrm>
              <a:prstGeom prst="can">
                <a:avLst>
                  <a:gd name="adj" fmla="val 6618"/>
                </a:avLst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700" name="Text Box 44"/>
            <p:cNvSpPr txBox="1">
              <a:spLocks noChangeArrowheads="1"/>
            </p:cNvSpPr>
            <p:nvPr/>
          </p:nvSpPr>
          <p:spPr bwMode="auto">
            <a:xfrm>
              <a:off x="1428" y="2643"/>
              <a:ext cx="4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d</a:t>
              </a:r>
            </a:p>
          </p:txBody>
        </p:sp>
        <p:sp>
          <p:nvSpPr>
            <p:cNvPr id="198701" name="Text Box 45"/>
            <p:cNvSpPr txBox="1">
              <a:spLocks noChangeArrowheads="1"/>
            </p:cNvSpPr>
            <p:nvPr/>
          </p:nvSpPr>
          <p:spPr bwMode="auto">
            <a:xfrm rot="16200000">
              <a:off x="2515" y="2697"/>
              <a:ext cx="4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R</a:t>
              </a:r>
              <a:r>
                <a:rPr lang="en-US" baseline="-25000" dirty="0" err="1"/>
                <a:t>load</a:t>
              </a:r>
              <a:endParaRPr lang="en-US" baseline="-25000" dirty="0"/>
            </a:p>
          </p:txBody>
        </p:sp>
      </p:grpSp>
      <p:sp>
        <p:nvSpPr>
          <p:cNvPr id="198705" name="Rectangle 49"/>
          <p:cNvSpPr>
            <a:spLocks noChangeArrowheads="1"/>
          </p:cNvSpPr>
          <p:nvPr/>
        </p:nvSpPr>
        <p:spPr bwMode="auto">
          <a:xfrm>
            <a:off x="3649663" y="1393825"/>
            <a:ext cx="1190625" cy="145891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06" name="Text Box 50"/>
          <p:cNvSpPr txBox="1">
            <a:spLocks noChangeArrowheads="1"/>
          </p:cNvSpPr>
          <p:nvPr/>
        </p:nvSpPr>
        <p:spPr bwMode="auto">
          <a:xfrm>
            <a:off x="501650" y="2852738"/>
            <a:ext cx="142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sender</a:t>
            </a:r>
          </a:p>
        </p:txBody>
      </p:sp>
      <p:sp>
        <p:nvSpPr>
          <p:cNvPr id="198707" name="Text Box 51"/>
          <p:cNvSpPr txBox="1">
            <a:spLocks noChangeArrowheads="1"/>
          </p:cNvSpPr>
          <p:nvPr/>
        </p:nvSpPr>
        <p:spPr bwMode="auto">
          <a:xfrm>
            <a:off x="3689350" y="2814638"/>
            <a:ext cx="1190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receiver</a:t>
            </a:r>
          </a:p>
        </p:txBody>
      </p:sp>
      <p:sp>
        <p:nvSpPr>
          <p:cNvPr id="198708" name="Text Box 52"/>
          <p:cNvSpPr txBox="1">
            <a:spLocks noChangeArrowheads="1"/>
          </p:cNvSpPr>
          <p:nvPr/>
        </p:nvSpPr>
        <p:spPr bwMode="auto">
          <a:xfrm>
            <a:off x="4994275" y="1393825"/>
            <a:ext cx="37242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/>
              <a:t>For impedance matching, </a:t>
            </a:r>
            <a:r>
              <a:rPr lang="en-US" sz="1800" dirty="0" err="1"/>
              <a:t>R</a:t>
            </a:r>
            <a:r>
              <a:rPr lang="en-US" sz="1800" baseline="-25000" dirty="0" err="1"/>
              <a:t>load</a:t>
            </a:r>
            <a:r>
              <a:rPr lang="en-US" sz="1800" dirty="0"/>
              <a:t>=Z</a:t>
            </a:r>
            <a:r>
              <a:rPr lang="en-US" sz="1800" baseline="-25000" dirty="0"/>
              <a:t>0</a:t>
            </a:r>
            <a:r>
              <a:rPr lang="en-US" sz="1800" dirty="0"/>
              <a:t>, cable looks infinitely long: no reflections from end.</a:t>
            </a:r>
          </a:p>
        </p:txBody>
      </p:sp>
      <p:grpSp>
        <p:nvGrpSpPr>
          <p:cNvPr id="198710" name="Group 54"/>
          <p:cNvGrpSpPr>
            <a:grpSpLocks/>
          </p:cNvGrpSpPr>
          <p:nvPr/>
        </p:nvGrpSpPr>
        <p:grpSpPr bwMode="auto">
          <a:xfrm>
            <a:off x="3765550" y="2276475"/>
            <a:ext cx="1038225" cy="384175"/>
            <a:chOff x="364" y="3031"/>
            <a:chExt cx="654" cy="242"/>
          </a:xfrm>
        </p:grpSpPr>
        <p:sp>
          <p:nvSpPr>
            <p:cNvPr id="198709" name="Rectangle 53"/>
            <p:cNvSpPr>
              <a:spLocks noChangeArrowheads="1"/>
            </p:cNvSpPr>
            <p:nvPr/>
          </p:nvSpPr>
          <p:spPr bwMode="auto">
            <a:xfrm>
              <a:off x="461" y="3031"/>
              <a:ext cx="459" cy="242"/>
            </a:xfrm>
            <a:prstGeom prst="rect">
              <a:avLst/>
            </a:prstGeom>
            <a:noFill/>
            <a:ln w="38100">
              <a:solidFill>
                <a:srgbClr val="F00E0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80" name="Line 24"/>
            <p:cNvSpPr>
              <a:spLocks noChangeShapeType="1"/>
            </p:cNvSpPr>
            <p:nvPr/>
          </p:nvSpPr>
          <p:spPr bwMode="auto">
            <a:xfrm>
              <a:off x="364" y="3273"/>
              <a:ext cx="6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8711" name="Group 55"/>
          <p:cNvGrpSpPr>
            <a:grpSpLocks/>
          </p:cNvGrpSpPr>
          <p:nvPr/>
        </p:nvGrpSpPr>
        <p:grpSpPr bwMode="auto">
          <a:xfrm>
            <a:off x="461963" y="2238375"/>
            <a:ext cx="1038225" cy="384175"/>
            <a:chOff x="364" y="3031"/>
            <a:chExt cx="654" cy="242"/>
          </a:xfrm>
        </p:grpSpPr>
        <p:sp>
          <p:nvSpPr>
            <p:cNvPr id="198712" name="Rectangle 56"/>
            <p:cNvSpPr>
              <a:spLocks noChangeArrowheads="1"/>
            </p:cNvSpPr>
            <p:nvPr/>
          </p:nvSpPr>
          <p:spPr bwMode="auto">
            <a:xfrm>
              <a:off x="461" y="3031"/>
              <a:ext cx="459" cy="242"/>
            </a:xfrm>
            <a:prstGeom prst="rect">
              <a:avLst/>
            </a:prstGeom>
            <a:noFill/>
            <a:ln w="38100">
              <a:solidFill>
                <a:srgbClr val="F00E0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13" name="Line 57"/>
            <p:cNvSpPr>
              <a:spLocks noChangeShapeType="1"/>
            </p:cNvSpPr>
            <p:nvPr/>
          </p:nvSpPr>
          <p:spPr bwMode="auto">
            <a:xfrm>
              <a:off x="364" y="3273"/>
              <a:ext cx="6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8717" name="Text Box 61"/>
          <p:cNvSpPr txBox="1">
            <a:spLocks noChangeArrowheads="1"/>
          </p:cNvSpPr>
          <p:nvPr/>
        </p:nvSpPr>
        <p:spPr bwMode="auto">
          <a:xfrm>
            <a:off x="5032375" y="2776538"/>
            <a:ext cx="3917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/>
              <a:t>For mismatch, </a:t>
            </a:r>
            <a:r>
              <a:rPr lang="en-US" sz="1800" dirty="0" err="1"/>
              <a:t>R</a:t>
            </a:r>
            <a:r>
              <a:rPr lang="en-US" sz="1800" baseline="-25000" dirty="0" err="1"/>
              <a:t>load</a:t>
            </a:r>
            <a:r>
              <a:rPr lang="en-US" sz="1800" dirty="0"/>
              <a:t> ≠ Z</a:t>
            </a:r>
            <a:r>
              <a:rPr lang="en-US" sz="1800" baseline="-25000" dirty="0"/>
              <a:t>0</a:t>
            </a:r>
            <a:r>
              <a:rPr lang="en-US" sz="1800" dirty="0"/>
              <a:t>, reflection at end, traveling back, superimpose on signal </a:t>
            </a:r>
            <a:r>
              <a:rPr lang="en-US" sz="1800" dirty="0">
                <a:sym typeface="Wingdings" pitchFamily="2" charset="2"/>
              </a:rPr>
              <a:t> terminate with </a:t>
            </a:r>
            <a:r>
              <a:rPr lang="en-US" sz="1800" dirty="0" err="1">
                <a:sym typeface="Wingdings" pitchFamily="2" charset="2"/>
              </a:rPr>
              <a:t>R</a:t>
            </a:r>
            <a:r>
              <a:rPr lang="en-US" sz="1800" baseline="-25000" dirty="0" err="1">
                <a:sym typeface="Wingdings" pitchFamily="2" charset="2"/>
              </a:rPr>
              <a:t>term</a:t>
            </a:r>
            <a:r>
              <a:rPr lang="en-US" sz="1800" dirty="0">
                <a:sym typeface="Wingdings" pitchFamily="2" charset="2"/>
              </a:rPr>
              <a:t>.</a:t>
            </a:r>
            <a:endParaRPr lang="en-US" sz="1800" dirty="0"/>
          </a:p>
        </p:txBody>
      </p:sp>
      <p:grpSp>
        <p:nvGrpSpPr>
          <p:cNvPr id="198726" name="Group 70"/>
          <p:cNvGrpSpPr>
            <a:grpSpLocks/>
          </p:cNvGrpSpPr>
          <p:nvPr/>
        </p:nvGrpSpPr>
        <p:grpSpPr bwMode="auto">
          <a:xfrm>
            <a:off x="1384300" y="4657725"/>
            <a:ext cx="2459038" cy="960438"/>
            <a:chOff x="3267" y="2571"/>
            <a:chExt cx="1549" cy="605"/>
          </a:xfrm>
        </p:grpSpPr>
        <p:grpSp>
          <p:nvGrpSpPr>
            <p:cNvPr id="198714" name="Group 58"/>
            <p:cNvGrpSpPr>
              <a:grpSpLocks/>
            </p:cNvGrpSpPr>
            <p:nvPr/>
          </p:nvGrpSpPr>
          <p:grpSpPr bwMode="auto">
            <a:xfrm>
              <a:off x="3267" y="2619"/>
              <a:ext cx="654" cy="242"/>
              <a:chOff x="364" y="3031"/>
              <a:chExt cx="654" cy="242"/>
            </a:xfrm>
          </p:grpSpPr>
          <p:sp>
            <p:nvSpPr>
              <p:cNvPr id="198715" name="Rectangle 59"/>
              <p:cNvSpPr>
                <a:spLocks noChangeArrowheads="1"/>
              </p:cNvSpPr>
              <p:nvPr/>
            </p:nvSpPr>
            <p:spPr bwMode="auto">
              <a:xfrm>
                <a:off x="461" y="3031"/>
                <a:ext cx="459" cy="242"/>
              </a:xfrm>
              <a:prstGeom prst="rect">
                <a:avLst/>
              </a:prstGeom>
              <a:noFill/>
              <a:ln w="38100">
                <a:solidFill>
                  <a:srgbClr val="F00E0E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16" name="Line 60"/>
              <p:cNvSpPr>
                <a:spLocks noChangeShapeType="1"/>
              </p:cNvSpPr>
              <p:nvPr/>
            </p:nvSpPr>
            <p:spPr bwMode="auto">
              <a:xfrm>
                <a:off x="364" y="3273"/>
                <a:ext cx="65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8718" name="Rectangle 62"/>
            <p:cNvSpPr>
              <a:spLocks noChangeArrowheads="1"/>
            </p:cNvSpPr>
            <p:nvPr/>
          </p:nvSpPr>
          <p:spPr bwMode="auto">
            <a:xfrm>
              <a:off x="4719" y="2571"/>
              <a:ext cx="97" cy="60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19" name="Line 63"/>
            <p:cNvSpPr>
              <a:spLocks noChangeShapeType="1"/>
            </p:cNvSpPr>
            <p:nvPr/>
          </p:nvSpPr>
          <p:spPr bwMode="auto">
            <a:xfrm>
              <a:off x="3775" y="2764"/>
              <a:ext cx="94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8720" name="Group 64"/>
            <p:cNvGrpSpPr>
              <a:grpSpLocks/>
            </p:cNvGrpSpPr>
            <p:nvPr/>
          </p:nvGrpSpPr>
          <p:grpSpPr bwMode="auto">
            <a:xfrm flipV="1">
              <a:off x="3944" y="2862"/>
              <a:ext cx="654" cy="170"/>
              <a:chOff x="364" y="3031"/>
              <a:chExt cx="654" cy="242"/>
            </a:xfrm>
          </p:grpSpPr>
          <p:sp>
            <p:nvSpPr>
              <p:cNvPr id="198721" name="Rectangle 65"/>
              <p:cNvSpPr>
                <a:spLocks noChangeArrowheads="1"/>
              </p:cNvSpPr>
              <p:nvPr/>
            </p:nvSpPr>
            <p:spPr bwMode="auto">
              <a:xfrm>
                <a:off x="461" y="3031"/>
                <a:ext cx="459" cy="242"/>
              </a:xfrm>
              <a:prstGeom prst="rect">
                <a:avLst/>
              </a:prstGeom>
              <a:noFill/>
              <a:ln w="38100">
                <a:solidFill>
                  <a:srgbClr val="090EDB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22" name="Line 66"/>
              <p:cNvSpPr>
                <a:spLocks noChangeShapeType="1"/>
              </p:cNvSpPr>
              <p:nvPr/>
            </p:nvSpPr>
            <p:spPr bwMode="auto">
              <a:xfrm>
                <a:off x="364" y="3273"/>
                <a:ext cx="654" cy="0"/>
              </a:xfrm>
              <a:prstGeom prst="line">
                <a:avLst/>
              </a:prstGeom>
              <a:noFill/>
              <a:ln w="28575">
                <a:solidFill>
                  <a:srgbClr val="090EDB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8723" name="Line 67"/>
            <p:cNvSpPr>
              <a:spLocks noChangeShapeType="1"/>
            </p:cNvSpPr>
            <p:nvPr/>
          </p:nvSpPr>
          <p:spPr bwMode="auto">
            <a:xfrm flipH="1">
              <a:off x="3485" y="2958"/>
              <a:ext cx="67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98728" name="Object 72"/>
          <p:cNvGraphicFramePr>
            <a:graphicFrameLocks noChangeAspect="1"/>
          </p:cNvGraphicFramePr>
          <p:nvPr/>
        </p:nvGraphicFramePr>
        <p:xfrm>
          <a:off x="5262563" y="4657725"/>
          <a:ext cx="2438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28" name="Equation" r:id="rId2" imgW="2438280" imgH="825480" progId="Equation.DSMT4">
                  <p:embed/>
                </p:oleObj>
              </mc:Choice>
              <mc:Fallback>
                <p:oleObj name="Equation" r:id="rId2" imgW="2438280" imgH="82548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3" y="4657725"/>
                        <a:ext cx="2438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752" name="Text Box 96"/>
          <p:cNvSpPr txBox="1">
            <a:spLocks noChangeArrowheads="1"/>
          </p:cNvSpPr>
          <p:nvPr/>
        </p:nvSpPr>
        <p:spPr bwMode="auto">
          <a:xfrm>
            <a:off x="3227388" y="5964238"/>
            <a:ext cx="5646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/>
              <a:t>Polarity of reflected signal </a:t>
            </a:r>
            <a:r>
              <a:rPr lang="en-US" sz="1800" dirty="0" err="1"/>
              <a:t>R</a:t>
            </a:r>
            <a:r>
              <a:rPr lang="en-US" sz="1800" baseline="-25000" dirty="0" err="1"/>
              <a:t>load</a:t>
            </a:r>
            <a:r>
              <a:rPr lang="en-US" sz="1800" dirty="0"/>
              <a:t>=0, ∞</a:t>
            </a:r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auto">
          <a:xfrm rot="16200000">
            <a:off x="4008437" y="3475037"/>
            <a:ext cx="88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R</a:t>
            </a:r>
            <a:r>
              <a:rPr lang="en-US" baseline="-25000" dirty="0" err="1"/>
              <a:t>term</a:t>
            </a:r>
            <a:endParaRPr lang="en-US" baseline="-25000" dirty="0"/>
          </a:p>
        </p:txBody>
      </p:sp>
      <p:sp>
        <p:nvSpPr>
          <p:cNvPr id="67" name="AutoShape 19"/>
          <p:cNvSpPr>
            <a:spLocks noChangeArrowheads="1"/>
          </p:cNvSpPr>
          <p:nvPr/>
        </p:nvSpPr>
        <p:spPr bwMode="auto">
          <a:xfrm>
            <a:off x="4191000" y="3390900"/>
            <a:ext cx="153988" cy="384175"/>
          </a:xfrm>
          <a:prstGeom prst="can">
            <a:avLst>
              <a:gd name="adj" fmla="val 6618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" name="AutoShape 28"/>
          <p:cNvCxnSpPr>
            <a:cxnSpLocks noChangeShapeType="1"/>
            <a:endCxn id="67" idx="1"/>
          </p:cNvCxnSpPr>
          <p:nvPr/>
        </p:nvCxnSpPr>
        <p:spPr bwMode="auto">
          <a:xfrm>
            <a:off x="3697288" y="3281362"/>
            <a:ext cx="570706" cy="109538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9" name="AutoShape 29"/>
          <p:cNvCxnSpPr>
            <a:cxnSpLocks noChangeShapeType="1"/>
            <a:endCxn id="67" idx="3"/>
          </p:cNvCxnSpPr>
          <p:nvPr/>
        </p:nvCxnSpPr>
        <p:spPr bwMode="auto">
          <a:xfrm flipV="1">
            <a:off x="3771900" y="3775075"/>
            <a:ext cx="496094" cy="18732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Signal Process.</a:t>
            </a:r>
          </a:p>
        </p:txBody>
      </p:sp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Udo Schröder, 2009</a:t>
            </a:r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1A5C-2A31-475E-8820-0B2BFEE582BA}" type="slidenum">
              <a:rPr lang="en-US"/>
              <a:pPr/>
              <a:t>17</a:t>
            </a:fld>
            <a:endParaRPr 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Cable Reflections</a:t>
            </a: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5340350" y="1163638"/>
            <a:ext cx="32273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Receiver input impedance R</a:t>
            </a:r>
            <a:r>
              <a:rPr lang="en-US" baseline="-25000"/>
              <a:t>load</a:t>
            </a:r>
            <a:r>
              <a:rPr lang="en-US"/>
              <a:t> ≠ Z</a:t>
            </a:r>
            <a:r>
              <a:rPr lang="en-US" baseline="-25000"/>
              <a:t>0</a:t>
            </a:r>
            <a:r>
              <a:rPr lang="en-US"/>
              <a:t>, </a:t>
            </a:r>
            <a:r>
              <a:rPr lang="en-US">
                <a:sym typeface="Wingdings" pitchFamily="2" charset="2"/>
              </a:rPr>
              <a:t> use additional Ohmic termination in parallel</a:t>
            </a:r>
            <a:endParaRPr lang="en-US"/>
          </a:p>
        </p:txBody>
      </p:sp>
      <p:grpSp>
        <p:nvGrpSpPr>
          <p:cNvPr id="199756" name="Group 76"/>
          <p:cNvGrpSpPr>
            <a:grpSpLocks/>
          </p:cNvGrpSpPr>
          <p:nvPr/>
        </p:nvGrpSpPr>
        <p:grpSpPr bwMode="auto">
          <a:xfrm>
            <a:off x="2420938" y="2776538"/>
            <a:ext cx="2649537" cy="1152525"/>
            <a:chOff x="1767" y="1773"/>
            <a:chExt cx="1669" cy="726"/>
          </a:xfrm>
        </p:grpSpPr>
        <p:grpSp>
          <p:nvGrpSpPr>
            <p:cNvPr id="199753" name="Group 73"/>
            <p:cNvGrpSpPr>
              <a:grpSpLocks/>
            </p:cNvGrpSpPr>
            <p:nvPr/>
          </p:nvGrpSpPr>
          <p:grpSpPr bwMode="auto">
            <a:xfrm>
              <a:off x="1767" y="1773"/>
              <a:ext cx="1645" cy="726"/>
              <a:chOff x="1961" y="1555"/>
              <a:chExt cx="1645" cy="726"/>
            </a:xfrm>
          </p:grpSpPr>
          <p:grpSp>
            <p:nvGrpSpPr>
              <p:cNvPr id="199725" name="Group 45"/>
              <p:cNvGrpSpPr>
                <a:grpSpLocks/>
              </p:cNvGrpSpPr>
              <p:nvPr/>
            </p:nvGrpSpPr>
            <p:grpSpPr bwMode="auto">
              <a:xfrm>
                <a:off x="2251" y="2039"/>
                <a:ext cx="654" cy="242"/>
                <a:chOff x="364" y="3031"/>
                <a:chExt cx="654" cy="242"/>
              </a:xfrm>
            </p:grpSpPr>
            <p:sp>
              <p:nvSpPr>
                <p:cNvPr id="199726" name="Rectangle 46"/>
                <p:cNvSpPr>
                  <a:spLocks noChangeArrowheads="1"/>
                </p:cNvSpPr>
                <p:nvPr/>
              </p:nvSpPr>
              <p:spPr bwMode="auto">
                <a:xfrm>
                  <a:off x="461" y="3031"/>
                  <a:ext cx="459" cy="242"/>
                </a:xfrm>
                <a:prstGeom prst="rect">
                  <a:avLst/>
                </a:prstGeom>
                <a:noFill/>
                <a:ln w="38100">
                  <a:solidFill>
                    <a:srgbClr val="F00E0E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727" name="Line 47"/>
                <p:cNvSpPr>
                  <a:spLocks noChangeShapeType="1"/>
                </p:cNvSpPr>
                <p:nvPr/>
              </p:nvSpPr>
              <p:spPr bwMode="auto">
                <a:xfrm>
                  <a:off x="364" y="3273"/>
                  <a:ext cx="65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9734" name="Group 54"/>
              <p:cNvGrpSpPr>
                <a:grpSpLocks/>
              </p:cNvGrpSpPr>
              <p:nvPr/>
            </p:nvGrpSpPr>
            <p:grpSpPr bwMode="auto">
              <a:xfrm>
                <a:off x="2638" y="1845"/>
                <a:ext cx="654" cy="170"/>
                <a:chOff x="364" y="3031"/>
                <a:chExt cx="654" cy="242"/>
              </a:xfrm>
            </p:grpSpPr>
            <p:sp>
              <p:nvSpPr>
                <p:cNvPr id="199735" name="Rectangle 55"/>
                <p:cNvSpPr>
                  <a:spLocks noChangeArrowheads="1"/>
                </p:cNvSpPr>
                <p:nvPr/>
              </p:nvSpPr>
              <p:spPr bwMode="auto">
                <a:xfrm>
                  <a:off x="461" y="3031"/>
                  <a:ext cx="459" cy="242"/>
                </a:xfrm>
                <a:prstGeom prst="rect">
                  <a:avLst/>
                </a:prstGeom>
                <a:noFill/>
                <a:ln w="38100">
                  <a:solidFill>
                    <a:srgbClr val="090EDB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736" name="Line 56"/>
                <p:cNvSpPr>
                  <a:spLocks noChangeShapeType="1"/>
                </p:cNvSpPr>
                <p:nvPr/>
              </p:nvSpPr>
              <p:spPr bwMode="auto">
                <a:xfrm>
                  <a:off x="364" y="3273"/>
                  <a:ext cx="654" cy="0"/>
                </a:xfrm>
                <a:prstGeom prst="line">
                  <a:avLst/>
                </a:prstGeom>
                <a:noFill/>
                <a:ln w="28575">
                  <a:solidFill>
                    <a:srgbClr val="090EDB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9752" name="Group 72"/>
              <p:cNvGrpSpPr>
                <a:grpSpLocks/>
              </p:cNvGrpSpPr>
              <p:nvPr/>
            </p:nvGrpSpPr>
            <p:grpSpPr bwMode="auto">
              <a:xfrm>
                <a:off x="1961" y="1555"/>
                <a:ext cx="1645" cy="726"/>
                <a:chOff x="1961" y="1555"/>
                <a:chExt cx="1645" cy="726"/>
              </a:xfrm>
            </p:grpSpPr>
            <p:grpSp>
              <p:nvGrpSpPr>
                <p:cNvPr id="199744" name="Group 64"/>
                <p:cNvGrpSpPr>
                  <a:grpSpLocks/>
                </p:cNvGrpSpPr>
                <p:nvPr/>
              </p:nvGrpSpPr>
              <p:grpSpPr bwMode="auto">
                <a:xfrm>
                  <a:off x="1961" y="1821"/>
                  <a:ext cx="1234" cy="460"/>
                  <a:chOff x="1961" y="1821"/>
                  <a:chExt cx="1234" cy="460"/>
                </a:xfrm>
              </p:grpSpPr>
              <p:grpSp>
                <p:nvGrpSpPr>
                  <p:cNvPr id="199742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2324" y="1821"/>
                    <a:ext cx="871" cy="436"/>
                    <a:chOff x="2324" y="1821"/>
                    <a:chExt cx="871" cy="436"/>
                  </a:xfrm>
                </p:grpSpPr>
                <p:sp>
                  <p:nvSpPr>
                    <p:cNvPr id="199738" name="Line 5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324" y="2015"/>
                      <a:ext cx="0" cy="24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9739" name="Line 59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2530" y="1833"/>
                      <a:ext cx="0" cy="36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9740" name="Line 6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735" y="1821"/>
                      <a:ext cx="0" cy="21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9741" name="Line 61"/>
                    <p:cNvSpPr>
                      <a:spLocks noChangeShapeType="1"/>
                    </p:cNvSpPr>
                    <p:nvPr/>
                  </p:nvSpPr>
                  <p:spPr bwMode="auto">
                    <a:xfrm rot="5400000" flipH="1" flipV="1">
                      <a:off x="2965" y="1591"/>
                      <a:ext cx="0" cy="46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9743" name="Line 63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2143" y="2099"/>
                    <a:ext cx="0" cy="36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9745" name="Group 65"/>
                <p:cNvGrpSpPr>
                  <a:grpSpLocks/>
                </p:cNvGrpSpPr>
                <p:nvPr/>
              </p:nvGrpSpPr>
              <p:grpSpPr bwMode="auto">
                <a:xfrm>
                  <a:off x="2372" y="1555"/>
                  <a:ext cx="1234" cy="290"/>
                  <a:chOff x="1961" y="1821"/>
                  <a:chExt cx="1234" cy="460"/>
                </a:xfrm>
              </p:grpSpPr>
              <p:grpSp>
                <p:nvGrpSpPr>
                  <p:cNvPr id="19974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324" y="1821"/>
                    <a:ext cx="871" cy="436"/>
                    <a:chOff x="2324" y="1821"/>
                    <a:chExt cx="871" cy="436"/>
                  </a:xfrm>
                </p:grpSpPr>
                <p:sp>
                  <p:nvSpPr>
                    <p:cNvPr id="199747" name="Line 6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324" y="2015"/>
                      <a:ext cx="0" cy="24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9748" name="Line 6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2530" y="1833"/>
                      <a:ext cx="0" cy="36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9749" name="Line 6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735" y="1821"/>
                      <a:ext cx="0" cy="21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9750" name="Line 70"/>
                    <p:cNvSpPr>
                      <a:spLocks noChangeShapeType="1"/>
                    </p:cNvSpPr>
                    <p:nvPr/>
                  </p:nvSpPr>
                  <p:spPr bwMode="auto">
                    <a:xfrm rot="5400000" flipH="1" flipV="1">
                      <a:off x="2965" y="1591"/>
                      <a:ext cx="0" cy="46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9751" name="Line 71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2143" y="2099"/>
                    <a:ext cx="0" cy="363"/>
                  </a:xfrm>
                  <a:prstGeom prst="line">
                    <a:avLst/>
                  </a:prstGeom>
                  <a:noFill/>
                  <a:ln w="38100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99755" name="Line 75"/>
            <p:cNvSpPr>
              <a:spLocks noChangeShapeType="1"/>
            </p:cNvSpPr>
            <p:nvPr/>
          </p:nvSpPr>
          <p:spPr bwMode="auto">
            <a:xfrm>
              <a:off x="1816" y="2499"/>
              <a:ext cx="162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9758" name="Group 78"/>
          <p:cNvGrpSpPr>
            <a:grpSpLocks/>
          </p:cNvGrpSpPr>
          <p:nvPr/>
        </p:nvGrpSpPr>
        <p:grpSpPr bwMode="auto">
          <a:xfrm>
            <a:off x="3265488" y="1854200"/>
            <a:ext cx="1497012" cy="269875"/>
            <a:chOff x="2880" y="3055"/>
            <a:chExt cx="943" cy="170"/>
          </a:xfrm>
        </p:grpSpPr>
        <p:grpSp>
          <p:nvGrpSpPr>
            <p:cNvPr id="199730" name="Group 50"/>
            <p:cNvGrpSpPr>
              <a:grpSpLocks/>
            </p:cNvGrpSpPr>
            <p:nvPr/>
          </p:nvGrpSpPr>
          <p:grpSpPr bwMode="auto">
            <a:xfrm>
              <a:off x="3001" y="3055"/>
              <a:ext cx="654" cy="170"/>
              <a:chOff x="364" y="3031"/>
              <a:chExt cx="654" cy="242"/>
            </a:xfrm>
          </p:grpSpPr>
          <p:sp>
            <p:nvSpPr>
              <p:cNvPr id="199731" name="Rectangle 51"/>
              <p:cNvSpPr>
                <a:spLocks noChangeArrowheads="1"/>
              </p:cNvSpPr>
              <p:nvPr/>
            </p:nvSpPr>
            <p:spPr bwMode="auto">
              <a:xfrm>
                <a:off x="461" y="3031"/>
                <a:ext cx="459" cy="242"/>
              </a:xfrm>
              <a:prstGeom prst="rect">
                <a:avLst/>
              </a:prstGeom>
              <a:noFill/>
              <a:ln w="38100">
                <a:solidFill>
                  <a:srgbClr val="F00E0E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32" name="Line 52"/>
              <p:cNvSpPr>
                <a:spLocks noChangeShapeType="1"/>
              </p:cNvSpPr>
              <p:nvPr/>
            </p:nvSpPr>
            <p:spPr bwMode="auto">
              <a:xfrm>
                <a:off x="364" y="3273"/>
                <a:ext cx="654" cy="0"/>
              </a:xfrm>
              <a:prstGeom prst="line">
                <a:avLst/>
              </a:prstGeom>
              <a:noFill/>
              <a:ln w="38100">
                <a:solidFill>
                  <a:srgbClr val="F00E0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9729" name="Line 49"/>
            <p:cNvSpPr>
              <a:spLocks noChangeShapeType="1"/>
            </p:cNvSpPr>
            <p:nvPr/>
          </p:nvSpPr>
          <p:spPr bwMode="auto">
            <a:xfrm>
              <a:off x="2880" y="3224"/>
              <a:ext cx="943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9770" name="Group 90"/>
          <p:cNvGrpSpPr>
            <a:grpSpLocks/>
          </p:cNvGrpSpPr>
          <p:nvPr/>
        </p:nvGrpSpPr>
        <p:grpSpPr bwMode="auto">
          <a:xfrm>
            <a:off x="423863" y="4735519"/>
            <a:ext cx="1652587" cy="677863"/>
            <a:chOff x="267" y="2983"/>
            <a:chExt cx="1041" cy="427"/>
          </a:xfrm>
        </p:grpSpPr>
        <p:sp>
          <p:nvSpPr>
            <p:cNvPr id="199714" name="Line 34"/>
            <p:cNvSpPr>
              <a:spLocks noChangeShapeType="1"/>
            </p:cNvSpPr>
            <p:nvPr/>
          </p:nvSpPr>
          <p:spPr bwMode="auto">
            <a:xfrm>
              <a:off x="558" y="3104"/>
              <a:ext cx="5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715" name="AutoShape 35"/>
            <p:cNvSpPr>
              <a:spLocks noChangeArrowheads="1"/>
            </p:cNvSpPr>
            <p:nvPr/>
          </p:nvSpPr>
          <p:spPr bwMode="auto">
            <a:xfrm rot="5400000" flipH="1">
              <a:off x="727" y="2838"/>
              <a:ext cx="218" cy="508"/>
            </a:xfrm>
            <a:prstGeom prst="can">
              <a:avLst>
                <a:gd name="adj" fmla="val 28632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21001"/>
                  </a:schemeClr>
                </a:gs>
                <a:gs pos="50000">
                  <a:schemeClr val="accent1">
                    <a:alpha val="49001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1001"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16" name="Line 36"/>
            <p:cNvSpPr>
              <a:spLocks noChangeShapeType="1"/>
            </p:cNvSpPr>
            <p:nvPr/>
          </p:nvSpPr>
          <p:spPr bwMode="auto">
            <a:xfrm>
              <a:off x="969" y="3104"/>
              <a:ext cx="26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199717" name="AutoShape 37"/>
            <p:cNvCxnSpPr>
              <a:cxnSpLocks noChangeShapeType="1"/>
            </p:cNvCxnSpPr>
            <p:nvPr/>
          </p:nvCxnSpPr>
          <p:spPr bwMode="auto">
            <a:xfrm rot="16200000" flipH="1">
              <a:off x="1030" y="3132"/>
              <a:ext cx="314" cy="241"/>
            </a:xfrm>
            <a:prstGeom prst="bentConnector3">
              <a:avLst>
                <a:gd name="adj1" fmla="val 2227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9718" name="AutoShape 38"/>
            <p:cNvCxnSpPr>
              <a:cxnSpLocks noChangeShapeType="1"/>
            </p:cNvCxnSpPr>
            <p:nvPr/>
          </p:nvCxnSpPr>
          <p:spPr bwMode="auto">
            <a:xfrm rot="16200000" flipV="1">
              <a:off x="1051" y="3143"/>
              <a:ext cx="175" cy="339"/>
            </a:xfrm>
            <a:prstGeom prst="bentConnector4">
              <a:avLst>
                <a:gd name="adj1" fmla="val -82774"/>
                <a:gd name="adj2" fmla="val 97343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grpSp>
          <p:nvGrpSpPr>
            <p:cNvPr id="199761" name="Group 81"/>
            <p:cNvGrpSpPr>
              <a:grpSpLocks/>
            </p:cNvGrpSpPr>
            <p:nvPr/>
          </p:nvGrpSpPr>
          <p:grpSpPr bwMode="auto">
            <a:xfrm>
              <a:off x="267" y="3055"/>
              <a:ext cx="337" cy="97"/>
              <a:chOff x="2953" y="3345"/>
              <a:chExt cx="337" cy="97"/>
            </a:xfrm>
          </p:grpSpPr>
          <p:sp>
            <p:nvSpPr>
              <p:cNvPr id="199759" name="Line 79"/>
              <p:cNvSpPr>
                <a:spLocks noChangeShapeType="1"/>
              </p:cNvSpPr>
              <p:nvPr/>
            </p:nvSpPr>
            <p:spPr bwMode="auto">
              <a:xfrm flipV="1">
                <a:off x="2953" y="3394"/>
                <a:ext cx="3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0" name="Oval 80"/>
              <p:cNvSpPr>
                <a:spLocks noChangeArrowheads="1"/>
              </p:cNvSpPr>
              <p:nvPr/>
            </p:nvSpPr>
            <p:spPr bwMode="auto">
              <a:xfrm>
                <a:off x="3074" y="3345"/>
                <a:ext cx="97" cy="9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9765" name="Group 85"/>
          <p:cNvGrpSpPr>
            <a:grpSpLocks/>
          </p:cNvGrpSpPr>
          <p:nvPr/>
        </p:nvGrpSpPr>
        <p:grpSpPr bwMode="auto">
          <a:xfrm>
            <a:off x="461963" y="1277939"/>
            <a:ext cx="2297112" cy="976313"/>
            <a:chOff x="170" y="805"/>
            <a:chExt cx="1447" cy="615"/>
          </a:xfrm>
        </p:grpSpPr>
        <p:grpSp>
          <p:nvGrpSpPr>
            <p:cNvPr id="199698" name="Group 18"/>
            <p:cNvGrpSpPr>
              <a:grpSpLocks/>
            </p:cNvGrpSpPr>
            <p:nvPr/>
          </p:nvGrpSpPr>
          <p:grpSpPr bwMode="auto">
            <a:xfrm>
              <a:off x="437" y="805"/>
              <a:ext cx="1180" cy="615"/>
              <a:chOff x="2057" y="3007"/>
              <a:chExt cx="1180" cy="615"/>
            </a:xfrm>
          </p:grpSpPr>
          <p:sp>
            <p:nvSpPr>
              <p:cNvPr id="199699" name="AutoShape 19"/>
              <p:cNvSpPr>
                <a:spLocks noChangeArrowheads="1"/>
              </p:cNvSpPr>
              <p:nvPr/>
            </p:nvSpPr>
            <p:spPr bwMode="auto">
              <a:xfrm>
                <a:off x="2977" y="3200"/>
                <a:ext cx="97" cy="242"/>
              </a:xfrm>
              <a:prstGeom prst="can">
                <a:avLst>
                  <a:gd name="adj" fmla="val 6618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9700" name="Group 20"/>
              <p:cNvGrpSpPr>
                <a:grpSpLocks/>
              </p:cNvGrpSpPr>
              <p:nvPr/>
            </p:nvGrpSpPr>
            <p:grpSpPr bwMode="auto">
              <a:xfrm>
                <a:off x="2057" y="3007"/>
                <a:ext cx="798" cy="435"/>
                <a:chOff x="3025" y="3321"/>
                <a:chExt cx="798" cy="435"/>
              </a:xfrm>
            </p:grpSpPr>
            <p:sp>
              <p:nvSpPr>
                <p:cNvPr id="199701" name="Line 21"/>
                <p:cNvSpPr>
                  <a:spLocks noChangeShapeType="1"/>
                </p:cNvSpPr>
                <p:nvPr/>
              </p:nvSpPr>
              <p:spPr bwMode="auto">
                <a:xfrm>
                  <a:off x="3025" y="3442"/>
                  <a:ext cx="50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702" name="AutoShape 22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194" y="3176"/>
                  <a:ext cx="218" cy="508"/>
                </a:xfrm>
                <a:prstGeom prst="can">
                  <a:avLst>
                    <a:gd name="adj" fmla="val 28632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  <a:alpha val="21001"/>
                      </a:schemeClr>
                    </a:gs>
                    <a:gs pos="50000">
                      <a:schemeClr val="accent1">
                        <a:alpha val="49001"/>
                      </a:schemeClr>
                    </a:gs>
                    <a:gs pos="100000">
                      <a:schemeClr val="accent1">
                        <a:gamma/>
                        <a:shade val="46275"/>
                        <a:invGamma/>
                        <a:alpha val="21001"/>
                      </a:schemeClr>
                    </a:gs>
                  </a:gsLst>
                  <a:lin ang="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703" name="Line 23"/>
                <p:cNvSpPr>
                  <a:spLocks noChangeShapeType="1"/>
                </p:cNvSpPr>
                <p:nvPr/>
              </p:nvSpPr>
              <p:spPr bwMode="auto">
                <a:xfrm>
                  <a:off x="3436" y="3442"/>
                  <a:ext cx="26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99704" name="AutoShape 24"/>
                <p:cNvCxnSpPr>
                  <a:cxnSpLocks noChangeShapeType="1"/>
                </p:cNvCxnSpPr>
                <p:nvPr/>
              </p:nvCxnSpPr>
              <p:spPr bwMode="auto">
                <a:xfrm>
                  <a:off x="3533" y="3442"/>
                  <a:ext cx="242" cy="194"/>
                </a:xfrm>
                <a:prstGeom prst="bentConnector3">
                  <a:avLst>
                    <a:gd name="adj1" fmla="val 97106"/>
                  </a:avLst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</p:cxnSp>
            <p:cxnSp>
              <p:nvCxnSpPr>
                <p:cNvPr id="199705" name="AutoShape 25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3518" y="3481"/>
                  <a:ext cx="175" cy="339"/>
                </a:xfrm>
                <a:prstGeom prst="bentConnector4">
                  <a:avLst>
                    <a:gd name="adj1" fmla="val -78856"/>
                    <a:gd name="adj2" fmla="val 97343"/>
                  </a:avLst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</p:cxnSp>
            <p:sp>
              <p:nvSpPr>
                <p:cNvPr id="199706" name="AutoShape 26"/>
                <p:cNvSpPr>
                  <a:spLocks noChangeArrowheads="1"/>
                </p:cNvSpPr>
                <p:nvPr/>
              </p:nvSpPr>
              <p:spPr bwMode="auto">
                <a:xfrm>
                  <a:off x="3726" y="3514"/>
                  <a:ext cx="97" cy="242"/>
                </a:xfrm>
                <a:prstGeom prst="can">
                  <a:avLst>
                    <a:gd name="adj" fmla="val 6618"/>
                  </a:avLst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9707" name="Text Box 27"/>
              <p:cNvSpPr txBox="1">
                <a:spLocks noChangeArrowheads="1"/>
              </p:cNvSpPr>
              <p:nvPr/>
            </p:nvSpPr>
            <p:spPr bwMode="auto">
              <a:xfrm rot="16200000">
                <a:off x="2388" y="3233"/>
                <a:ext cx="46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R</a:t>
                </a:r>
                <a:r>
                  <a:rPr lang="en-US" baseline="-25000"/>
                  <a:t>load</a:t>
                </a:r>
              </a:p>
            </p:txBody>
          </p:sp>
          <p:cxnSp>
            <p:nvCxnSpPr>
              <p:cNvPr id="199708" name="AutoShape 28"/>
              <p:cNvCxnSpPr>
                <a:cxnSpLocks noChangeShapeType="1"/>
                <a:endCxn id="199699" idx="1"/>
              </p:cNvCxnSpPr>
              <p:nvPr/>
            </p:nvCxnSpPr>
            <p:spPr bwMode="auto">
              <a:xfrm>
                <a:off x="2807" y="3128"/>
                <a:ext cx="219" cy="66"/>
              </a:xfrm>
              <a:prstGeom prst="bentConnector2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199709" name="AutoShape 29"/>
              <p:cNvCxnSpPr>
                <a:cxnSpLocks noChangeShapeType="1"/>
              </p:cNvCxnSpPr>
              <p:nvPr/>
            </p:nvCxnSpPr>
            <p:spPr bwMode="auto">
              <a:xfrm flipV="1">
                <a:off x="2807" y="3429"/>
                <a:ext cx="219" cy="134"/>
              </a:xfrm>
              <a:prstGeom prst="bentConnector2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99710" name="Text Box 30"/>
              <p:cNvSpPr txBox="1">
                <a:spLocks noChangeArrowheads="1"/>
              </p:cNvSpPr>
              <p:nvPr/>
            </p:nvSpPr>
            <p:spPr bwMode="auto">
              <a:xfrm rot="16200000">
                <a:off x="2834" y="3219"/>
                <a:ext cx="55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err="1"/>
                  <a:t>R</a:t>
                </a:r>
                <a:r>
                  <a:rPr lang="en-US" baseline="-25000" dirty="0" err="1"/>
                  <a:t>term</a:t>
                </a:r>
                <a:endParaRPr lang="en-US" baseline="-25000" dirty="0"/>
              </a:p>
            </p:txBody>
          </p:sp>
        </p:grpSp>
        <p:grpSp>
          <p:nvGrpSpPr>
            <p:cNvPr id="199762" name="Group 82"/>
            <p:cNvGrpSpPr>
              <a:grpSpLocks/>
            </p:cNvGrpSpPr>
            <p:nvPr/>
          </p:nvGrpSpPr>
          <p:grpSpPr bwMode="auto">
            <a:xfrm>
              <a:off x="170" y="878"/>
              <a:ext cx="337" cy="97"/>
              <a:chOff x="2953" y="3345"/>
              <a:chExt cx="337" cy="97"/>
            </a:xfrm>
          </p:grpSpPr>
          <p:sp>
            <p:nvSpPr>
              <p:cNvPr id="199763" name="Line 83"/>
              <p:cNvSpPr>
                <a:spLocks noChangeShapeType="1"/>
              </p:cNvSpPr>
              <p:nvPr/>
            </p:nvSpPr>
            <p:spPr bwMode="auto">
              <a:xfrm flipV="1">
                <a:off x="2953" y="3394"/>
                <a:ext cx="3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4" name="Oval 84"/>
              <p:cNvSpPr>
                <a:spLocks noChangeArrowheads="1"/>
              </p:cNvSpPr>
              <p:nvPr/>
            </p:nvSpPr>
            <p:spPr bwMode="auto">
              <a:xfrm>
                <a:off x="3074" y="3345"/>
                <a:ext cx="97" cy="9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9769" name="Group 89"/>
          <p:cNvGrpSpPr>
            <a:grpSpLocks/>
          </p:cNvGrpSpPr>
          <p:nvPr/>
        </p:nvGrpSpPr>
        <p:grpSpPr bwMode="auto">
          <a:xfrm>
            <a:off x="461963" y="3160713"/>
            <a:ext cx="1536700" cy="346075"/>
            <a:chOff x="170" y="1991"/>
            <a:chExt cx="968" cy="218"/>
          </a:xfrm>
        </p:grpSpPr>
        <p:grpSp>
          <p:nvGrpSpPr>
            <p:cNvPr id="199754" name="Group 74"/>
            <p:cNvGrpSpPr>
              <a:grpSpLocks/>
            </p:cNvGrpSpPr>
            <p:nvPr/>
          </p:nvGrpSpPr>
          <p:grpSpPr bwMode="auto">
            <a:xfrm>
              <a:off x="461" y="1991"/>
              <a:ext cx="677" cy="218"/>
              <a:chOff x="800" y="1966"/>
              <a:chExt cx="677" cy="218"/>
            </a:xfrm>
          </p:grpSpPr>
          <p:sp>
            <p:nvSpPr>
              <p:cNvPr id="199688" name="Line 8"/>
              <p:cNvSpPr>
                <a:spLocks noChangeShapeType="1"/>
              </p:cNvSpPr>
              <p:nvPr/>
            </p:nvSpPr>
            <p:spPr bwMode="auto">
              <a:xfrm>
                <a:off x="800" y="2087"/>
                <a:ext cx="5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89" name="AutoShape 9"/>
              <p:cNvSpPr>
                <a:spLocks noChangeArrowheads="1"/>
              </p:cNvSpPr>
              <p:nvPr/>
            </p:nvSpPr>
            <p:spPr bwMode="auto">
              <a:xfrm rot="5400000" flipH="1">
                <a:off x="969" y="1821"/>
                <a:ext cx="218" cy="508"/>
              </a:xfrm>
              <a:prstGeom prst="can">
                <a:avLst>
                  <a:gd name="adj" fmla="val 28632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21001"/>
                    </a:schemeClr>
                  </a:gs>
                  <a:gs pos="50000">
                    <a:schemeClr val="accent1">
                      <a:alpha val="49001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21001"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690" name="Line 10"/>
              <p:cNvSpPr>
                <a:spLocks noChangeShapeType="1"/>
              </p:cNvSpPr>
              <p:nvPr/>
            </p:nvSpPr>
            <p:spPr bwMode="auto">
              <a:xfrm>
                <a:off x="1211" y="2087"/>
                <a:ext cx="26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9766" name="Group 86"/>
            <p:cNvGrpSpPr>
              <a:grpSpLocks/>
            </p:cNvGrpSpPr>
            <p:nvPr/>
          </p:nvGrpSpPr>
          <p:grpSpPr bwMode="auto">
            <a:xfrm>
              <a:off x="170" y="2063"/>
              <a:ext cx="337" cy="97"/>
              <a:chOff x="2953" y="3345"/>
              <a:chExt cx="337" cy="97"/>
            </a:xfrm>
          </p:grpSpPr>
          <p:sp>
            <p:nvSpPr>
              <p:cNvPr id="199767" name="Line 87"/>
              <p:cNvSpPr>
                <a:spLocks noChangeShapeType="1"/>
              </p:cNvSpPr>
              <p:nvPr/>
            </p:nvSpPr>
            <p:spPr bwMode="auto">
              <a:xfrm flipV="1">
                <a:off x="2953" y="3394"/>
                <a:ext cx="3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8" name="Oval 88"/>
              <p:cNvSpPr>
                <a:spLocks noChangeArrowheads="1"/>
              </p:cNvSpPr>
              <p:nvPr/>
            </p:nvSpPr>
            <p:spPr bwMode="auto">
              <a:xfrm>
                <a:off x="3074" y="3345"/>
                <a:ext cx="97" cy="9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9789" name="Group 109"/>
          <p:cNvGrpSpPr>
            <a:grpSpLocks/>
          </p:cNvGrpSpPr>
          <p:nvPr/>
        </p:nvGrpSpPr>
        <p:grpSpPr bwMode="auto">
          <a:xfrm>
            <a:off x="2767013" y="5041900"/>
            <a:ext cx="2111375" cy="577850"/>
            <a:chOff x="1985" y="2958"/>
            <a:chExt cx="1330" cy="364"/>
          </a:xfrm>
        </p:grpSpPr>
        <p:grpSp>
          <p:nvGrpSpPr>
            <p:cNvPr id="199772" name="Group 92"/>
            <p:cNvGrpSpPr>
              <a:grpSpLocks/>
            </p:cNvGrpSpPr>
            <p:nvPr/>
          </p:nvGrpSpPr>
          <p:grpSpPr bwMode="auto">
            <a:xfrm>
              <a:off x="2106" y="2983"/>
              <a:ext cx="654" cy="170"/>
              <a:chOff x="364" y="3031"/>
              <a:chExt cx="654" cy="242"/>
            </a:xfrm>
          </p:grpSpPr>
          <p:sp>
            <p:nvSpPr>
              <p:cNvPr id="199773" name="Rectangle 93"/>
              <p:cNvSpPr>
                <a:spLocks noChangeArrowheads="1"/>
              </p:cNvSpPr>
              <p:nvPr/>
            </p:nvSpPr>
            <p:spPr bwMode="auto">
              <a:xfrm>
                <a:off x="461" y="3031"/>
                <a:ext cx="459" cy="242"/>
              </a:xfrm>
              <a:prstGeom prst="rect">
                <a:avLst/>
              </a:prstGeom>
              <a:noFill/>
              <a:ln w="38100">
                <a:solidFill>
                  <a:srgbClr val="F00E0E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74" name="Line 94"/>
              <p:cNvSpPr>
                <a:spLocks noChangeShapeType="1"/>
              </p:cNvSpPr>
              <p:nvPr/>
            </p:nvSpPr>
            <p:spPr bwMode="auto">
              <a:xfrm>
                <a:off x="364" y="3273"/>
                <a:ext cx="654" cy="0"/>
              </a:xfrm>
              <a:prstGeom prst="line">
                <a:avLst/>
              </a:prstGeom>
              <a:noFill/>
              <a:ln w="38100">
                <a:solidFill>
                  <a:srgbClr val="F00E0E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9775" name="Line 95"/>
            <p:cNvSpPr>
              <a:spLocks noChangeShapeType="1"/>
            </p:cNvSpPr>
            <p:nvPr/>
          </p:nvSpPr>
          <p:spPr bwMode="auto">
            <a:xfrm flipV="1">
              <a:off x="1985" y="3152"/>
              <a:ext cx="133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9776" name="Group 96"/>
            <p:cNvGrpSpPr>
              <a:grpSpLocks/>
            </p:cNvGrpSpPr>
            <p:nvPr/>
          </p:nvGrpSpPr>
          <p:grpSpPr bwMode="auto">
            <a:xfrm flipV="1">
              <a:off x="2396" y="3152"/>
              <a:ext cx="654" cy="170"/>
              <a:chOff x="364" y="3031"/>
              <a:chExt cx="654" cy="242"/>
            </a:xfrm>
          </p:grpSpPr>
          <p:sp>
            <p:nvSpPr>
              <p:cNvPr id="199777" name="Rectangle 97"/>
              <p:cNvSpPr>
                <a:spLocks noChangeArrowheads="1"/>
              </p:cNvSpPr>
              <p:nvPr/>
            </p:nvSpPr>
            <p:spPr bwMode="auto">
              <a:xfrm>
                <a:off x="461" y="3031"/>
                <a:ext cx="459" cy="242"/>
              </a:xfrm>
              <a:prstGeom prst="rect">
                <a:avLst/>
              </a:prstGeom>
              <a:noFill/>
              <a:ln w="38100">
                <a:solidFill>
                  <a:srgbClr val="F00E0E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78" name="Line 98"/>
              <p:cNvSpPr>
                <a:spLocks noChangeShapeType="1"/>
              </p:cNvSpPr>
              <p:nvPr/>
            </p:nvSpPr>
            <p:spPr bwMode="auto">
              <a:xfrm>
                <a:off x="364" y="3273"/>
                <a:ext cx="654" cy="0"/>
              </a:xfrm>
              <a:prstGeom prst="line">
                <a:avLst/>
              </a:prstGeom>
              <a:noFill/>
              <a:ln w="38100">
                <a:solidFill>
                  <a:srgbClr val="F00E0E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9780" name="Line 100"/>
            <p:cNvSpPr>
              <a:spLocks noChangeShapeType="1"/>
            </p:cNvSpPr>
            <p:nvPr/>
          </p:nvSpPr>
          <p:spPr bwMode="auto">
            <a:xfrm>
              <a:off x="2009" y="3128"/>
              <a:ext cx="1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781" name="Line 101"/>
            <p:cNvSpPr>
              <a:spLocks noChangeShapeType="1"/>
            </p:cNvSpPr>
            <p:nvPr/>
          </p:nvSpPr>
          <p:spPr bwMode="auto">
            <a:xfrm flipV="1">
              <a:off x="2178" y="2958"/>
              <a:ext cx="31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783" name="Line 103"/>
            <p:cNvSpPr>
              <a:spLocks noChangeShapeType="1"/>
            </p:cNvSpPr>
            <p:nvPr/>
          </p:nvSpPr>
          <p:spPr bwMode="auto">
            <a:xfrm>
              <a:off x="2493" y="2958"/>
              <a:ext cx="0" cy="1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784" name="Line 104"/>
            <p:cNvSpPr>
              <a:spLocks noChangeShapeType="1"/>
            </p:cNvSpPr>
            <p:nvPr/>
          </p:nvSpPr>
          <p:spPr bwMode="auto">
            <a:xfrm>
              <a:off x="2203" y="2958"/>
              <a:ext cx="0" cy="1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785" name="Line 105"/>
            <p:cNvSpPr>
              <a:spLocks noChangeShapeType="1"/>
            </p:cNvSpPr>
            <p:nvPr/>
          </p:nvSpPr>
          <p:spPr bwMode="auto">
            <a:xfrm>
              <a:off x="2469" y="3152"/>
              <a:ext cx="1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786" name="Line 106"/>
            <p:cNvSpPr>
              <a:spLocks noChangeShapeType="1"/>
            </p:cNvSpPr>
            <p:nvPr/>
          </p:nvSpPr>
          <p:spPr bwMode="auto">
            <a:xfrm>
              <a:off x="2662" y="3152"/>
              <a:ext cx="0" cy="1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787" name="Line 107"/>
            <p:cNvSpPr>
              <a:spLocks noChangeShapeType="1"/>
            </p:cNvSpPr>
            <p:nvPr/>
          </p:nvSpPr>
          <p:spPr bwMode="auto">
            <a:xfrm>
              <a:off x="2662" y="3321"/>
              <a:ext cx="26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788" name="Line 108"/>
            <p:cNvSpPr>
              <a:spLocks noChangeShapeType="1"/>
            </p:cNvSpPr>
            <p:nvPr/>
          </p:nvSpPr>
          <p:spPr bwMode="auto">
            <a:xfrm>
              <a:off x="2928" y="3152"/>
              <a:ext cx="0" cy="1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790" name="Line 110"/>
          <p:cNvSpPr>
            <a:spLocks noChangeShapeType="1"/>
          </p:cNvSpPr>
          <p:nvPr/>
        </p:nvSpPr>
        <p:spPr bwMode="auto">
          <a:xfrm>
            <a:off x="2959100" y="3121025"/>
            <a:ext cx="652463" cy="0"/>
          </a:xfrm>
          <a:prstGeom prst="line">
            <a:avLst/>
          </a:prstGeom>
          <a:noFill/>
          <a:ln w="38100">
            <a:solidFill>
              <a:srgbClr val="F00E0E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791" name="Text Box 111"/>
          <p:cNvSpPr txBox="1">
            <a:spLocks noChangeArrowheads="1"/>
          </p:cNvSpPr>
          <p:nvPr/>
        </p:nvSpPr>
        <p:spPr bwMode="auto">
          <a:xfrm>
            <a:off x="923925" y="2738438"/>
            <a:ext cx="96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199792" name="Text Box 112"/>
          <p:cNvSpPr txBox="1">
            <a:spLocks noChangeArrowheads="1"/>
          </p:cNvSpPr>
          <p:nvPr/>
        </p:nvSpPr>
        <p:spPr bwMode="auto">
          <a:xfrm>
            <a:off x="885825" y="4311650"/>
            <a:ext cx="96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199793" name="Text Box 113"/>
          <p:cNvSpPr txBox="1">
            <a:spLocks noChangeArrowheads="1"/>
          </p:cNvSpPr>
          <p:nvPr/>
        </p:nvSpPr>
        <p:spPr bwMode="auto">
          <a:xfrm>
            <a:off x="5340350" y="2584450"/>
            <a:ext cx="34178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Open end: R</a:t>
            </a:r>
            <a:r>
              <a:rPr lang="en-US" baseline="-25000"/>
              <a:t>load</a:t>
            </a:r>
            <a:r>
              <a:rPr lang="en-US"/>
              <a:t>= ∞ Input and reflection equal polarity, overlap for t &gt; 2T</a:t>
            </a:r>
            <a:r>
              <a:rPr lang="en-US" baseline="-25000"/>
              <a:t>cable</a:t>
            </a:r>
          </a:p>
          <a:p>
            <a:pPr algn="l">
              <a:spcBef>
                <a:spcPct val="50000"/>
              </a:spcBef>
            </a:pPr>
            <a:r>
              <a:rPr lang="en-US"/>
              <a:t>T</a:t>
            </a:r>
            <a:r>
              <a:rPr lang="en-US" baseline="-25000"/>
              <a:t>cable</a:t>
            </a:r>
            <a:r>
              <a:rPr lang="en-US"/>
              <a:t> = 2L/c</a:t>
            </a:r>
          </a:p>
        </p:txBody>
      </p:sp>
      <p:sp>
        <p:nvSpPr>
          <p:cNvPr id="199794" name="Text Box 114"/>
          <p:cNvSpPr txBox="1">
            <a:spLocks noChangeArrowheads="1"/>
          </p:cNvSpPr>
          <p:nvPr/>
        </p:nvSpPr>
        <p:spPr bwMode="auto">
          <a:xfrm>
            <a:off x="5378450" y="4657725"/>
            <a:ext cx="34178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Short: R</a:t>
            </a:r>
            <a:r>
              <a:rPr lang="en-US" baseline="-25000"/>
              <a:t>load</a:t>
            </a:r>
            <a:r>
              <a:rPr lang="en-US"/>
              <a:t>=0, Input and reflection opposite polarity, superposition = bipolar</a:t>
            </a:r>
          </a:p>
        </p:txBody>
      </p:sp>
      <p:sp>
        <p:nvSpPr>
          <p:cNvPr id="199795" name="Text Box 115"/>
          <p:cNvSpPr txBox="1">
            <a:spLocks noChangeArrowheads="1"/>
          </p:cNvSpPr>
          <p:nvPr/>
        </p:nvSpPr>
        <p:spPr bwMode="auto">
          <a:xfrm>
            <a:off x="3227388" y="6156325"/>
            <a:ext cx="5568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Multiple (n) reflections attenuated by R</a:t>
            </a:r>
            <a:r>
              <a:rPr lang="en-US" baseline="30000"/>
              <a:t>-n</a:t>
            </a:r>
          </a:p>
        </p:txBody>
      </p:sp>
      <p:cxnSp>
        <p:nvCxnSpPr>
          <p:cNvPr id="199796" name="AutoShape 116"/>
          <p:cNvCxnSpPr>
            <a:cxnSpLocks noChangeShapeType="1"/>
            <a:stCxn id="199764" idx="4"/>
            <a:endCxn id="199729" idx="0"/>
          </p:cNvCxnSpPr>
          <p:nvPr/>
        </p:nvCxnSpPr>
        <p:spPr bwMode="auto">
          <a:xfrm rot="16200000" flipH="1">
            <a:off x="1730375" y="568326"/>
            <a:ext cx="536575" cy="2533650"/>
          </a:xfrm>
          <a:prstGeom prst="curvedConnector3">
            <a:avLst>
              <a:gd name="adj1" fmla="val 168046"/>
            </a:avLst>
          </a:prstGeom>
          <a:noFill/>
          <a:ln w="28575">
            <a:solidFill>
              <a:srgbClr val="090EDB"/>
            </a:solidFill>
            <a:round/>
            <a:headEnd type="arrow" w="med" len="med"/>
            <a:tailEnd type="arrow" w="med" len="med"/>
          </a:ln>
          <a:effectLst/>
        </p:spPr>
      </p:cxnSp>
      <p:cxnSp>
        <p:nvCxnSpPr>
          <p:cNvPr id="199797" name="AutoShape 117"/>
          <p:cNvCxnSpPr>
            <a:cxnSpLocks noChangeShapeType="1"/>
          </p:cNvCxnSpPr>
          <p:nvPr/>
        </p:nvCxnSpPr>
        <p:spPr bwMode="auto">
          <a:xfrm rot="16200000" flipH="1">
            <a:off x="1768475" y="2430463"/>
            <a:ext cx="536575" cy="2533650"/>
          </a:xfrm>
          <a:prstGeom prst="curvedConnector3">
            <a:avLst>
              <a:gd name="adj1" fmla="val 168046"/>
            </a:avLst>
          </a:prstGeom>
          <a:noFill/>
          <a:ln w="28575">
            <a:solidFill>
              <a:srgbClr val="090EDB"/>
            </a:solidFill>
            <a:round/>
            <a:headEnd type="arrow" w="med" len="med"/>
            <a:tailEnd type="arrow" w="med" len="med"/>
          </a:ln>
          <a:effectLst/>
        </p:spPr>
      </p:cxnSp>
      <p:cxnSp>
        <p:nvCxnSpPr>
          <p:cNvPr id="199798" name="AutoShape 118"/>
          <p:cNvCxnSpPr>
            <a:cxnSpLocks noChangeShapeType="1"/>
          </p:cNvCxnSpPr>
          <p:nvPr/>
        </p:nvCxnSpPr>
        <p:spPr bwMode="auto">
          <a:xfrm rot="16200000" flipH="1">
            <a:off x="1730375" y="4043363"/>
            <a:ext cx="536575" cy="2533650"/>
          </a:xfrm>
          <a:prstGeom prst="curvedConnector3">
            <a:avLst>
              <a:gd name="adj1" fmla="val 168046"/>
            </a:avLst>
          </a:prstGeom>
          <a:noFill/>
          <a:ln w="28575">
            <a:solidFill>
              <a:srgbClr val="090EDB"/>
            </a:solidFill>
            <a:round/>
            <a:headEnd type="arrow" w="med" len="med"/>
            <a:tailEnd type="arrow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 rot="5400000">
            <a:off x="266700" y="1524000"/>
            <a:ext cx="914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 rot="5400000">
            <a:off x="267494" y="3428206"/>
            <a:ext cx="914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rot="5400000">
            <a:off x="229394" y="5066506"/>
            <a:ext cx="914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Signal Process.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Udo Schröder,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5945-8D47-4379-AD32-857AF3252912}" type="slidenum">
              <a:rPr lang="en-US"/>
              <a:pPr/>
              <a:t>18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2276" name="WordArt 4"/>
          <p:cNvSpPr>
            <a:spLocks noChangeArrowheads="1" noChangeShapeType="1" noTextEdit="1"/>
          </p:cNvSpPr>
          <p:nvPr/>
        </p:nvSpPr>
        <p:spPr bwMode="auto">
          <a:xfrm>
            <a:off x="3035300" y="2814638"/>
            <a:ext cx="2827338" cy="12112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The End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Signal Process.</a:t>
            </a: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Udo Schröder, 2009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31B5-5BB7-46A9-BCA8-E97BEACA333F}" type="slidenum">
              <a:rPr lang="en-US"/>
              <a:pPr/>
              <a:t>2</a:t>
            </a:fld>
            <a:endParaRPr 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PM Operation</a:t>
            </a:r>
          </a:p>
        </p:txBody>
      </p:sp>
      <p:pic>
        <p:nvPicPr>
          <p:cNvPr id="184324" name="Picture 4" descr="PM-b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738" y="4465638"/>
            <a:ext cx="3249612" cy="2036762"/>
          </a:xfrm>
          <a:prstGeom prst="rect">
            <a:avLst/>
          </a:prstGeom>
          <a:noFill/>
        </p:spPr>
      </p:pic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1998663" y="1470025"/>
            <a:ext cx="21113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Philips XP2041</a:t>
            </a:r>
            <a:br>
              <a:rPr lang="en-US" sz="1600"/>
            </a:br>
            <a:r>
              <a:rPr lang="en-US" sz="1600"/>
              <a:t>5” dia cathode</a:t>
            </a:r>
            <a:br>
              <a:rPr lang="en-US" sz="1600"/>
            </a:br>
            <a:r>
              <a:rPr lang="en-US" sz="1600"/>
              <a:t>14 dynodes </a:t>
            </a:r>
            <a:br>
              <a:rPr lang="en-US" sz="1600"/>
            </a:br>
            <a:r>
              <a:rPr lang="en-US" sz="1600"/>
              <a:t>+ focussing electrodes</a:t>
            </a:r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1960563" y="3429000"/>
            <a:ext cx="1882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Socket FE1120 pin connections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654050" y="4503738"/>
            <a:ext cx="126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Sockets</a:t>
            </a:r>
          </a:p>
        </p:txBody>
      </p:sp>
      <p:grpSp>
        <p:nvGrpSpPr>
          <p:cNvPr id="184334" name="Group 14"/>
          <p:cNvGrpSpPr>
            <a:grpSpLocks/>
          </p:cNvGrpSpPr>
          <p:nvPr/>
        </p:nvGrpSpPr>
        <p:grpSpPr bwMode="auto">
          <a:xfrm>
            <a:off x="615950" y="1239838"/>
            <a:ext cx="1419225" cy="3230562"/>
            <a:chOff x="388" y="781"/>
            <a:chExt cx="894" cy="2035"/>
          </a:xfrm>
        </p:grpSpPr>
        <p:pic>
          <p:nvPicPr>
            <p:cNvPr id="184326" name="Picture 6" descr="XP2041-pins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24000"/>
            </a:blip>
            <a:srcRect t="12473"/>
            <a:stretch>
              <a:fillRect/>
            </a:stretch>
          </p:blipFill>
          <p:spPr bwMode="auto">
            <a:xfrm>
              <a:off x="437" y="781"/>
              <a:ext cx="845" cy="2035"/>
            </a:xfrm>
            <a:prstGeom prst="rect">
              <a:avLst/>
            </a:prstGeom>
            <a:noFill/>
          </p:spPr>
        </p:pic>
        <p:sp>
          <p:nvSpPr>
            <p:cNvPr id="184332" name="Rectangle 12"/>
            <p:cNvSpPr>
              <a:spLocks noChangeArrowheads="1"/>
            </p:cNvSpPr>
            <p:nvPr/>
          </p:nvSpPr>
          <p:spPr bwMode="auto">
            <a:xfrm>
              <a:off x="388" y="1942"/>
              <a:ext cx="847" cy="1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33" name="Line 13"/>
            <p:cNvSpPr>
              <a:spLocks noChangeShapeType="1"/>
            </p:cNvSpPr>
            <p:nvPr/>
          </p:nvSpPr>
          <p:spPr bwMode="auto">
            <a:xfrm>
              <a:off x="872" y="1942"/>
              <a:ext cx="0" cy="194"/>
            </a:xfrm>
            <a:prstGeom prst="line">
              <a:avLst/>
            </a:prstGeom>
            <a:noFill/>
            <a:ln w="38100">
              <a:solidFill>
                <a:srgbClr val="F00E0E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72" name="Group 52"/>
          <p:cNvGrpSpPr>
            <a:grpSpLocks/>
          </p:cNvGrpSpPr>
          <p:nvPr/>
        </p:nvGrpSpPr>
        <p:grpSpPr bwMode="auto">
          <a:xfrm>
            <a:off x="8105775" y="2392363"/>
            <a:ext cx="806450" cy="419100"/>
            <a:chOff x="5106" y="1507"/>
            <a:chExt cx="508" cy="264"/>
          </a:xfrm>
        </p:grpSpPr>
        <p:sp>
          <p:nvSpPr>
            <p:cNvPr id="184335" name="Line 15"/>
            <p:cNvSpPr>
              <a:spLocks noChangeShapeType="1"/>
            </p:cNvSpPr>
            <p:nvPr/>
          </p:nvSpPr>
          <p:spPr bwMode="auto">
            <a:xfrm>
              <a:off x="5106" y="1507"/>
              <a:ext cx="5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337" name="Text Box 17"/>
            <p:cNvSpPr txBox="1">
              <a:spLocks noChangeArrowheads="1"/>
            </p:cNvSpPr>
            <p:nvPr/>
          </p:nvSpPr>
          <p:spPr bwMode="auto">
            <a:xfrm>
              <a:off x="5178" y="1579"/>
              <a:ext cx="3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PA</a:t>
              </a:r>
            </a:p>
          </p:txBody>
        </p:sp>
      </p:grpSp>
      <p:sp>
        <p:nvSpPr>
          <p:cNvPr id="184341" name="AutoShape 21"/>
          <p:cNvSpPr>
            <a:spLocks noChangeArrowheads="1"/>
          </p:cNvSpPr>
          <p:nvPr/>
        </p:nvSpPr>
        <p:spPr bwMode="auto">
          <a:xfrm flipV="1">
            <a:off x="4379913" y="2200275"/>
            <a:ext cx="153987" cy="1524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371" name="Group 51"/>
          <p:cNvGrpSpPr>
            <a:grpSpLocks/>
          </p:cNvGrpSpPr>
          <p:nvPr/>
        </p:nvGrpSpPr>
        <p:grpSpPr bwMode="auto">
          <a:xfrm>
            <a:off x="4225925" y="2046288"/>
            <a:ext cx="4686300" cy="2087562"/>
            <a:chOff x="2662" y="1289"/>
            <a:chExt cx="2952" cy="1315"/>
          </a:xfrm>
        </p:grpSpPr>
        <p:pic>
          <p:nvPicPr>
            <p:cNvPr id="184327" name="Picture 7" descr="V-Divider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24000"/>
            </a:blip>
            <a:srcRect/>
            <a:stretch>
              <a:fillRect/>
            </a:stretch>
          </p:blipFill>
          <p:spPr bwMode="auto">
            <a:xfrm>
              <a:off x="2662" y="1337"/>
              <a:ext cx="2636" cy="1267"/>
            </a:xfrm>
            <a:prstGeom prst="rect">
              <a:avLst/>
            </a:prstGeom>
            <a:noFill/>
          </p:spPr>
        </p:pic>
        <p:sp>
          <p:nvSpPr>
            <p:cNvPr id="184336" name="AutoShape 16"/>
            <p:cNvSpPr>
              <a:spLocks noChangeArrowheads="1"/>
            </p:cNvSpPr>
            <p:nvPr/>
          </p:nvSpPr>
          <p:spPr bwMode="auto">
            <a:xfrm rot="5400000">
              <a:off x="5251" y="1386"/>
              <a:ext cx="242" cy="24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42" name="Text Box 22"/>
            <p:cNvSpPr txBox="1">
              <a:spLocks noChangeArrowheads="1"/>
            </p:cNvSpPr>
            <p:nvPr/>
          </p:nvSpPr>
          <p:spPr bwMode="auto">
            <a:xfrm>
              <a:off x="5033" y="1313"/>
              <a:ext cx="14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a</a:t>
              </a:r>
            </a:p>
          </p:txBody>
        </p:sp>
        <p:sp>
          <p:nvSpPr>
            <p:cNvPr id="184340" name="Text Box 20"/>
            <p:cNvSpPr txBox="1">
              <a:spLocks noChangeArrowheads="1"/>
            </p:cNvSpPr>
            <p:nvPr/>
          </p:nvSpPr>
          <p:spPr bwMode="auto">
            <a:xfrm>
              <a:off x="2711" y="1289"/>
              <a:ext cx="14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c</a:t>
              </a:r>
            </a:p>
          </p:txBody>
        </p:sp>
        <p:sp>
          <p:nvSpPr>
            <p:cNvPr id="184343" name="Line 23"/>
            <p:cNvSpPr>
              <a:spLocks noChangeShapeType="1"/>
            </p:cNvSpPr>
            <p:nvPr/>
          </p:nvSpPr>
          <p:spPr bwMode="auto">
            <a:xfrm flipV="1">
              <a:off x="5614" y="1289"/>
              <a:ext cx="0" cy="2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46" name="Text Box 26"/>
          <p:cNvSpPr txBox="1">
            <a:spLocks noChangeArrowheads="1"/>
          </p:cNvSpPr>
          <p:nvPr/>
        </p:nvSpPr>
        <p:spPr bwMode="auto">
          <a:xfrm>
            <a:off x="5072063" y="1816100"/>
            <a:ext cx="253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PM schematic</a:t>
            </a:r>
          </a:p>
        </p:txBody>
      </p:sp>
      <p:grpSp>
        <p:nvGrpSpPr>
          <p:cNvPr id="184351" name="Group 31"/>
          <p:cNvGrpSpPr>
            <a:grpSpLocks/>
          </p:cNvGrpSpPr>
          <p:nvPr/>
        </p:nvGrpSpPr>
        <p:grpSpPr bwMode="auto">
          <a:xfrm>
            <a:off x="7069138" y="1085850"/>
            <a:ext cx="2074862" cy="973138"/>
            <a:chOff x="4453" y="684"/>
            <a:chExt cx="1307" cy="613"/>
          </a:xfrm>
        </p:grpSpPr>
        <p:pic>
          <p:nvPicPr>
            <p:cNvPr id="184338" name="Picture 18" descr="PM-Puls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64" y="684"/>
              <a:ext cx="774" cy="613"/>
            </a:xfrm>
            <a:prstGeom prst="rect">
              <a:avLst/>
            </a:prstGeom>
            <a:noFill/>
          </p:spPr>
        </p:pic>
        <p:sp>
          <p:nvSpPr>
            <p:cNvPr id="184345" name="Text Box 25"/>
            <p:cNvSpPr txBox="1">
              <a:spLocks noChangeArrowheads="1"/>
            </p:cNvSpPr>
            <p:nvPr/>
          </p:nvSpPr>
          <p:spPr bwMode="auto">
            <a:xfrm>
              <a:off x="4453" y="684"/>
              <a:ext cx="4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/>
                <a:t>U(t)</a:t>
              </a:r>
            </a:p>
          </p:txBody>
        </p:sp>
        <p:sp>
          <p:nvSpPr>
            <p:cNvPr id="184347" name="Line 27"/>
            <p:cNvSpPr>
              <a:spLocks noChangeShapeType="1"/>
            </p:cNvSpPr>
            <p:nvPr/>
          </p:nvSpPr>
          <p:spPr bwMode="auto">
            <a:xfrm>
              <a:off x="4864" y="708"/>
              <a:ext cx="0" cy="5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348" name="Line 28"/>
            <p:cNvSpPr>
              <a:spLocks noChangeShapeType="1"/>
            </p:cNvSpPr>
            <p:nvPr/>
          </p:nvSpPr>
          <p:spPr bwMode="auto">
            <a:xfrm rot="5400000">
              <a:off x="5239" y="914"/>
              <a:ext cx="0" cy="7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349" name="Text Box 29"/>
            <p:cNvSpPr txBox="1">
              <a:spLocks noChangeArrowheads="1"/>
            </p:cNvSpPr>
            <p:nvPr/>
          </p:nvSpPr>
          <p:spPr bwMode="auto">
            <a:xfrm>
              <a:off x="5300" y="1071"/>
              <a:ext cx="4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/>
                <a:t>t</a:t>
              </a:r>
            </a:p>
          </p:txBody>
        </p:sp>
      </p:grpSp>
      <p:sp>
        <p:nvSpPr>
          <p:cNvPr id="184352" name="Text Box 32"/>
          <p:cNvSpPr txBox="1">
            <a:spLocks noChangeArrowheads="1"/>
          </p:cNvSpPr>
          <p:nvPr/>
        </p:nvSpPr>
        <p:spPr bwMode="auto">
          <a:xfrm>
            <a:off x="731838" y="1009650"/>
            <a:ext cx="6107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Fast PM: pulse rise time ~2ns, gain: 3</a:t>
            </a:r>
            <a:r>
              <a:rPr lang="en-US" baseline="30000"/>
              <a:t>.</a:t>
            </a:r>
            <a:r>
              <a:rPr lang="en-US"/>
              <a:t>10</a:t>
            </a:r>
            <a:r>
              <a:rPr lang="en-US" baseline="30000"/>
              <a:t>7</a:t>
            </a:r>
          </a:p>
        </p:txBody>
      </p:sp>
      <p:sp>
        <p:nvSpPr>
          <p:cNvPr id="184353" name="Rectangle 33"/>
          <p:cNvSpPr>
            <a:spLocks noChangeArrowheads="1"/>
          </p:cNvSpPr>
          <p:nvPr/>
        </p:nvSpPr>
        <p:spPr bwMode="auto">
          <a:xfrm>
            <a:off x="6146800" y="3851275"/>
            <a:ext cx="230188" cy="153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4341813" y="3582988"/>
            <a:ext cx="4032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PM Voltage divider (progressive)</a:t>
            </a:r>
            <a:br>
              <a:rPr lang="en-US" sz="1600"/>
            </a:br>
            <a:r>
              <a:rPr lang="en-US" sz="1600"/>
              <a:t>U</a:t>
            </a:r>
            <a:r>
              <a:rPr lang="en-US" sz="1600" baseline="-25000"/>
              <a:t>0</a:t>
            </a:r>
            <a:r>
              <a:rPr lang="en-US" sz="1600"/>
              <a:t>=2000V</a:t>
            </a:r>
          </a:p>
        </p:txBody>
      </p:sp>
      <p:grpSp>
        <p:nvGrpSpPr>
          <p:cNvPr id="184370" name="Group 50"/>
          <p:cNvGrpSpPr>
            <a:grpSpLocks/>
          </p:cNvGrpSpPr>
          <p:nvPr/>
        </p:nvGrpSpPr>
        <p:grpSpPr bwMode="auto">
          <a:xfrm>
            <a:off x="4149725" y="5326063"/>
            <a:ext cx="2112963" cy="960437"/>
            <a:chOff x="2614" y="3345"/>
            <a:chExt cx="1331" cy="605"/>
          </a:xfrm>
        </p:grpSpPr>
        <p:grpSp>
          <p:nvGrpSpPr>
            <p:cNvPr id="184364" name="Group 44"/>
            <p:cNvGrpSpPr>
              <a:grpSpLocks/>
            </p:cNvGrpSpPr>
            <p:nvPr/>
          </p:nvGrpSpPr>
          <p:grpSpPr bwMode="auto">
            <a:xfrm>
              <a:off x="2614" y="3345"/>
              <a:ext cx="1307" cy="513"/>
              <a:chOff x="3025" y="3539"/>
              <a:chExt cx="1307" cy="513"/>
            </a:xfrm>
          </p:grpSpPr>
          <p:grpSp>
            <p:nvGrpSpPr>
              <p:cNvPr id="184360" name="Group 40"/>
              <p:cNvGrpSpPr>
                <a:grpSpLocks/>
              </p:cNvGrpSpPr>
              <p:nvPr/>
            </p:nvGrpSpPr>
            <p:grpSpPr bwMode="auto">
              <a:xfrm>
                <a:off x="3025" y="3539"/>
                <a:ext cx="1307" cy="513"/>
                <a:chOff x="3025" y="3539"/>
                <a:chExt cx="1307" cy="513"/>
              </a:xfrm>
            </p:grpSpPr>
            <p:sp>
              <p:nvSpPr>
                <p:cNvPr id="184359" name="AutoShape 39"/>
                <p:cNvSpPr>
                  <a:spLocks noChangeArrowheads="1"/>
                </p:cNvSpPr>
                <p:nvPr/>
              </p:nvSpPr>
              <p:spPr bwMode="auto">
                <a:xfrm>
                  <a:off x="3727" y="3544"/>
                  <a:ext cx="605" cy="484"/>
                </a:xfrm>
                <a:custGeom>
                  <a:avLst/>
                  <a:gdLst>
                    <a:gd name="G0" fmla="+- 10193 0 0"/>
                    <a:gd name="G1" fmla="+- -11763695 0 0"/>
                    <a:gd name="G2" fmla="+- 0 0 -11763695"/>
                    <a:gd name="T0" fmla="*/ 0 256 1"/>
                    <a:gd name="T1" fmla="*/ 180 256 1"/>
                    <a:gd name="G3" fmla="+- -11763695 T0 T1"/>
                    <a:gd name="T2" fmla="*/ 0 256 1"/>
                    <a:gd name="T3" fmla="*/ 90 256 1"/>
                    <a:gd name="G4" fmla="+- -11763695 T2 T3"/>
                    <a:gd name="G5" fmla="*/ G4 2 1"/>
                    <a:gd name="T4" fmla="*/ 90 256 1"/>
                    <a:gd name="T5" fmla="*/ 0 256 1"/>
                    <a:gd name="G6" fmla="+- -11763695 T4 T5"/>
                    <a:gd name="G7" fmla="*/ G6 2 1"/>
                    <a:gd name="G8" fmla="abs -1176369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10193"/>
                    <a:gd name="G18" fmla="*/ 10193 1 2"/>
                    <a:gd name="G19" fmla="+- G18 5400 0"/>
                    <a:gd name="G20" fmla="cos G19 -11763695"/>
                    <a:gd name="G21" fmla="sin G19 -11763695"/>
                    <a:gd name="G22" fmla="+- G20 10800 0"/>
                    <a:gd name="G23" fmla="+- G21 10800 0"/>
                    <a:gd name="G24" fmla="+- 10800 0 G20"/>
                    <a:gd name="G25" fmla="+- 10193 10800 0"/>
                    <a:gd name="G26" fmla="?: G9 G17 G25"/>
                    <a:gd name="G27" fmla="?: G9 0 21600"/>
                    <a:gd name="G28" fmla="cos 10800 -11763695"/>
                    <a:gd name="G29" fmla="sin 10800 -11763695"/>
                    <a:gd name="G30" fmla="sin 10193 -1176369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11763695 G34 0"/>
                    <a:gd name="G36" fmla="?: G6 G35 G31"/>
                    <a:gd name="G37" fmla="+- 21600 0 G36"/>
                    <a:gd name="G38" fmla="?: G4 0 G33"/>
                    <a:gd name="G39" fmla="?: -1176369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3 w 21600"/>
                    <a:gd name="T15" fmla="*/ 10708 h 21600"/>
                    <a:gd name="T16" fmla="*/ 10800 w 21600"/>
                    <a:gd name="T17" fmla="*/ 607 h 21600"/>
                    <a:gd name="T18" fmla="*/ 21297 w 21600"/>
                    <a:gd name="T19" fmla="*/ 10708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07" y="10711"/>
                      </a:moveTo>
                      <a:cubicBezTo>
                        <a:pt x="656" y="5116"/>
                        <a:pt x="5205" y="606"/>
                        <a:pt x="10800" y="607"/>
                      </a:cubicBezTo>
                      <a:cubicBezTo>
                        <a:pt x="16394" y="607"/>
                        <a:pt x="20943" y="5116"/>
                        <a:pt x="20992" y="10711"/>
                      </a:cubicBezTo>
                      <a:lnTo>
                        <a:pt x="21599" y="10705"/>
                      </a:lnTo>
                      <a:cubicBezTo>
                        <a:pt x="21547" y="4778"/>
                        <a:pt x="16727" y="-1"/>
                        <a:pt x="10799" y="0"/>
                      </a:cubicBezTo>
                      <a:cubicBezTo>
                        <a:pt x="4872" y="0"/>
                        <a:pt x="52" y="4778"/>
                        <a:pt x="0" y="1070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/>
                    </a:gs>
                    <a:gs pos="50000">
                      <a:schemeClr val="tx2">
                        <a:gamma/>
                        <a:tint val="41176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Front">
                    <a:rot lat="17699998" lon="16199998" rev="0"/>
                  </a:camera>
                  <a:lightRig rig="legacyFlat2" dir="b"/>
                </a:scene3d>
                <a:sp3d extrusionH="1370000" prstMaterial="legacyMatte">
                  <a:bevelT w="13500" h="13500" prst="angle"/>
                  <a:bevelB w="13500" h="13500" prst="angle"/>
                  <a:extrusionClr>
                    <a:srgbClr val="B6B6B6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84358" name="AutoShape 38"/>
                <p:cNvSpPr>
                  <a:spLocks noChangeArrowheads="1"/>
                </p:cNvSpPr>
                <p:nvPr/>
              </p:nvSpPr>
              <p:spPr bwMode="auto">
                <a:xfrm>
                  <a:off x="3703" y="3568"/>
                  <a:ext cx="508" cy="484"/>
                </a:xfrm>
                <a:custGeom>
                  <a:avLst/>
                  <a:gdLst>
                    <a:gd name="G0" fmla="+- 9375 0 0"/>
                    <a:gd name="G1" fmla="+- -11240557 0 0"/>
                    <a:gd name="G2" fmla="+- 0 0 -11240557"/>
                    <a:gd name="T0" fmla="*/ 0 256 1"/>
                    <a:gd name="T1" fmla="*/ 180 256 1"/>
                    <a:gd name="G3" fmla="+- -11240557 T0 T1"/>
                    <a:gd name="T2" fmla="*/ 0 256 1"/>
                    <a:gd name="T3" fmla="*/ 90 256 1"/>
                    <a:gd name="G4" fmla="+- -11240557 T2 T3"/>
                    <a:gd name="G5" fmla="*/ G4 2 1"/>
                    <a:gd name="T4" fmla="*/ 90 256 1"/>
                    <a:gd name="T5" fmla="*/ 0 256 1"/>
                    <a:gd name="G6" fmla="+- -11240557 T4 T5"/>
                    <a:gd name="G7" fmla="*/ G6 2 1"/>
                    <a:gd name="G8" fmla="abs -11240557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9375"/>
                    <a:gd name="G18" fmla="*/ 9375 1 2"/>
                    <a:gd name="G19" fmla="+- G18 5400 0"/>
                    <a:gd name="G20" fmla="cos G19 -11240557"/>
                    <a:gd name="G21" fmla="sin G19 -11240557"/>
                    <a:gd name="G22" fmla="+- G20 10800 0"/>
                    <a:gd name="G23" fmla="+- G21 10800 0"/>
                    <a:gd name="G24" fmla="+- 10800 0 G20"/>
                    <a:gd name="G25" fmla="+- 9375 10800 0"/>
                    <a:gd name="G26" fmla="?: G9 G17 G25"/>
                    <a:gd name="G27" fmla="?: G9 0 21600"/>
                    <a:gd name="G28" fmla="cos 10800 -11240557"/>
                    <a:gd name="G29" fmla="sin 10800 -11240557"/>
                    <a:gd name="G30" fmla="sin 9375 -11240557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11240557 G34 0"/>
                    <a:gd name="G36" fmla="?: G6 G35 G31"/>
                    <a:gd name="G37" fmla="+- 21600 0 G36"/>
                    <a:gd name="G38" fmla="?: G4 0 G33"/>
                    <a:gd name="G39" fmla="?: -11240557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822 w 21600"/>
                    <a:gd name="T15" fmla="*/ 9311 h 21600"/>
                    <a:gd name="T16" fmla="*/ 10800 w 21600"/>
                    <a:gd name="T17" fmla="*/ 1425 h 21600"/>
                    <a:gd name="T18" fmla="*/ 20778 w 21600"/>
                    <a:gd name="T19" fmla="*/ 9311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527" y="9417"/>
                      </a:moveTo>
                      <a:cubicBezTo>
                        <a:pt x="2212" y="4824"/>
                        <a:pt x="6156" y="1424"/>
                        <a:pt x="10800" y="1425"/>
                      </a:cubicBezTo>
                      <a:cubicBezTo>
                        <a:pt x="15443" y="1425"/>
                        <a:pt x="19387" y="4824"/>
                        <a:pt x="20072" y="9417"/>
                      </a:cubicBezTo>
                      <a:lnTo>
                        <a:pt x="21481" y="9206"/>
                      </a:lnTo>
                      <a:cubicBezTo>
                        <a:pt x="20692" y="3916"/>
                        <a:pt x="16149" y="-1"/>
                        <a:pt x="10799" y="0"/>
                      </a:cubicBezTo>
                      <a:cubicBezTo>
                        <a:pt x="5450" y="0"/>
                        <a:pt x="907" y="3916"/>
                        <a:pt x="118" y="920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PerspectiveFront">
                    <a:rot lat="17699998" lon="16199998" rev="0"/>
                  </a:camera>
                  <a:lightRig rig="legacyFlat2" dir="b"/>
                </a:scene3d>
                <a:sp3d extrusionH="1243000" prstMaterial="legacyMatte">
                  <a:bevelT w="13500" h="13500" prst="angle"/>
                  <a:bevelB w="13500" h="13500" prst="angle"/>
                  <a:extrusionClr>
                    <a:schemeClr val="accent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grpSp>
              <p:nvGrpSpPr>
                <p:cNvPr id="184357" name="Group 37"/>
                <p:cNvGrpSpPr>
                  <a:grpSpLocks/>
                </p:cNvGrpSpPr>
                <p:nvPr/>
              </p:nvGrpSpPr>
              <p:grpSpPr bwMode="auto">
                <a:xfrm>
                  <a:off x="3025" y="3539"/>
                  <a:ext cx="799" cy="363"/>
                  <a:chOff x="3025" y="3539"/>
                  <a:chExt cx="799" cy="363"/>
                </a:xfrm>
              </p:grpSpPr>
              <p:sp>
                <p:nvSpPr>
                  <p:cNvPr id="184356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3025" y="3612"/>
                    <a:ext cx="266" cy="21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090EDB">
                          <a:gamma/>
                          <a:shade val="46275"/>
                          <a:invGamma/>
                        </a:srgbClr>
                      </a:gs>
                      <a:gs pos="50000">
                        <a:srgbClr val="090EDB"/>
                      </a:gs>
                      <a:gs pos="100000">
                        <a:srgbClr val="090EDB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4355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3170" y="3563"/>
                    <a:ext cx="435" cy="314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B6B6B6">
                          <a:gamma/>
                          <a:shade val="46275"/>
                          <a:invGamma/>
                        </a:srgbClr>
                      </a:gs>
                      <a:gs pos="50000">
                        <a:srgbClr val="B6B6B6"/>
                      </a:gs>
                      <a:gs pos="100000">
                        <a:srgbClr val="B6B6B6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4354" name="AutoShape 34"/>
                  <p:cNvSpPr>
                    <a:spLocks noChangeArrowheads="1"/>
                  </p:cNvSpPr>
                  <p:nvPr/>
                </p:nvSpPr>
                <p:spPr bwMode="auto">
                  <a:xfrm>
                    <a:off x="3340" y="3539"/>
                    <a:ext cx="484" cy="363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B6B6B6">
                          <a:gamma/>
                          <a:shade val="46275"/>
                          <a:invGamma/>
                        </a:srgbClr>
                      </a:gs>
                      <a:gs pos="50000">
                        <a:srgbClr val="B6B6B6"/>
                      </a:gs>
                      <a:gs pos="100000">
                        <a:srgbClr val="B6B6B6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4361" name="Text Box 41"/>
              <p:cNvSpPr txBox="1">
                <a:spLocks noChangeArrowheads="1"/>
              </p:cNvSpPr>
              <p:nvPr/>
            </p:nvSpPr>
            <p:spPr bwMode="auto">
              <a:xfrm>
                <a:off x="3291" y="3587"/>
                <a:ext cx="58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PM</a:t>
                </a:r>
              </a:p>
            </p:txBody>
          </p:sp>
          <p:sp>
            <p:nvSpPr>
              <p:cNvPr id="184362" name="AutoShape 42"/>
              <p:cNvSpPr>
                <a:spLocks noChangeArrowheads="1"/>
              </p:cNvSpPr>
              <p:nvPr/>
            </p:nvSpPr>
            <p:spPr bwMode="auto">
              <a:xfrm>
                <a:off x="3799" y="3539"/>
                <a:ext cx="218" cy="36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66">
                      <a:gamma/>
                      <a:shade val="46275"/>
                      <a:invGamma/>
                    </a:srgbClr>
                  </a:gs>
                  <a:gs pos="50000">
                    <a:srgbClr val="FFFF66"/>
                  </a:gs>
                  <a:gs pos="100000">
                    <a:srgbClr val="FFFF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63" name="Text Box 43"/>
              <p:cNvSpPr txBox="1">
                <a:spLocks noChangeArrowheads="1"/>
              </p:cNvSpPr>
              <p:nvPr/>
            </p:nvSpPr>
            <p:spPr bwMode="auto">
              <a:xfrm>
                <a:off x="3727" y="3587"/>
                <a:ext cx="36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Sc</a:t>
                </a:r>
              </a:p>
            </p:txBody>
          </p:sp>
        </p:grpSp>
        <p:sp>
          <p:nvSpPr>
            <p:cNvPr id="184365" name="Line 45"/>
            <p:cNvSpPr>
              <a:spLocks noChangeShapeType="1"/>
            </p:cNvSpPr>
            <p:nvPr/>
          </p:nvSpPr>
          <p:spPr bwMode="auto">
            <a:xfrm>
              <a:off x="3364" y="3829"/>
              <a:ext cx="581" cy="1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366" name="Line 46"/>
            <p:cNvSpPr>
              <a:spLocks noChangeShapeType="1"/>
            </p:cNvSpPr>
            <p:nvPr/>
          </p:nvSpPr>
          <p:spPr bwMode="auto">
            <a:xfrm>
              <a:off x="3533" y="3757"/>
              <a:ext cx="411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67" name="Text Box 47"/>
          <p:cNvSpPr txBox="1">
            <a:spLocks noChangeArrowheads="1"/>
          </p:cNvSpPr>
          <p:nvPr/>
        </p:nvSpPr>
        <p:spPr bwMode="auto">
          <a:xfrm>
            <a:off x="5954712" y="4982170"/>
            <a:ext cx="29225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/>
              <a:t>mu-metal shield tube provides protection from external B field.</a:t>
            </a:r>
          </a:p>
        </p:txBody>
      </p:sp>
      <p:sp>
        <p:nvSpPr>
          <p:cNvPr id="184368" name="Text Box 48"/>
          <p:cNvSpPr txBox="1">
            <a:spLocks noChangeArrowheads="1"/>
          </p:cNvSpPr>
          <p:nvPr/>
        </p:nvSpPr>
        <p:spPr bwMode="auto">
          <a:xfrm>
            <a:off x="6223000" y="5886450"/>
            <a:ext cx="1612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mu metal</a:t>
            </a:r>
            <a:br>
              <a:rPr lang="en-US" sz="1600"/>
            </a:br>
            <a:r>
              <a:rPr lang="en-US" sz="1600"/>
              <a:t>soft iron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Signal Process.</a:t>
            </a:r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Udo Schröder, 2009</a:t>
            </a:r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13DB-7D34-4F40-9006-6C6E6DF7A1A6}" type="slidenum">
              <a:rPr lang="en-US"/>
              <a:pPr/>
              <a:t>3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Pre-Amplifiers</a:t>
            </a:r>
          </a:p>
        </p:txBody>
      </p:sp>
      <p:sp>
        <p:nvSpPr>
          <p:cNvPr id="186478" name="Text Box 110"/>
          <p:cNvSpPr txBox="1">
            <a:spLocks noChangeArrowheads="1"/>
          </p:cNvSpPr>
          <p:nvPr/>
        </p:nvSpPr>
        <p:spPr bwMode="auto">
          <a:xfrm>
            <a:off x="268288" y="1109663"/>
            <a:ext cx="887571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/>
              <a:t>Amplify weak detector signals (mV) </a:t>
            </a:r>
            <a:r>
              <a:rPr lang="en-US" sz="1800" dirty="0">
                <a:sym typeface="Wingdings" pitchFamily="2" charset="2"/>
              </a:rPr>
              <a:t></a:t>
            </a:r>
            <a:r>
              <a:rPr lang="en-US" sz="1800" dirty="0"/>
              <a:t> 1V, transmit through cable. </a:t>
            </a:r>
            <a:br>
              <a:rPr lang="en-US" sz="1800" dirty="0"/>
            </a:br>
            <a:r>
              <a:rPr lang="en-US" sz="1800" dirty="0"/>
              <a:t>Main types: </a:t>
            </a:r>
            <a:r>
              <a:rPr lang="en-US" sz="1800" dirty="0">
                <a:solidFill>
                  <a:srgbClr val="090EDB"/>
                </a:solidFill>
              </a:rPr>
              <a:t>charge-sensitive</a:t>
            </a:r>
            <a:r>
              <a:rPr lang="en-US" sz="1800" dirty="0"/>
              <a:t> or </a:t>
            </a:r>
            <a:r>
              <a:rPr lang="en-US" sz="1800" dirty="0">
                <a:solidFill>
                  <a:srgbClr val="F00E0E"/>
                </a:solidFill>
              </a:rPr>
              <a:t>voltage-sensitive</a:t>
            </a:r>
          </a:p>
          <a:p>
            <a:pPr algn="l">
              <a:spcBef>
                <a:spcPct val="50000"/>
              </a:spcBef>
            </a:pPr>
            <a:r>
              <a:rPr lang="en-US" sz="1800" dirty="0"/>
              <a:t>Charge sensitive preamps integrate directly </a:t>
            </a:r>
            <a:r>
              <a:rPr lang="en-US" sz="1800" b="1" i="1" dirty="0">
                <a:solidFill>
                  <a:srgbClr val="090EDB"/>
                </a:solidFill>
              </a:rPr>
              <a:t>Q(t) </a:t>
            </a:r>
            <a:r>
              <a:rPr lang="en-US" sz="1800" b="1" i="1" dirty="0">
                <a:solidFill>
                  <a:srgbClr val="090EDB"/>
                </a:solidFill>
                <a:sym typeface="Math B" pitchFamily="2" charset="2"/>
              </a:rPr>
              <a:t> </a:t>
            </a:r>
            <a:r>
              <a:rPr lang="en-US" sz="1800" b="1" i="1" dirty="0" err="1">
                <a:solidFill>
                  <a:srgbClr val="090EDB"/>
                </a:solidFill>
              </a:rPr>
              <a:t>E</a:t>
            </a:r>
            <a:r>
              <a:rPr lang="en-US" sz="1800" b="1" i="1" baseline="-25000" dirty="0" err="1">
                <a:solidFill>
                  <a:srgbClr val="090EDB"/>
                </a:solidFill>
              </a:rPr>
              <a:t>deposit</a:t>
            </a:r>
            <a:r>
              <a:rPr lang="en-US" sz="1800" dirty="0"/>
              <a:t>  </a:t>
            </a:r>
            <a:br>
              <a:rPr lang="en-US" sz="1800" dirty="0"/>
            </a:br>
            <a:r>
              <a:rPr lang="en-US" sz="1800" dirty="0"/>
              <a:t>For semiconductor IC diodes (</a:t>
            </a:r>
            <a:r>
              <a:rPr lang="en-US" sz="1800" dirty="0">
                <a:solidFill>
                  <a:srgbClr val="090EDB"/>
                </a:solidFill>
              </a:rPr>
              <a:t>small signals</a:t>
            </a:r>
            <a:r>
              <a:rPr lang="en-US" sz="1800" dirty="0"/>
              <a:t>). </a:t>
            </a:r>
            <a:br>
              <a:rPr lang="en-US" sz="1800" dirty="0"/>
            </a:br>
            <a:r>
              <a:rPr lang="en-US" sz="1800" dirty="0"/>
              <a:t>Voltage sensitive preamps amplify </a:t>
            </a:r>
            <a:r>
              <a:rPr lang="en-US" sz="1800" i="1" dirty="0">
                <a:solidFill>
                  <a:srgbClr val="F00E0E"/>
                </a:solidFill>
              </a:rPr>
              <a:t>U(t) = Q(t)/C</a:t>
            </a:r>
            <a:r>
              <a:rPr lang="en-US" sz="1800" i="1" dirty="0"/>
              <a:t>, C = const.! </a:t>
            </a:r>
            <a:r>
              <a:rPr lang="en-US" sz="1800" i="1" dirty="0">
                <a:sym typeface="Wingdings" pitchFamily="2" charset="2"/>
              </a:rPr>
              <a:t> PM, PC</a:t>
            </a:r>
            <a:endParaRPr lang="en-US" sz="1800" i="1" dirty="0"/>
          </a:p>
        </p:txBody>
      </p:sp>
      <p:sp>
        <p:nvSpPr>
          <p:cNvPr id="186490" name="Text Box 122"/>
          <p:cNvSpPr txBox="1">
            <a:spLocks noChangeArrowheads="1"/>
          </p:cNvSpPr>
          <p:nvPr/>
        </p:nvSpPr>
        <p:spPr bwMode="auto">
          <a:xfrm>
            <a:off x="3910013" y="2738438"/>
            <a:ext cx="523398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Detector: capacitor </a:t>
            </a:r>
            <a:r>
              <a:rPr lang="en-US" dirty="0" err="1"/>
              <a:t>C</a:t>
            </a:r>
            <a:r>
              <a:rPr lang="en-US" baseline="-25000" dirty="0" err="1"/>
              <a:t>d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charge </a:t>
            </a:r>
            <a:r>
              <a:rPr lang="en-US" i="1" dirty="0"/>
              <a:t>Q(t)</a:t>
            </a:r>
            <a:r>
              <a:rPr lang="en-US" dirty="0"/>
              <a:t>, current </a:t>
            </a:r>
            <a:r>
              <a:rPr lang="en-US" i="1" dirty="0"/>
              <a:t>I=</a:t>
            </a:r>
            <a:r>
              <a:rPr lang="en-US" i="1" dirty="0" err="1"/>
              <a:t>dQ</a:t>
            </a:r>
            <a:r>
              <a:rPr lang="en-US" i="1" dirty="0"/>
              <a:t>/dt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For </a:t>
            </a:r>
            <a:r>
              <a:rPr lang="en-US" i="1" dirty="0"/>
              <a:t>E</a:t>
            </a:r>
            <a:r>
              <a:rPr lang="en-US" dirty="0"/>
              <a:t> measurement, integrate </a:t>
            </a:r>
            <a:r>
              <a:rPr lang="en-US" i="1" dirty="0"/>
              <a:t>Q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For </a:t>
            </a:r>
            <a:r>
              <a:rPr lang="en-US" i="1" dirty="0"/>
              <a:t>t </a:t>
            </a:r>
            <a:r>
              <a:rPr lang="en-US" dirty="0"/>
              <a:t>measurement, differentiate </a:t>
            </a:r>
            <a:r>
              <a:rPr lang="en-US" i="1" dirty="0"/>
              <a:t>Q</a:t>
            </a:r>
          </a:p>
          <a:p>
            <a:pPr algn="l">
              <a:spcBef>
                <a:spcPct val="50000"/>
              </a:spcBef>
            </a:pPr>
            <a:r>
              <a:rPr lang="en-US" i="1" dirty="0"/>
              <a:t>Use operational amplifiers (</a:t>
            </a:r>
            <a:r>
              <a:rPr lang="en-US" i="1" dirty="0">
                <a:solidFill>
                  <a:srgbClr val="F00E0E"/>
                </a:solidFill>
              </a:rPr>
              <a:t>op-amp</a:t>
            </a:r>
            <a:r>
              <a:rPr lang="en-US" i="1" dirty="0"/>
              <a:t>) for both.</a:t>
            </a:r>
            <a:endParaRPr lang="en-US" dirty="0"/>
          </a:p>
        </p:txBody>
      </p:sp>
      <p:grpSp>
        <p:nvGrpSpPr>
          <p:cNvPr id="186498" name="Group 130"/>
          <p:cNvGrpSpPr>
            <a:grpSpLocks/>
          </p:cNvGrpSpPr>
          <p:nvPr/>
        </p:nvGrpSpPr>
        <p:grpSpPr bwMode="auto">
          <a:xfrm>
            <a:off x="485775" y="3206750"/>
            <a:ext cx="3109913" cy="3068638"/>
            <a:chOff x="306" y="2020"/>
            <a:chExt cx="1959" cy="1933"/>
          </a:xfrm>
        </p:grpSpPr>
        <p:grpSp>
          <p:nvGrpSpPr>
            <p:cNvPr id="186497" name="Group 129"/>
            <p:cNvGrpSpPr>
              <a:grpSpLocks/>
            </p:cNvGrpSpPr>
            <p:nvPr/>
          </p:nvGrpSpPr>
          <p:grpSpPr bwMode="auto">
            <a:xfrm>
              <a:off x="306" y="2020"/>
              <a:ext cx="1959" cy="1933"/>
              <a:chOff x="306" y="2020"/>
              <a:chExt cx="1959" cy="1933"/>
            </a:xfrm>
          </p:grpSpPr>
          <p:grpSp>
            <p:nvGrpSpPr>
              <p:cNvPr id="186496" name="Group 128"/>
              <p:cNvGrpSpPr>
                <a:grpSpLocks/>
              </p:cNvGrpSpPr>
              <p:nvPr/>
            </p:nvGrpSpPr>
            <p:grpSpPr bwMode="auto">
              <a:xfrm>
                <a:off x="306" y="2020"/>
                <a:ext cx="1466" cy="1933"/>
                <a:chOff x="306" y="2020"/>
                <a:chExt cx="1466" cy="1933"/>
              </a:xfrm>
            </p:grpSpPr>
            <p:sp>
              <p:nvSpPr>
                <p:cNvPr id="186454" name="Rectangle 86"/>
                <p:cNvSpPr>
                  <a:spLocks noChangeArrowheads="1"/>
                </p:cNvSpPr>
                <p:nvPr/>
              </p:nvSpPr>
              <p:spPr bwMode="auto">
                <a:xfrm>
                  <a:off x="306" y="2020"/>
                  <a:ext cx="1440" cy="19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alpha val="56000"/>
                      </a:schemeClr>
                    </a:gs>
                    <a:gs pos="100000">
                      <a:schemeClr val="accent1">
                        <a:gamma/>
                        <a:shade val="46275"/>
                        <a:invGamma/>
                        <a:alpha val="22000"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425" name="Rectangle 57"/>
                <p:cNvSpPr>
                  <a:spLocks noChangeArrowheads="1"/>
                </p:cNvSpPr>
                <p:nvPr/>
              </p:nvSpPr>
              <p:spPr bwMode="auto">
                <a:xfrm>
                  <a:off x="1101" y="3772"/>
                  <a:ext cx="363" cy="4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alpha val="56000"/>
                      </a:schemeClr>
                    </a:gs>
                    <a:gs pos="100000">
                      <a:schemeClr val="accent1">
                        <a:gamma/>
                        <a:shade val="46275"/>
                        <a:invGamma/>
                        <a:alpha val="22000"/>
                      </a:schemeClr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Right">
                    <a:rot lat="600000" lon="300000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accent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grpSp>
              <p:nvGrpSpPr>
                <p:cNvPr id="186495" name="Group 127"/>
                <p:cNvGrpSpPr>
                  <a:grpSpLocks/>
                </p:cNvGrpSpPr>
                <p:nvPr/>
              </p:nvGrpSpPr>
              <p:grpSpPr bwMode="auto">
                <a:xfrm>
                  <a:off x="553" y="2097"/>
                  <a:ext cx="1079" cy="606"/>
                  <a:chOff x="553" y="2097"/>
                  <a:chExt cx="1079" cy="606"/>
                </a:xfrm>
              </p:grpSpPr>
              <p:grpSp>
                <p:nvGrpSpPr>
                  <p:cNvPr id="186387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559" y="2472"/>
                    <a:ext cx="837" cy="231"/>
                    <a:chOff x="571" y="1386"/>
                    <a:chExt cx="1176" cy="513"/>
                  </a:xfrm>
                </p:grpSpPr>
                <p:sp>
                  <p:nvSpPr>
                    <p:cNvPr id="186388" name="AutoShap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" y="1525"/>
                      <a:ext cx="1176" cy="328"/>
                    </a:xfrm>
                    <a:prstGeom prst="cube">
                      <a:avLst>
                        <a:gd name="adj" fmla="val 78657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389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42" y="1386"/>
                      <a:ext cx="432" cy="5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+</a:t>
                      </a:r>
                    </a:p>
                  </p:txBody>
                </p:sp>
              </p:grpSp>
              <p:sp>
                <p:nvSpPr>
                  <p:cNvPr id="18640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53" y="2411"/>
                    <a:ext cx="861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406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620" y="2188"/>
                    <a:ext cx="746" cy="460"/>
                  </a:xfrm>
                  <a:prstGeom prst="cube">
                    <a:avLst>
                      <a:gd name="adj" fmla="val 26514"/>
                    </a:avLst>
                  </a:prstGeom>
                  <a:gradFill rotWithShape="1">
                    <a:gsLst>
                      <a:gs pos="0">
                        <a:schemeClr val="accent1">
                          <a:alpha val="56000"/>
                        </a:schemeClr>
                      </a:gs>
                      <a:gs pos="100000">
                        <a:schemeClr val="accent1">
                          <a:gamma/>
                          <a:shade val="46275"/>
                          <a:invGamma/>
                          <a:alpha val="22000"/>
                        </a:scheme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8640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567" y="2097"/>
                    <a:ext cx="829" cy="231"/>
                    <a:chOff x="547" y="835"/>
                    <a:chExt cx="1192" cy="544"/>
                  </a:xfrm>
                </p:grpSpPr>
                <p:sp>
                  <p:nvSpPr>
                    <p:cNvPr id="186408" name="AutoShap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990"/>
                      <a:ext cx="1192" cy="344"/>
                    </a:xfrm>
                    <a:prstGeom prst="cube">
                      <a:avLst>
                        <a:gd name="adj" fmla="val 78657"/>
                      </a:avLst>
                    </a:prstGeom>
                    <a:gradFill rotWithShape="1">
                      <a:gsLst>
                        <a:gs pos="0">
                          <a:schemeClr val="accent1">
                            <a:alpha val="56000"/>
                          </a:schemeClr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  <a:alpha val="22000"/>
                          </a:schemeClr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409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32" y="835"/>
                      <a:ext cx="432" cy="54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</a:pPr>
                      <a:r>
                        <a:rPr lang="en-US" sz="1800" b="1" dirty="0">
                          <a:solidFill>
                            <a:srgbClr val="090EDB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p:txBody>
                </p:sp>
              </p:grpSp>
              <p:sp>
                <p:nvSpPr>
                  <p:cNvPr id="186410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2" y="2411"/>
                    <a:ext cx="34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00E0E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494" name="Group 126"/>
                <p:cNvGrpSpPr>
                  <a:grpSpLocks/>
                </p:cNvGrpSpPr>
                <p:nvPr/>
              </p:nvGrpSpPr>
              <p:grpSpPr bwMode="auto">
                <a:xfrm>
                  <a:off x="1388" y="3217"/>
                  <a:ext cx="375" cy="259"/>
                  <a:chOff x="1388" y="3217"/>
                  <a:chExt cx="375" cy="259"/>
                </a:xfrm>
              </p:grpSpPr>
              <p:sp>
                <p:nvSpPr>
                  <p:cNvPr id="186421" name="AutoShape 53"/>
                  <p:cNvSpPr>
                    <a:spLocks/>
                  </p:cNvSpPr>
                  <p:nvPr/>
                </p:nvSpPr>
                <p:spPr bwMode="auto">
                  <a:xfrm>
                    <a:off x="1388" y="3239"/>
                    <a:ext cx="45" cy="237"/>
                  </a:xfrm>
                  <a:prstGeom prst="rightBrace">
                    <a:avLst>
                      <a:gd name="adj1" fmla="val 43889"/>
                      <a:gd name="adj2" fmla="val 50000"/>
                    </a:avLst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22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3" y="3217"/>
                    <a:ext cx="330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en-US" sz="1800" b="1" i="1"/>
                      <a:t>U</a:t>
                    </a:r>
                    <a:r>
                      <a:rPr lang="en-US" sz="1800" b="1" i="1" baseline="-25000"/>
                      <a:t>0</a:t>
                    </a:r>
                  </a:p>
                </p:txBody>
              </p:sp>
            </p:grpSp>
            <p:sp>
              <p:nvSpPr>
                <p:cNvPr id="186377" name="AutoShape 9"/>
                <p:cNvSpPr>
                  <a:spLocks noChangeArrowheads="1"/>
                </p:cNvSpPr>
                <p:nvPr/>
              </p:nvSpPr>
              <p:spPr bwMode="auto">
                <a:xfrm>
                  <a:off x="1278" y="3382"/>
                  <a:ext cx="98" cy="91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alpha val="56000"/>
                      </a:schemeClr>
                    </a:gs>
                    <a:gs pos="100000">
                      <a:schemeClr val="accent1">
                        <a:gamma/>
                        <a:shade val="46275"/>
                        <a:invGamma/>
                        <a:alpha val="22000"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86412" name="AutoShape 44"/>
                <p:cNvCxnSpPr>
                  <a:cxnSpLocks noChangeShapeType="1"/>
                  <a:stCxn id="186408" idx="2"/>
                  <a:endCxn id="186377" idx="4"/>
                </p:cNvCxnSpPr>
                <p:nvPr/>
              </p:nvCxnSpPr>
              <p:spPr bwMode="auto">
                <a:xfrm rot="10800000" flipH="1" flipV="1">
                  <a:off x="567" y="2293"/>
                  <a:ext cx="760" cy="1180"/>
                </a:xfrm>
                <a:prstGeom prst="bentConnector4">
                  <a:avLst>
                    <a:gd name="adj1" fmla="val -18949"/>
                    <a:gd name="adj2" fmla="val 112204"/>
                  </a:avLst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</p:spPr>
            </p:cxnSp>
            <p:sp>
              <p:nvSpPr>
                <p:cNvPr id="186426" name="Line 58"/>
                <p:cNvSpPr>
                  <a:spLocks noChangeShapeType="1"/>
                </p:cNvSpPr>
                <p:nvPr/>
              </p:nvSpPr>
              <p:spPr bwMode="auto">
                <a:xfrm>
                  <a:off x="1322" y="3586"/>
                  <a:ext cx="0" cy="1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15" name="Line 47"/>
                <p:cNvSpPr>
                  <a:spLocks noChangeShapeType="1"/>
                </p:cNvSpPr>
                <p:nvPr/>
              </p:nvSpPr>
              <p:spPr bwMode="auto">
                <a:xfrm rot="5400000">
                  <a:off x="1230" y="3131"/>
                  <a:ext cx="19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18" name="AutoShape 50"/>
                <p:cNvSpPr>
                  <a:spLocks noChangeArrowheads="1"/>
                </p:cNvSpPr>
                <p:nvPr/>
              </p:nvSpPr>
              <p:spPr bwMode="auto">
                <a:xfrm>
                  <a:off x="1284" y="3229"/>
                  <a:ext cx="99" cy="92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alpha val="56000"/>
                      </a:schemeClr>
                    </a:gs>
                    <a:gs pos="100000">
                      <a:schemeClr val="accent1">
                        <a:gamma/>
                        <a:shade val="46275"/>
                        <a:invGamma/>
                        <a:alpha val="22000"/>
                      </a:schemeClr>
                    </a:gs>
                  </a:gsLst>
                  <a:lin ang="5400000" scaled="1"/>
                </a:gradFill>
                <a:ln w="38100">
                  <a:solidFill>
                    <a:srgbClr val="F00E0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419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344" y="2702"/>
                  <a:ext cx="42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3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344" y="2822"/>
                  <a:ext cx="199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sz="1800" b="1" i="1"/>
                    <a:t>R</a:t>
                  </a:r>
                </a:p>
              </p:txBody>
            </p:sp>
            <p:sp>
              <p:nvSpPr>
                <p:cNvPr id="186455" name="Line 87"/>
                <p:cNvSpPr>
                  <a:spLocks noChangeShapeType="1"/>
                </p:cNvSpPr>
                <p:nvPr/>
              </p:nvSpPr>
              <p:spPr bwMode="auto">
                <a:xfrm>
                  <a:off x="1271" y="3625"/>
                  <a:ext cx="47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16" name="AutoShape 48"/>
                <p:cNvSpPr>
                  <a:spLocks noChangeArrowheads="1"/>
                </p:cNvSpPr>
                <p:nvPr/>
              </p:nvSpPr>
              <p:spPr bwMode="auto">
                <a:xfrm>
                  <a:off x="1292" y="2747"/>
                  <a:ext cx="83" cy="352"/>
                </a:xfrm>
                <a:prstGeom prst="can">
                  <a:avLst>
                    <a:gd name="adj" fmla="val 78870"/>
                  </a:avLst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  <a:alpha val="67999"/>
                      </a:schemeClr>
                    </a:gs>
                  </a:gsLst>
                  <a:lin ang="5400000" scaled="1"/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417" name="Line 49"/>
                <p:cNvSpPr>
                  <a:spLocks noChangeShapeType="1"/>
                </p:cNvSpPr>
                <p:nvPr/>
              </p:nvSpPr>
              <p:spPr bwMode="auto">
                <a:xfrm rot="5400000">
                  <a:off x="1221" y="2699"/>
                  <a:ext cx="19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6485" name="AutoShape 117"/>
              <p:cNvSpPr>
                <a:spLocks/>
              </p:cNvSpPr>
              <p:nvPr/>
            </p:nvSpPr>
            <p:spPr bwMode="auto">
              <a:xfrm>
                <a:off x="1803" y="2709"/>
                <a:ext cx="142" cy="907"/>
              </a:xfrm>
              <a:prstGeom prst="rightBrace">
                <a:avLst>
                  <a:gd name="adj1" fmla="val 5322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486" name="Text Box 118"/>
              <p:cNvSpPr txBox="1">
                <a:spLocks noChangeArrowheads="1"/>
              </p:cNvSpPr>
              <p:nvPr/>
            </p:nvSpPr>
            <p:spPr bwMode="auto">
              <a:xfrm>
                <a:off x="1841" y="3048"/>
                <a:ext cx="42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R,C</a:t>
                </a:r>
                <a:endParaRPr lang="en-US" baseline="-25000"/>
              </a:p>
            </p:txBody>
          </p:sp>
        </p:grpSp>
        <p:sp>
          <p:nvSpPr>
            <p:cNvPr id="186491" name="Line 123"/>
            <p:cNvSpPr>
              <a:spLocks noChangeShapeType="1"/>
            </p:cNvSpPr>
            <p:nvPr/>
          </p:nvSpPr>
          <p:spPr bwMode="auto">
            <a:xfrm flipV="1">
              <a:off x="1752" y="2688"/>
              <a:ext cx="331" cy="9"/>
            </a:xfrm>
            <a:prstGeom prst="line">
              <a:avLst/>
            </a:prstGeom>
            <a:noFill/>
            <a:ln w="38100">
              <a:solidFill>
                <a:srgbClr val="F00E0E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492" name="Text Box 124"/>
            <p:cNvSpPr txBox="1">
              <a:spLocks noChangeArrowheads="1"/>
            </p:cNvSpPr>
            <p:nvPr/>
          </p:nvSpPr>
          <p:spPr bwMode="auto">
            <a:xfrm>
              <a:off x="1757" y="2426"/>
              <a:ext cx="3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F00E0E"/>
                  </a:solidFill>
                </a:rPr>
                <a:t>Q</a:t>
              </a:r>
            </a:p>
          </p:txBody>
        </p:sp>
      </p:grpSp>
      <p:sp>
        <p:nvSpPr>
          <p:cNvPr id="186499" name="Text Box 131"/>
          <p:cNvSpPr txBox="1">
            <a:spLocks noChangeArrowheads="1"/>
          </p:cNvSpPr>
          <p:nvPr/>
        </p:nvSpPr>
        <p:spPr bwMode="auto">
          <a:xfrm>
            <a:off x="1192213" y="3775075"/>
            <a:ext cx="538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  <a:r>
              <a:rPr lang="en-US" baseline="-25000"/>
              <a:t>d</a:t>
            </a:r>
          </a:p>
        </p:txBody>
      </p:sp>
      <p:grpSp>
        <p:nvGrpSpPr>
          <p:cNvPr id="186521" name="Group 153"/>
          <p:cNvGrpSpPr>
            <a:grpSpLocks/>
          </p:cNvGrpSpPr>
          <p:nvPr/>
        </p:nvGrpSpPr>
        <p:grpSpPr bwMode="auto">
          <a:xfrm>
            <a:off x="3919538" y="5387975"/>
            <a:ext cx="2343150" cy="1190625"/>
            <a:chOff x="2469" y="3394"/>
            <a:chExt cx="1476" cy="750"/>
          </a:xfrm>
        </p:grpSpPr>
        <p:grpSp>
          <p:nvGrpSpPr>
            <p:cNvPr id="186504" name="Group 136"/>
            <p:cNvGrpSpPr>
              <a:grpSpLocks/>
            </p:cNvGrpSpPr>
            <p:nvPr/>
          </p:nvGrpSpPr>
          <p:grpSpPr bwMode="auto">
            <a:xfrm rot="-5400000">
              <a:off x="3423" y="3504"/>
              <a:ext cx="338" cy="117"/>
              <a:chOff x="3291" y="3757"/>
              <a:chExt cx="339" cy="117"/>
            </a:xfrm>
          </p:grpSpPr>
          <p:sp>
            <p:nvSpPr>
              <p:cNvPr id="186505" name="AutoShape 137"/>
              <p:cNvSpPr>
                <a:spLocks noChangeArrowheads="1"/>
              </p:cNvSpPr>
              <p:nvPr/>
            </p:nvSpPr>
            <p:spPr bwMode="auto">
              <a:xfrm>
                <a:off x="3291" y="3757"/>
                <a:ext cx="339" cy="48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506" name="AutoShape 138"/>
              <p:cNvSpPr>
                <a:spLocks noChangeArrowheads="1"/>
              </p:cNvSpPr>
              <p:nvPr/>
            </p:nvSpPr>
            <p:spPr bwMode="auto">
              <a:xfrm>
                <a:off x="3291" y="3826"/>
                <a:ext cx="339" cy="48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517" name="Group 149"/>
            <p:cNvGrpSpPr>
              <a:grpSpLocks/>
            </p:cNvGrpSpPr>
            <p:nvPr/>
          </p:nvGrpSpPr>
          <p:grpSpPr bwMode="auto">
            <a:xfrm>
              <a:off x="2469" y="3515"/>
              <a:ext cx="1451" cy="629"/>
              <a:chOff x="2469" y="3515"/>
              <a:chExt cx="1451" cy="629"/>
            </a:xfrm>
          </p:grpSpPr>
          <p:sp>
            <p:nvSpPr>
              <p:cNvPr id="186500" name="AutoShape 132"/>
              <p:cNvSpPr>
                <a:spLocks noChangeArrowheads="1"/>
              </p:cNvSpPr>
              <p:nvPr/>
            </p:nvSpPr>
            <p:spPr bwMode="auto">
              <a:xfrm>
                <a:off x="2711" y="3515"/>
                <a:ext cx="484" cy="9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6503" name="Group 135"/>
              <p:cNvGrpSpPr>
                <a:grpSpLocks/>
              </p:cNvGrpSpPr>
              <p:nvPr/>
            </p:nvGrpSpPr>
            <p:grpSpPr bwMode="auto">
              <a:xfrm>
                <a:off x="3170" y="3853"/>
                <a:ext cx="339" cy="117"/>
                <a:chOff x="3291" y="3757"/>
                <a:chExt cx="339" cy="117"/>
              </a:xfrm>
            </p:grpSpPr>
            <p:sp>
              <p:nvSpPr>
                <p:cNvPr id="186501" name="AutoShape 133"/>
                <p:cNvSpPr>
                  <a:spLocks noChangeArrowheads="1"/>
                </p:cNvSpPr>
                <p:nvPr/>
              </p:nvSpPr>
              <p:spPr bwMode="auto">
                <a:xfrm>
                  <a:off x="3291" y="3757"/>
                  <a:ext cx="339" cy="4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502" name="AutoShape 134"/>
                <p:cNvSpPr>
                  <a:spLocks noChangeArrowheads="1"/>
                </p:cNvSpPr>
                <p:nvPr/>
              </p:nvSpPr>
              <p:spPr bwMode="auto">
                <a:xfrm>
                  <a:off x="3291" y="3826"/>
                  <a:ext cx="339" cy="4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6508" name="Line 140"/>
              <p:cNvSpPr>
                <a:spLocks noChangeShapeType="1"/>
              </p:cNvSpPr>
              <p:nvPr/>
            </p:nvSpPr>
            <p:spPr bwMode="auto">
              <a:xfrm>
                <a:off x="3195" y="3563"/>
                <a:ext cx="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9" name="Line 141"/>
              <p:cNvSpPr>
                <a:spLocks noChangeShapeType="1"/>
              </p:cNvSpPr>
              <p:nvPr/>
            </p:nvSpPr>
            <p:spPr bwMode="auto">
              <a:xfrm>
                <a:off x="3340" y="3563"/>
                <a:ext cx="0" cy="2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11" name="Line 143"/>
              <p:cNvSpPr>
                <a:spLocks noChangeShapeType="1"/>
              </p:cNvSpPr>
              <p:nvPr/>
            </p:nvSpPr>
            <p:spPr bwMode="auto">
              <a:xfrm>
                <a:off x="3340" y="3974"/>
                <a:ext cx="0" cy="1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12" name="Line 144"/>
              <p:cNvSpPr>
                <a:spLocks noChangeShapeType="1"/>
              </p:cNvSpPr>
              <p:nvPr/>
            </p:nvSpPr>
            <p:spPr bwMode="auto">
              <a:xfrm>
                <a:off x="3654" y="3563"/>
                <a:ext cx="26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13" name="Line 145"/>
              <p:cNvSpPr>
                <a:spLocks noChangeShapeType="1"/>
              </p:cNvSpPr>
              <p:nvPr/>
            </p:nvSpPr>
            <p:spPr bwMode="auto">
              <a:xfrm>
                <a:off x="2517" y="3563"/>
                <a:ext cx="1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14" name="Line 146"/>
              <p:cNvSpPr>
                <a:spLocks noChangeShapeType="1"/>
              </p:cNvSpPr>
              <p:nvPr/>
            </p:nvSpPr>
            <p:spPr bwMode="auto">
              <a:xfrm>
                <a:off x="3219" y="4095"/>
                <a:ext cx="26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15" name="Line 147"/>
              <p:cNvSpPr>
                <a:spLocks noChangeShapeType="1"/>
              </p:cNvSpPr>
              <p:nvPr/>
            </p:nvSpPr>
            <p:spPr bwMode="auto">
              <a:xfrm>
                <a:off x="3267" y="4144"/>
                <a:ext cx="1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16" name="Oval 148"/>
              <p:cNvSpPr>
                <a:spLocks noChangeArrowheads="1"/>
              </p:cNvSpPr>
              <p:nvPr/>
            </p:nvSpPr>
            <p:spPr bwMode="auto">
              <a:xfrm>
                <a:off x="2469" y="3539"/>
                <a:ext cx="73" cy="73"/>
              </a:xfrm>
              <a:prstGeom prst="ellipse">
                <a:avLst/>
              </a:prstGeom>
              <a:noFill/>
              <a:ln w="38100">
                <a:solidFill>
                  <a:srgbClr val="F00E0E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6518" name="Text Box 150"/>
            <p:cNvSpPr txBox="1">
              <a:spLocks noChangeArrowheads="1"/>
            </p:cNvSpPr>
            <p:nvPr/>
          </p:nvSpPr>
          <p:spPr bwMode="auto">
            <a:xfrm>
              <a:off x="2807" y="3781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  <a:r>
                <a:rPr lang="en-US" baseline="-25000"/>
                <a:t>d</a:t>
              </a:r>
            </a:p>
          </p:txBody>
        </p:sp>
        <p:sp>
          <p:nvSpPr>
            <p:cNvPr id="186519" name="Text Box 151"/>
            <p:cNvSpPr txBox="1">
              <a:spLocks noChangeArrowheads="1"/>
            </p:cNvSpPr>
            <p:nvPr/>
          </p:nvSpPr>
          <p:spPr bwMode="auto">
            <a:xfrm>
              <a:off x="2759" y="3563"/>
              <a:ext cx="3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</a:p>
          </p:txBody>
        </p:sp>
        <p:sp>
          <p:nvSpPr>
            <p:cNvPr id="186520" name="Text Box 152"/>
            <p:cNvSpPr txBox="1">
              <a:spLocks noChangeArrowheads="1"/>
            </p:cNvSpPr>
            <p:nvPr/>
          </p:nvSpPr>
          <p:spPr bwMode="auto">
            <a:xfrm>
              <a:off x="3533" y="3612"/>
              <a:ext cx="4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</p:grpSp>
      <p:sp>
        <p:nvSpPr>
          <p:cNvPr id="186522" name="Text Box 154"/>
          <p:cNvSpPr txBox="1">
            <a:spLocks noChangeArrowheads="1"/>
          </p:cNvSpPr>
          <p:nvPr/>
        </p:nvSpPr>
        <p:spPr bwMode="auto">
          <a:xfrm>
            <a:off x="6378575" y="5401270"/>
            <a:ext cx="26130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/>
              <a:t>Replacement circuit for detector and decoupling</a:t>
            </a:r>
          </a:p>
        </p:txBody>
      </p:sp>
      <p:sp>
        <p:nvSpPr>
          <p:cNvPr id="62" name="AutoShape 137"/>
          <p:cNvSpPr>
            <a:spLocks noChangeArrowheads="1"/>
          </p:cNvSpPr>
          <p:nvPr/>
        </p:nvSpPr>
        <p:spPr bwMode="auto">
          <a:xfrm rot="16200000">
            <a:off x="2345372" y="4280852"/>
            <a:ext cx="536575" cy="45719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137"/>
          <p:cNvSpPr>
            <a:spLocks noChangeArrowheads="1"/>
          </p:cNvSpPr>
          <p:nvPr/>
        </p:nvSpPr>
        <p:spPr bwMode="auto">
          <a:xfrm rot="16200000">
            <a:off x="2421572" y="4280853"/>
            <a:ext cx="536575" cy="45719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Straight Connector 90"/>
          <p:cNvCxnSpPr/>
          <p:nvPr/>
        </p:nvCxnSpPr>
        <p:spPr bwMode="auto">
          <a:xfrm rot="5400000">
            <a:off x="609601" y="3733800"/>
            <a:ext cx="541336" cy="79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0975"/>
            <a:ext cx="7772400" cy="542925"/>
          </a:xfrm>
        </p:spPr>
        <p:txBody>
          <a:bodyPr/>
          <a:lstStyle/>
          <a:p>
            <a:r>
              <a:rPr lang="en-US"/>
              <a:t>Basic Counting System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1116013" y="2968625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Detector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1082675" y="3757613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Ground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936625" y="1304925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Bias (U</a:t>
            </a:r>
            <a:r>
              <a:rPr lang="en-US" sz="1600" b="1" baseline="-25000">
                <a:latin typeface="Comic Sans MS" pitchFamily="66" charset="0"/>
              </a:rPr>
              <a:t>0</a:t>
            </a:r>
            <a:r>
              <a:rPr lang="en-US" sz="1600" b="1">
                <a:latin typeface="Comic Sans MS" pitchFamily="66" charset="0"/>
              </a:rPr>
              <a:t>)</a:t>
            </a:r>
          </a:p>
        </p:txBody>
      </p:sp>
      <p:sp>
        <p:nvSpPr>
          <p:cNvPr id="189446" name="Line 6"/>
          <p:cNvSpPr>
            <a:spLocks noChangeShapeType="1"/>
          </p:cNvSpPr>
          <p:nvPr/>
        </p:nvSpPr>
        <p:spPr bwMode="auto">
          <a:xfrm>
            <a:off x="914400" y="2568575"/>
            <a:ext cx="1306513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914400" y="1828800"/>
            <a:ext cx="827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latin typeface="Comic Sans MS" pitchFamily="66" charset="0"/>
              </a:rPr>
              <a:t>R</a:t>
            </a:r>
          </a:p>
        </p:txBody>
      </p:sp>
      <p:grpSp>
        <p:nvGrpSpPr>
          <p:cNvPr id="189448" name="Group 8"/>
          <p:cNvGrpSpPr>
            <a:grpSpLocks/>
          </p:cNvGrpSpPr>
          <p:nvPr/>
        </p:nvGrpSpPr>
        <p:grpSpPr bwMode="auto">
          <a:xfrm rot="5400000">
            <a:off x="1731963" y="2403475"/>
            <a:ext cx="698500" cy="317500"/>
            <a:chOff x="5224" y="1752"/>
            <a:chExt cx="440" cy="200"/>
          </a:xfrm>
        </p:grpSpPr>
        <p:sp>
          <p:nvSpPr>
            <p:cNvPr id="189449" name="AutoShape 9"/>
            <p:cNvSpPr>
              <a:spLocks noChangeArrowheads="1"/>
            </p:cNvSpPr>
            <p:nvPr/>
          </p:nvSpPr>
          <p:spPr bwMode="auto">
            <a:xfrm rot="16200000">
              <a:off x="5392" y="1680"/>
              <a:ext cx="120" cy="424"/>
            </a:xfrm>
            <a:prstGeom prst="cube">
              <a:avLst>
                <a:gd name="adj" fmla="val 73995"/>
              </a:avLst>
            </a:prstGeom>
            <a:solidFill>
              <a:srgbClr val="F9DC4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0" name="AutoShape 10"/>
            <p:cNvSpPr>
              <a:spLocks noChangeArrowheads="1"/>
            </p:cNvSpPr>
            <p:nvPr/>
          </p:nvSpPr>
          <p:spPr bwMode="auto">
            <a:xfrm rot="16200000">
              <a:off x="5376" y="1600"/>
              <a:ext cx="120" cy="424"/>
            </a:xfrm>
            <a:prstGeom prst="cube">
              <a:avLst>
                <a:gd name="adj" fmla="val 73995"/>
              </a:avLst>
            </a:prstGeom>
            <a:solidFill>
              <a:srgbClr val="F9DC4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9451" name="Line 11"/>
          <p:cNvSpPr>
            <a:spLocks noChangeShapeType="1"/>
          </p:cNvSpPr>
          <p:nvPr/>
        </p:nvSpPr>
        <p:spPr bwMode="auto">
          <a:xfrm>
            <a:off x="2149475" y="2597150"/>
            <a:ext cx="608013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1676400" y="2133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latin typeface="Comic Sans MS" pitchFamily="66" charset="0"/>
              </a:rPr>
              <a:t>C</a:t>
            </a:r>
          </a:p>
        </p:txBody>
      </p:sp>
      <p:grpSp>
        <p:nvGrpSpPr>
          <p:cNvPr id="189453" name="Group 13"/>
          <p:cNvGrpSpPr>
            <a:grpSpLocks/>
          </p:cNvGrpSpPr>
          <p:nvPr/>
        </p:nvGrpSpPr>
        <p:grpSpPr bwMode="auto">
          <a:xfrm flipH="1">
            <a:off x="385763" y="1389063"/>
            <a:ext cx="1011237" cy="2740025"/>
            <a:chOff x="261" y="1488"/>
            <a:chExt cx="637" cy="1726"/>
          </a:xfrm>
        </p:grpSpPr>
        <p:grpSp>
          <p:nvGrpSpPr>
            <p:cNvPr id="189454" name="Group 14"/>
            <p:cNvGrpSpPr>
              <a:grpSpLocks/>
            </p:cNvGrpSpPr>
            <p:nvPr/>
          </p:nvGrpSpPr>
          <p:grpSpPr bwMode="auto">
            <a:xfrm>
              <a:off x="261" y="2388"/>
              <a:ext cx="637" cy="826"/>
              <a:chOff x="261" y="2388"/>
              <a:chExt cx="637" cy="826"/>
            </a:xfrm>
          </p:grpSpPr>
          <p:grpSp>
            <p:nvGrpSpPr>
              <p:cNvPr id="189457" name="Group 17"/>
              <p:cNvGrpSpPr>
                <a:grpSpLocks/>
              </p:cNvGrpSpPr>
              <p:nvPr/>
            </p:nvGrpSpPr>
            <p:grpSpPr bwMode="auto">
              <a:xfrm>
                <a:off x="261" y="2388"/>
                <a:ext cx="637" cy="453"/>
                <a:chOff x="580" y="2342"/>
                <a:chExt cx="637" cy="453"/>
              </a:xfrm>
            </p:grpSpPr>
            <p:sp>
              <p:nvSpPr>
                <p:cNvPr id="189458" name="AutoShape 18"/>
                <p:cNvSpPr>
                  <a:spLocks noChangeArrowheads="1"/>
                </p:cNvSpPr>
                <p:nvPr/>
              </p:nvSpPr>
              <p:spPr bwMode="auto">
                <a:xfrm rot="16200000">
                  <a:off x="796" y="2131"/>
                  <a:ext cx="166" cy="588"/>
                </a:xfrm>
                <a:prstGeom prst="cube">
                  <a:avLst>
                    <a:gd name="adj" fmla="val 73995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459" name="AutoShape 19"/>
                <p:cNvSpPr>
                  <a:spLocks noChangeArrowheads="1"/>
                </p:cNvSpPr>
                <p:nvPr/>
              </p:nvSpPr>
              <p:spPr bwMode="auto">
                <a:xfrm rot="16200000">
                  <a:off x="791" y="2418"/>
                  <a:ext cx="166" cy="588"/>
                </a:xfrm>
                <a:prstGeom prst="cube">
                  <a:avLst>
                    <a:gd name="adj" fmla="val 73995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46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85" y="2494"/>
                  <a:ext cx="532" cy="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en-US" sz="1600">
                      <a:latin typeface="Comic Sans MS" pitchFamily="66" charset="0"/>
                    </a:rPr>
                    <a:t>-+ - - +-+ +- -+++</a:t>
                  </a:r>
                </a:p>
              </p:txBody>
            </p:sp>
          </p:grpSp>
          <p:grpSp>
            <p:nvGrpSpPr>
              <p:cNvPr id="189462" name="Group 22"/>
              <p:cNvGrpSpPr>
                <a:grpSpLocks/>
              </p:cNvGrpSpPr>
              <p:nvPr/>
            </p:nvGrpSpPr>
            <p:grpSpPr bwMode="auto">
              <a:xfrm>
                <a:off x="396" y="3140"/>
                <a:ext cx="336" cy="74"/>
                <a:chOff x="402" y="3368"/>
                <a:chExt cx="336" cy="74"/>
              </a:xfrm>
            </p:grpSpPr>
            <p:sp>
              <p:nvSpPr>
                <p:cNvPr id="189463" name="Line 23"/>
                <p:cNvSpPr>
                  <a:spLocks noChangeShapeType="1"/>
                </p:cNvSpPr>
                <p:nvPr/>
              </p:nvSpPr>
              <p:spPr bwMode="auto">
                <a:xfrm>
                  <a:off x="402" y="3368"/>
                  <a:ext cx="336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464" name="Line 24"/>
                <p:cNvSpPr>
                  <a:spLocks noChangeShapeType="1"/>
                </p:cNvSpPr>
                <p:nvPr/>
              </p:nvSpPr>
              <p:spPr bwMode="auto">
                <a:xfrm>
                  <a:off x="510" y="3440"/>
                  <a:ext cx="14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465" name="Line 25"/>
                <p:cNvSpPr>
                  <a:spLocks noChangeShapeType="1"/>
                </p:cNvSpPr>
                <p:nvPr/>
              </p:nvSpPr>
              <p:spPr bwMode="auto">
                <a:xfrm>
                  <a:off x="468" y="3404"/>
                  <a:ext cx="222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89466" name="AutoShape 26"/>
            <p:cNvSpPr>
              <a:spLocks noChangeArrowheads="1"/>
            </p:cNvSpPr>
            <p:nvPr/>
          </p:nvSpPr>
          <p:spPr bwMode="auto">
            <a:xfrm>
              <a:off x="519" y="1488"/>
              <a:ext cx="78" cy="78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B9151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9467" name="Group 27"/>
          <p:cNvGrpSpPr>
            <a:grpSpLocks/>
          </p:cNvGrpSpPr>
          <p:nvPr/>
        </p:nvGrpSpPr>
        <p:grpSpPr bwMode="auto">
          <a:xfrm>
            <a:off x="795322" y="1600202"/>
            <a:ext cx="177800" cy="754063"/>
            <a:chOff x="5541" y="2141"/>
            <a:chExt cx="112" cy="475"/>
          </a:xfrm>
        </p:grpSpPr>
        <p:sp>
          <p:nvSpPr>
            <p:cNvPr id="189468" name="AutoShape 28"/>
            <p:cNvSpPr>
              <a:spLocks noChangeArrowheads="1"/>
            </p:cNvSpPr>
            <p:nvPr/>
          </p:nvSpPr>
          <p:spPr bwMode="auto">
            <a:xfrm>
              <a:off x="5541" y="2216"/>
              <a:ext cx="112" cy="400"/>
            </a:xfrm>
            <a:prstGeom prst="can">
              <a:avLst>
                <a:gd name="adj" fmla="val 53571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0" name="Line 30"/>
            <p:cNvSpPr>
              <a:spLocks noChangeShapeType="1"/>
            </p:cNvSpPr>
            <p:nvPr/>
          </p:nvSpPr>
          <p:spPr bwMode="auto">
            <a:xfrm>
              <a:off x="5592" y="2141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471" name="Text Box 31"/>
          <p:cNvSpPr txBox="1">
            <a:spLocks noChangeArrowheads="1"/>
          </p:cNvSpPr>
          <p:nvPr/>
        </p:nvSpPr>
        <p:spPr bwMode="auto">
          <a:xfrm>
            <a:off x="6699250" y="2041525"/>
            <a:ext cx="17589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Pulse Height Analysis 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</a:t>
            </a:r>
            <a:endParaRPr lang="en-US" dirty="0">
              <a:latin typeface="Comic Sans MS" pitchFamily="66" charset="0"/>
            </a:endParaRPr>
          </a:p>
          <a:p>
            <a:pPr algn="l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Digitization</a:t>
            </a:r>
          </a:p>
        </p:txBody>
      </p:sp>
      <p:grpSp>
        <p:nvGrpSpPr>
          <p:cNvPr id="189472" name="Group 32"/>
          <p:cNvGrpSpPr>
            <a:grpSpLocks/>
          </p:cNvGrpSpPr>
          <p:nvPr/>
        </p:nvGrpSpPr>
        <p:grpSpPr bwMode="auto">
          <a:xfrm>
            <a:off x="1073150" y="2698750"/>
            <a:ext cx="727075" cy="101600"/>
            <a:chOff x="1609" y="2725"/>
            <a:chExt cx="677" cy="173"/>
          </a:xfrm>
        </p:grpSpPr>
        <p:sp>
          <p:nvSpPr>
            <p:cNvPr id="189473" name="Line 33"/>
            <p:cNvSpPr>
              <a:spLocks noChangeShapeType="1"/>
            </p:cNvSpPr>
            <p:nvPr/>
          </p:nvSpPr>
          <p:spPr bwMode="auto">
            <a:xfrm>
              <a:off x="1609" y="2725"/>
              <a:ext cx="137" cy="0"/>
            </a:xfrm>
            <a:prstGeom prst="line">
              <a:avLst/>
            </a:prstGeom>
            <a:noFill/>
            <a:ln w="38100">
              <a:solidFill>
                <a:srgbClr val="B9151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474" name="Line 34"/>
            <p:cNvSpPr>
              <a:spLocks noChangeShapeType="1"/>
            </p:cNvSpPr>
            <p:nvPr/>
          </p:nvSpPr>
          <p:spPr bwMode="auto">
            <a:xfrm>
              <a:off x="1746" y="2743"/>
              <a:ext cx="37" cy="137"/>
            </a:xfrm>
            <a:prstGeom prst="line">
              <a:avLst/>
            </a:prstGeom>
            <a:noFill/>
            <a:ln w="38100">
              <a:solidFill>
                <a:srgbClr val="B9151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475" name="Line 35"/>
            <p:cNvSpPr>
              <a:spLocks noChangeShapeType="1"/>
            </p:cNvSpPr>
            <p:nvPr/>
          </p:nvSpPr>
          <p:spPr bwMode="auto">
            <a:xfrm flipV="1">
              <a:off x="1792" y="2761"/>
              <a:ext cx="347" cy="137"/>
            </a:xfrm>
            <a:prstGeom prst="line">
              <a:avLst/>
            </a:prstGeom>
            <a:noFill/>
            <a:ln w="38100">
              <a:solidFill>
                <a:srgbClr val="B9151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476" name="Line 36"/>
            <p:cNvSpPr>
              <a:spLocks noChangeShapeType="1"/>
            </p:cNvSpPr>
            <p:nvPr/>
          </p:nvSpPr>
          <p:spPr bwMode="auto">
            <a:xfrm>
              <a:off x="2149" y="2743"/>
              <a:ext cx="137" cy="0"/>
            </a:xfrm>
            <a:prstGeom prst="line">
              <a:avLst/>
            </a:prstGeom>
            <a:noFill/>
            <a:ln w="38100">
              <a:solidFill>
                <a:srgbClr val="B9151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9477" name="Group 37"/>
          <p:cNvGrpSpPr>
            <a:grpSpLocks/>
          </p:cNvGrpSpPr>
          <p:nvPr/>
        </p:nvGrpSpPr>
        <p:grpSpPr bwMode="auto">
          <a:xfrm>
            <a:off x="6388100" y="3670300"/>
            <a:ext cx="2032000" cy="166688"/>
            <a:chOff x="3408" y="2352"/>
            <a:chExt cx="1280" cy="105"/>
          </a:xfrm>
        </p:grpSpPr>
        <p:sp>
          <p:nvSpPr>
            <p:cNvPr id="189478" name="Line 38"/>
            <p:cNvSpPr>
              <a:spLocks noChangeShapeType="1"/>
            </p:cNvSpPr>
            <p:nvPr/>
          </p:nvSpPr>
          <p:spPr bwMode="auto">
            <a:xfrm>
              <a:off x="3408" y="2448"/>
              <a:ext cx="1280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479" name="Rectangle 39"/>
            <p:cNvSpPr>
              <a:spLocks noChangeArrowheads="1"/>
            </p:cNvSpPr>
            <p:nvPr/>
          </p:nvSpPr>
          <p:spPr bwMode="auto">
            <a:xfrm>
              <a:off x="3504" y="2352"/>
              <a:ext cx="56" cy="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0" name="Rectangle 40"/>
            <p:cNvSpPr>
              <a:spLocks noChangeArrowheads="1"/>
            </p:cNvSpPr>
            <p:nvPr/>
          </p:nvSpPr>
          <p:spPr bwMode="auto">
            <a:xfrm>
              <a:off x="3648" y="2352"/>
              <a:ext cx="56" cy="8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1" name="Rectangle 41"/>
            <p:cNvSpPr>
              <a:spLocks noChangeArrowheads="1"/>
            </p:cNvSpPr>
            <p:nvPr/>
          </p:nvSpPr>
          <p:spPr bwMode="auto">
            <a:xfrm>
              <a:off x="3792" y="2352"/>
              <a:ext cx="48" cy="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2" name="Rectangle 42"/>
            <p:cNvSpPr>
              <a:spLocks noChangeArrowheads="1"/>
            </p:cNvSpPr>
            <p:nvPr/>
          </p:nvSpPr>
          <p:spPr bwMode="auto">
            <a:xfrm>
              <a:off x="3888" y="2352"/>
              <a:ext cx="56" cy="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3" name="Rectangle 43"/>
            <p:cNvSpPr>
              <a:spLocks noChangeArrowheads="1"/>
            </p:cNvSpPr>
            <p:nvPr/>
          </p:nvSpPr>
          <p:spPr bwMode="auto">
            <a:xfrm>
              <a:off x="3984" y="2352"/>
              <a:ext cx="56" cy="8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4" name="Rectangle 44"/>
            <p:cNvSpPr>
              <a:spLocks noChangeArrowheads="1"/>
            </p:cNvSpPr>
            <p:nvPr/>
          </p:nvSpPr>
          <p:spPr bwMode="auto">
            <a:xfrm>
              <a:off x="4272" y="2352"/>
              <a:ext cx="56" cy="8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5" name="Rectangle 45"/>
            <p:cNvSpPr>
              <a:spLocks noChangeArrowheads="1"/>
            </p:cNvSpPr>
            <p:nvPr/>
          </p:nvSpPr>
          <p:spPr bwMode="auto">
            <a:xfrm>
              <a:off x="4464" y="2352"/>
              <a:ext cx="56" cy="8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6" name="Rectangle 46"/>
            <p:cNvSpPr>
              <a:spLocks noChangeArrowheads="1"/>
            </p:cNvSpPr>
            <p:nvPr/>
          </p:nvSpPr>
          <p:spPr bwMode="auto">
            <a:xfrm>
              <a:off x="4368" y="2352"/>
              <a:ext cx="56" cy="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7" name="Rectangle 47"/>
            <p:cNvSpPr>
              <a:spLocks noChangeArrowheads="1"/>
            </p:cNvSpPr>
            <p:nvPr/>
          </p:nvSpPr>
          <p:spPr bwMode="auto">
            <a:xfrm>
              <a:off x="4176" y="2352"/>
              <a:ext cx="56" cy="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9506" name="Text Box 66"/>
          <p:cNvSpPr txBox="1">
            <a:spLocks noChangeArrowheads="1"/>
          </p:cNvSpPr>
          <p:nvPr/>
        </p:nvSpPr>
        <p:spPr bwMode="auto">
          <a:xfrm>
            <a:off x="114300" y="4267200"/>
            <a:ext cx="25527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latin typeface="Comic Sans MS" pitchFamily="66" charset="0"/>
              </a:rPr>
              <a:t>R</a:t>
            </a:r>
            <a:r>
              <a:rPr lang="en-US" sz="1800" dirty="0">
                <a:latin typeface="Comic Sans MS" pitchFamily="66" charset="0"/>
              </a:rPr>
              <a:t>: Load resistor         </a:t>
            </a:r>
            <a:r>
              <a:rPr lang="en-US" sz="1800" b="1" dirty="0">
                <a:latin typeface="Comic Sans MS" pitchFamily="66" charset="0"/>
              </a:rPr>
              <a:t>C</a:t>
            </a:r>
            <a:r>
              <a:rPr lang="en-US" sz="1800" dirty="0">
                <a:latin typeface="Comic Sans MS" pitchFamily="66" charset="0"/>
              </a:rPr>
              <a:t>: Insulate electronics from HV (det. Bias)</a:t>
            </a:r>
            <a:br>
              <a:rPr lang="en-US" sz="1800" dirty="0">
                <a:latin typeface="Comic Sans MS" pitchFamily="66" charset="0"/>
              </a:rPr>
            </a:br>
            <a:r>
              <a:rPr lang="en-US" sz="1800" dirty="0">
                <a:latin typeface="Comic Sans MS" pitchFamily="66" charset="0"/>
              </a:rPr>
              <a:t>Pulse height ~100 mV</a:t>
            </a:r>
          </a:p>
        </p:txBody>
      </p:sp>
      <p:sp>
        <p:nvSpPr>
          <p:cNvPr id="189507" name="Text Box 67"/>
          <p:cNvSpPr txBox="1">
            <a:spLocks noChangeArrowheads="1"/>
          </p:cNvSpPr>
          <p:nvPr/>
        </p:nvSpPr>
        <p:spPr bwMode="auto">
          <a:xfrm>
            <a:off x="2228850" y="936625"/>
            <a:ext cx="642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Charge sensitive preamplifier: Voltage output pulse height (1V) independent of detector C</a:t>
            </a:r>
          </a:p>
        </p:txBody>
      </p:sp>
      <p:sp>
        <p:nvSpPr>
          <p:cNvPr id="189508" name="Text Box 68"/>
          <p:cNvSpPr txBox="1">
            <a:spLocks noChangeArrowheads="1"/>
          </p:cNvSpPr>
          <p:nvPr/>
        </p:nvSpPr>
        <p:spPr bwMode="auto">
          <a:xfrm>
            <a:off x="3048000" y="5257800"/>
            <a:ext cx="32385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>
                <a:latin typeface="Comic Sans MS" pitchFamily="66" charset="0"/>
              </a:rPr>
              <a:t>Amplifier/Shaper: differentiates (1x or 2x)</a:t>
            </a:r>
          </a:p>
          <a:p>
            <a:pPr algn="l">
              <a:spcBef>
                <a:spcPct val="50000"/>
              </a:spcBef>
            </a:pPr>
            <a:r>
              <a:rPr lang="en-US" sz="1800" dirty="0">
                <a:latin typeface="Comic Sans MS" pitchFamily="66" charset="0"/>
              </a:rPr>
              <a:t>Final amplitude 2-10V</a:t>
            </a:r>
          </a:p>
        </p:txBody>
      </p:sp>
      <p:sp>
        <p:nvSpPr>
          <p:cNvPr id="189509" name="Text Box 69"/>
          <p:cNvSpPr txBox="1">
            <a:spLocks noChangeArrowheads="1"/>
          </p:cNvSpPr>
          <p:nvPr/>
        </p:nvSpPr>
        <p:spPr bwMode="auto">
          <a:xfrm>
            <a:off x="6477000" y="3962400"/>
            <a:ext cx="175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Binary data to computer</a:t>
            </a:r>
          </a:p>
        </p:txBody>
      </p:sp>
      <p:grpSp>
        <p:nvGrpSpPr>
          <p:cNvPr id="189510" name="Group 70"/>
          <p:cNvGrpSpPr>
            <a:grpSpLocks/>
          </p:cNvGrpSpPr>
          <p:nvPr/>
        </p:nvGrpSpPr>
        <p:grpSpPr bwMode="auto">
          <a:xfrm>
            <a:off x="2511425" y="1854200"/>
            <a:ext cx="4205288" cy="1522413"/>
            <a:chOff x="1582" y="1168"/>
            <a:chExt cx="2649" cy="959"/>
          </a:xfrm>
        </p:grpSpPr>
        <p:sp>
          <p:nvSpPr>
            <p:cNvPr id="189511" name="AutoShape 71"/>
            <p:cNvSpPr>
              <a:spLocks noChangeArrowheads="1"/>
            </p:cNvSpPr>
            <p:nvPr/>
          </p:nvSpPr>
          <p:spPr bwMode="auto">
            <a:xfrm rot="5400000">
              <a:off x="1685" y="1402"/>
              <a:ext cx="394" cy="54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150000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9512" name="Text Box 72"/>
            <p:cNvSpPr txBox="1">
              <a:spLocks noChangeArrowheads="1"/>
            </p:cNvSpPr>
            <p:nvPr/>
          </p:nvSpPr>
          <p:spPr bwMode="auto">
            <a:xfrm>
              <a:off x="1582" y="1453"/>
              <a:ext cx="40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PreAmp</a:t>
              </a:r>
            </a:p>
          </p:txBody>
        </p:sp>
        <p:sp>
          <p:nvSpPr>
            <p:cNvPr id="189513" name="Line 73"/>
            <p:cNvSpPr>
              <a:spLocks noChangeShapeType="1"/>
            </p:cNvSpPr>
            <p:nvPr/>
          </p:nvSpPr>
          <p:spPr bwMode="auto">
            <a:xfrm>
              <a:off x="2160" y="1680"/>
              <a:ext cx="32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514" name="AutoShape 74"/>
            <p:cNvSpPr>
              <a:spLocks noChangeArrowheads="1"/>
            </p:cNvSpPr>
            <p:nvPr/>
          </p:nvSpPr>
          <p:spPr bwMode="auto">
            <a:xfrm>
              <a:off x="3648" y="1168"/>
              <a:ext cx="583" cy="959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15" name="AutoShape 75"/>
            <p:cNvSpPr>
              <a:spLocks noChangeArrowheads="1"/>
            </p:cNvSpPr>
            <p:nvPr/>
          </p:nvSpPr>
          <p:spPr bwMode="auto">
            <a:xfrm rot="5400000">
              <a:off x="2416" y="1392"/>
              <a:ext cx="540" cy="66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150000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9516" name="Text Box 76"/>
            <p:cNvSpPr txBox="1">
              <a:spLocks noChangeArrowheads="1"/>
            </p:cNvSpPr>
            <p:nvPr/>
          </p:nvSpPr>
          <p:spPr bwMode="auto">
            <a:xfrm>
              <a:off x="2352" y="1408"/>
              <a:ext cx="644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Amp</a:t>
              </a:r>
            </a:p>
            <a:p>
              <a:pPr algn="l"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Shaper</a:t>
              </a:r>
            </a:p>
          </p:txBody>
        </p:sp>
        <p:sp>
          <p:nvSpPr>
            <p:cNvPr id="189517" name="Line 77"/>
            <p:cNvSpPr>
              <a:spLocks noChangeShapeType="1"/>
            </p:cNvSpPr>
            <p:nvPr/>
          </p:nvSpPr>
          <p:spPr bwMode="auto">
            <a:xfrm flipV="1">
              <a:off x="3035" y="1689"/>
              <a:ext cx="59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62200" y="3162300"/>
            <a:ext cx="3505200" cy="1790700"/>
            <a:chOff x="2362200" y="3009900"/>
            <a:chExt cx="3505200" cy="1790700"/>
          </a:xfrm>
        </p:grpSpPr>
        <p:sp>
          <p:nvSpPr>
            <p:cNvPr id="189488" name="Text Box 48"/>
            <p:cNvSpPr txBox="1">
              <a:spLocks noChangeArrowheads="1"/>
            </p:cNvSpPr>
            <p:nvPr/>
          </p:nvSpPr>
          <p:spPr bwMode="auto">
            <a:xfrm>
              <a:off x="4495800" y="3200400"/>
              <a:ext cx="990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unipolar</a:t>
              </a:r>
            </a:p>
          </p:txBody>
        </p:sp>
        <p:sp>
          <p:nvSpPr>
            <p:cNvPr id="189489" name="Text Box 49"/>
            <p:cNvSpPr txBox="1">
              <a:spLocks noChangeArrowheads="1"/>
            </p:cNvSpPr>
            <p:nvPr/>
          </p:nvSpPr>
          <p:spPr bwMode="auto">
            <a:xfrm>
              <a:off x="4724400" y="4114800"/>
              <a:ext cx="990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1" dirty="0">
                  <a:latin typeface="Comic Sans MS" pitchFamily="66" charset="0"/>
                </a:rPr>
                <a:t>bipolar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2362200" y="3009900"/>
              <a:ext cx="3505200" cy="1790700"/>
              <a:chOff x="2362200" y="3048000"/>
              <a:chExt cx="3505200" cy="1790700"/>
            </a:xfrm>
          </p:grpSpPr>
          <p:grpSp>
            <p:nvGrpSpPr>
              <p:cNvPr id="189490" name="Group 50"/>
              <p:cNvGrpSpPr>
                <a:grpSpLocks/>
              </p:cNvGrpSpPr>
              <p:nvPr/>
            </p:nvGrpSpPr>
            <p:grpSpPr bwMode="auto">
              <a:xfrm>
                <a:off x="2362200" y="3048000"/>
                <a:ext cx="3141663" cy="1781175"/>
                <a:chOff x="1536" y="2112"/>
                <a:chExt cx="1979" cy="1122"/>
              </a:xfrm>
            </p:grpSpPr>
            <p:grpSp>
              <p:nvGrpSpPr>
                <p:cNvPr id="189491" name="Group 51"/>
                <p:cNvGrpSpPr>
                  <a:grpSpLocks/>
                </p:cNvGrpSpPr>
                <p:nvPr/>
              </p:nvGrpSpPr>
              <p:grpSpPr bwMode="auto">
                <a:xfrm>
                  <a:off x="1536" y="2112"/>
                  <a:ext cx="1979" cy="1118"/>
                  <a:chOff x="1532" y="2094"/>
                  <a:chExt cx="1979" cy="1118"/>
                </a:xfrm>
              </p:grpSpPr>
              <p:grpSp>
                <p:nvGrpSpPr>
                  <p:cNvPr id="189492" name="Group 52"/>
                  <p:cNvGrpSpPr>
                    <a:grpSpLocks/>
                  </p:cNvGrpSpPr>
                  <p:nvPr/>
                </p:nvGrpSpPr>
                <p:grpSpPr bwMode="auto">
                  <a:xfrm flipV="1">
                    <a:off x="1632" y="2263"/>
                    <a:ext cx="677" cy="173"/>
                    <a:chOff x="1609" y="2725"/>
                    <a:chExt cx="677" cy="173"/>
                  </a:xfrm>
                </p:grpSpPr>
                <p:sp>
                  <p:nvSpPr>
                    <p:cNvPr id="189493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09" y="2725"/>
                      <a:ext cx="137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B91515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9494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46" y="2743"/>
                      <a:ext cx="37" cy="13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B91515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9495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92" y="2761"/>
                      <a:ext cx="347" cy="13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B91515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9496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49" y="2743"/>
                      <a:ext cx="137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B91515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9497" name="Freeform 57"/>
                  <p:cNvSpPr>
                    <a:spLocks/>
                  </p:cNvSpPr>
                  <p:nvPr/>
                </p:nvSpPr>
                <p:spPr bwMode="auto">
                  <a:xfrm flipH="1">
                    <a:off x="2488" y="2094"/>
                    <a:ext cx="438" cy="338"/>
                  </a:xfrm>
                  <a:custGeom>
                    <a:avLst/>
                    <a:gdLst/>
                    <a:ahLst/>
                    <a:cxnLst>
                      <a:cxn ang="0">
                        <a:pos x="0" y="429"/>
                      </a:cxn>
                      <a:cxn ang="0">
                        <a:pos x="54" y="439"/>
                      </a:cxn>
                      <a:cxn ang="0">
                        <a:pos x="100" y="411"/>
                      </a:cxn>
                      <a:cxn ang="0">
                        <a:pos x="146" y="311"/>
                      </a:cxn>
                      <a:cxn ang="0">
                        <a:pos x="173" y="82"/>
                      </a:cxn>
                      <a:cxn ang="0">
                        <a:pos x="219" y="9"/>
                      </a:cxn>
                      <a:cxn ang="0">
                        <a:pos x="283" y="27"/>
                      </a:cxn>
                      <a:cxn ang="0">
                        <a:pos x="310" y="109"/>
                      </a:cxn>
                      <a:cxn ang="0">
                        <a:pos x="338" y="228"/>
                      </a:cxn>
                      <a:cxn ang="0">
                        <a:pos x="365" y="365"/>
                      </a:cxn>
                      <a:cxn ang="0">
                        <a:pos x="384" y="448"/>
                      </a:cxn>
                      <a:cxn ang="0">
                        <a:pos x="438" y="475"/>
                      </a:cxn>
                    </a:cxnLst>
                    <a:rect l="0" t="0" r="r" b="b"/>
                    <a:pathLst>
                      <a:path w="438" h="475">
                        <a:moveTo>
                          <a:pt x="0" y="429"/>
                        </a:moveTo>
                        <a:cubicBezTo>
                          <a:pt x="18" y="435"/>
                          <a:pt x="37" y="442"/>
                          <a:pt x="54" y="439"/>
                        </a:cubicBezTo>
                        <a:cubicBezTo>
                          <a:pt x="71" y="436"/>
                          <a:pt x="85" y="432"/>
                          <a:pt x="100" y="411"/>
                        </a:cubicBezTo>
                        <a:cubicBezTo>
                          <a:pt x="115" y="390"/>
                          <a:pt x="134" y="366"/>
                          <a:pt x="146" y="311"/>
                        </a:cubicBezTo>
                        <a:cubicBezTo>
                          <a:pt x="158" y="256"/>
                          <a:pt x="161" y="132"/>
                          <a:pt x="173" y="82"/>
                        </a:cubicBezTo>
                        <a:cubicBezTo>
                          <a:pt x="185" y="32"/>
                          <a:pt x="201" y="18"/>
                          <a:pt x="219" y="9"/>
                        </a:cubicBezTo>
                        <a:cubicBezTo>
                          <a:pt x="237" y="0"/>
                          <a:pt x="268" y="10"/>
                          <a:pt x="283" y="27"/>
                        </a:cubicBezTo>
                        <a:cubicBezTo>
                          <a:pt x="298" y="44"/>
                          <a:pt x="301" y="76"/>
                          <a:pt x="310" y="109"/>
                        </a:cubicBezTo>
                        <a:cubicBezTo>
                          <a:pt x="319" y="142"/>
                          <a:pt x="329" y="185"/>
                          <a:pt x="338" y="228"/>
                        </a:cubicBezTo>
                        <a:cubicBezTo>
                          <a:pt x="347" y="271"/>
                          <a:pt x="357" y="328"/>
                          <a:pt x="365" y="365"/>
                        </a:cubicBezTo>
                        <a:cubicBezTo>
                          <a:pt x="373" y="402"/>
                          <a:pt x="372" y="430"/>
                          <a:pt x="384" y="448"/>
                        </a:cubicBezTo>
                        <a:cubicBezTo>
                          <a:pt x="396" y="466"/>
                          <a:pt x="432" y="470"/>
                          <a:pt x="438" y="475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B91515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89498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2176" y="2785"/>
                    <a:ext cx="1335" cy="427"/>
                    <a:chOff x="2176" y="2785"/>
                    <a:chExt cx="1335" cy="427"/>
                  </a:xfrm>
                </p:grpSpPr>
                <p:grpSp>
                  <p:nvGrpSpPr>
                    <p:cNvPr id="189499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3" y="2785"/>
                      <a:ext cx="782" cy="427"/>
                      <a:chOff x="2117" y="2994"/>
                      <a:chExt cx="782" cy="892"/>
                    </a:xfrm>
                  </p:grpSpPr>
                  <p:sp>
                    <p:nvSpPr>
                      <p:cNvPr id="189500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17" y="2994"/>
                        <a:ext cx="438" cy="47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29"/>
                          </a:cxn>
                          <a:cxn ang="0">
                            <a:pos x="54" y="439"/>
                          </a:cxn>
                          <a:cxn ang="0">
                            <a:pos x="100" y="411"/>
                          </a:cxn>
                          <a:cxn ang="0">
                            <a:pos x="146" y="311"/>
                          </a:cxn>
                          <a:cxn ang="0">
                            <a:pos x="173" y="82"/>
                          </a:cxn>
                          <a:cxn ang="0">
                            <a:pos x="219" y="9"/>
                          </a:cxn>
                          <a:cxn ang="0">
                            <a:pos x="283" y="27"/>
                          </a:cxn>
                          <a:cxn ang="0">
                            <a:pos x="310" y="109"/>
                          </a:cxn>
                          <a:cxn ang="0">
                            <a:pos x="338" y="228"/>
                          </a:cxn>
                          <a:cxn ang="0">
                            <a:pos x="365" y="365"/>
                          </a:cxn>
                          <a:cxn ang="0">
                            <a:pos x="384" y="448"/>
                          </a:cxn>
                          <a:cxn ang="0">
                            <a:pos x="438" y="475"/>
                          </a:cxn>
                        </a:cxnLst>
                        <a:rect l="0" t="0" r="r" b="b"/>
                        <a:pathLst>
                          <a:path w="438" h="475">
                            <a:moveTo>
                              <a:pt x="0" y="429"/>
                            </a:moveTo>
                            <a:cubicBezTo>
                              <a:pt x="18" y="435"/>
                              <a:pt x="37" y="442"/>
                              <a:pt x="54" y="439"/>
                            </a:cubicBezTo>
                            <a:cubicBezTo>
                              <a:pt x="71" y="436"/>
                              <a:pt x="85" y="432"/>
                              <a:pt x="100" y="411"/>
                            </a:cubicBezTo>
                            <a:cubicBezTo>
                              <a:pt x="115" y="390"/>
                              <a:pt x="134" y="366"/>
                              <a:pt x="146" y="311"/>
                            </a:cubicBezTo>
                            <a:cubicBezTo>
                              <a:pt x="158" y="256"/>
                              <a:pt x="161" y="132"/>
                              <a:pt x="173" y="82"/>
                            </a:cubicBezTo>
                            <a:cubicBezTo>
                              <a:pt x="185" y="32"/>
                              <a:pt x="201" y="18"/>
                              <a:pt x="219" y="9"/>
                            </a:cubicBezTo>
                            <a:cubicBezTo>
                              <a:pt x="237" y="0"/>
                              <a:pt x="268" y="10"/>
                              <a:pt x="283" y="27"/>
                            </a:cubicBezTo>
                            <a:cubicBezTo>
                              <a:pt x="298" y="44"/>
                              <a:pt x="301" y="76"/>
                              <a:pt x="310" y="109"/>
                            </a:cubicBezTo>
                            <a:cubicBezTo>
                              <a:pt x="319" y="142"/>
                              <a:pt x="329" y="185"/>
                              <a:pt x="338" y="228"/>
                            </a:cubicBezTo>
                            <a:cubicBezTo>
                              <a:pt x="347" y="271"/>
                              <a:pt x="357" y="328"/>
                              <a:pt x="365" y="365"/>
                            </a:cubicBezTo>
                            <a:cubicBezTo>
                              <a:pt x="373" y="402"/>
                              <a:pt x="372" y="430"/>
                              <a:pt x="384" y="448"/>
                            </a:cubicBezTo>
                            <a:cubicBezTo>
                              <a:pt x="396" y="466"/>
                              <a:pt x="432" y="470"/>
                              <a:pt x="438" y="475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rgbClr val="B91515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9501" name="Freeform 61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461" y="3411"/>
                        <a:ext cx="438" cy="47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29"/>
                          </a:cxn>
                          <a:cxn ang="0">
                            <a:pos x="54" y="439"/>
                          </a:cxn>
                          <a:cxn ang="0">
                            <a:pos x="100" y="411"/>
                          </a:cxn>
                          <a:cxn ang="0">
                            <a:pos x="146" y="311"/>
                          </a:cxn>
                          <a:cxn ang="0">
                            <a:pos x="173" y="82"/>
                          </a:cxn>
                          <a:cxn ang="0">
                            <a:pos x="219" y="9"/>
                          </a:cxn>
                          <a:cxn ang="0">
                            <a:pos x="283" y="27"/>
                          </a:cxn>
                          <a:cxn ang="0">
                            <a:pos x="310" y="109"/>
                          </a:cxn>
                          <a:cxn ang="0">
                            <a:pos x="338" y="228"/>
                          </a:cxn>
                          <a:cxn ang="0">
                            <a:pos x="365" y="365"/>
                          </a:cxn>
                          <a:cxn ang="0">
                            <a:pos x="384" y="448"/>
                          </a:cxn>
                          <a:cxn ang="0">
                            <a:pos x="438" y="475"/>
                          </a:cxn>
                        </a:cxnLst>
                        <a:rect l="0" t="0" r="r" b="b"/>
                        <a:pathLst>
                          <a:path w="438" h="475">
                            <a:moveTo>
                              <a:pt x="0" y="429"/>
                            </a:moveTo>
                            <a:cubicBezTo>
                              <a:pt x="18" y="435"/>
                              <a:pt x="37" y="442"/>
                              <a:pt x="54" y="439"/>
                            </a:cubicBezTo>
                            <a:cubicBezTo>
                              <a:pt x="71" y="436"/>
                              <a:pt x="85" y="432"/>
                              <a:pt x="100" y="411"/>
                            </a:cubicBezTo>
                            <a:cubicBezTo>
                              <a:pt x="115" y="390"/>
                              <a:pt x="134" y="366"/>
                              <a:pt x="146" y="311"/>
                            </a:cubicBezTo>
                            <a:cubicBezTo>
                              <a:pt x="158" y="256"/>
                              <a:pt x="161" y="132"/>
                              <a:pt x="173" y="82"/>
                            </a:cubicBezTo>
                            <a:cubicBezTo>
                              <a:pt x="185" y="32"/>
                              <a:pt x="201" y="18"/>
                              <a:pt x="219" y="9"/>
                            </a:cubicBezTo>
                            <a:cubicBezTo>
                              <a:pt x="237" y="0"/>
                              <a:pt x="268" y="10"/>
                              <a:pt x="283" y="27"/>
                            </a:cubicBezTo>
                            <a:cubicBezTo>
                              <a:pt x="298" y="44"/>
                              <a:pt x="301" y="76"/>
                              <a:pt x="310" y="109"/>
                            </a:cubicBezTo>
                            <a:cubicBezTo>
                              <a:pt x="319" y="142"/>
                              <a:pt x="329" y="185"/>
                              <a:pt x="338" y="228"/>
                            </a:cubicBezTo>
                            <a:cubicBezTo>
                              <a:pt x="347" y="271"/>
                              <a:pt x="357" y="328"/>
                              <a:pt x="365" y="365"/>
                            </a:cubicBezTo>
                            <a:cubicBezTo>
                              <a:pt x="373" y="402"/>
                              <a:pt x="372" y="430"/>
                              <a:pt x="384" y="448"/>
                            </a:cubicBezTo>
                            <a:cubicBezTo>
                              <a:pt x="396" y="466"/>
                              <a:pt x="432" y="470"/>
                              <a:pt x="438" y="475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rgbClr val="B91515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89502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76" y="2999"/>
                      <a:ext cx="133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9503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32" y="2428"/>
                    <a:ext cx="1701" cy="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9504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968" y="2946"/>
                  <a:ext cx="2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sz="1600" b="1">
                      <a:latin typeface="Comic Sans MS" pitchFamily="66" charset="0"/>
                    </a:rPr>
                    <a:t>0</a:t>
                  </a:r>
                </a:p>
              </p:txBody>
            </p:sp>
            <p:sp>
              <p:nvSpPr>
                <p:cNvPr id="189505" name="Line 65"/>
                <p:cNvSpPr>
                  <a:spLocks noChangeShapeType="1"/>
                </p:cNvSpPr>
                <p:nvPr/>
              </p:nvSpPr>
              <p:spPr bwMode="auto">
                <a:xfrm>
                  <a:off x="2256" y="2706"/>
                  <a:ext cx="0" cy="5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9518" name="Text Box 78"/>
              <p:cNvSpPr txBox="1">
                <a:spLocks noChangeArrowheads="1"/>
              </p:cNvSpPr>
              <p:nvPr/>
            </p:nvSpPr>
            <p:spPr bwMode="auto">
              <a:xfrm>
                <a:off x="3009900" y="3924300"/>
                <a:ext cx="7239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dirty="0">
                    <a:latin typeface="Symbol" pitchFamily="18" charset="2"/>
                  </a:rPr>
                  <a:t>D</a:t>
                </a:r>
                <a:r>
                  <a:rPr lang="en-US" dirty="0">
                    <a:latin typeface="Comic Sans MS" pitchFamily="66" charset="0"/>
                  </a:rPr>
                  <a:t>U</a:t>
                </a:r>
              </a:p>
            </p:txBody>
          </p:sp>
          <p:sp>
            <p:nvSpPr>
              <p:cNvPr id="85" name="Text Box 78"/>
              <p:cNvSpPr txBox="1">
                <a:spLocks noChangeArrowheads="1"/>
              </p:cNvSpPr>
              <p:nvPr/>
            </p:nvSpPr>
            <p:spPr bwMode="auto">
              <a:xfrm>
                <a:off x="5372100" y="4441825"/>
                <a:ext cx="4953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i="1" dirty="0">
                    <a:latin typeface="+mn-lt"/>
                  </a:rPr>
                  <a:t>t</a:t>
                </a:r>
              </a:p>
            </p:txBody>
          </p:sp>
          <p:sp>
            <p:nvSpPr>
              <p:cNvPr id="86" name="Text Box 78"/>
              <p:cNvSpPr txBox="1">
                <a:spLocks noChangeArrowheads="1"/>
              </p:cNvSpPr>
              <p:nvPr/>
            </p:nvSpPr>
            <p:spPr bwMode="auto">
              <a:xfrm>
                <a:off x="5143500" y="3375025"/>
                <a:ext cx="4953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i="1" dirty="0">
                    <a:latin typeface="+mn-lt"/>
                  </a:rPr>
                  <a:t>t</a:t>
                </a:r>
              </a:p>
            </p:txBody>
          </p:sp>
        </p:grpSp>
      </p:grpSp>
      <p:sp>
        <p:nvSpPr>
          <p:cNvPr id="87" name="Text Box 78"/>
          <p:cNvSpPr txBox="1">
            <a:spLocks noChangeArrowheads="1"/>
          </p:cNvSpPr>
          <p:nvPr/>
        </p:nvSpPr>
        <p:spPr bwMode="auto">
          <a:xfrm>
            <a:off x="5943600" y="2171700"/>
            <a:ext cx="4953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latin typeface="+mn-lt"/>
              </a:rPr>
              <a:t>DAQ</a:t>
            </a:r>
          </a:p>
        </p:txBody>
      </p:sp>
      <p:cxnSp>
        <p:nvCxnSpPr>
          <p:cNvPr id="89" name="Straight Connector 88"/>
          <p:cNvCxnSpPr>
            <a:stCxn id="189468" idx="3"/>
          </p:cNvCxnSpPr>
          <p:nvPr/>
        </p:nvCxnSpPr>
        <p:spPr bwMode="auto">
          <a:xfrm rot="5400000">
            <a:off x="609602" y="2620963"/>
            <a:ext cx="541336" cy="79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</a:t>
            </a:r>
            <a:r>
              <a:rPr lang="en-US"/>
              <a:t>Amplifier Principle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Signal Process.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Udo Schröder,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95E5-EA1F-437D-BE64-E20E4A383F5C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09600" y="3860800"/>
          <a:ext cx="43815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6" name="Equation" r:id="rId2" imgW="4381200" imgH="2120760" progId="Equation.DSMT4">
                  <p:embed/>
                </p:oleObj>
              </mc:Choice>
              <mc:Fallback>
                <p:oleObj name="Equation" r:id="rId2" imgW="4381200" imgH="2120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60800"/>
                        <a:ext cx="4381500" cy="212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228600" y="2247900"/>
            <a:ext cx="3137511" cy="1257300"/>
            <a:chOff x="342900" y="2133600"/>
            <a:chExt cx="3137511" cy="1257300"/>
          </a:xfrm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42900" y="2133600"/>
              <a:ext cx="2635556" cy="1257300"/>
              <a:chOff x="69" y="1068"/>
              <a:chExt cx="1335" cy="495"/>
            </a:xfrm>
          </p:grpSpPr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533" y="1068"/>
                <a:ext cx="871" cy="495"/>
                <a:chOff x="775" y="826"/>
                <a:chExt cx="871" cy="495"/>
              </a:xfrm>
            </p:grpSpPr>
            <p:grpSp>
              <p:nvGrpSpPr>
                <p:cNvPr id="12" name="Group 11"/>
                <p:cNvGrpSpPr>
                  <a:grpSpLocks/>
                </p:cNvGrpSpPr>
                <p:nvPr/>
              </p:nvGrpSpPr>
              <p:grpSpPr bwMode="auto">
                <a:xfrm>
                  <a:off x="969" y="829"/>
                  <a:ext cx="445" cy="444"/>
                  <a:chOff x="501" y="822"/>
                  <a:chExt cx="445" cy="444"/>
                </a:xfrm>
              </p:grpSpPr>
              <p:sp>
                <p:nvSpPr>
                  <p:cNvPr id="21" name="AutoShape 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30" y="850"/>
                    <a:ext cx="444" cy="388"/>
                  </a:xfrm>
                  <a:prstGeom prst="triangle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66">
                          <a:gamma/>
                          <a:shade val="46275"/>
                          <a:invGamma/>
                        </a:srgbClr>
                      </a:gs>
                      <a:gs pos="50000">
                        <a:srgbClr val="FFFF66"/>
                      </a:gs>
                      <a:gs pos="100000">
                        <a:srgbClr val="FFFF66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1" y="961"/>
                    <a:ext cx="311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dirty="0"/>
                      <a:t>G</a:t>
                    </a:r>
                  </a:p>
                </p:txBody>
              </p:sp>
            </p:grpSp>
            <p:sp>
              <p:nvSpPr>
                <p:cNvPr id="1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964" y="1071"/>
                  <a:ext cx="21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/>
                    <a:t>+</a:t>
                  </a:r>
                </a:p>
              </p:txBody>
            </p:sp>
            <p:sp>
              <p:nvSpPr>
                <p:cNvPr id="1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945" y="826"/>
                  <a:ext cx="26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/>
                    <a:t>-</a:t>
                  </a:r>
                </a:p>
              </p:txBody>
            </p:sp>
            <p:sp>
              <p:nvSpPr>
                <p:cNvPr id="16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775" y="926"/>
                  <a:ext cx="24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404" y="1047"/>
                  <a:ext cx="24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" name="Text Box 20"/>
              <p:cNvSpPr txBox="1">
                <a:spLocks noChangeArrowheads="1"/>
              </p:cNvSpPr>
              <p:nvPr/>
            </p:nvSpPr>
            <p:spPr bwMode="auto">
              <a:xfrm>
                <a:off x="69" y="1076"/>
                <a:ext cx="498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i="1" dirty="0"/>
              </a:p>
            </p:txBody>
          </p:sp>
        </p:grp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1257911" y="3009900"/>
              <a:ext cx="4777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3010511" y="2514600"/>
            <a:ext cx="469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67" name="Equation" r:id="rId4" imgW="469800" imgH="342720" progId="Equation.DSMT4">
                    <p:embed/>
                  </p:oleObj>
                </mc:Choice>
                <mc:Fallback>
                  <p:oleObj name="Equation" r:id="rId4" imgW="469800" imgH="34272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0511" y="2514600"/>
                          <a:ext cx="4699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6068" name="Object 4"/>
            <p:cNvGraphicFramePr>
              <a:graphicFrameLocks noChangeAspect="1"/>
            </p:cNvGraphicFramePr>
            <p:nvPr/>
          </p:nvGraphicFramePr>
          <p:xfrm>
            <a:off x="762611" y="2223384"/>
            <a:ext cx="3556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68" name="Equation" r:id="rId6" imgW="355320" imgH="368280" progId="Equation.DSMT4">
                    <p:embed/>
                  </p:oleObj>
                </mc:Choice>
                <mc:Fallback>
                  <p:oleObj name="Equation" r:id="rId6" imgW="355320" imgH="36828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611" y="2223384"/>
                          <a:ext cx="355600" cy="368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6069" name="Object 5"/>
            <p:cNvGraphicFramePr>
              <a:graphicFrameLocks noChangeAspect="1"/>
            </p:cNvGraphicFramePr>
            <p:nvPr/>
          </p:nvGraphicFramePr>
          <p:xfrm>
            <a:off x="749911" y="2832984"/>
            <a:ext cx="3556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69" name="Equation" r:id="rId8" imgW="355320" imgH="368280" progId="Equation.DSMT4">
                    <p:embed/>
                  </p:oleObj>
                </mc:Choice>
                <mc:Fallback>
                  <p:oleObj name="Equation" r:id="rId8" imgW="355320" imgH="36828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911" y="2832984"/>
                          <a:ext cx="355600" cy="368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Box 30"/>
          <p:cNvSpPr txBox="1"/>
          <p:nvPr/>
        </p:nvSpPr>
        <p:spPr>
          <a:xfrm>
            <a:off x="495300" y="104471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Op Amp inputs:</a:t>
            </a:r>
            <a:br>
              <a:rPr lang="en-US" dirty="0"/>
            </a:br>
            <a:r>
              <a:rPr lang="en-US" dirty="0"/>
              <a:t>Inverting (-), non-inverting(+)</a:t>
            </a:r>
          </a:p>
        </p:txBody>
      </p:sp>
      <p:pic>
        <p:nvPicPr>
          <p:cNvPr id="21607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05400" y="2438400"/>
            <a:ext cx="35671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5219700" y="1082814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Integrated Circuit Chip (IC)</a:t>
            </a:r>
            <a:br>
              <a:rPr lang="en-US" dirty="0"/>
            </a:br>
            <a:r>
              <a:rPr lang="en-US" dirty="0"/>
              <a:t>411 Op Amp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Signal Process.</a:t>
            </a:r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W. Udo Schröder, 2009</a:t>
            </a:r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070-ED0A-4747-A8A6-1FCB4EDDCBE2}" type="slidenum">
              <a:rPr lang="en-US"/>
              <a:pPr/>
              <a:t>6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Operational Amplifiers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952500"/>
            <a:ext cx="5270500" cy="18049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 dirty="0">
                <a:solidFill>
                  <a:srgbClr val="4D29CF"/>
                </a:solidFill>
              </a:rPr>
              <a:t>Inverting amplifier (</a:t>
            </a:r>
            <a:r>
              <a:rPr lang="en-US" sz="1800" dirty="0"/>
              <a:t>gain G~10</a:t>
            </a:r>
            <a:r>
              <a:rPr lang="en-US" sz="1800" baseline="30000" dirty="0"/>
              <a:t>6</a:t>
            </a:r>
            <a:r>
              <a:rPr lang="en-US" sz="1800" dirty="0"/>
              <a:t>).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Properties of amp determined by feedback:</a:t>
            </a:r>
          </a:p>
          <a:p>
            <a:pPr marL="0" indent="0">
              <a:buFontTx/>
              <a:buNone/>
            </a:pPr>
            <a:endParaRPr lang="en-US" sz="1800" dirty="0"/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90EDB"/>
                </a:solidFill>
              </a:rPr>
              <a:t>Feed back negative of input signal to the summation point cancels the signal at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00E0E"/>
                </a:solidFill>
                <a:latin typeface="Symbol" pitchFamily="18" charset="2"/>
              </a:rPr>
              <a:t>S, </a:t>
            </a:r>
            <a:endParaRPr lang="en-US" sz="2000" b="1" dirty="0">
              <a:latin typeface="Symbol" pitchFamily="18" charset="2"/>
            </a:endParaRP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6172200" y="4594225"/>
            <a:ext cx="1887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Integrator</a:t>
            </a:r>
          </a:p>
        </p:txBody>
      </p:sp>
      <p:grpSp>
        <p:nvGrpSpPr>
          <p:cNvPr id="188438" name="Group 22"/>
          <p:cNvGrpSpPr>
            <a:grpSpLocks/>
          </p:cNvGrpSpPr>
          <p:nvPr/>
        </p:nvGrpSpPr>
        <p:grpSpPr bwMode="auto">
          <a:xfrm>
            <a:off x="38099" y="971549"/>
            <a:ext cx="3390901" cy="1276350"/>
            <a:chOff x="195" y="999"/>
            <a:chExt cx="2136" cy="804"/>
          </a:xfrm>
        </p:grpSpPr>
        <p:grpSp>
          <p:nvGrpSpPr>
            <p:cNvPr id="188435" name="Group 19"/>
            <p:cNvGrpSpPr>
              <a:grpSpLocks/>
            </p:cNvGrpSpPr>
            <p:nvPr/>
          </p:nvGrpSpPr>
          <p:grpSpPr bwMode="auto">
            <a:xfrm>
              <a:off x="485" y="1023"/>
              <a:ext cx="919" cy="780"/>
              <a:chOff x="727" y="781"/>
              <a:chExt cx="919" cy="780"/>
            </a:xfrm>
          </p:grpSpPr>
          <p:cxnSp>
            <p:nvCxnSpPr>
              <p:cNvPr id="188430" name="AutoShape 14"/>
              <p:cNvCxnSpPr>
                <a:cxnSpLocks noChangeShapeType="1"/>
              </p:cNvCxnSpPr>
              <p:nvPr/>
            </p:nvCxnSpPr>
            <p:spPr bwMode="auto">
              <a:xfrm rot="5400000">
                <a:off x="817" y="1221"/>
                <a:ext cx="273" cy="217"/>
              </a:xfrm>
              <a:prstGeom prst="bentConnector3">
                <a:avLst>
                  <a:gd name="adj1" fmla="val 3373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grpSp>
            <p:nvGrpSpPr>
              <p:cNvPr id="188422" name="Group 6"/>
              <p:cNvGrpSpPr>
                <a:grpSpLocks/>
              </p:cNvGrpSpPr>
              <p:nvPr/>
            </p:nvGrpSpPr>
            <p:grpSpPr bwMode="auto">
              <a:xfrm>
                <a:off x="969" y="829"/>
                <a:ext cx="445" cy="444"/>
                <a:chOff x="501" y="822"/>
                <a:chExt cx="445" cy="444"/>
              </a:xfrm>
            </p:grpSpPr>
            <p:sp>
              <p:nvSpPr>
                <p:cNvPr id="188420" name="AutoShape 4"/>
                <p:cNvSpPr>
                  <a:spLocks noChangeArrowheads="1"/>
                </p:cNvSpPr>
                <p:nvPr/>
              </p:nvSpPr>
              <p:spPr bwMode="auto">
                <a:xfrm rot="5400000">
                  <a:off x="530" y="850"/>
                  <a:ext cx="444" cy="388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FF66">
                        <a:gamma/>
                        <a:shade val="46275"/>
                        <a:invGamma/>
                      </a:srgbClr>
                    </a:gs>
                    <a:gs pos="50000">
                      <a:srgbClr val="FFFF66"/>
                    </a:gs>
                    <a:gs pos="100000">
                      <a:srgbClr val="FFFF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42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01" y="917"/>
                  <a:ext cx="31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G</a:t>
                  </a:r>
                </a:p>
              </p:txBody>
            </p:sp>
          </p:grpSp>
          <p:grpSp>
            <p:nvGrpSpPr>
              <p:cNvPr id="188429" name="Group 13"/>
              <p:cNvGrpSpPr>
                <a:grpSpLocks/>
              </p:cNvGrpSpPr>
              <p:nvPr/>
            </p:nvGrpSpPr>
            <p:grpSpPr bwMode="auto">
              <a:xfrm>
                <a:off x="727" y="1465"/>
                <a:ext cx="242" cy="96"/>
                <a:chOff x="727" y="1465"/>
                <a:chExt cx="242" cy="96"/>
              </a:xfrm>
            </p:grpSpPr>
            <p:sp>
              <p:nvSpPr>
                <p:cNvPr id="188426" name="Line 10"/>
                <p:cNvSpPr>
                  <a:spLocks noChangeShapeType="1"/>
                </p:cNvSpPr>
                <p:nvPr/>
              </p:nvSpPr>
              <p:spPr bwMode="auto">
                <a:xfrm>
                  <a:off x="727" y="1465"/>
                  <a:ext cx="24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27" name="Line 11"/>
                <p:cNvSpPr>
                  <a:spLocks noChangeShapeType="1"/>
                </p:cNvSpPr>
                <p:nvPr/>
              </p:nvSpPr>
              <p:spPr bwMode="auto">
                <a:xfrm>
                  <a:off x="751" y="1513"/>
                  <a:ext cx="19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28" name="Line 12"/>
                <p:cNvSpPr>
                  <a:spLocks noChangeShapeType="1"/>
                </p:cNvSpPr>
                <p:nvPr/>
              </p:nvSpPr>
              <p:spPr bwMode="auto">
                <a:xfrm>
                  <a:off x="775" y="1561"/>
                  <a:ext cx="1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8431" name="Text Box 15"/>
              <p:cNvSpPr txBox="1">
                <a:spLocks noChangeArrowheads="1"/>
              </p:cNvSpPr>
              <p:nvPr/>
            </p:nvSpPr>
            <p:spPr bwMode="auto">
              <a:xfrm>
                <a:off x="964" y="1071"/>
                <a:ext cx="21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188432" name="Text Box 16"/>
              <p:cNvSpPr txBox="1">
                <a:spLocks noChangeArrowheads="1"/>
              </p:cNvSpPr>
              <p:nvPr/>
            </p:nvSpPr>
            <p:spPr bwMode="auto">
              <a:xfrm>
                <a:off x="945" y="781"/>
                <a:ext cx="2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-</a:t>
                </a:r>
              </a:p>
            </p:txBody>
          </p:sp>
          <p:sp>
            <p:nvSpPr>
              <p:cNvPr id="188433" name="Line 17"/>
              <p:cNvSpPr>
                <a:spLocks noChangeShapeType="1"/>
              </p:cNvSpPr>
              <p:nvPr/>
            </p:nvSpPr>
            <p:spPr bwMode="auto">
              <a:xfrm flipH="1">
                <a:off x="775" y="926"/>
                <a:ext cx="24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34" name="Line 18"/>
              <p:cNvSpPr>
                <a:spLocks noChangeShapeType="1"/>
              </p:cNvSpPr>
              <p:nvPr/>
            </p:nvSpPr>
            <p:spPr bwMode="auto">
              <a:xfrm flipH="1">
                <a:off x="1404" y="1047"/>
                <a:ext cx="24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8436" name="Text Box 20"/>
            <p:cNvSpPr txBox="1">
              <a:spLocks noChangeArrowheads="1"/>
            </p:cNvSpPr>
            <p:nvPr/>
          </p:nvSpPr>
          <p:spPr bwMode="auto">
            <a:xfrm>
              <a:off x="195" y="999"/>
              <a:ext cx="4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i="1" dirty="0" err="1">
                  <a:solidFill>
                    <a:srgbClr val="090EDB"/>
                  </a:solidFill>
                </a:rPr>
                <a:t>U</a:t>
              </a:r>
              <a:r>
                <a:rPr lang="en-US" b="1" i="1" baseline="-25000" dirty="0" err="1">
                  <a:solidFill>
                    <a:srgbClr val="090EDB"/>
                  </a:solidFill>
                </a:rPr>
                <a:t>in</a:t>
              </a:r>
              <a:r>
                <a:rPr lang="en-US" b="1" i="1" baseline="-25000" dirty="0">
                  <a:solidFill>
                    <a:srgbClr val="090EDB"/>
                  </a:solidFill>
                </a:rPr>
                <a:t> </a:t>
              </a:r>
              <a:endParaRPr lang="en-US" i="1" baseline="-25000" dirty="0"/>
            </a:p>
          </p:txBody>
        </p:sp>
        <p:sp>
          <p:nvSpPr>
            <p:cNvPr id="188437" name="Text Box 21"/>
            <p:cNvSpPr txBox="1">
              <a:spLocks noChangeArrowheads="1"/>
            </p:cNvSpPr>
            <p:nvPr/>
          </p:nvSpPr>
          <p:spPr bwMode="auto">
            <a:xfrm>
              <a:off x="1356" y="1144"/>
              <a:ext cx="97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00E0E"/>
                  </a:solidFill>
                </a:rPr>
                <a:t>-</a:t>
              </a:r>
              <a:r>
                <a:rPr lang="en-US" b="1" i="1" dirty="0">
                  <a:solidFill>
                    <a:srgbClr val="090EDB"/>
                  </a:solidFill>
                </a:rPr>
                <a:t> </a:t>
              </a:r>
              <a:r>
                <a:rPr lang="en-US" i="1" dirty="0"/>
                <a:t>10</a:t>
              </a:r>
              <a:r>
                <a:rPr lang="en-US" i="1" baseline="30000" dirty="0"/>
                <a:t>6</a:t>
              </a:r>
              <a:r>
                <a:rPr lang="en-US" b="1" i="1" dirty="0">
                  <a:solidFill>
                    <a:srgbClr val="090EDB"/>
                  </a:solidFill>
                </a:rPr>
                <a:t> </a:t>
              </a:r>
              <a:r>
                <a:rPr lang="en-US" i="1" dirty="0"/>
                <a:t>· </a:t>
              </a:r>
              <a:r>
                <a:rPr lang="en-US" b="1" i="1" dirty="0" err="1">
                  <a:solidFill>
                    <a:srgbClr val="090EDB"/>
                  </a:solidFill>
                </a:rPr>
                <a:t>U</a:t>
              </a:r>
              <a:r>
                <a:rPr lang="en-US" b="1" i="1" baseline="-25000" dirty="0" err="1">
                  <a:solidFill>
                    <a:srgbClr val="090EDB"/>
                  </a:solidFill>
                </a:rPr>
                <a:t>in</a:t>
              </a:r>
              <a:endParaRPr lang="en-US" i="1" baseline="30000" dirty="0"/>
            </a:p>
          </p:txBody>
        </p:sp>
      </p:grpSp>
      <p:graphicFrame>
        <p:nvGraphicFramePr>
          <p:cNvPr id="188464" name="Object 48"/>
          <p:cNvGraphicFramePr>
            <a:graphicFrameLocks noChangeAspect="1"/>
          </p:cNvGraphicFramePr>
          <p:nvPr/>
        </p:nvGraphicFramePr>
        <p:xfrm>
          <a:off x="2911475" y="2992438"/>
          <a:ext cx="555783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64" name="Equation" r:id="rId2" imgW="5943600" imgH="812520" progId="Equation.DSMT4">
                  <p:embed/>
                </p:oleObj>
              </mc:Choice>
              <mc:Fallback>
                <p:oleObj name="Equation" r:id="rId2" imgW="5943600" imgH="81252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2992438"/>
                        <a:ext cx="5557838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0F60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8494" name="Group 78"/>
          <p:cNvGrpSpPr>
            <a:grpSpLocks/>
          </p:cNvGrpSpPr>
          <p:nvPr/>
        </p:nvGrpSpPr>
        <p:grpSpPr bwMode="auto">
          <a:xfrm>
            <a:off x="195263" y="2219325"/>
            <a:ext cx="2532062" cy="1652588"/>
            <a:chOff x="195" y="1604"/>
            <a:chExt cx="1595" cy="1041"/>
          </a:xfrm>
        </p:grpSpPr>
        <p:sp>
          <p:nvSpPr>
            <p:cNvPr id="188462" name="Text Box 46"/>
            <p:cNvSpPr txBox="1">
              <a:spLocks noChangeArrowheads="1"/>
            </p:cNvSpPr>
            <p:nvPr/>
          </p:nvSpPr>
          <p:spPr bwMode="auto">
            <a:xfrm>
              <a:off x="969" y="1670"/>
              <a:ext cx="3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R</a:t>
              </a:r>
              <a:r>
                <a:rPr lang="en-US" baseline="-25000" dirty="0" err="1"/>
                <a:t>f</a:t>
              </a:r>
              <a:endParaRPr lang="en-US" baseline="-25000" dirty="0"/>
            </a:p>
          </p:txBody>
        </p:sp>
        <p:grpSp>
          <p:nvGrpSpPr>
            <p:cNvPr id="188467" name="Group 51"/>
            <p:cNvGrpSpPr>
              <a:grpSpLocks/>
            </p:cNvGrpSpPr>
            <p:nvPr/>
          </p:nvGrpSpPr>
          <p:grpSpPr bwMode="auto">
            <a:xfrm>
              <a:off x="195" y="1604"/>
              <a:ext cx="1595" cy="1041"/>
              <a:chOff x="316" y="1870"/>
              <a:chExt cx="1595" cy="1041"/>
            </a:xfrm>
          </p:grpSpPr>
          <p:grpSp>
            <p:nvGrpSpPr>
              <p:cNvPr id="188461" name="Group 45"/>
              <p:cNvGrpSpPr>
                <a:grpSpLocks/>
              </p:cNvGrpSpPr>
              <p:nvPr/>
            </p:nvGrpSpPr>
            <p:grpSpPr bwMode="auto">
              <a:xfrm>
                <a:off x="316" y="1870"/>
                <a:ext cx="1595" cy="1041"/>
                <a:chOff x="316" y="1870"/>
                <a:chExt cx="1595" cy="1041"/>
              </a:xfrm>
            </p:grpSpPr>
            <p:sp>
              <p:nvSpPr>
                <p:cNvPr id="188460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316" y="2233"/>
                  <a:ext cx="21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88441" name="AutoShape 2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78" y="2565"/>
                  <a:ext cx="345" cy="214"/>
                </a:xfrm>
                <a:prstGeom prst="bentConnector3">
                  <a:avLst>
                    <a:gd name="adj1" fmla="val 1157"/>
                  </a:avLst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</p:cxnSp>
            <p:grpSp>
              <p:nvGrpSpPr>
                <p:cNvPr id="188442" name="Group 26"/>
                <p:cNvGrpSpPr>
                  <a:grpSpLocks/>
                </p:cNvGrpSpPr>
                <p:nvPr/>
              </p:nvGrpSpPr>
              <p:grpSpPr bwMode="auto">
                <a:xfrm>
                  <a:off x="1065" y="2136"/>
                  <a:ext cx="445" cy="444"/>
                  <a:chOff x="501" y="822"/>
                  <a:chExt cx="445" cy="444"/>
                </a:xfrm>
              </p:grpSpPr>
              <p:sp>
                <p:nvSpPr>
                  <p:cNvPr id="188443" name="AutoShape 2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30" y="850"/>
                    <a:ext cx="444" cy="388"/>
                  </a:xfrm>
                  <a:prstGeom prst="triangle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66">
                          <a:gamma/>
                          <a:shade val="46275"/>
                          <a:invGamma/>
                        </a:srgbClr>
                      </a:gs>
                      <a:gs pos="50000">
                        <a:srgbClr val="FFFF66"/>
                      </a:gs>
                      <a:gs pos="100000">
                        <a:srgbClr val="FFFF66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444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1" y="917"/>
                    <a:ext cx="311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G</a:t>
                    </a:r>
                  </a:p>
                </p:txBody>
              </p:sp>
            </p:grpSp>
            <p:grpSp>
              <p:nvGrpSpPr>
                <p:cNvPr id="188445" name="Group 29"/>
                <p:cNvGrpSpPr>
                  <a:grpSpLocks/>
                </p:cNvGrpSpPr>
                <p:nvPr/>
              </p:nvGrpSpPr>
              <p:grpSpPr bwMode="auto">
                <a:xfrm>
                  <a:off x="823" y="2862"/>
                  <a:ext cx="242" cy="49"/>
                  <a:chOff x="727" y="1555"/>
                  <a:chExt cx="242" cy="49"/>
                </a:xfrm>
              </p:grpSpPr>
              <p:sp>
                <p:nvSpPr>
                  <p:cNvPr id="18844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727" y="1555"/>
                    <a:ext cx="24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44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751" y="1579"/>
                    <a:ext cx="19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44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775" y="1604"/>
                    <a:ext cx="14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84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080" y="2358"/>
                  <a:ext cx="21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/>
                    <a:t>+</a:t>
                  </a:r>
                </a:p>
              </p:txBody>
            </p:sp>
            <p:sp>
              <p:nvSpPr>
                <p:cNvPr id="1884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041" y="2088"/>
                  <a:ext cx="26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/>
                    <a:t>-</a:t>
                  </a:r>
                </a:p>
              </p:txBody>
            </p:sp>
            <p:sp>
              <p:nvSpPr>
                <p:cNvPr id="188451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871" y="2233"/>
                  <a:ext cx="24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52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500" y="2354"/>
                  <a:ext cx="41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56" name="AutoShape 40"/>
                <p:cNvSpPr>
                  <a:spLocks noChangeArrowheads="1"/>
                </p:cNvSpPr>
                <p:nvPr/>
              </p:nvSpPr>
              <p:spPr bwMode="auto">
                <a:xfrm>
                  <a:off x="484" y="2185"/>
                  <a:ext cx="435" cy="9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88458" name="AutoShape 42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1259" y="2015"/>
                  <a:ext cx="436" cy="242"/>
                </a:xfrm>
                <a:prstGeom prst="bentConnector3">
                  <a:avLst>
                    <a:gd name="adj1" fmla="val 97704"/>
                  </a:avLst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</p:cxnSp>
            <p:cxnSp>
              <p:nvCxnSpPr>
                <p:cNvPr id="188459" name="AutoShape 43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1137" y="1918"/>
                  <a:ext cx="24" cy="314"/>
                </a:xfrm>
                <a:prstGeom prst="bentConnector3">
                  <a:avLst>
                    <a:gd name="adj1" fmla="val 700000"/>
                  </a:avLst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</p:cxnSp>
            <p:sp>
              <p:nvSpPr>
                <p:cNvPr id="188457" name="AutoShape 41"/>
                <p:cNvSpPr>
                  <a:spLocks noChangeArrowheads="1"/>
                </p:cNvSpPr>
                <p:nvPr/>
              </p:nvSpPr>
              <p:spPr bwMode="auto">
                <a:xfrm>
                  <a:off x="1065" y="1870"/>
                  <a:ext cx="435" cy="96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8463" name="Text Box 47"/>
              <p:cNvSpPr txBox="1">
                <a:spLocks noChangeArrowheads="1"/>
              </p:cNvSpPr>
              <p:nvPr/>
            </p:nvSpPr>
            <p:spPr bwMode="auto">
              <a:xfrm>
                <a:off x="485" y="2248"/>
                <a:ext cx="38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err="1"/>
                  <a:t>R</a:t>
                </a:r>
                <a:r>
                  <a:rPr lang="en-US" baseline="-25000" dirty="0" err="1"/>
                  <a:t>in</a:t>
                </a:r>
                <a:endParaRPr lang="en-US" baseline="-25000" dirty="0"/>
              </a:p>
            </p:txBody>
          </p:sp>
          <p:sp>
            <p:nvSpPr>
              <p:cNvPr id="188465" name="Oval 49"/>
              <p:cNvSpPr>
                <a:spLocks noChangeArrowheads="1"/>
              </p:cNvSpPr>
              <p:nvPr/>
            </p:nvSpPr>
            <p:spPr bwMode="auto">
              <a:xfrm>
                <a:off x="969" y="2184"/>
                <a:ext cx="72" cy="72"/>
              </a:xfrm>
              <a:prstGeom prst="ellipse">
                <a:avLst/>
              </a:prstGeom>
              <a:solidFill>
                <a:srgbClr val="F00E0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66" name="Text Box 50"/>
              <p:cNvSpPr txBox="1">
                <a:spLocks noChangeArrowheads="1"/>
              </p:cNvSpPr>
              <p:nvPr/>
            </p:nvSpPr>
            <p:spPr bwMode="auto">
              <a:xfrm>
                <a:off x="896" y="2208"/>
                <a:ext cx="33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20000"/>
                  </a:spcBef>
                </a:pPr>
                <a:r>
                  <a:rPr lang="en-US" b="1" dirty="0">
                    <a:solidFill>
                      <a:srgbClr val="F00E0E"/>
                    </a:solidFill>
                    <a:latin typeface="Symbol" pitchFamily="18" charset="2"/>
                  </a:rPr>
                  <a:t>S</a:t>
                </a:r>
                <a:endParaRPr lang="en-US" b="1" dirty="0">
                  <a:latin typeface="Symbol" pitchFamily="18" charset="2"/>
                </a:endParaRPr>
              </a:p>
            </p:txBody>
          </p:sp>
        </p:grpSp>
      </p:grpSp>
      <p:grpSp>
        <p:nvGrpSpPr>
          <p:cNvPr id="188495" name="Group 79"/>
          <p:cNvGrpSpPr>
            <a:grpSpLocks/>
          </p:cNvGrpSpPr>
          <p:nvPr/>
        </p:nvGrpSpPr>
        <p:grpSpPr bwMode="auto">
          <a:xfrm>
            <a:off x="552450" y="3333750"/>
            <a:ext cx="2532063" cy="2076450"/>
            <a:chOff x="195" y="2595"/>
            <a:chExt cx="1595" cy="1308"/>
          </a:xfrm>
        </p:grpSpPr>
        <p:sp>
          <p:nvSpPr>
            <p:cNvPr id="188470" name="Line 54"/>
            <p:cNvSpPr>
              <a:spLocks noChangeShapeType="1"/>
            </p:cNvSpPr>
            <p:nvPr/>
          </p:nvSpPr>
          <p:spPr bwMode="auto">
            <a:xfrm flipH="1">
              <a:off x="195" y="3225"/>
              <a:ext cx="2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188471" name="AutoShape 55"/>
            <p:cNvCxnSpPr>
              <a:cxnSpLocks noChangeShapeType="1"/>
            </p:cNvCxnSpPr>
            <p:nvPr/>
          </p:nvCxnSpPr>
          <p:spPr bwMode="auto">
            <a:xfrm rot="5400000">
              <a:off x="757" y="3557"/>
              <a:ext cx="345" cy="214"/>
            </a:xfrm>
            <a:prstGeom prst="bentConnector3">
              <a:avLst>
                <a:gd name="adj1" fmla="val 1157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88473" name="AutoShape 57"/>
            <p:cNvSpPr>
              <a:spLocks noChangeArrowheads="1"/>
            </p:cNvSpPr>
            <p:nvPr/>
          </p:nvSpPr>
          <p:spPr bwMode="auto">
            <a:xfrm rot="5400000">
              <a:off x="973" y="3156"/>
              <a:ext cx="444" cy="38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66">
                    <a:gamma/>
                    <a:shade val="46275"/>
                    <a:invGamma/>
                  </a:srgbClr>
                </a:gs>
                <a:gs pos="50000">
                  <a:srgbClr val="FFFF66"/>
                </a:gs>
                <a:gs pos="100000">
                  <a:srgbClr val="FFFF6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74" name="Text Box 58"/>
            <p:cNvSpPr txBox="1">
              <a:spLocks noChangeArrowheads="1"/>
            </p:cNvSpPr>
            <p:nvPr/>
          </p:nvSpPr>
          <p:spPr bwMode="auto">
            <a:xfrm>
              <a:off x="944" y="3223"/>
              <a:ext cx="3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G</a:t>
              </a:r>
            </a:p>
          </p:txBody>
        </p:sp>
        <p:sp>
          <p:nvSpPr>
            <p:cNvPr id="188476" name="Line 60"/>
            <p:cNvSpPr>
              <a:spLocks noChangeShapeType="1"/>
            </p:cNvSpPr>
            <p:nvPr/>
          </p:nvSpPr>
          <p:spPr bwMode="auto">
            <a:xfrm>
              <a:off x="702" y="3854"/>
              <a:ext cx="2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77" name="Line 61"/>
            <p:cNvSpPr>
              <a:spLocks noChangeShapeType="1"/>
            </p:cNvSpPr>
            <p:nvPr/>
          </p:nvSpPr>
          <p:spPr bwMode="auto">
            <a:xfrm>
              <a:off x="726" y="3878"/>
              <a:ext cx="19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78" name="Line 62"/>
            <p:cNvSpPr>
              <a:spLocks noChangeShapeType="1"/>
            </p:cNvSpPr>
            <p:nvPr/>
          </p:nvSpPr>
          <p:spPr bwMode="auto">
            <a:xfrm>
              <a:off x="750" y="3903"/>
              <a:ext cx="1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79" name="Text Box 63"/>
            <p:cNvSpPr txBox="1">
              <a:spLocks noChangeArrowheads="1"/>
            </p:cNvSpPr>
            <p:nvPr/>
          </p:nvSpPr>
          <p:spPr bwMode="auto">
            <a:xfrm>
              <a:off x="950" y="3351"/>
              <a:ext cx="2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+</a:t>
              </a:r>
            </a:p>
          </p:txBody>
        </p:sp>
        <p:sp>
          <p:nvSpPr>
            <p:cNvPr id="188480" name="Text Box 64"/>
            <p:cNvSpPr txBox="1">
              <a:spLocks noChangeArrowheads="1"/>
            </p:cNvSpPr>
            <p:nvPr/>
          </p:nvSpPr>
          <p:spPr bwMode="auto">
            <a:xfrm>
              <a:off x="920" y="3080"/>
              <a:ext cx="2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-</a:t>
              </a:r>
            </a:p>
          </p:txBody>
        </p:sp>
        <p:sp>
          <p:nvSpPr>
            <p:cNvPr id="188481" name="Line 65"/>
            <p:cNvSpPr>
              <a:spLocks noChangeShapeType="1"/>
            </p:cNvSpPr>
            <p:nvPr/>
          </p:nvSpPr>
          <p:spPr bwMode="auto">
            <a:xfrm flipH="1">
              <a:off x="750" y="3225"/>
              <a:ext cx="2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82" name="Line 66"/>
            <p:cNvSpPr>
              <a:spLocks noChangeShapeType="1"/>
            </p:cNvSpPr>
            <p:nvPr/>
          </p:nvSpPr>
          <p:spPr bwMode="auto">
            <a:xfrm flipH="1">
              <a:off x="1379" y="3346"/>
              <a:ext cx="4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83" name="AutoShape 67"/>
            <p:cNvSpPr>
              <a:spLocks noChangeArrowheads="1"/>
            </p:cNvSpPr>
            <p:nvPr/>
          </p:nvSpPr>
          <p:spPr bwMode="auto">
            <a:xfrm>
              <a:off x="363" y="3177"/>
              <a:ext cx="435" cy="9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8484" name="AutoShape 68"/>
            <p:cNvCxnSpPr>
              <a:cxnSpLocks noChangeShapeType="1"/>
              <a:endCxn id="188491" idx="3"/>
            </p:cNvCxnSpPr>
            <p:nvPr/>
          </p:nvCxnSpPr>
          <p:spPr bwMode="auto">
            <a:xfrm rot="5400000" flipH="1">
              <a:off x="1114" y="2983"/>
              <a:ext cx="436" cy="29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88485" name="AutoShape 69"/>
            <p:cNvCxnSpPr>
              <a:cxnSpLocks noChangeShapeType="1"/>
              <a:stCxn id="188490" idx="1"/>
            </p:cNvCxnSpPr>
            <p:nvPr/>
          </p:nvCxnSpPr>
          <p:spPr bwMode="auto">
            <a:xfrm rot="10800000" flipV="1">
              <a:off x="896" y="2910"/>
              <a:ext cx="218" cy="29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88487" name="Text Box 71"/>
            <p:cNvSpPr txBox="1">
              <a:spLocks noChangeArrowheads="1"/>
            </p:cNvSpPr>
            <p:nvPr/>
          </p:nvSpPr>
          <p:spPr bwMode="auto">
            <a:xfrm>
              <a:off x="364" y="3231"/>
              <a:ext cx="3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R</a:t>
              </a:r>
              <a:r>
                <a:rPr lang="en-US" baseline="-25000" dirty="0" err="1"/>
                <a:t>in</a:t>
              </a:r>
              <a:endParaRPr lang="en-US" baseline="-25000" dirty="0"/>
            </a:p>
          </p:txBody>
        </p:sp>
        <p:sp>
          <p:nvSpPr>
            <p:cNvPr id="188488" name="Oval 72"/>
            <p:cNvSpPr>
              <a:spLocks noChangeArrowheads="1"/>
            </p:cNvSpPr>
            <p:nvPr/>
          </p:nvSpPr>
          <p:spPr bwMode="auto">
            <a:xfrm>
              <a:off x="848" y="3176"/>
              <a:ext cx="72" cy="72"/>
            </a:xfrm>
            <a:prstGeom prst="ellipse">
              <a:avLst/>
            </a:prstGeom>
            <a:solidFill>
              <a:srgbClr val="F00E0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89" name="Text Box 73"/>
            <p:cNvSpPr txBox="1">
              <a:spLocks noChangeArrowheads="1"/>
            </p:cNvSpPr>
            <p:nvPr/>
          </p:nvSpPr>
          <p:spPr bwMode="auto">
            <a:xfrm>
              <a:off x="775" y="3200"/>
              <a:ext cx="3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b="1" dirty="0">
                  <a:solidFill>
                    <a:srgbClr val="F00E0E"/>
                  </a:solidFill>
                  <a:latin typeface="Symbol" pitchFamily="18" charset="2"/>
                </a:rPr>
                <a:t>S</a:t>
              </a:r>
              <a:endParaRPr lang="en-US" b="1" dirty="0">
                <a:latin typeface="Symbol" pitchFamily="18" charset="2"/>
              </a:endParaRPr>
            </a:p>
          </p:txBody>
        </p:sp>
        <p:grpSp>
          <p:nvGrpSpPr>
            <p:cNvPr id="188492" name="Group 76"/>
            <p:cNvGrpSpPr>
              <a:grpSpLocks/>
            </p:cNvGrpSpPr>
            <p:nvPr/>
          </p:nvGrpSpPr>
          <p:grpSpPr bwMode="auto">
            <a:xfrm>
              <a:off x="1114" y="2789"/>
              <a:ext cx="73" cy="242"/>
              <a:chOff x="2033" y="3466"/>
              <a:chExt cx="73" cy="242"/>
            </a:xfrm>
          </p:grpSpPr>
          <p:sp>
            <p:nvSpPr>
              <p:cNvPr id="188490" name="Rectangle 74"/>
              <p:cNvSpPr>
                <a:spLocks noChangeArrowheads="1"/>
              </p:cNvSpPr>
              <p:nvPr/>
            </p:nvSpPr>
            <p:spPr bwMode="auto">
              <a:xfrm>
                <a:off x="2033" y="3466"/>
                <a:ext cx="24" cy="24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91" name="Rectangle 75"/>
              <p:cNvSpPr>
                <a:spLocks noChangeArrowheads="1"/>
              </p:cNvSpPr>
              <p:nvPr/>
            </p:nvSpPr>
            <p:spPr bwMode="auto">
              <a:xfrm>
                <a:off x="2082" y="3466"/>
                <a:ext cx="24" cy="24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8493" name="Text Box 77"/>
            <p:cNvSpPr txBox="1">
              <a:spLocks noChangeArrowheads="1"/>
            </p:cNvSpPr>
            <p:nvPr/>
          </p:nvSpPr>
          <p:spPr bwMode="auto">
            <a:xfrm>
              <a:off x="1066" y="2595"/>
              <a:ext cx="3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  <a:r>
                <a:rPr lang="en-US" baseline="-25000"/>
                <a:t>f</a:t>
              </a:r>
            </a:p>
          </p:txBody>
        </p:sp>
      </p:grpSp>
      <p:graphicFrame>
        <p:nvGraphicFramePr>
          <p:cNvPr id="188496" name="Object 80"/>
          <p:cNvGraphicFramePr>
            <a:graphicFrameLocks noChangeAspect="1"/>
          </p:cNvGraphicFramePr>
          <p:nvPr/>
        </p:nvGraphicFramePr>
        <p:xfrm>
          <a:off x="2935288" y="3851275"/>
          <a:ext cx="62087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96" name="Equation" r:id="rId4" imgW="6642000" imgH="799920" progId="Equation.DSMT4">
                  <p:embed/>
                </p:oleObj>
              </mc:Choice>
              <mc:Fallback>
                <p:oleObj name="Equation" r:id="rId4" imgW="6642000" imgH="79992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3851275"/>
                        <a:ext cx="6208712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0F60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8520" name="Group 104"/>
          <p:cNvGrpSpPr>
            <a:grpSpLocks/>
          </p:cNvGrpSpPr>
          <p:nvPr/>
        </p:nvGrpSpPr>
        <p:grpSpPr bwMode="auto">
          <a:xfrm>
            <a:off x="1462088" y="5018088"/>
            <a:ext cx="2378075" cy="1654175"/>
            <a:chOff x="984" y="3170"/>
            <a:chExt cx="1498" cy="1042"/>
          </a:xfrm>
        </p:grpSpPr>
        <p:sp>
          <p:nvSpPr>
            <p:cNvPr id="188498" name="Line 82"/>
            <p:cNvSpPr>
              <a:spLocks noChangeShapeType="1"/>
            </p:cNvSpPr>
            <p:nvPr/>
          </p:nvSpPr>
          <p:spPr bwMode="auto">
            <a:xfrm flipH="1">
              <a:off x="1033" y="3533"/>
              <a:ext cx="2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188499" name="AutoShape 83"/>
            <p:cNvCxnSpPr>
              <a:cxnSpLocks noChangeShapeType="1"/>
            </p:cNvCxnSpPr>
            <p:nvPr/>
          </p:nvCxnSpPr>
          <p:spPr bwMode="auto">
            <a:xfrm rot="5400000">
              <a:off x="1449" y="3866"/>
              <a:ext cx="345" cy="214"/>
            </a:xfrm>
            <a:prstGeom prst="bentConnector3">
              <a:avLst>
                <a:gd name="adj1" fmla="val 1157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88500" name="AutoShape 84"/>
            <p:cNvSpPr>
              <a:spLocks noChangeArrowheads="1"/>
            </p:cNvSpPr>
            <p:nvPr/>
          </p:nvSpPr>
          <p:spPr bwMode="auto">
            <a:xfrm rot="5400000">
              <a:off x="1665" y="3465"/>
              <a:ext cx="444" cy="38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66">
                    <a:gamma/>
                    <a:shade val="46275"/>
                    <a:invGamma/>
                  </a:srgbClr>
                </a:gs>
                <a:gs pos="50000">
                  <a:srgbClr val="FFFF66"/>
                </a:gs>
                <a:gs pos="100000">
                  <a:srgbClr val="FFFF6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501" name="Text Box 85"/>
            <p:cNvSpPr txBox="1">
              <a:spLocks noChangeArrowheads="1"/>
            </p:cNvSpPr>
            <p:nvPr/>
          </p:nvSpPr>
          <p:spPr bwMode="auto">
            <a:xfrm>
              <a:off x="1636" y="3532"/>
              <a:ext cx="3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G</a:t>
              </a:r>
            </a:p>
          </p:txBody>
        </p:sp>
        <p:sp>
          <p:nvSpPr>
            <p:cNvPr id="188502" name="Line 86"/>
            <p:cNvSpPr>
              <a:spLocks noChangeShapeType="1"/>
            </p:cNvSpPr>
            <p:nvPr/>
          </p:nvSpPr>
          <p:spPr bwMode="auto">
            <a:xfrm>
              <a:off x="1394" y="4163"/>
              <a:ext cx="2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503" name="Line 87"/>
            <p:cNvSpPr>
              <a:spLocks noChangeShapeType="1"/>
            </p:cNvSpPr>
            <p:nvPr/>
          </p:nvSpPr>
          <p:spPr bwMode="auto">
            <a:xfrm>
              <a:off x="1418" y="4187"/>
              <a:ext cx="19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504" name="Line 88"/>
            <p:cNvSpPr>
              <a:spLocks noChangeShapeType="1"/>
            </p:cNvSpPr>
            <p:nvPr/>
          </p:nvSpPr>
          <p:spPr bwMode="auto">
            <a:xfrm>
              <a:off x="1442" y="4212"/>
              <a:ext cx="1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505" name="Text Box 89"/>
            <p:cNvSpPr txBox="1">
              <a:spLocks noChangeArrowheads="1"/>
            </p:cNvSpPr>
            <p:nvPr/>
          </p:nvSpPr>
          <p:spPr bwMode="auto">
            <a:xfrm>
              <a:off x="1646" y="3671"/>
              <a:ext cx="2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+</a:t>
              </a:r>
            </a:p>
          </p:txBody>
        </p:sp>
        <p:sp>
          <p:nvSpPr>
            <p:cNvPr id="188506" name="Text Box 90"/>
            <p:cNvSpPr txBox="1">
              <a:spLocks noChangeArrowheads="1"/>
            </p:cNvSpPr>
            <p:nvPr/>
          </p:nvSpPr>
          <p:spPr bwMode="auto">
            <a:xfrm>
              <a:off x="1612" y="3389"/>
              <a:ext cx="2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-</a:t>
              </a:r>
            </a:p>
          </p:txBody>
        </p:sp>
        <p:sp>
          <p:nvSpPr>
            <p:cNvPr id="188507" name="Line 91"/>
            <p:cNvSpPr>
              <a:spLocks noChangeShapeType="1"/>
            </p:cNvSpPr>
            <p:nvPr/>
          </p:nvSpPr>
          <p:spPr bwMode="auto">
            <a:xfrm flipH="1" flipV="1">
              <a:off x="1371" y="3533"/>
              <a:ext cx="313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508" name="Line 92"/>
            <p:cNvSpPr>
              <a:spLocks noChangeShapeType="1"/>
            </p:cNvSpPr>
            <p:nvPr/>
          </p:nvSpPr>
          <p:spPr bwMode="auto">
            <a:xfrm flipH="1">
              <a:off x="2071" y="3655"/>
              <a:ext cx="4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188510" name="AutoShape 94"/>
            <p:cNvCxnSpPr>
              <a:cxnSpLocks noChangeShapeType="1"/>
            </p:cNvCxnSpPr>
            <p:nvPr/>
          </p:nvCxnSpPr>
          <p:spPr bwMode="auto">
            <a:xfrm rot="5400000" flipH="1">
              <a:off x="1870" y="3291"/>
              <a:ext cx="436" cy="29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88511" name="AutoShape 95"/>
            <p:cNvCxnSpPr>
              <a:cxnSpLocks noChangeShapeType="1"/>
            </p:cNvCxnSpPr>
            <p:nvPr/>
          </p:nvCxnSpPr>
          <p:spPr bwMode="auto">
            <a:xfrm rot="10800000" flipV="1">
              <a:off x="1565" y="3218"/>
              <a:ext cx="218" cy="29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88512" name="Text Box 96"/>
            <p:cNvSpPr txBox="1">
              <a:spLocks noChangeArrowheads="1"/>
            </p:cNvSpPr>
            <p:nvPr/>
          </p:nvSpPr>
          <p:spPr bwMode="auto">
            <a:xfrm>
              <a:off x="984" y="3605"/>
              <a:ext cx="3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  <a:r>
                <a:rPr lang="en-US" baseline="-25000"/>
                <a:t>in</a:t>
              </a:r>
            </a:p>
          </p:txBody>
        </p:sp>
        <p:sp>
          <p:nvSpPr>
            <p:cNvPr id="188513" name="Oval 97"/>
            <p:cNvSpPr>
              <a:spLocks noChangeArrowheads="1"/>
            </p:cNvSpPr>
            <p:nvPr/>
          </p:nvSpPr>
          <p:spPr bwMode="auto">
            <a:xfrm>
              <a:off x="1540" y="3485"/>
              <a:ext cx="72" cy="72"/>
            </a:xfrm>
            <a:prstGeom prst="ellipse">
              <a:avLst/>
            </a:prstGeom>
            <a:solidFill>
              <a:srgbClr val="F00E0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514" name="Text Box 98"/>
            <p:cNvSpPr txBox="1">
              <a:spLocks noChangeArrowheads="1"/>
            </p:cNvSpPr>
            <p:nvPr/>
          </p:nvSpPr>
          <p:spPr bwMode="auto">
            <a:xfrm>
              <a:off x="1467" y="3509"/>
              <a:ext cx="3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b="1">
                  <a:solidFill>
                    <a:srgbClr val="F00E0E"/>
                  </a:solidFill>
                  <a:latin typeface="Symbol" pitchFamily="18" charset="2"/>
                </a:rPr>
                <a:t>S</a:t>
              </a:r>
              <a:endParaRPr lang="en-US" b="1">
                <a:latin typeface="Symbol" pitchFamily="18" charset="2"/>
              </a:endParaRPr>
            </a:p>
          </p:txBody>
        </p:sp>
        <p:grpSp>
          <p:nvGrpSpPr>
            <p:cNvPr id="188515" name="Group 99"/>
            <p:cNvGrpSpPr>
              <a:grpSpLocks/>
            </p:cNvGrpSpPr>
            <p:nvPr/>
          </p:nvGrpSpPr>
          <p:grpSpPr bwMode="auto">
            <a:xfrm>
              <a:off x="1274" y="3436"/>
              <a:ext cx="73" cy="242"/>
              <a:chOff x="2033" y="3466"/>
              <a:chExt cx="73" cy="242"/>
            </a:xfrm>
          </p:grpSpPr>
          <p:sp>
            <p:nvSpPr>
              <p:cNvPr id="188516" name="Rectangle 100"/>
              <p:cNvSpPr>
                <a:spLocks noChangeArrowheads="1"/>
              </p:cNvSpPr>
              <p:nvPr/>
            </p:nvSpPr>
            <p:spPr bwMode="auto">
              <a:xfrm>
                <a:off x="2033" y="3466"/>
                <a:ext cx="24" cy="24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517" name="Rectangle 101"/>
              <p:cNvSpPr>
                <a:spLocks noChangeArrowheads="1"/>
              </p:cNvSpPr>
              <p:nvPr/>
            </p:nvSpPr>
            <p:spPr bwMode="auto">
              <a:xfrm>
                <a:off x="2082" y="3466"/>
                <a:ext cx="24" cy="24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8518" name="Text Box 102"/>
            <p:cNvSpPr txBox="1">
              <a:spLocks noChangeArrowheads="1"/>
            </p:cNvSpPr>
            <p:nvPr/>
          </p:nvSpPr>
          <p:spPr bwMode="auto">
            <a:xfrm>
              <a:off x="1758" y="3218"/>
              <a:ext cx="3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f</a:t>
              </a:r>
            </a:p>
          </p:txBody>
        </p:sp>
        <p:sp>
          <p:nvSpPr>
            <p:cNvPr id="188509" name="AutoShape 93"/>
            <p:cNvSpPr>
              <a:spLocks noChangeArrowheads="1"/>
            </p:cNvSpPr>
            <p:nvPr/>
          </p:nvSpPr>
          <p:spPr bwMode="auto">
            <a:xfrm>
              <a:off x="1686" y="3170"/>
              <a:ext cx="435" cy="9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88521" name="Object 105"/>
          <p:cNvGraphicFramePr>
            <a:graphicFrameLocks noChangeAspect="1"/>
          </p:cNvGraphicFramePr>
          <p:nvPr/>
        </p:nvGraphicFramePr>
        <p:xfrm>
          <a:off x="4533900" y="5368925"/>
          <a:ext cx="2781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21" name="Equation" r:id="rId6" imgW="2781000" imgH="749160" progId="Equation.DSMT4">
                  <p:embed/>
                </p:oleObj>
              </mc:Choice>
              <mc:Fallback>
                <p:oleObj name="Equation" r:id="rId6" imgW="2781000" imgH="749160" progId="Equation.DSMT4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5368925"/>
                        <a:ext cx="27813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522" name="Text Box 106"/>
          <p:cNvSpPr txBox="1">
            <a:spLocks noChangeArrowheads="1"/>
          </p:cNvSpPr>
          <p:nvPr/>
        </p:nvSpPr>
        <p:spPr bwMode="auto">
          <a:xfrm>
            <a:off x="4338638" y="6156325"/>
            <a:ext cx="2100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Differentiator</a:t>
            </a:r>
          </a:p>
        </p:txBody>
      </p:sp>
      <p:sp>
        <p:nvSpPr>
          <p:cNvPr id="96" name="Text Box 47"/>
          <p:cNvSpPr txBox="1">
            <a:spLocks noChangeArrowheads="1"/>
          </p:cNvSpPr>
          <p:nvPr/>
        </p:nvSpPr>
        <p:spPr bwMode="auto">
          <a:xfrm>
            <a:off x="457200" y="2286000"/>
            <a:ext cx="614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I</a:t>
            </a:r>
            <a:r>
              <a:rPr lang="en-US" baseline="-25000" dirty="0" err="1"/>
              <a:t>in</a:t>
            </a:r>
            <a:endParaRPr lang="en-US" baseline="-25000" dirty="0"/>
          </a:p>
        </p:txBody>
      </p:sp>
      <p:sp>
        <p:nvSpPr>
          <p:cNvPr id="97" name="Text Box 47"/>
          <p:cNvSpPr txBox="1">
            <a:spLocks noChangeArrowheads="1"/>
          </p:cNvSpPr>
          <p:nvPr/>
        </p:nvSpPr>
        <p:spPr bwMode="auto">
          <a:xfrm>
            <a:off x="1404938" y="1851025"/>
            <a:ext cx="614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</a:t>
            </a:r>
            <a:r>
              <a:rPr lang="en-US" baseline="-25000" dirty="0"/>
              <a:t>f</a:t>
            </a:r>
          </a:p>
        </p:txBody>
      </p:sp>
      <p:cxnSp>
        <p:nvCxnSpPr>
          <p:cNvPr id="101" name="Straight Arrow Connector 100"/>
          <p:cNvCxnSpPr/>
          <p:nvPr/>
        </p:nvCxnSpPr>
        <p:spPr bwMode="auto">
          <a:xfrm>
            <a:off x="1485900" y="2286000"/>
            <a:ext cx="4572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571500" y="2781300"/>
            <a:ext cx="4572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04" name="Object 103"/>
          <p:cNvGraphicFramePr>
            <a:graphicFrameLocks noChangeAspect="1"/>
          </p:cNvGraphicFramePr>
          <p:nvPr/>
        </p:nvGraphicFramePr>
        <p:xfrm>
          <a:off x="8343900" y="2476500"/>
          <a:ext cx="749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25" name="Equation" r:id="rId8" imgW="749160" imgH="342720" progId="Equation.DSMT4">
                  <p:embed/>
                </p:oleObj>
              </mc:Choice>
              <mc:Fallback>
                <p:oleObj name="Equation" r:id="rId8" imgW="749160" imgH="34272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3900" y="2476500"/>
                        <a:ext cx="749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526" name="Object 110"/>
          <p:cNvGraphicFramePr>
            <a:graphicFrameLocks noChangeAspect="1"/>
          </p:cNvGraphicFramePr>
          <p:nvPr/>
        </p:nvGraphicFramePr>
        <p:xfrm>
          <a:off x="152401" y="2514600"/>
          <a:ext cx="296334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26" name="Equation" r:id="rId10" imgW="380880" imgH="342720" progId="Equation.DSMT4">
                  <p:embed/>
                </p:oleObj>
              </mc:Choice>
              <mc:Fallback>
                <p:oleObj name="Equation" r:id="rId10" imgW="380880" imgH="342720" progId="Equation.DSMT4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1" y="2514600"/>
                        <a:ext cx="296334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527" name="Object 111"/>
          <p:cNvGraphicFramePr>
            <a:graphicFrameLocks noChangeAspect="1"/>
          </p:cNvGraphicFramePr>
          <p:nvPr/>
        </p:nvGraphicFramePr>
        <p:xfrm>
          <a:off x="2400300" y="2705100"/>
          <a:ext cx="40481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27" name="Equation" r:id="rId12" imgW="520560" imgH="355320" progId="Equation.DSMT4">
                  <p:embed/>
                </p:oleObj>
              </mc:Choice>
              <mc:Fallback>
                <p:oleObj name="Equation" r:id="rId12" imgW="520560" imgH="355320" progId="Equation.DSMT4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2705100"/>
                        <a:ext cx="404812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Comparator/Digitizer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Signal Process.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Udo Schröder,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95E5-EA1F-437D-BE64-E20E4A383F5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419600" y="990600"/>
            <a:ext cx="46101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Functionality:</a:t>
            </a:r>
          </a:p>
          <a:p>
            <a:pPr algn="l"/>
            <a:r>
              <a:rPr lang="en-US" dirty="0"/>
              <a:t>0≤ </a:t>
            </a:r>
            <a:r>
              <a:rPr lang="en-US" i="1" dirty="0" err="1"/>
              <a:t>U</a:t>
            </a:r>
            <a:r>
              <a:rPr lang="en-US" i="1" baseline="-25000" dirty="0" err="1"/>
              <a:t>out</a:t>
            </a:r>
            <a:r>
              <a:rPr lang="en-US" dirty="0"/>
              <a:t> ≤ +5V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Initially (</a:t>
            </a:r>
            <a:r>
              <a:rPr lang="en-US" i="1" dirty="0" err="1"/>
              <a:t>U</a:t>
            </a:r>
            <a:r>
              <a:rPr lang="en-US" i="1" baseline="-25000" dirty="0" err="1"/>
              <a:t>in</a:t>
            </a:r>
            <a:r>
              <a:rPr lang="en-US" i="1" baseline="-25000" dirty="0"/>
              <a:t> </a:t>
            </a:r>
            <a:r>
              <a:rPr lang="en-US" i="1" dirty="0"/>
              <a:t>open, not connected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+ input at </a:t>
            </a:r>
            <a:r>
              <a:rPr lang="en-US" dirty="0" err="1"/>
              <a:t>U</a:t>
            </a:r>
            <a:r>
              <a:rPr lang="en-US" baseline="-25000" dirty="0" err="1"/>
              <a:t>Thr</a:t>
            </a:r>
            <a:r>
              <a:rPr lang="en-US" baseline="-25000" dirty="0"/>
              <a:t> </a:t>
            </a:r>
            <a:r>
              <a:rPr lang="en-US" dirty="0"/>
              <a:t>=+2.5 V</a:t>
            </a:r>
          </a:p>
          <a:p>
            <a:pPr algn="l"/>
            <a:br>
              <a:rPr lang="en-US" dirty="0"/>
            </a:br>
            <a:r>
              <a:rPr lang="en-US" dirty="0"/>
              <a:t>If </a:t>
            </a:r>
            <a:r>
              <a:rPr lang="en-US" i="1" dirty="0" err="1"/>
              <a:t>U</a:t>
            </a:r>
            <a:r>
              <a:rPr lang="en-US" i="1" baseline="-25000" dirty="0" err="1"/>
              <a:t>in</a:t>
            </a:r>
            <a:r>
              <a:rPr lang="en-US" dirty="0"/>
              <a:t> &lt; +2.5 V </a:t>
            </a:r>
            <a:r>
              <a:rPr lang="en-US" dirty="0">
                <a:sym typeface="Wingdings" pitchFamily="2" charset="2"/>
              </a:rPr>
              <a:t> R</a:t>
            </a:r>
            <a:r>
              <a:rPr lang="en-US" baseline="-25000" dirty="0">
                <a:sym typeface="Wingdings" pitchFamily="2" charset="2"/>
              </a:rPr>
              <a:t>3 </a:t>
            </a:r>
            <a:r>
              <a:rPr lang="en-US" dirty="0">
                <a:sym typeface="Wingdings" pitchFamily="2" charset="2"/>
              </a:rPr>
              <a:t>no current</a:t>
            </a:r>
          </a:p>
          <a:p>
            <a:pPr algn="l"/>
            <a:r>
              <a:rPr lang="en-US" dirty="0">
                <a:sym typeface="Wingdings" pitchFamily="2" charset="2"/>
              </a:rPr>
              <a:t>                     </a:t>
            </a:r>
            <a:r>
              <a:rPr lang="en-US" dirty="0" err="1"/>
              <a:t>U</a:t>
            </a:r>
            <a:r>
              <a:rPr lang="en-US" baseline="-25000" dirty="0" err="1"/>
              <a:t>out</a:t>
            </a:r>
            <a:r>
              <a:rPr lang="en-US" dirty="0">
                <a:sym typeface="Wingdings" pitchFamily="2" charset="2"/>
              </a:rPr>
              <a:t> = 5V</a:t>
            </a:r>
          </a:p>
          <a:p>
            <a:pPr algn="l"/>
            <a:r>
              <a:rPr lang="en-US" dirty="0"/>
              <a:t>If </a:t>
            </a:r>
            <a:r>
              <a:rPr lang="en-US" i="1" dirty="0" err="1"/>
              <a:t>U</a:t>
            </a:r>
            <a:r>
              <a:rPr lang="en-US" i="1" baseline="-25000" dirty="0" err="1"/>
              <a:t>in</a:t>
            </a:r>
            <a:r>
              <a:rPr lang="en-US" dirty="0"/>
              <a:t> &gt; +2.5 V </a:t>
            </a:r>
            <a:r>
              <a:rPr lang="en-US" dirty="0">
                <a:sym typeface="Wingdings" pitchFamily="2" charset="2"/>
              </a:rPr>
              <a:t> R</a:t>
            </a:r>
            <a:r>
              <a:rPr lang="en-US" baseline="-25000" dirty="0">
                <a:sym typeface="Wingdings" pitchFamily="2" charset="2"/>
              </a:rPr>
              <a:t>3 </a:t>
            </a:r>
            <a:r>
              <a:rPr lang="en-US" dirty="0">
                <a:sym typeface="Wingdings" pitchFamily="2" charset="2"/>
              </a:rPr>
              <a:t>max current</a:t>
            </a:r>
          </a:p>
          <a:p>
            <a:pPr algn="l"/>
            <a:r>
              <a:rPr lang="en-US" dirty="0">
                <a:sym typeface="Wingdings" pitchFamily="2" charset="2"/>
              </a:rPr>
              <a:t>                       </a:t>
            </a:r>
            <a:r>
              <a:rPr lang="en-US" dirty="0" err="1"/>
              <a:t>U</a:t>
            </a:r>
            <a:r>
              <a:rPr lang="en-US" baseline="-25000" dirty="0" err="1"/>
              <a:t>out</a:t>
            </a:r>
            <a:r>
              <a:rPr lang="en-US" dirty="0">
                <a:sym typeface="Wingdings" pitchFamily="2" charset="2"/>
              </a:rPr>
              <a:t> = 0V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495300" y="51435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Device essentially digitizes analog pulse amplitude.</a:t>
            </a:r>
          </a:p>
          <a:p>
            <a:pPr algn="l"/>
            <a:r>
              <a:rPr lang="en-US" sz="1800" dirty="0"/>
              <a:t>Stack of several </a:t>
            </a:r>
            <a:r>
              <a:rPr lang="en-US" sz="1800" dirty="0">
                <a:sym typeface="Wingdings" pitchFamily="2" charset="2"/>
              </a:rPr>
              <a:t> ADC</a:t>
            </a:r>
            <a:endParaRPr lang="en-US" sz="18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495300" y="990600"/>
            <a:ext cx="3543300" cy="4191000"/>
            <a:chOff x="495300" y="990600"/>
            <a:chExt cx="3543300" cy="4191000"/>
          </a:xfrm>
        </p:grpSpPr>
        <p:sp>
          <p:nvSpPr>
            <p:cNvPr id="81" name="Rectangle 80"/>
            <p:cNvSpPr/>
            <p:nvPr/>
          </p:nvSpPr>
          <p:spPr bwMode="auto">
            <a:xfrm>
              <a:off x="495300" y="990600"/>
              <a:ext cx="3543300" cy="419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609600" y="1028700"/>
              <a:ext cx="3429000" cy="4005262"/>
              <a:chOff x="609600" y="1028700"/>
              <a:chExt cx="3429000" cy="4005262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609600" y="1028700"/>
                <a:ext cx="3429000" cy="4005262"/>
                <a:chOff x="609600" y="947738"/>
                <a:chExt cx="3429000" cy="4005262"/>
              </a:xfrm>
            </p:grpSpPr>
            <p:cxnSp>
              <p:nvCxnSpPr>
                <p:cNvPr id="65" name="Elbow Connector 64"/>
                <p:cNvCxnSpPr/>
                <p:nvPr/>
              </p:nvCxnSpPr>
              <p:spPr bwMode="auto">
                <a:xfrm>
                  <a:off x="990600" y="2895600"/>
                  <a:ext cx="1028700" cy="1588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63" name="Group 62"/>
                <p:cNvGrpSpPr/>
                <p:nvPr/>
              </p:nvGrpSpPr>
              <p:grpSpPr>
                <a:xfrm>
                  <a:off x="609600" y="947738"/>
                  <a:ext cx="3429000" cy="4005262"/>
                  <a:chOff x="609600" y="947738"/>
                  <a:chExt cx="3429000" cy="4005262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609600" y="947738"/>
                    <a:ext cx="3429000" cy="2938462"/>
                    <a:chOff x="342900" y="452438"/>
                    <a:chExt cx="3429000" cy="2938462"/>
                  </a:xfrm>
                </p:grpSpPr>
                <p:sp>
                  <p:nvSpPr>
                    <p:cNvPr id="9" name="Line 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447800" y="3009900"/>
                      <a:ext cx="47775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8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2900" y="2133600"/>
                      <a:ext cx="2667144" cy="1257300"/>
                      <a:chOff x="69" y="1068"/>
                      <a:chExt cx="1351" cy="495"/>
                    </a:xfrm>
                  </p:grpSpPr>
                  <p:grpSp>
                    <p:nvGrpSpPr>
                      <p:cNvPr id="13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03" y="1068"/>
                        <a:ext cx="717" cy="495"/>
                        <a:chOff x="945" y="826"/>
                        <a:chExt cx="717" cy="495"/>
                      </a:xfrm>
                    </p:grpSpPr>
                    <p:grpSp>
                      <p:nvGrpSpPr>
                        <p:cNvPr id="15" name="Group 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23" y="829"/>
                          <a:ext cx="391" cy="444"/>
                          <a:chOff x="555" y="822"/>
                          <a:chExt cx="391" cy="444"/>
                        </a:xfrm>
                      </p:grpSpPr>
                      <p:sp>
                        <p:nvSpPr>
                          <p:cNvPr id="20" name="AutoShape 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5400000">
                            <a:off x="530" y="850"/>
                            <a:ext cx="444" cy="388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gradFill rotWithShape="1">
                            <a:gsLst>
                              <a:gs pos="0">
                                <a:srgbClr val="FFFF66">
                                  <a:gamma/>
                                  <a:shade val="46275"/>
                                  <a:invGamma/>
                                </a:srgbClr>
                              </a:gs>
                              <a:gs pos="50000">
                                <a:srgbClr val="FFFF66"/>
                              </a:gs>
                              <a:gs pos="100000">
                                <a:srgbClr val="FFFF66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lin ang="0" scaled="1"/>
                          </a:gra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" name="Text Box 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55" y="943"/>
                            <a:ext cx="311" cy="20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en-US" sz="2800" dirty="0"/>
                              <a:t>&gt;</a:t>
                            </a:r>
                          </a:p>
                        </p:txBody>
                      </p:sp>
                    </p:grpSp>
                    <p:sp>
                      <p:nvSpPr>
                        <p:cNvPr id="16" name="Text Box 1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64" y="1071"/>
                          <a:ext cx="217" cy="2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dirty="0"/>
                            <a:t>+</a:t>
                          </a:r>
                        </a:p>
                      </p:txBody>
                    </p:sp>
                    <p:sp>
                      <p:nvSpPr>
                        <p:cNvPr id="17" name="Text Box 1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45" y="826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2400" dirty="0"/>
                            <a:t>-</a:t>
                          </a:r>
                        </a:p>
                      </p:txBody>
                    </p:sp>
                    <p:sp>
                      <p:nvSpPr>
                        <p:cNvPr id="19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420" y="1047"/>
                          <a:ext cx="242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4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9" y="1076"/>
                        <a:ext cx="498" cy="15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endParaRPr lang="en-US" i="1" dirty="0"/>
                      </a:p>
                    </p:txBody>
                  </p:sp>
                </p:grpSp>
                <p:graphicFrame>
                  <p:nvGraphicFramePr>
                    <p:cNvPr id="10" name="Object 9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302000" y="2552700"/>
                    <a:ext cx="469900" cy="3429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41666" name="Equation" r:id="rId2" imgW="469800" imgH="342720" progId="Equation.DSMT4">
                            <p:embed/>
                          </p:oleObj>
                        </mc:Choice>
                        <mc:Fallback>
                          <p:oleObj name="Equation" r:id="rId2" imgW="469800" imgH="342720" progId="Equation.DSMT4">
                            <p:embed/>
                            <p:pic>
                              <p:nvPicPr>
                                <p:cNvPr id="0" name="Picture 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3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302000" y="2552700"/>
                                  <a:ext cx="469900" cy="342900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11" name="Object 4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81000" y="2209800"/>
                    <a:ext cx="355600" cy="3683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41667" name="Equation" r:id="rId4" imgW="355320" imgH="368280" progId="Equation.DSMT4">
                            <p:embed/>
                          </p:oleObj>
                        </mc:Choice>
                        <mc:Fallback>
                          <p:oleObj name="Equation" r:id="rId4" imgW="355320" imgH="368280" progId="Equation.DSMT4">
                            <p:embed/>
                            <p:pic>
                              <p:nvPicPr>
                                <p:cNvPr id="0" name="Picture 3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5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81000" y="2209800"/>
                                  <a:ext cx="355600" cy="36830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12" name="Object 5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171700" y="452438"/>
                    <a:ext cx="1130300" cy="3683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41668" name="Equation" r:id="rId6" imgW="1130040" imgH="368280" progId="Equation.DSMT4">
                            <p:embed/>
                          </p:oleObj>
                        </mc:Choice>
                        <mc:Fallback>
                          <p:oleObj name="Equation" r:id="rId6" imgW="1130040" imgH="368280" progId="Equation.DSMT4">
                            <p:embed/>
                            <p:pic>
                              <p:nvPicPr>
                                <p:cNvPr id="0" name="Picture 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171700" y="452438"/>
                                  <a:ext cx="1130300" cy="36830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cxnSp>
                <p:nvCxnSpPr>
                  <p:cNvPr id="23" name="Straight Connector 22"/>
                  <p:cNvCxnSpPr/>
                  <p:nvPr/>
                </p:nvCxnSpPr>
                <p:spPr bwMode="auto">
                  <a:xfrm rot="5400000">
                    <a:off x="2047875" y="2239169"/>
                    <a:ext cx="1847056" cy="79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26" name="AutoShape 67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627313" y="2282824"/>
                    <a:ext cx="690563" cy="15398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43000" y="4000500"/>
                    <a:ext cx="614362" cy="396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dirty="0"/>
                      <a:t>R</a:t>
                    </a:r>
                    <a:r>
                      <a:rPr lang="en-US" baseline="-25000" dirty="0"/>
                      <a:t>1</a:t>
                    </a:r>
                  </a:p>
                </p:txBody>
              </p:sp>
              <p:cxnSp>
                <p:nvCxnSpPr>
                  <p:cNvPr id="35" name="Elbow Connector 34"/>
                  <p:cNvCxnSpPr/>
                  <p:nvPr/>
                </p:nvCxnSpPr>
                <p:spPr bwMode="auto">
                  <a:xfrm rot="5400000" flipH="1" flipV="1">
                    <a:off x="838200" y="2705100"/>
                    <a:ext cx="3009900" cy="1257300"/>
                  </a:xfrm>
                  <a:prstGeom prst="bentConnector3">
                    <a:avLst>
                      <a:gd name="adj1" fmla="val 100037"/>
                    </a:avLst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37" name="AutoShape 67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1370013" y="2320924"/>
                    <a:ext cx="690563" cy="15398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 bwMode="auto">
                  <a:xfrm>
                    <a:off x="2895600" y="3124200"/>
                    <a:ext cx="114300" cy="1143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 bwMode="auto">
                  <a:xfrm>
                    <a:off x="1676400" y="3467100"/>
                    <a:ext cx="114300" cy="1143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 bwMode="auto">
                  <a:xfrm>
                    <a:off x="2895600" y="1752600"/>
                    <a:ext cx="114300" cy="1143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50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1524000" y="4875213"/>
                    <a:ext cx="3841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562100" y="4913313"/>
                    <a:ext cx="3079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600200" y="4953000"/>
                    <a:ext cx="23018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AutoShape 67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1370012" y="4116388"/>
                    <a:ext cx="690563" cy="15398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 bwMode="auto">
                  <a:xfrm>
                    <a:off x="990600" y="2819400"/>
                    <a:ext cx="114300" cy="1143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 bwMode="auto">
                  <a:xfrm>
                    <a:off x="3276600" y="3124200"/>
                    <a:ext cx="114300" cy="1143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60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4900" y="2019300"/>
                    <a:ext cx="614362" cy="396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dirty="0"/>
                      <a:t>R</a:t>
                    </a:r>
                    <a:r>
                      <a:rPr lang="en-US" baseline="-25000" dirty="0"/>
                      <a:t>2</a:t>
                    </a:r>
                  </a:p>
                </p:txBody>
              </p:sp>
              <p:sp>
                <p:nvSpPr>
                  <p:cNvPr id="61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1800" y="2041525"/>
                    <a:ext cx="614362" cy="396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dirty="0"/>
                      <a:t>R</a:t>
                    </a:r>
                    <a:r>
                      <a:rPr lang="en-US" baseline="-25000" dirty="0"/>
                      <a:t>3</a:t>
                    </a:r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 bwMode="auto">
                  <a:xfrm>
                    <a:off x="2857500" y="1257300"/>
                    <a:ext cx="228600" cy="2286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</p:grpSp>
          </p:grpSp>
          <p:cxnSp>
            <p:nvCxnSpPr>
              <p:cNvPr id="54" name="Elbow Connector 53"/>
              <p:cNvCxnSpPr/>
              <p:nvPr/>
            </p:nvCxnSpPr>
            <p:spPr bwMode="auto">
              <a:xfrm>
                <a:off x="1066800" y="4876800"/>
                <a:ext cx="2247900" cy="1588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6" name="Oval 55"/>
              <p:cNvSpPr/>
              <p:nvPr/>
            </p:nvSpPr>
            <p:spPr bwMode="auto">
              <a:xfrm>
                <a:off x="3276600" y="4838700"/>
                <a:ext cx="114300" cy="114300"/>
              </a:xfrm>
              <a:prstGeom prst="ellipse">
                <a:avLst/>
              </a:prstGeom>
              <a:solidFill>
                <a:srgbClr val="4D29C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1638300" y="4800600"/>
                <a:ext cx="114300" cy="114300"/>
              </a:xfrm>
              <a:prstGeom prst="ellipse">
                <a:avLst/>
              </a:prstGeom>
              <a:solidFill>
                <a:srgbClr val="4D29C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990600" y="4800600"/>
                <a:ext cx="114300" cy="114300"/>
              </a:xfrm>
              <a:prstGeom prst="ellipse">
                <a:avLst/>
              </a:prstGeom>
              <a:solidFill>
                <a:srgbClr val="4D29C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4027659" y="4266406"/>
            <a:ext cx="4963941" cy="2362994"/>
            <a:chOff x="3924300" y="4114800"/>
            <a:chExt cx="4963941" cy="2362994"/>
          </a:xfrm>
        </p:grpSpPr>
        <p:grpSp>
          <p:nvGrpSpPr>
            <p:cNvPr id="71" name="Group 70"/>
            <p:cNvGrpSpPr/>
            <p:nvPr/>
          </p:nvGrpSpPr>
          <p:grpSpPr>
            <a:xfrm>
              <a:off x="3924300" y="4229100"/>
              <a:ext cx="4933950" cy="2248694"/>
              <a:chOff x="3581400" y="4229100"/>
              <a:chExt cx="4933950" cy="2248694"/>
            </a:xfrm>
          </p:grpSpPr>
          <p:cxnSp>
            <p:nvCxnSpPr>
              <p:cNvPr id="72" name="Straight Arrow Connector 71"/>
              <p:cNvCxnSpPr/>
              <p:nvPr/>
            </p:nvCxnSpPr>
            <p:spPr bwMode="auto">
              <a:xfrm rot="5400000">
                <a:off x="3219450" y="5391150"/>
                <a:ext cx="2171700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73" name="Straight Arrow Connector 72"/>
              <p:cNvCxnSpPr/>
              <p:nvPr/>
            </p:nvCxnSpPr>
            <p:spPr bwMode="auto">
              <a:xfrm rot="10800000">
                <a:off x="4038600" y="6248400"/>
                <a:ext cx="4476750" cy="1905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>
                <a:off x="4076700" y="5410200"/>
                <a:ext cx="3924300" cy="381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>
                <a:off x="4076700" y="4572000"/>
                <a:ext cx="3429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0" name="Freeform 79"/>
              <p:cNvSpPr/>
              <p:nvPr/>
            </p:nvSpPr>
            <p:spPr bwMode="auto">
              <a:xfrm>
                <a:off x="4318782" y="4865077"/>
                <a:ext cx="3953021" cy="1352843"/>
              </a:xfrm>
              <a:custGeom>
                <a:avLst/>
                <a:gdLst>
                  <a:gd name="connsiteX0" fmla="*/ 0 w 3953021"/>
                  <a:gd name="connsiteY0" fmla="*/ 1352843 h 1352843"/>
                  <a:gd name="connsiteX1" fmla="*/ 534572 w 3953021"/>
                  <a:gd name="connsiteY1" fmla="*/ 1184031 h 1352843"/>
                  <a:gd name="connsiteX2" fmla="*/ 998806 w 3953021"/>
                  <a:gd name="connsiteY2" fmla="*/ 565052 h 1352843"/>
                  <a:gd name="connsiteX3" fmla="*/ 1322363 w 3953021"/>
                  <a:gd name="connsiteY3" fmla="*/ 72683 h 1352843"/>
                  <a:gd name="connsiteX4" fmla="*/ 1927273 w 3953021"/>
                  <a:gd name="connsiteY4" fmla="*/ 128954 h 1352843"/>
                  <a:gd name="connsiteX5" fmla="*/ 2574387 w 3953021"/>
                  <a:gd name="connsiteY5" fmla="*/ 593188 h 1352843"/>
                  <a:gd name="connsiteX6" fmla="*/ 3305907 w 3953021"/>
                  <a:gd name="connsiteY6" fmla="*/ 1127760 h 1352843"/>
                  <a:gd name="connsiteX7" fmla="*/ 3953021 w 3953021"/>
                  <a:gd name="connsiteY7" fmla="*/ 1352843 h 135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53021" h="1352843">
                    <a:moveTo>
                      <a:pt x="0" y="1352843"/>
                    </a:moveTo>
                    <a:cubicBezTo>
                      <a:pt x="184052" y="1334086"/>
                      <a:pt x="368104" y="1315329"/>
                      <a:pt x="534572" y="1184031"/>
                    </a:cubicBezTo>
                    <a:cubicBezTo>
                      <a:pt x="701040" y="1052733"/>
                      <a:pt x="867508" y="750277"/>
                      <a:pt x="998806" y="565052"/>
                    </a:cubicBezTo>
                    <a:cubicBezTo>
                      <a:pt x="1130104" y="379827"/>
                      <a:pt x="1167619" y="145366"/>
                      <a:pt x="1322363" y="72683"/>
                    </a:cubicBezTo>
                    <a:cubicBezTo>
                      <a:pt x="1477107" y="0"/>
                      <a:pt x="1718602" y="42203"/>
                      <a:pt x="1927273" y="128954"/>
                    </a:cubicBezTo>
                    <a:cubicBezTo>
                      <a:pt x="2135944" y="215705"/>
                      <a:pt x="2574387" y="593188"/>
                      <a:pt x="2574387" y="593188"/>
                    </a:cubicBezTo>
                    <a:cubicBezTo>
                      <a:pt x="2804159" y="759656"/>
                      <a:pt x="3076135" y="1001151"/>
                      <a:pt x="3305907" y="1127760"/>
                    </a:cubicBezTo>
                    <a:cubicBezTo>
                      <a:pt x="3535679" y="1254369"/>
                      <a:pt x="3744350" y="1303606"/>
                      <a:pt x="3953021" y="1352843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90ED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83" name="Elbow Connector 82"/>
              <p:cNvCxnSpPr/>
              <p:nvPr/>
            </p:nvCxnSpPr>
            <p:spPr bwMode="auto">
              <a:xfrm rot="16200000" flipH="1">
                <a:off x="3962400" y="4914900"/>
                <a:ext cx="1676400" cy="990600"/>
              </a:xfrm>
              <a:prstGeom prst="bentConnector3">
                <a:avLst>
                  <a:gd name="adj1" fmla="val 490"/>
                </a:avLst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Elbow Connector 85"/>
              <p:cNvCxnSpPr/>
              <p:nvPr/>
            </p:nvCxnSpPr>
            <p:spPr bwMode="auto">
              <a:xfrm rot="5400000" flipH="1" flipV="1">
                <a:off x="6705600" y="4800600"/>
                <a:ext cx="1562100" cy="1257300"/>
              </a:xfrm>
              <a:prstGeom prst="bentConnector3">
                <a:avLst>
                  <a:gd name="adj1" fmla="val 101332"/>
                </a:avLst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>
                <a:off x="5295900" y="6248400"/>
                <a:ext cx="15240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aphicFrame>
            <p:nvGraphicFramePr>
              <p:cNvPr id="100" name="Object 4"/>
              <p:cNvGraphicFramePr>
                <a:graphicFrameLocks noChangeAspect="1"/>
              </p:cNvGraphicFramePr>
              <p:nvPr/>
            </p:nvGraphicFramePr>
            <p:xfrm>
              <a:off x="5702300" y="4927600"/>
              <a:ext cx="355600" cy="368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1670" name="Equation" r:id="rId8" imgW="355320" imgH="368280" progId="Equation.DSMT4">
                      <p:embed/>
                    </p:oleObj>
                  </mc:Choice>
                  <mc:Fallback>
                    <p:oleObj name="Equation" r:id="rId8" imgW="355320" imgH="368280" progId="Equation.DSMT4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02300" y="4927600"/>
                            <a:ext cx="355600" cy="368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1" name="Object 100"/>
              <p:cNvGraphicFramePr>
                <a:graphicFrameLocks noChangeAspect="1"/>
              </p:cNvGraphicFramePr>
              <p:nvPr/>
            </p:nvGraphicFramePr>
            <p:xfrm>
              <a:off x="4495800" y="4229100"/>
              <a:ext cx="469900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1671" name="Equation" r:id="rId10" imgW="469800" imgH="342720" progId="Equation.DSMT4">
                      <p:embed/>
                    </p:oleObj>
                  </mc:Choice>
                  <mc:Fallback>
                    <p:oleObj name="Equation" r:id="rId10" imgW="469800" imgH="342720" progId="Equation.DSMT4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5800" y="4229100"/>
                            <a:ext cx="469900" cy="3429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1672" name="Object 8"/>
              <p:cNvGraphicFramePr>
                <a:graphicFrameLocks noChangeAspect="1"/>
              </p:cNvGraphicFramePr>
              <p:nvPr/>
            </p:nvGraphicFramePr>
            <p:xfrm>
              <a:off x="7200900" y="4305300"/>
              <a:ext cx="469900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1672" name="Equation" r:id="rId11" imgW="469800" imgH="342720" progId="Equation.DSMT4">
                      <p:embed/>
                    </p:oleObj>
                  </mc:Choice>
                  <mc:Fallback>
                    <p:oleObj name="Equation" r:id="rId11" imgW="469800" imgH="342720" progId="Equation.DSMT4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0900" y="4305300"/>
                            <a:ext cx="469900" cy="3429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6" name="Rectangle 65"/>
              <p:cNvSpPr/>
              <p:nvPr/>
            </p:nvSpPr>
            <p:spPr>
              <a:xfrm>
                <a:off x="3581400" y="5143500"/>
                <a:ext cx="7328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2.5 V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581400" y="4423946"/>
                <a:ext cx="5277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5 V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619500" y="6057900"/>
                <a:ext cx="5277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0 V</a:t>
                </a:r>
              </a:p>
            </p:txBody>
          </p:sp>
        </p:grpSp>
        <p:sp>
          <p:nvSpPr>
            <p:cNvPr id="74" name="Rectangle 73"/>
            <p:cNvSpPr/>
            <p:nvPr/>
          </p:nvSpPr>
          <p:spPr>
            <a:xfrm>
              <a:off x="8610600" y="5829300"/>
              <a:ext cx="2776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/>
                <a:t>t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343400" y="4114800"/>
              <a:ext cx="3513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/>
                <a:t>U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Signal Process.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Udo Schröder, 2009</a:t>
            </a:r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D1A1-E29C-4097-B3BB-13D893A7BA4A}" type="slidenum">
              <a:rPr lang="en-US"/>
              <a:pPr/>
              <a:t>8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Charge Sensitive Preamp</a:t>
            </a:r>
          </a:p>
        </p:txBody>
      </p:sp>
      <p:sp>
        <p:nvSpPr>
          <p:cNvPr id="187429" name="Text Box 37"/>
          <p:cNvSpPr txBox="1">
            <a:spLocks noChangeArrowheads="1"/>
          </p:cNvSpPr>
          <p:nvPr/>
        </p:nvSpPr>
        <p:spPr bwMode="auto">
          <a:xfrm>
            <a:off x="4648200" y="1355725"/>
            <a:ext cx="40338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Inverting, integrating preamp</a:t>
            </a:r>
          </a:p>
          <a:p>
            <a:pPr algn="l">
              <a:spcBef>
                <a:spcPct val="50000"/>
              </a:spcBef>
            </a:pPr>
            <a:r>
              <a:rPr lang="en-US"/>
              <a:t>Pulse decay governed by t</a:t>
            </a:r>
            <a:r>
              <a:rPr lang="en-US" baseline="-25000"/>
              <a:t>dec</a:t>
            </a:r>
            <a:r>
              <a:rPr lang="en-US">
                <a:sym typeface="Euclid Symbol" pitchFamily="18" charset="2"/>
              </a:rPr>
              <a:t></a:t>
            </a:r>
            <a:r>
              <a:rPr lang="en-US"/>
              <a:t>1/R</a:t>
            </a:r>
            <a:r>
              <a:rPr lang="en-US" baseline="-25000"/>
              <a:t>f</a:t>
            </a:r>
            <a:r>
              <a:rPr lang="en-US"/>
              <a:t>C</a:t>
            </a:r>
            <a:r>
              <a:rPr lang="en-US" baseline="-25000"/>
              <a:t>f</a:t>
            </a:r>
            <a:r>
              <a:rPr lang="en-US"/>
              <a:t>.</a:t>
            </a:r>
          </a:p>
          <a:p>
            <a:pPr algn="l">
              <a:spcBef>
                <a:spcPct val="50000"/>
              </a:spcBef>
            </a:pPr>
            <a:r>
              <a:rPr lang="en-US"/>
              <a:t>Additional amplifier necessary for pulse shaping and gain.</a:t>
            </a:r>
          </a:p>
        </p:txBody>
      </p:sp>
      <p:grpSp>
        <p:nvGrpSpPr>
          <p:cNvPr id="187428" name="Group 36"/>
          <p:cNvGrpSpPr>
            <a:grpSpLocks/>
          </p:cNvGrpSpPr>
          <p:nvPr/>
        </p:nvGrpSpPr>
        <p:grpSpPr bwMode="auto">
          <a:xfrm>
            <a:off x="885825" y="1554162"/>
            <a:ext cx="3460750" cy="3817938"/>
            <a:chOff x="146" y="575"/>
            <a:chExt cx="2180" cy="2405"/>
          </a:xfrm>
        </p:grpSpPr>
        <p:sp>
          <p:nvSpPr>
            <p:cNvPr id="187398" name="Rectangle 6"/>
            <p:cNvSpPr>
              <a:spLocks noChangeArrowheads="1"/>
            </p:cNvSpPr>
            <p:nvPr/>
          </p:nvSpPr>
          <p:spPr bwMode="auto">
            <a:xfrm>
              <a:off x="1477" y="1216"/>
              <a:ext cx="35" cy="280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0" rev="0"/>
              </a:camera>
              <a:lightRig rig="legacyFlat2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7399" name="Rectangle 7"/>
            <p:cNvSpPr>
              <a:spLocks noChangeArrowheads="1"/>
            </p:cNvSpPr>
            <p:nvPr/>
          </p:nvSpPr>
          <p:spPr bwMode="auto">
            <a:xfrm>
              <a:off x="1574" y="1216"/>
              <a:ext cx="34" cy="280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0" rev="0"/>
              </a:camera>
              <a:lightRig rig="legacyFlat2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cxnSp>
          <p:nvCxnSpPr>
            <p:cNvPr id="187410" name="AutoShape 18"/>
            <p:cNvCxnSpPr>
              <a:cxnSpLocks noChangeShapeType="1"/>
              <a:stCxn id="187398" idx="1"/>
            </p:cNvCxnSpPr>
            <p:nvPr/>
          </p:nvCxnSpPr>
          <p:spPr bwMode="auto">
            <a:xfrm rot="10800000" flipV="1">
              <a:off x="1122" y="1356"/>
              <a:ext cx="355" cy="438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87401" name="Line 9"/>
            <p:cNvSpPr>
              <a:spLocks noChangeShapeType="1"/>
            </p:cNvSpPr>
            <p:nvPr/>
          </p:nvSpPr>
          <p:spPr bwMode="auto">
            <a:xfrm>
              <a:off x="1686" y="1871"/>
              <a:ext cx="6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402" name="Line 10"/>
            <p:cNvSpPr>
              <a:spLocks noChangeShapeType="1"/>
            </p:cNvSpPr>
            <p:nvPr/>
          </p:nvSpPr>
          <p:spPr bwMode="auto">
            <a:xfrm flipV="1">
              <a:off x="243" y="2928"/>
              <a:ext cx="2076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7403" name="Group 11"/>
            <p:cNvGrpSpPr>
              <a:grpSpLocks/>
            </p:cNvGrpSpPr>
            <p:nvPr/>
          </p:nvGrpSpPr>
          <p:grpSpPr bwMode="auto">
            <a:xfrm>
              <a:off x="170" y="1797"/>
              <a:ext cx="280" cy="1126"/>
              <a:chOff x="3155" y="2544"/>
              <a:chExt cx="280" cy="1066"/>
            </a:xfrm>
          </p:grpSpPr>
          <p:sp>
            <p:nvSpPr>
              <p:cNvPr id="187404" name="Line 12"/>
              <p:cNvSpPr>
                <a:spLocks noChangeShapeType="1"/>
              </p:cNvSpPr>
              <p:nvPr/>
            </p:nvSpPr>
            <p:spPr bwMode="auto">
              <a:xfrm flipH="1">
                <a:off x="3319" y="3097"/>
                <a:ext cx="0" cy="5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05" name="Line 13"/>
              <p:cNvSpPr>
                <a:spLocks noChangeShapeType="1"/>
              </p:cNvSpPr>
              <p:nvPr/>
            </p:nvSpPr>
            <p:spPr bwMode="auto">
              <a:xfrm flipH="1">
                <a:off x="3317" y="2544"/>
                <a:ext cx="0" cy="4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06" name="Rectangle 14"/>
              <p:cNvSpPr>
                <a:spLocks noChangeArrowheads="1"/>
              </p:cNvSpPr>
              <p:nvPr/>
            </p:nvSpPr>
            <p:spPr bwMode="auto">
              <a:xfrm rot="-5400000">
                <a:off x="3277" y="3005"/>
                <a:ext cx="35" cy="280"/>
              </a:xfrm>
              <a:prstGeom prst="rect">
                <a:avLst/>
              </a:prstGeom>
              <a:solidFill>
                <a:srgbClr val="FFFF66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1500000" lon="0" rev="0"/>
                </a:camera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FFFF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187407" name="Rectangle 15"/>
            <p:cNvSpPr>
              <a:spLocks noChangeArrowheads="1"/>
            </p:cNvSpPr>
            <p:nvPr/>
          </p:nvSpPr>
          <p:spPr bwMode="auto">
            <a:xfrm rot="-5400000">
              <a:off x="292" y="2207"/>
              <a:ext cx="35" cy="280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0" rev="0"/>
              </a:camera>
              <a:lightRig rig="legacyFlat2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7408" name="AutoShape 16"/>
            <p:cNvSpPr>
              <a:spLocks noChangeArrowheads="1"/>
            </p:cNvSpPr>
            <p:nvPr/>
          </p:nvSpPr>
          <p:spPr bwMode="auto">
            <a:xfrm rot="5400000">
              <a:off x="1329" y="1682"/>
              <a:ext cx="444" cy="38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66">
                    <a:gamma/>
                    <a:shade val="46275"/>
                    <a:invGamma/>
                  </a:srgbClr>
                </a:gs>
                <a:gs pos="50000">
                  <a:srgbClr val="FFFF66"/>
                </a:gs>
                <a:gs pos="100000">
                  <a:srgbClr val="FFFF6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7409" name="AutoShape 17"/>
            <p:cNvCxnSpPr>
              <a:cxnSpLocks noChangeShapeType="1"/>
            </p:cNvCxnSpPr>
            <p:nvPr/>
          </p:nvCxnSpPr>
          <p:spPr bwMode="auto">
            <a:xfrm rot="5400000" flipH="1">
              <a:off x="1515" y="1445"/>
              <a:ext cx="555" cy="389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87411" name="AutoShape 19"/>
            <p:cNvCxnSpPr>
              <a:cxnSpLocks noChangeShapeType="1"/>
            </p:cNvCxnSpPr>
            <p:nvPr/>
          </p:nvCxnSpPr>
          <p:spPr bwMode="auto">
            <a:xfrm rot="5400000" flipH="1">
              <a:off x="1670" y="1034"/>
              <a:ext cx="406" cy="212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87412" name="AutoShape 20"/>
            <p:cNvCxnSpPr>
              <a:cxnSpLocks noChangeShapeType="1"/>
            </p:cNvCxnSpPr>
            <p:nvPr/>
          </p:nvCxnSpPr>
          <p:spPr bwMode="auto">
            <a:xfrm rot="10800000" flipV="1">
              <a:off x="1124" y="926"/>
              <a:ext cx="220" cy="425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87413" name="Text Box 21"/>
            <p:cNvSpPr txBox="1">
              <a:spLocks noChangeArrowheads="1"/>
            </p:cNvSpPr>
            <p:nvPr/>
          </p:nvSpPr>
          <p:spPr bwMode="auto">
            <a:xfrm>
              <a:off x="1293" y="1759"/>
              <a:ext cx="4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/>
                <a:t>G</a:t>
              </a:r>
            </a:p>
          </p:txBody>
        </p:sp>
        <p:sp>
          <p:nvSpPr>
            <p:cNvPr id="187414" name="Text Box 22"/>
            <p:cNvSpPr txBox="1">
              <a:spLocks noChangeArrowheads="1"/>
            </p:cNvSpPr>
            <p:nvPr/>
          </p:nvSpPr>
          <p:spPr bwMode="auto">
            <a:xfrm>
              <a:off x="1453" y="1410"/>
              <a:ext cx="4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/>
                <a:t>C</a:t>
              </a:r>
              <a:r>
                <a:rPr lang="en-US" b="1" i="1" baseline="-25000"/>
                <a:t>f</a:t>
              </a:r>
            </a:p>
          </p:txBody>
        </p:sp>
        <p:sp>
          <p:nvSpPr>
            <p:cNvPr id="187415" name="Text Box 23"/>
            <p:cNvSpPr txBox="1">
              <a:spLocks noChangeArrowheads="1"/>
            </p:cNvSpPr>
            <p:nvPr/>
          </p:nvSpPr>
          <p:spPr bwMode="auto">
            <a:xfrm>
              <a:off x="1340" y="575"/>
              <a:ext cx="4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 err="1"/>
                <a:t>R</a:t>
              </a:r>
              <a:r>
                <a:rPr lang="en-US" b="1" i="1" baseline="-25000" dirty="0" err="1"/>
                <a:t>f</a:t>
              </a:r>
              <a:endParaRPr lang="en-US" b="1" i="1" baseline="-25000" dirty="0"/>
            </a:p>
          </p:txBody>
        </p:sp>
        <p:sp>
          <p:nvSpPr>
            <p:cNvPr id="187416" name="Oval 24"/>
            <p:cNvSpPr>
              <a:spLocks noChangeArrowheads="1"/>
            </p:cNvSpPr>
            <p:nvPr/>
          </p:nvSpPr>
          <p:spPr bwMode="auto">
            <a:xfrm>
              <a:off x="485" y="1749"/>
              <a:ext cx="94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7" name="Oval 25"/>
            <p:cNvSpPr>
              <a:spLocks noChangeArrowheads="1"/>
            </p:cNvSpPr>
            <p:nvPr/>
          </p:nvSpPr>
          <p:spPr bwMode="auto">
            <a:xfrm>
              <a:off x="146" y="2886"/>
              <a:ext cx="94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8" name="Text Box 26"/>
            <p:cNvSpPr txBox="1">
              <a:spLocks noChangeArrowheads="1"/>
            </p:cNvSpPr>
            <p:nvPr/>
          </p:nvSpPr>
          <p:spPr bwMode="auto">
            <a:xfrm>
              <a:off x="315" y="2378"/>
              <a:ext cx="3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  <a:r>
                <a:rPr lang="en-US" baseline="-25000"/>
                <a:t>d</a:t>
              </a:r>
            </a:p>
          </p:txBody>
        </p:sp>
        <p:cxnSp>
          <p:nvCxnSpPr>
            <p:cNvPr id="187419" name="AutoShape 27"/>
            <p:cNvCxnSpPr>
              <a:cxnSpLocks noChangeShapeType="1"/>
            </p:cNvCxnSpPr>
            <p:nvPr/>
          </p:nvCxnSpPr>
          <p:spPr bwMode="auto">
            <a:xfrm rot="10800000" flipV="1">
              <a:off x="1194" y="1962"/>
              <a:ext cx="144" cy="989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87420" name="Line 28"/>
            <p:cNvSpPr>
              <a:spLocks noChangeShapeType="1"/>
            </p:cNvSpPr>
            <p:nvPr/>
          </p:nvSpPr>
          <p:spPr bwMode="auto">
            <a:xfrm flipV="1">
              <a:off x="267" y="1797"/>
              <a:ext cx="1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423" name="Oval 31"/>
            <p:cNvSpPr>
              <a:spLocks noChangeArrowheads="1"/>
            </p:cNvSpPr>
            <p:nvPr/>
          </p:nvSpPr>
          <p:spPr bwMode="auto">
            <a:xfrm>
              <a:off x="1076" y="1750"/>
              <a:ext cx="97" cy="97"/>
            </a:xfrm>
            <a:prstGeom prst="ellipse">
              <a:avLst/>
            </a:prstGeom>
            <a:solidFill>
              <a:srgbClr val="F00E0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0" name="AutoShape 8"/>
            <p:cNvSpPr>
              <a:spLocks noChangeArrowheads="1"/>
            </p:cNvSpPr>
            <p:nvPr/>
          </p:nvSpPr>
          <p:spPr bwMode="auto">
            <a:xfrm rot="-5400000">
              <a:off x="1492" y="645"/>
              <a:ext cx="127" cy="546"/>
            </a:xfrm>
            <a:prstGeom prst="can">
              <a:avLst>
                <a:gd name="adj" fmla="val 11405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24" name="AutoShape 32"/>
            <p:cNvSpPr>
              <a:spLocks noChangeArrowheads="1"/>
            </p:cNvSpPr>
            <p:nvPr/>
          </p:nvSpPr>
          <p:spPr bwMode="auto">
            <a:xfrm rot="-5400000">
              <a:off x="621" y="1516"/>
              <a:ext cx="127" cy="546"/>
            </a:xfrm>
            <a:prstGeom prst="can">
              <a:avLst>
                <a:gd name="adj" fmla="val 11405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25" name="Oval 33"/>
            <p:cNvSpPr>
              <a:spLocks noChangeArrowheads="1"/>
            </p:cNvSpPr>
            <p:nvPr/>
          </p:nvSpPr>
          <p:spPr bwMode="auto">
            <a:xfrm>
              <a:off x="146" y="1749"/>
              <a:ext cx="94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27" name="Text Box 35"/>
            <p:cNvSpPr txBox="1">
              <a:spLocks noChangeArrowheads="1"/>
            </p:cNvSpPr>
            <p:nvPr/>
          </p:nvSpPr>
          <p:spPr bwMode="auto">
            <a:xfrm>
              <a:off x="509" y="1483"/>
              <a:ext cx="3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</a:t>
              </a:r>
              <a:r>
                <a:rPr lang="en-US" baseline="-25000"/>
                <a:t>in</a:t>
              </a:r>
            </a:p>
          </p:txBody>
        </p:sp>
      </p:grpSp>
      <p:grpSp>
        <p:nvGrpSpPr>
          <p:cNvPr id="187439" name="Group 47"/>
          <p:cNvGrpSpPr>
            <a:grpSpLocks/>
          </p:cNvGrpSpPr>
          <p:nvPr/>
        </p:nvGrpSpPr>
        <p:grpSpPr bwMode="auto">
          <a:xfrm>
            <a:off x="4559300" y="3962400"/>
            <a:ext cx="1612900" cy="973137"/>
            <a:chOff x="1864" y="2039"/>
            <a:chExt cx="1016" cy="613"/>
          </a:xfrm>
        </p:grpSpPr>
        <p:sp>
          <p:nvSpPr>
            <p:cNvPr id="187433" name="Text Box 41"/>
            <p:cNvSpPr txBox="1">
              <a:spLocks noChangeArrowheads="1"/>
            </p:cNvSpPr>
            <p:nvPr/>
          </p:nvSpPr>
          <p:spPr bwMode="auto">
            <a:xfrm>
              <a:off x="1864" y="2039"/>
              <a:ext cx="2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U</a:t>
              </a:r>
            </a:p>
          </p:txBody>
        </p:sp>
        <p:grpSp>
          <p:nvGrpSpPr>
            <p:cNvPr id="187438" name="Group 46"/>
            <p:cNvGrpSpPr>
              <a:grpSpLocks/>
            </p:cNvGrpSpPr>
            <p:nvPr/>
          </p:nvGrpSpPr>
          <p:grpSpPr bwMode="auto">
            <a:xfrm>
              <a:off x="2057" y="2039"/>
              <a:ext cx="823" cy="613"/>
              <a:chOff x="2227" y="2063"/>
              <a:chExt cx="823" cy="613"/>
            </a:xfrm>
          </p:grpSpPr>
          <p:grpSp>
            <p:nvGrpSpPr>
              <p:cNvPr id="187432" name="Group 40"/>
              <p:cNvGrpSpPr>
                <a:grpSpLocks/>
              </p:cNvGrpSpPr>
              <p:nvPr/>
            </p:nvGrpSpPr>
            <p:grpSpPr bwMode="auto">
              <a:xfrm flipV="1">
                <a:off x="2227" y="2063"/>
                <a:ext cx="774" cy="581"/>
                <a:chOff x="2493" y="2039"/>
                <a:chExt cx="774" cy="581"/>
              </a:xfrm>
            </p:grpSpPr>
            <p:sp>
              <p:nvSpPr>
                <p:cNvPr id="187430" name="Line 38"/>
                <p:cNvSpPr>
                  <a:spLocks noChangeShapeType="1"/>
                </p:cNvSpPr>
                <p:nvPr/>
              </p:nvSpPr>
              <p:spPr bwMode="auto">
                <a:xfrm>
                  <a:off x="2541" y="2039"/>
                  <a:ext cx="0" cy="581"/>
                </a:xfrm>
                <a:prstGeom prst="line">
                  <a:avLst/>
                </a:prstGeom>
                <a:noFill/>
                <a:ln w="38100">
                  <a:solidFill>
                    <a:srgbClr val="090EDB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31" name="Line 39"/>
                <p:cNvSpPr>
                  <a:spLocks noChangeShapeType="1"/>
                </p:cNvSpPr>
                <p:nvPr/>
              </p:nvSpPr>
              <p:spPr bwMode="auto">
                <a:xfrm rot="-5400000">
                  <a:off x="2880" y="1846"/>
                  <a:ext cx="0" cy="774"/>
                </a:xfrm>
                <a:prstGeom prst="line">
                  <a:avLst/>
                </a:prstGeom>
                <a:noFill/>
                <a:ln w="38100">
                  <a:solidFill>
                    <a:srgbClr val="090EDB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434" name="Text Box 42"/>
              <p:cNvSpPr txBox="1">
                <a:spLocks noChangeArrowheads="1"/>
              </p:cNvSpPr>
              <p:nvPr/>
            </p:nvSpPr>
            <p:spPr bwMode="auto">
              <a:xfrm>
                <a:off x="2759" y="2426"/>
                <a:ext cx="29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/>
                  <a:t>t</a:t>
                </a:r>
              </a:p>
            </p:txBody>
          </p:sp>
          <p:sp>
            <p:nvSpPr>
              <p:cNvPr id="187435" name="Freeform 43"/>
              <p:cNvSpPr>
                <a:spLocks/>
              </p:cNvSpPr>
              <p:nvPr/>
            </p:nvSpPr>
            <p:spPr bwMode="auto">
              <a:xfrm flipV="1">
                <a:off x="2299" y="2132"/>
                <a:ext cx="702" cy="3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145"/>
                  </a:cxn>
                  <a:cxn ang="0">
                    <a:pos x="121" y="266"/>
                  </a:cxn>
                  <a:cxn ang="0">
                    <a:pos x="169" y="363"/>
                  </a:cxn>
                  <a:cxn ang="0">
                    <a:pos x="242" y="435"/>
                  </a:cxn>
                  <a:cxn ang="0">
                    <a:pos x="363" y="411"/>
                  </a:cxn>
                  <a:cxn ang="0">
                    <a:pos x="581" y="387"/>
                  </a:cxn>
                  <a:cxn ang="0">
                    <a:pos x="653" y="387"/>
                  </a:cxn>
                </a:cxnLst>
                <a:rect l="0" t="0" r="r" b="b"/>
                <a:pathLst>
                  <a:path w="653" h="443">
                    <a:moveTo>
                      <a:pt x="0" y="0"/>
                    </a:moveTo>
                    <a:cubicBezTo>
                      <a:pt x="38" y="50"/>
                      <a:pt x="77" y="101"/>
                      <a:pt x="97" y="145"/>
                    </a:cubicBezTo>
                    <a:cubicBezTo>
                      <a:pt x="117" y="189"/>
                      <a:pt x="109" y="230"/>
                      <a:pt x="121" y="266"/>
                    </a:cubicBezTo>
                    <a:cubicBezTo>
                      <a:pt x="133" y="302"/>
                      <a:pt x="149" y="335"/>
                      <a:pt x="169" y="363"/>
                    </a:cubicBezTo>
                    <a:cubicBezTo>
                      <a:pt x="189" y="391"/>
                      <a:pt x="210" y="427"/>
                      <a:pt x="242" y="435"/>
                    </a:cubicBezTo>
                    <a:cubicBezTo>
                      <a:pt x="274" y="443"/>
                      <a:pt x="307" y="419"/>
                      <a:pt x="363" y="411"/>
                    </a:cubicBezTo>
                    <a:cubicBezTo>
                      <a:pt x="419" y="403"/>
                      <a:pt x="533" y="391"/>
                      <a:pt x="581" y="387"/>
                    </a:cubicBezTo>
                    <a:cubicBezTo>
                      <a:pt x="629" y="383"/>
                      <a:pt x="641" y="385"/>
                      <a:pt x="653" y="387"/>
                    </a:cubicBezTo>
                  </a:path>
                </a:pathLst>
              </a:custGeom>
              <a:noFill/>
              <a:ln w="38100" cmpd="sng">
                <a:solidFill>
                  <a:srgbClr val="F00E0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" name="Text Box 50"/>
          <p:cNvSpPr txBox="1">
            <a:spLocks noChangeArrowheads="1"/>
          </p:cNvSpPr>
          <p:nvPr/>
        </p:nvSpPr>
        <p:spPr bwMode="auto">
          <a:xfrm>
            <a:off x="2095500" y="3124200"/>
            <a:ext cx="538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b="1" dirty="0">
                <a:solidFill>
                  <a:srgbClr val="F00E0E"/>
                </a:solidFill>
                <a:latin typeface="Symbol" pitchFamily="18" charset="2"/>
              </a:rPr>
              <a:t>S</a:t>
            </a:r>
            <a:endParaRPr lang="en-US" b="1" dirty="0"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Signal Process.</a:t>
            </a:r>
          </a:p>
        </p:txBody>
      </p:sp>
      <p:sp>
        <p:nvSpPr>
          <p:cNvPr id="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 Udo Schröder, 2009</a:t>
            </a:r>
          </a:p>
        </p:txBody>
      </p:sp>
      <p:sp>
        <p:nvSpPr>
          <p:cNvPr id="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F384-7EB7-4291-AFB5-D62A8AFF14CB}" type="slidenum">
              <a:rPr lang="en-US"/>
              <a:pPr/>
              <a:t>9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Main/Shaping Amplifiers</a:t>
            </a: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461963" y="1163638"/>
            <a:ext cx="80279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Tasks: 1) </a:t>
            </a:r>
            <a:r>
              <a:rPr lang="en-US">
                <a:solidFill>
                  <a:srgbClr val="090EDB"/>
                </a:solidFill>
              </a:rPr>
              <a:t>Linear</a:t>
            </a:r>
            <a:r>
              <a:rPr lang="en-US"/>
              <a:t> amplification to pulse heights of U </a:t>
            </a:r>
            <a:r>
              <a:rPr lang="en-US">
                <a:sym typeface="Euclid Symbol" pitchFamily="18" charset="2"/>
              </a:rPr>
              <a:t>(</a:t>
            </a:r>
            <a:r>
              <a:rPr lang="en-US"/>
              <a:t>1-10)V</a:t>
            </a:r>
            <a:br>
              <a:rPr lang="en-US"/>
            </a:br>
            <a:r>
              <a:rPr lang="en-US"/>
              <a:t>	2) Improvement of signal/noise ratio (integration)</a:t>
            </a:r>
            <a:br>
              <a:rPr lang="en-US"/>
            </a:br>
            <a:r>
              <a:rPr lang="en-US"/>
              <a:t>	3) Pulse shaping (Gaussian shape is best)</a:t>
            </a:r>
          </a:p>
        </p:txBody>
      </p:sp>
      <p:grpSp>
        <p:nvGrpSpPr>
          <p:cNvPr id="190635" name="Group 171"/>
          <p:cNvGrpSpPr>
            <a:grpSpLocks/>
          </p:cNvGrpSpPr>
          <p:nvPr/>
        </p:nvGrpSpPr>
        <p:grpSpPr bwMode="auto">
          <a:xfrm>
            <a:off x="231775" y="2354263"/>
            <a:ext cx="8401050" cy="3776662"/>
            <a:chOff x="146" y="1483"/>
            <a:chExt cx="5292" cy="2379"/>
          </a:xfrm>
        </p:grpSpPr>
        <p:sp>
          <p:nvSpPr>
            <p:cNvPr id="190596" name="Freeform 132"/>
            <p:cNvSpPr>
              <a:spLocks/>
            </p:cNvSpPr>
            <p:nvPr/>
          </p:nvSpPr>
          <p:spPr bwMode="auto">
            <a:xfrm>
              <a:off x="1477" y="1845"/>
              <a:ext cx="798" cy="81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72" y="28"/>
                </a:cxn>
                <a:cxn ang="0">
                  <a:pos x="169" y="53"/>
                </a:cxn>
                <a:cxn ang="0">
                  <a:pos x="218" y="28"/>
                </a:cxn>
                <a:cxn ang="0">
                  <a:pos x="314" y="28"/>
                </a:cxn>
                <a:cxn ang="0">
                  <a:pos x="411" y="28"/>
                </a:cxn>
                <a:cxn ang="0">
                  <a:pos x="484" y="28"/>
                </a:cxn>
                <a:cxn ang="0">
                  <a:pos x="532" y="77"/>
                </a:cxn>
                <a:cxn ang="0">
                  <a:pos x="750" y="4"/>
                </a:cxn>
                <a:cxn ang="0">
                  <a:pos x="798" y="53"/>
                </a:cxn>
              </a:cxnLst>
              <a:rect l="0" t="0" r="r" b="b"/>
              <a:pathLst>
                <a:path w="798" h="81">
                  <a:moveTo>
                    <a:pt x="0" y="53"/>
                  </a:moveTo>
                  <a:cubicBezTo>
                    <a:pt x="22" y="40"/>
                    <a:pt x="44" y="28"/>
                    <a:pt x="72" y="28"/>
                  </a:cubicBezTo>
                  <a:cubicBezTo>
                    <a:pt x="100" y="28"/>
                    <a:pt x="145" y="53"/>
                    <a:pt x="169" y="53"/>
                  </a:cubicBezTo>
                  <a:cubicBezTo>
                    <a:pt x="193" y="53"/>
                    <a:pt x="194" y="32"/>
                    <a:pt x="218" y="28"/>
                  </a:cubicBezTo>
                  <a:cubicBezTo>
                    <a:pt x="242" y="24"/>
                    <a:pt x="282" y="28"/>
                    <a:pt x="314" y="28"/>
                  </a:cubicBezTo>
                  <a:cubicBezTo>
                    <a:pt x="346" y="28"/>
                    <a:pt x="383" y="28"/>
                    <a:pt x="411" y="28"/>
                  </a:cubicBezTo>
                  <a:cubicBezTo>
                    <a:pt x="439" y="28"/>
                    <a:pt x="464" y="20"/>
                    <a:pt x="484" y="28"/>
                  </a:cubicBezTo>
                  <a:cubicBezTo>
                    <a:pt x="504" y="36"/>
                    <a:pt x="488" y="81"/>
                    <a:pt x="532" y="77"/>
                  </a:cubicBezTo>
                  <a:cubicBezTo>
                    <a:pt x="576" y="73"/>
                    <a:pt x="706" y="8"/>
                    <a:pt x="750" y="4"/>
                  </a:cubicBezTo>
                  <a:cubicBezTo>
                    <a:pt x="794" y="0"/>
                    <a:pt x="790" y="49"/>
                    <a:pt x="798" y="53"/>
                  </a:cubicBezTo>
                </a:path>
              </a:pathLst>
            </a:custGeom>
            <a:noFill/>
            <a:ln w="38100" cap="rnd" cmpd="sng">
              <a:solidFill>
                <a:srgbClr val="F00E0E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0634" name="Group 170"/>
            <p:cNvGrpSpPr>
              <a:grpSpLocks/>
            </p:cNvGrpSpPr>
            <p:nvPr/>
          </p:nvGrpSpPr>
          <p:grpSpPr bwMode="auto">
            <a:xfrm>
              <a:off x="146" y="1483"/>
              <a:ext cx="5292" cy="2379"/>
              <a:chOff x="146" y="1483"/>
              <a:chExt cx="5292" cy="2379"/>
            </a:xfrm>
          </p:grpSpPr>
          <p:grpSp>
            <p:nvGrpSpPr>
              <p:cNvPr id="190632" name="Group 168"/>
              <p:cNvGrpSpPr>
                <a:grpSpLocks/>
              </p:cNvGrpSpPr>
              <p:nvPr/>
            </p:nvGrpSpPr>
            <p:grpSpPr bwMode="auto">
              <a:xfrm>
                <a:off x="146" y="1483"/>
                <a:ext cx="5292" cy="1911"/>
                <a:chOff x="146" y="1483"/>
                <a:chExt cx="5292" cy="1911"/>
              </a:xfrm>
            </p:grpSpPr>
            <p:grpSp>
              <p:nvGrpSpPr>
                <p:cNvPr id="190631" name="Group 167"/>
                <p:cNvGrpSpPr>
                  <a:grpSpLocks/>
                </p:cNvGrpSpPr>
                <p:nvPr/>
              </p:nvGrpSpPr>
              <p:grpSpPr bwMode="auto">
                <a:xfrm>
                  <a:off x="872" y="2039"/>
                  <a:ext cx="4451" cy="1355"/>
                  <a:chOff x="872" y="2039"/>
                  <a:chExt cx="4451" cy="1355"/>
                </a:xfrm>
              </p:grpSpPr>
              <p:sp>
                <p:nvSpPr>
                  <p:cNvPr id="190494" name="AutoShape 3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327" y="2285"/>
                    <a:ext cx="444" cy="388"/>
                  </a:xfrm>
                  <a:prstGeom prst="triangle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66">
                          <a:gamma/>
                          <a:shade val="46275"/>
                          <a:invGamma/>
                        </a:srgbClr>
                      </a:gs>
                      <a:gs pos="50000">
                        <a:srgbClr val="FFFF66"/>
                      </a:gs>
                      <a:gs pos="100000">
                        <a:srgbClr val="FFFF66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47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3194" y="2111"/>
                    <a:ext cx="0" cy="106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479" name="Line 1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307" y="2353"/>
                    <a:ext cx="653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190471" name="AutoShape 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59" y="2852"/>
                    <a:ext cx="701" cy="238"/>
                  </a:xfrm>
                  <a:prstGeom prst="bentConnector3">
                    <a:avLst>
                      <a:gd name="adj1" fmla="val -2000"/>
                    </a:avLst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cxnSp>
              <p:sp>
                <p:nvSpPr>
                  <p:cNvPr id="190472" name="AutoShape 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958" y="2285"/>
                    <a:ext cx="444" cy="388"/>
                  </a:xfrm>
                  <a:prstGeom prst="triangle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66">
                          <a:gamma/>
                          <a:shade val="46275"/>
                          <a:invGamma/>
                        </a:srgbClr>
                      </a:gs>
                      <a:gs pos="50000">
                        <a:srgbClr val="FFFF66"/>
                      </a:gs>
                      <a:gs pos="100000">
                        <a:srgbClr val="FFFF66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90535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1670" y="3345"/>
                    <a:ext cx="242" cy="49"/>
                    <a:chOff x="1066" y="2837"/>
                    <a:chExt cx="242" cy="49"/>
                  </a:xfrm>
                </p:grpSpPr>
                <p:sp>
                  <p:nvSpPr>
                    <p:cNvPr id="190474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66" y="2837"/>
                      <a:ext cx="24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0476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14" y="2886"/>
                      <a:ext cx="14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0475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90" y="2862"/>
                      <a:ext cx="19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0480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71" y="2474"/>
                    <a:ext cx="118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490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2426"/>
                    <a:ext cx="435" cy="97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4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944" y="3176"/>
                    <a:ext cx="428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90550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969" y="2063"/>
                    <a:ext cx="604" cy="1088"/>
                    <a:chOff x="534" y="1918"/>
                    <a:chExt cx="604" cy="1088"/>
                  </a:xfrm>
                </p:grpSpPr>
                <p:sp>
                  <p:nvSpPr>
                    <p:cNvPr id="190470" name="Line 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34" y="2208"/>
                      <a:ext cx="217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0483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51" y="1918"/>
                      <a:ext cx="387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/>
                        <a:t>C</a:t>
                      </a:r>
                      <a:r>
                        <a:rPr lang="en-US" baseline="-25000"/>
                        <a:t>d1</a:t>
                      </a:r>
                    </a:p>
                  </p:txBody>
                </p:sp>
                <p:grpSp>
                  <p:nvGrpSpPr>
                    <p:cNvPr id="190486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5" y="2111"/>
                      <a:ext cx="73" cy="242"/>
                      <a:chOff x="2033" y="3466"/>
                      <a:chExt cx="73" cy="242"/>
                    </a:xfrm>
                  </p:grpSpPr>
                  <p:sp>
                    <p:nvSpPr>
                      <p:cNvPr id="190487" name="Rectangle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33" y="3466"/>
                        <a:ext cx="24" cy="24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0488" name="Rectangle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82" y="3466"/>
                        <a:ext cx="24" cy="24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90534" name="Line 70"/>
                    <p:cNvSpPr>
                      <a:spLocks noChangeShapeType="1"/>
                    </p:cNvSpPr>
                    <p:nvPr/>
                  </p:nvSpPr>
                  <p:spPr bwMode="auto">
                    <a:xfrm rot="16200000" flipH="1" flipV="1">
                      <a:off x="547" y="2606"/>
                      <a:ext cx="798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0522" name="AutoShape 58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788" y="2583"/>
                      <a:ext cx="314" cy="97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0541" name="Text Box 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8" y="2475"/>
                      <a:ext cx="387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/>
                        <a:t>R</a:t>
                      </a:r>
                      <a:r>
                        <a:rPr lang="en-US" baseline="-25000"/>
                        <a:t>d1</a:t>
                      </a:r>
                    </a:p>
                  </p:txBody>
                </p:sp>
              </p:grpSp>
              <p:grpSp>
                <p:nvGrpSpPr>
                  <p:cNvPr id="190544" name="Group 80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157" y="2681"/>
                    <a:ext cx="73" cy="242"/>
                    <a:chOff x="2033" y="3466"/>
                    <a:chExt cx="73" cy="242"/>
                  </a:xfrm>
                </p:grpSpPr>
                <p:sp>
                  <p:nvSpPr>
                    <p:cNvPr id="190545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3" y="3466"/>
                      <a:ext cx="24" cy="242"/>
                    </a:xfrm>
                    <a:prstGeom prst="rect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0546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82" y="3466"/>
                      <a:ext cx="24" cy="242"/>
                    </a:xfrm>
                    <a:prstGeom prst="rect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0548" name="Text Box 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41" y="2160"/>
                    <a:ext cx="387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R</a:t>
                    </a:r>
                    <a:r>
                      <a:rPr lang="en-US" baseline="-25000"/>
                      <a:t>I</a:t>
                    </a:r>
                  </a:p>
                </p:txBody>
              </p:sp>
              <p:sp>
                <p:nvSpPr>
                  <p:cNvPr id="190549" name="Text Box 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59" y="2692"/>
                    <a:ext cx="387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C</a:t>
                    </a:r>
                    <a:r>
                      <a:rPr lang="en-US" baseline="-25000"/>
                      <a:t>I</a:t>
                    </a:r>
                  </a:p>
                </p:txBody>
              </p:sp>
              <p:sp>
                <p:nvSpPr>
                  <p:cNvPr id="190552" name="Line 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84" y="2474"/>
                    <a:ext cx="21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553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26" y="2136"/>
                    <a:ext cx="387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dirty="0"/>
                      <a:t>C</a:t>
                    </a:r>
                    <a:r>
                      <a:rPr lang="en-US" baseline="-25000" dirty="0"/>
                      <a:t>d2</a:t>
                    </a:r>
                  </a:p>
                </p:txBody>
              </p:sp>
              <p:grpSp>
                <p:nvGrpSpPr>
                  <p:cNvPr id="190554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3725" y="2377"/>
                    <a:ext cx="73" cy="242"/>
                    <a:chOff x="2033" y="3466"/>
                    <a:chExt cx="73" cy="242"/>
                  </a:xfrm>
                </p:grpSpPr>
                <p:sp>
                  <p:nvSpPr>
                    <p:cNvPr id="190555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3" y="3466"/>
                      <a:ext cx="24" cy="242"/>
                    </a:xfrm>
                    <a:prstGeom prst="rect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0556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82" y="3466"/>
                      <a:ext cx="24" cy="242"/>
                    </a:xfrm>
                    <a:prstGeom prst="rect">
                      <a:avLst/>
                    </a:pr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0557" name="Line 93"/>
                  <p:cNvSpPr>
                    <a:spLocks noChangeShapeType="1"/>
                  </p:cNvSpPr>
                  <p:nvPr/>
                </p:nvSpPr>
                <p:spPr bwMode="auto">
                  <a:xfrm rot="-5400000" flipH="1" flipV="1">
                    <a:off x="3546" y="2824"/>
                    <a:ext cx="702" cy="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558" name="AutoShape 9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739" y="2776"/>
                    <a:ext cx="314" cy="97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59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09" y="2692"/>
                    <a:ext cx="387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R</a:t>
                    </a:r>
                    <a:r>
                      <a:rPr lang="en-US" baseline="-25000"/>
                      <a:t>d2</a:t>
                    </a:r>
                  </a:p>
                </p:txBody>
              </p:sp>
              <p:sp>
                <p:nvSpPr>
                  <p:cNvPr id="190560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3799" y="2474"/>
                    <a:ext cx="55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561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896" y="2305"/>
                    <a:ext cx="97" cy="97"/>
                  </a:xfrm>
                  <a:prstGeom prst="ellipse">
                    <a:avLst/>
                  </a:prstGeom>
                  <a:noFill/>
                  <a:ln w="38100">
                    <a:solidFill>
                      <a:srgbClr val="F00E0E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62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872" y="3127"/>
                    <a:ext cx="97" cy="97"/>
                  </a:xfrm>
                  <a:prstGeom prst="ellipse">
                    <a:avLst/>
                  </a:prstGeom>
                  <a:noFill/>
                  <a:ln w="38100">
                    <a:solidFill>
                      <a:srgbClr val="090EDB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63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5226" y="2426"/>
                    <a:ext cx="97" cy="97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64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3146" y="2039"/>
                    <a:ext cx="97" cy="97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65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5226" y="3127"/>
                    <a:ext cx="97" cy="97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67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4742" y="2474"/>
                    <a:ext cx="48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620" name="Group 156"/>
                <p:cNvGrpSpPr>
                  <a:grpSpLocks/>
                </p:cNvGrpSpPr>
                <p:nvPr/>
              </p:nvGrpSpPr>
              <p:grpSpPr bwMode="auto">
                <a:xfrm>
                  <a:off x="146" y="1483"/>
                  <a:ext cx="5292" cy="799"/>
                  <a:chOff x="122" y="1289"/>
                  <a:chExt cx="5292" cy="799"/>
                </a:xfrm>
              </p:grpSpPr>
              <p:grpSp>
                <p:nvGrpSpPr>
                  <p:cNvPr id="190577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122" y="1289"/>
                    <a:ext cx="913" cy="508"/>
                    <a:chOff x="243" y="2233"/>
                    <a:chExt cx="913" cy="508"/>
                  </a:xfrm>
                </p:grpSpPr>
                <p:sp>
                  <p:nvSpPr>
                    <p:cNvPr id="190570" name="Line 106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700" y="2259"/>
                      <a:ext cx="0" cy="91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2"/>
                      </a:solidFill>
                      <a:round/>
                      <a:headEnd type="arrow" w="med" len="med"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90576" name="Group 1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1" y="2233"/>
                      <a:ext cx="640" cy="508"/>
                      <a:chOff x="66" y="1507"/>
                      <a:chExt cx="640" cy="508"/>
                    </a:xfrm>
                  </p:grpSpPr>
                  <p:sp>
                    <p:nvSpPr>
                      <p:cNvPr id="190569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6" y="1507"/>
                        <a:ext cx="0" cy="50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round/>
                        <a:headEnd type="arrow" w="med" len="med"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0572" name="Freeform 1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9" y="1555"/>
                        <a:ext cx="557" cy="4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36"/>
                          </a:cxn>
                          <a:cxn ang="0">
                            <a:pos x="49" y="315"/>
                          </a:cxn>
                          <a:cxn ang="0">
                            <a:pos x="73" y="242"/>
                          </a:cxn>
                          <a:cxn ang="0">
                            <a:pos x="194" y="266"/>
                          </a:cxn>
                          <a:cxn ang="0">
                            <a:pos x="242" y="170"/>
                          </a:cxn>
                          <a:cxn ang="0">
                            <a:pos x="242" y="121"/>
                          </a:cxn>
                          <a:cxn ang="0">
                            <a:pos x="315" y="145"/>
                          </a:cxn>
                          <a:cxn ang="0">
                            <a:pos x="412" y="170"/>
                          </a:cxn>
                          <a:cxn ang="0">
                            <a:pos x="460" y="49"/>
                          </a:cxn>
                          <a:cxn ang="0">
                            <a:pos x="460" y="0"/>
                          </a:cxn>
                          <a:cxn ang="0">
                            <a:pos x="557" y="49"/>
                          </a:cxn>
                        </a:cxnLst>
                        <a:rect l="0" t="0" r="r" b="b"/>
                        <a:pathLst>
                          <a:path w="557" h="436">
                            <a:moveTo>
                              <a:pt x="0" y="436"/>
                            </a:moveTo>
                            <a:cubicBezTo>
                              <a:pt x="18" y="391"/>
                              <a:pt x="37" y="347"/>
                              <a:pt x="49" y="315"/>
                            </a:cubicBezTo>
                            <a:cubicBezTo>
                              <a:pt x="61" y="283"/>
                              <a:pt x="49" y="250"/>
                              <a:pt x="73" y="242"/>
                            </a:cubicBezTo>
                            <a:cubicBezTo>
                              <a:pt x="97" y="234"/>
                              <a:pt x="166" y="278"/>
                              <a:pt x="194" y="266"/>
                            </a:cubicBezTo>
                            <a:cubicBezTo>
                              <a:pt x="222" y="254"/>
                              <a:pt x="234" y="194"/>
                              <a:pt x="242" y="170"/>
                            </a:cubicBezTo>
                            <a:cubicBezTo>
                              <a:pt x="250" y="146"/>
                              <a:pt x="230" y="125"/>
                              <a:pt x="242" y="121"/>
                            </a:cubicBezTo>
                            <a:cubicBezTo>
                              <a:pt x="254" y="117"/>
                              <a:pt x="287" y="137"/>
                              <a:pt x="315" y="145"/>
                            </a:cubicBezTo>
                            <a:cubicBezTo>
                              <a:pt x="343" y="153"/>
                              <a:pt x="388" y="186"/>
                              <a:pt x="412" y="170"/>
                            </a:cubicBezTo>
                            <a:cubicBezTo>
                              <a:pt x="436" y="154"/>
                              <a:pt x="452" y="77"/>
                              <a:pt x="460" y="49"/>
                            </a:cubicBezTo>
                            <a:cubicBezTo>
                              <a:pt x="468" y="21"/>
                              <a:pt x="444" y="0"/>
                              <a:pt x="460" y="0"/>
                            </a:cubicBezTo>
                            <a:cubicBezTo>
                              <a:pt x="476" y="0"/>
                              <a:pt x="537" y="41"/>
                              <a:pt x="557" y="49"/>
                            </a:cubicBezTo>
                          </a:path>
                        </a:pathLst>
                      </a:custGeom>
                      <a:noFill/>
                      <a:ln w="28575" cmpd="sng">
                        <a:solidFill>
                          <a:srgbClr val="F00E0E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0611" name="Group 147"/>
                  <p:cNvGrpSpPr>
                    <a:grpSpLocks/>
                  </p:cNvGrpSpPr>
                  <p:nvPr/>
                </p:nvGrpSpPr>
                <p:grpSpPr bwMode="auto">
                  <a:xfrm>
                    <a:off x="1380" y="1289"/>
                    <a:ext cx="913" cy="508"/>
                    <a:chOff x="1404" y="1410"/>
                    <a:chExt cx="913" cy="508"/>
                  </a:xfrm>
                </p:grpSpPr>
                <p:grpSp>
                  <p:nvGrpSpPr>
                    <p:cNvPr id="190578" name="Group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4" y="1410"/>
                      <a:ext cx="913" cy="508"/>
                      <a:chOff x="1919" y="3587"/>
                      <a:chExt cx="913" cy="508"/>
                    </a:xfrm>
                  </p:grpSpPr>
                  <p:sp>
                    <p:nvSpPr>
                      <p:cNvPr id="190579" name="Line 1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85" y="3587"/>
                        <a:ext cx="0" cy="50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round/>
                        <a:headEnd type="arrow" w="med" len="med"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0580" name="Line 116"/>
                      <p:cNvSpPr>
                        <a:spLocks noChangeShapeType="1"/>
                      </p:cNvSpPr>
                      <p:nvPr/>
                    </p:nvSpPr>
                    <p:spPr bwMode="auto">
                      <a:xfrm rot="16200000" flipV="1">
                        <a:off x="2376" y="3614"/>
                        <a:ext cx="0" cy="91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round/>
                        <a:headEnd type="arrow" w="med" len="med"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90581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1695" y="1458"/>
                      <a:ext cx="169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14"/>
                        </a:cxn>
                        <a:cxn ang="0">
                          <a:pos x="48" y="24"/>
                        </a:cxn>
                        <a:cxn ang="0">
                          <a:pos x="96" y="169"/>
                        </a:cxn>
                        <a:cxn ang="0">
                          <a:pos x="169" y="266"/>
                        </a:cxn>
                        <a:cxn ang="0">
                          <a:pos x="266" y="314"/>
                        </a:cxn>
                      </a:cxnLst>
                      <a:rect l="0" t="0" r="r" b="b"/>
                      <a:pathLst>
                        <a:path w="266" h="314">
                          <a:moveTo>
                            <a:pt x="0" y="314"/>
                          </a:moveTo>
                          <a:cubicBezTo>
                            <a:pt x="16" y="181"/>
                            <a:pt x="32" y="48"/>
                            <a:pt x="48" y="24"/>
                          </a:cubicBezTo>
                          <a:cubicBezTo>
                            <a:pt x="64" y="0"/>
                            <a:pt x="76" y="129"/>
                            <a:pt x="96" y="169"/>
                          </a:cubicBezTo>
                          <a:cubicBezTo>
                            <a:pt x="116" y="209"/>
                            <a:pt x="141" y="242"/>
                            <a:pt x="169" y="266"/>
                          </a:cubicBezTo>
                          <a:cubicBezTo>
                            <a:pt x="197" y="290"/>
                            <a:pt x="231" y="302"/>
                            <a:pt x="266" y="314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F00E0E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0605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3146" y="1289"/>
                    <a:ext cx="913" cy="508"/>
                    <a:chOff x="2203" y="3200"/>
                    <a:chExt cx="913" cy="508"/>
                  </a:xfrm>
                </p:grpSpPr>
                <p:grpSp>
                  <p:nvGrpSpPr>
                    <p:cNvPr id="190587" name="Group 1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3" y="3200"/>
                      <a:ext cx="913" cy="508"/>
                      <a:chOff x="1919" y="3587"/>
                      <a:chExt cx="913" cy="508"/>
                    </a:xfrm>
                  </p:grpSpPr>
                  <p:sp>
                    <p:nvSpPr>
                      <p:cNvPr id="190588" name="Line 1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85" y="3587"/>
                        <a:ext cx="0" cy="50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round/>
                        <a:headEnd type="arrow" w="med" len="med"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0589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 rot="16200000" flipV="1">
                        <a:off x="2376" y="3614"/>
                        <a:ext cx="0" cy="91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round/>
                        <a:headEnd type="arrow" w="med" len="med"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90602" name="Group 1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1" y="3418"/>
                      <a:ext cx="387" cy="266"/>
                      <a:chOff x="3219" y="3539"/>
                      <a:chExt cx="290" cy="194"/>
                    </a:xfrm>
                  </p:grpSpPr>
                  <p:sp>
                    <p:nvSpPr>
                      <p:cNvPr id="190603" name="Arc 139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3364" y="3539"/>
                        <a:ext cx="145" cy="194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38100">
                        <a:solidFill>
                          <a:srgbClr val="090EDB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0604" name="Arc 140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3219" y="3539"/>
                        <a:ext cx="145" cy="194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38100">
                        <a:solidFill>
                          <a:srgbClr val="090EDB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0609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4501" y="1386"/>
                    <a:ext cx="913" cy="702"/>
                    <a:chOff x="3291" y="3345"/>
                    <a:chExt cx="913" cy="702"/>
                  </a:xfrm>
                </p:grpSpPr>
                <p:sp>
                  <p:nvSpPr>
                    <p:cNvPr id="190574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7" y="3345"/>
                      <a:ext cx="7" cy="70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2"/>
                      </a:solidFill>
                      <a:round/>
                      <a:headEnd type="arrow" w="med" len="med"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0575" name="Line 111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3748" y="3276"/>
                      <a:ext cx="0" cy="91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2"/>
                      </a:solidFill>
                      <a:round/>
                      <a:headEnd type="arrow" w="med" len="med"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90608" name="Group 144"/>
                    <p:cNvGrpSpPr>
                      <a:grpSpLocks/>
                    </p:cNvGrpSpPr>
                    <p:nvPr/>
                  </p:nvGrpSpPr>
                  <p:grpSpPr bwMode="auto">
                    <a:xfrm rot="523024">
                      <a:off x="3557" y="3466"/>
                      <a:ext cx="459" cy="512"/>
                      <a:chOff x="3461" y="3342"/>
                      <a:chExt cx="701" cy="685"/>
                    </a:xfrm>
                  </p:grpSpPr>
                  <p:sp>
                    <p:nvSpPr>
                      <p:cNvPr id="190606" name="Freeform 1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61" y="3342"/>
                        <a:ext cx="387" cy="39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91"/>
                          </a:cxn>
                          <a:cxn ang="0">
                            <a:pos x="96" y="318"/>
                          </a:cxn>
                          <a:cxn ang="0">
                            <a:pos x="145" y="52"/>
                          </a:cxn>
                          <a:cxn ang="0">
                            <a:pos x="266" y="28"/>
                          </a:cxn>
                          <a:cxn ang="0">
                            <a:pos x="363" y="221"/>
                          </a:cxn>
                          <a:cxn ang="0">
                            <a:pos x="387" y="342"/>
                          </a:cxn>
                          <a:cxn ang="0">
                            <a:pos x="435" y="391"/>
                          </a:cxn>
                        </a:cxnLst>
                        <a:rect l="0" t="0" r="r" b="b"/>
                        <a:pathLst>
                          <a:path w="435" h="391">
                            <a:moveTo>
                              <a:pt x="0" y="391"/>
                            </a:moveTo>
                            <a:cubicBezTo>
                              <a:pt x="36" y="382"/>
                              <a:pt x="72" y="374"/>
                              <a:pt x="96" y="318"/>
                            </a:cubicBezTo>
                            <a:cubicBezTo>
                              <a:pt x="120" y="262"/>
                              <a:pt x="117" y="100"/>
                              <a:pt x="145" y="52"/>
                            </a:cubicBezTo>
                            <a:cubicBezTo>
                              <a:pt x="173" y="4"/>
                              <a:pt x="230" y="0"/>
                              <a:pt x="266" y="28"/>
                            </a:cubicBezTo>
                            <a:cubicBezTo>
                              <a:pt x="302" y="56"/>
                              <a:pt x="343" y="169"/>
                              <a:pt x="363" y="221"/>
                            </a:cubicBezTo>
                            <a:cubicBezTo>
                              <a:pt x="383" y="273"/>
                              <a:pt x="375" y="314"/>
                              <a:pt x="387" y="342"/>
                            </a:cubicBezTo>
                            <a:cubicBezTo>
                              <a:pt x="399" y="370"/>
                              <a:pt x="431" y="383"/>
                              <a:pt x="435" y="391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rgbClr val="090EDB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0607" name="Freeform 143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3775" y="3636"/>
                        <a:ext cx="387" cy="39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91"/>
                          </a:cxn>
                          <a:cxn ang="0">
                            <a:pos x="96" y="318"/>
                          </a:cxn>
                          <a:cxn ang="0">
                            <a:pos x="145" y="52"/>
                          </a:cxn>
                          <a:cxn ang="0">
                            <a:pos x="266" y="28"/>
                          </a:cxn>
                          <a:cxn ang="0">
                            <a:pos x="363" y="221"/>
                          </a:cxn>
                          <a:cxn ang="0">
                            <a:pos x="387" y="342"/>
                          </a:cxn>
                          <a:cxn ang="0">
                            <a:pos x="435" y="391"/>
                          </a:cxn>
                        </a:cxnLst>
                        <a:rect l="0" t="0" r="r" b="b"/>
                        <a:pathLst>
                          <a:path w="435" h="391">
                            <a:moveTo>
                              <a:pt x="0" y="391"/>
                            </a:moveTo>
                            <a:cubicBezTo>
                              <a:pt x="36" y="382"/>
                              <a:pt x="72" y="374"/>
                              <a:pt x="96" y="318"/>
                            </a:cubicBezTo>
                            <a:cubicBezTo>
                              <a:pt x="120" y="262"/>
                              <a:pt x="117" y="100"/>
                              <a:pt x="145" y="52"/>
                            </a:cubicBezTo>
                            <a:cubicBezTo>
                              <a:pt x="173" y="4"/>
                              <a:pt x="230" y="0"/>
                              <a:pt x="266" y="28"/>
                            </a:cubicBezTo>
                            <a:cubicBezTo>
                              <a:pt x="302" y="56"/>
                              <a:pt x="343" y="169"/>
                              <a:pt x="363" y="221"/>
                            </a:cubicBezTo>
                            <a:cubicBezTo>
                              <a:pt x="383" y="273"/>
                              <a:pt x="375" y="314"/>
                              <a:pt x="387" y="342"/>
                            </a:cubicBezTo>
                            <a:cubicBezTo>
                              <a:pt x="399" y="370"/>
                              <a:pt x="431" y="383"/>
                              <a:pt x="435" y="391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rgbClr val="090EDB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190616" name="Rectangle 152"/>
                <p:cNvSpPr>
                  <a:spLocks noChangeArrowheads="1"/>
                </p:cNvSpPr>
                <p:nvPr/>
              </p:nvSpPr>
              <p:spPr bwMode="auto">
                <a:xfrm>
                  <a:off x="1017" y="2088"/>
                  <a:ext cx="653" cy="125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617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69" y="2088"/>
                  <a:ext cx="943" cy="130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618" name="Rectangle 154"/>
                <p:cNvSpPr>
                  <a:spLocks noChangeArrowheads="1"/>
                </p:cNvSpPr>
                <p:nvPr/>
              </p:nvSpPr>
              <p:spPr bwMode="auto">
                <a:xfrm>
                  <a:off x="3581" y="2088"/>
                  <a:ext cx="653" cy="130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0633" name="Group 169"/>
              <p:cNvGrpSpPr>
                <a:grpSpLocks/>
              </p:cNvGrpSpPr>
              <p:nvPr/>
            </p:nvGrpSpPr>
            <p:grpSpPr bwMode="auto">
              <a:xfrm>
                <a:off x="944" y="3515"/>
                <a:ext cx="3557" cy="347"/>
                <a:chOff x="944" y="3515"/>
                <a:chExt cx="3557" cy="347"/>
              </a:xfrm>
            </p:grpSpPr>
            <p:sp>
              <p:nvSpPr>
                <p:cNvPr id="190613" name="AutoShape 149"/>
                <p:cNvSpPr>
                  <a:spLocks/>
                </p:cNvSpPr>
                <p:nvPr/>
              </p:nvSpPr>
              <p:spPr bwMode="auto">
                <a:xfrm rot="5400000">
                  <a:off x="1259" y="3273"/>
                  <a:ext cx="146" cy="629"/>
                </a:xfrm>
                <a:prstGeom prst="rightBrace">
                  <a:avLst>
                    <a:gd name="adj1" fmla="val 35902"/>
                    <a:gd name="adj2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614" name="AutoShape 150"/>
                <p:cNvSpPr>
                  <a:spLocks/>
                </p:cNvSpPr>
                <p:nvPr/>
              </p:nvSpPr>
              <p:spPr bwMode="auto">
                <a:xfrm rot="5400000">
                  <a:off x="2855" y="3225"/>
                  <a:ext cx="145" cy="726"/>
                </a:xfrm>
                <a:prstGeom prst="rightBrace">
                  <a:avLst>
                    <a:gd name="adj1" fmla="val 41724"/>
                    <a:gd name="adj2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615" name="AutoShape 151"/>
                <p:cNvSpPr>
                  <a:spLocks/>
                </p:cNvSpPr>
                <p:nvPr/>
              </p:nvSpPr>
              <p:spPr bwMode="auto">
                <a:xfrm rot="5400000">
                  <a:off x="3848" y="3273"/>
                  <a:ext cx="145" cy="629"/>
                </a:xfrm>
                <a:prstGeom prst="rightBrace">
                  <a:avLst>
                    <a:gd name="adj1" fmla="val 36149"/>
                    <a:gd name="adj2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619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944" y="3612"/>
                  <a:ext cx="355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/>
                    <a:t>1</a:t>
                  </a:r>
                  <a:r>
                    <a:rPr lang="en-US" baseline="30000"/>
                    <a:t>st</a:t>
                  </a:r>
                  <a:r>
                    <a:rPr lang="en-US"/>
                    <a:t> diff		          integr	      2</a:t>
                  </a:r>
                  <a:r>
                    <a:rPr lang="en-US" baseline="30000"/>
                    <a:t>nd</a:t>
                  </a:r>
                  <a:r>
                    <a:rPr lang="en-US"/>
                    <a:t> diff</a:t>
                  </a:r>
                </a:p>
              </p:txBody>
            </p:sp>
          </p:grpSp>
        </p:grpSp>
      </p:grpSp>
      <p:sp>
        <p:nvSpPr>
          <p:cNvPr id="190625" name="Text Box 161"/>
          <p:cNvSpPr txBox="1">
            <a:spLocks noChangeArrowheads="1"/>
          </p:cNvSpPr>
          <p:nvPr/>
        </p:nvSpPr>
        <p:spPr bwMode="auto">
          <a:xfrm>
            <a:off x="2306638" y="6348413"/>
            <a:ext cx="602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More versatility: RC-circuits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active filters</a:t>
            </a:r>
          </a:p>
        </p:txBody>
      </p:sp>
      <p:cxnSp>
        <p:nvCxnSpPr>
          <p:cNvPr id="190626" name="AutoShape 162"/>
          <p:cNvCxnSpPr>
            <a:cxnSpLocks noChangeShapeType="1"/>
          </p:cNvCxnSpPr>
          <p:nvPr/>
        </p:nvCxnSpPr>
        <p:spPr bwMode="auto">
          <a:xfrm rot="5400000">
            <a:off x="6163469" y="4526756"/>
            <a:ext cx="1112838" cy="377825"/>
          </a:xfrm>
          <a:prstGeom prst="bentConnector3">
            <a:avLst>
              <a:gd name="adj1" fmla="val -2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cxnSp>
      <p:grpSp>
        <p:nvGrpSpPr>
          <p:cNvPr id="190627" name="Group 163"/>
          <p:cNvGrpSpPr>
            <a:grpSpLocks/>
          </p:cNvGrpSpPr>
          <p:nvPr/>
        </p:nvGrpSpPr>
        <p:grpSpPr bwMode="auto">
          <a:xfrm>
            <a:off x="6338888" y="5310188"/>
            <a:ext cx="384175" cy="77787"/>
            <a:chOff x="1066" y="2837"/>
            <a:chExt cx="242" cy="49"/>
          </a:xfrm>
        </p:grpSpPr>
        <p:sp>
          <p:nvSpPr>
            <p:cNvPr id="190628" name="Line 164"/>
            <p:cNvSpPr>
              <a:spLocks noChangeShapeType="1"/>
            </p:cNvSpPr>
            <p:nvPr/>
          </p:nvSpPr>
          <p:spPr bwMode="auto">
            <a:xfrm>
              <a:off x="1066" y="2837"/>
              <a:ext cx="2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0629" name="Line 165"/>
            <p:cNvSpPr>
              <a:spLocks noChangeShapeType="1"/>
            </p:cNvSpPr>
            <p:nvPr/>
          </p:nvSpPr>
          <p:spPr bwMode="auto">
            <a:xfrm>
              <a:off x="1114" y="2886"/>
              <a:ext cx="1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0630" name="Line 166"/>
            <p:cNvSpPr>
              <a:spLocks noChangeShapeType="1"/>
            </p:cNvSpPr>
            <p:nvPr/>
          </p:nvSpPr>
          <p:spPr bwMode="auto">
            <a:xfrm>
              <a:off x="1090" y="2862"/>
              <a:ext cx="19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SENAME" val="SgP"/>
  <p:tag name="HOMEPAGE" val="http://courses.ats.rochester.edu/schroder/NuScience/lecturenotes.html"/>
  <p:tag name="HTMLPAGETITLE" val="Signal Processing"/>
  <p:tag name="OUTPUTWIDTH" val="800"/>
  <p:tag name="TEMPLATEFILENAME" val="FullScreen.htm"/>
  <p:tag name="TEMPLATEFOLDER" val="C:\Program Files\RnR\PPToolsV2\"/>
  <p:tag name="OUTPUTFOLDERNAME" val="C:\My Webs\NuScience\Presentations\SignalProcRnR_files\"/>
  <p:tag name="OUTPUTIMAGESAS" val="JPG"/>
  <p:tag name="OUTPUTRANGE" val="SLIDE"/>
  <p:tag name="OUTPUTFROM" val="1"/>
  <p:tag name="OUTPUTTO" val="17"/>
  <p:tag name="OUTPUTRANGEMODE" val="SHOW"/>
  <p:tag name="FILENAMECASE" val="PRESERV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11589</TotalTime>
  <Words>1268</Words>
  <Application>Microsoft Office PowerPoint</Application>
  <PresentationFormat>On-screen Show (4:3)</PresentationFormat>
  <Paragraphs>321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Comic Sans MS</vt:lpstr>
      <vt:lpstr>Impact</vt:lpstr>
      <vt:lpstr>Symbol</vt:lpstr>
      <vt:lpstr>Verdana</vt:lpstr>
      <vt:lpstr>Default Design</vt:lpstr>
      <vt:lpstr>Equation</vt:lpstr>
      <vt:lpstr>PowerPoint Presentation</vt:lpstr>
      <vt:lpstr>PM Operation</vt:lpstr>
      <vt:lpstr>Pre-Amplifiers</vt:lpstr>
      <vt:lpstr>Basic Counting System</vt:lpstr>
      <vt:lpstr>Operational Amplifier Principle</vt:lpstr>
      <vt:lpstr>Operational Amplifiers</vt:lpstr>
      <vt:lpstr>Comparator/Digitizer</vt:lpstr>
      <vt:lpstr>Charge Sensitive Preamp</vt:lpstr>
      <vt:lpstr>Main/Shaping Amplifiers</vt:lpstr>
      <vt:lpstr>NIM Signal Standards</vt:lpstr>
      <vt:lpstr>Discriminator/Trigger</vt:lpstr>
      <vt:lpstr>Zero-Crossing Triggering</vt:lpstr>
      <vt:lpstr>Constant-Fraction Discriminator</vt:lpstr>
      <vt:lpstr>Logic Modules</vt:lpstr>
      <vt:lpstr>Signal Transmission</vt:lpstr>
      <vt:lpstr>Impedance Matching</vt:lpstr>
      <vt:lpstr>Cable Reflections</vt:lpstr>
      <vt:lpstr>PowerPoint Presentation</vt:lpstr>
    </vt:vector>
  </TitlesOfParts>
  <Company>University of Rochester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W. Udo Schroeder</dc:creator>
  <cp:lastModifiedBy>Ian Crotty</cp:lastModifiedBy>
  <cp:revision>773</cp:revision>
  <dcterms:created xsi:type="dcterms:W3CDTF">2003-04-26T17:05:51Z</dcterms:created>
  <dcterms:modified xsi:type="dcterms:W3CDTF">2023-10-19T10:50:01Z</dcterms:modified>
</cp:coreProperties>
</file>