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9" r:id="rId4"/>
    <p:sldId id="278" r:id="rId5"/>
    <p:sldId id="308" r:id="rId6"/>
    <p:sldId id="267" r:id="rId7"/>
    <p:sldId id="1059" r:id="rId8"/>
    <p:sldId id="1060" r:id="rId9"/>
    <p:sldId id="1061" r:id="rId10"/>
    <p:sldId id="280" r:id="rId11"/>
    <p:sldId id="266" r:id="rId12"/>
    <p:sldId id="258" r:id="rId13"/>
    <p:sldId id="259" r:id="rId14"/>
    <p:sldId id="260" r:id="rId15"/>
    <p:sldId id="261" r:id="rId16"/>
    <p:sldId id="263" r:id="rId17"/>
    <p:sldId id="262" r:id="rId18"/>
    <p:sldId id="264" r:id="rId19"/>
    <p:sldId id="265" r:id="rId20"/>
    <p:sldId id="269" r:id="rId21"/>
    <p:sldId id="270" r:id="rId22"/>
    <p:sldId id="271" r:id="rId23"/>
    <p:sldId id="272" r:id="rId24"/>
    <p:sldId id="273" r:id="rId25"/>
    <p:sldId id="274" r:id="rId26"/>
    <p:sldId id="275" r:id="rId27"/>
    <p:sldId id="276" r:id="rId28"/>
    <p:sldId id="277" r:id="rId29"/>
    <p:sldId id="310" r:id="rId30"/>
    <p:sldId id="10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51DF1-169B-4A2B-A92F-FC61FCBED960}" v="127" dt="2022-08-25T13:50:49.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1" autoAdjust="0"/>
    <p:restoredTop sz="94660"/>
  </p:normalViewPr>
  <p:slideViewPr>
    <p:cSldViewPr snapToGrid="0" showGuides="1">
      <p:cViewPr varScale="1">
        <p:scale>
          <a:sx n="84" d="100"/>
          <a:sy n="84" d="100"/>
        </p:scale>
        <p:origin x="448" y="6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Alali (Alumni)" userId="dd121028-1291-47a6-8d1a-d03ad63708bd" providerId="ADAL" clId="{540AA88F-CC2F-4C8C-ABB4-F5EABB44D9F0}"/>
    <pc:docChg chg="modSld">
      <pc:chgData name="May Alali (Alumni)" userId="dd121028-1291-47a6-8d1a-d03ad63708bd" providerId="ADAL" clId="{540AA88F-CC2F-4C8C-ABB4-F5EABB44D9F0}" dt="2022-08-25T14:09:01.900" v="1" actId="20577"/>
      <pc:docMkLst>
        <pc:docMk/>
      </pc:docMkLst>
      <pc:sldChg chg="modSp mod">
        <pc:chgData name="May Alali (Alumni)" userId="dd121028-1291-47a6-8d1a-d03ad63708bd" providerId="ADAL" clId="{540AA88F-CC2F-4C8C-ABB4-F5EABB44D9F0}" dt="2022-08-25T14:09:01.900" v="1" actId="20577"/>
        <pc:sldMkLst>
          <pc:docMk/>
          <pc:sldMk cId="4106398610" sldId="310"/>
        </pc:sldMkLst>
        <pc:spChg chg="mod">
          <ac:chgData name="May Alali (Alumni)" userId="dd121028-1291-47a6-8d1a-d03ad63708bd" providerId="ADAL" clId="{540AA88F-CC2F-4C8C-ABB4-F5EABB44D9F0}" dt="2022-08-25T14:09:01.900" v="1" actId="20577"/>
          <ac:spMkLst>
            <pc:docMk/>
            <pc:sldMk cId="4106398610" sldId="310"/>
            <ac:spMk id="7" creationId="{C6F39730-F36A-407D-82C7-201227C0D99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C706B-15BE-4D1C-BF50-681F143641A6}" type="doc">
      <dgm:prSet loTypeId="urn:microsoft.com/office/officeart/2005/8/layout/hChevron3" loCatId="process" qsTypeId="urn:microsoft.com/office/officeart/2005/8/quickstyle/simple1" qsCatId="simple" csTypeId="urn:microsoft.com/office/officeart/2005/8/colors/accent1_2" csCatId="accent1" phldr="1"/>
      <dgm:spPr/>
    </dgm:pt>
    <dgm:pt modelId="{FFA48BA9-1F7F-4C14-BA3D-D743734EC007}">
      <dgm:prSet phldrT="[Text]"/>
      <dgm:spPr/>
      <dgm:t>
        <a:bodyPr/>
        <a:lstStyle/>
        <a:p>
          <a:r>
            <a:rPr lang="en-US" dirty="0"/>
            <a:t>EDH request</a:t>
          </a:r>
          <a:endParaRPr lang="en-GB" dirty="0"/>
        </a:p>
      </dgm:t>
    </dgm:pt>
    <dgm:pt modelId="{DC8201AC-68EF-47D6-BCF1-DE9ED4D81542}" type="parTrans" cxnId="{38C8FCD2-1CBF-4D1E-9E8D-8A7448267AF0}">
      <dgm:prSet/>
      <dgm:spPr/>
      <dgm:t>
        <a:bodyPr/>
        <a:lstStyle/>
        <a:p>
          <a:endParaRPr lang="en-GB"/>
        </a:p>
      </dgm:t>
    </dgm:pt>
    <dgm:pt modelId="{C1C3321F-1AB4-4AF4-8920-06A45F624131}" type="sibTrans" cxnId="{38C8FCD2-1CBF-4D1E-9E8D-8A7448267AF0}">
      <dgm:prSet/>
      <dgm:spPr/>
      <dgm:t>
        <a:bodyPr/>
        <a:lstStyle/>
        <a:p>
          <a:endParaRPr lang="en-GB"/>
        </a:p>
      </dgm:t>
    </dgm:pt>
    <dgm:pt modelId="{9F569151-49AE-4DB5-999A-168AACCF1681}">
      <dgm:prSet phldrT="[Text]"/>
      <dgm:spPr/>
      <dgm:t>
        <a:bodyPr/>
        <a:lstStyle/>
        <a:p>
          <a:r>
            <a:rPr lang="en-US" dirty="0"/>
            <a:t>Approval from Nadya / Lars</a:t>
          </a:r>
          <a:endParaRPr lang="en-GB" dirty="0"/>
        </a:p>
      </dgm:t>
    </dgm:pt>
    <dgm:pt modelId="{62E510F0-AFC3-4683-B4EA-C3A43E2A3F3B}" type="parTrans" cxnId="{0AC2F5C3-2454-4384-940D-D32E56870E99}">
      <dgm:prSet/>
      <dgm:spPr/>
      <dgm:t>
        <a:bodyPr/>
        <a:lstStyle/>
        <a:p>
          <a:endParaRPr lang="en-GB"/>
        </a:p>
      </dgm:t>
    </dgm:pt>
    <dgm:pt modelId="{720082B4-88B1-41CB-9AED-D58D65F1C9D2}" type="sibTrans" cxnId="{0AC2F5C3-2454-4384-940D-D32E56870E99}">
      <dgm:prSet/>
      <dgm:spPr/>
      <dgm:t>
        <a:bodyPr/>
        <a:lstStyle/>
        <a:p>
          <a:endParaRPr lang="en-GB"/>
        </a:p>
      </dgm:t>
    </dgm:pt>
    <dgm:pt modelId="{BEB5C815-E1F5-42EA-A3A4-6F99B2931204}">
      <dgm:prSet phldrT="[Text]"/>
      <dgm:spPr/>
      <dgm:t>
        <a:bodyPr/>
        <a:lstStyle/>
        <a:p>
          <a:r>
            <a:rPr lang="en-US" dirty="0"/>
            <a:t>If accepted, </a:t>
          </a:r>
          <a:r>
            <a:rPr lang="en-US" b="1" dirty="0"/>
            <a:t>transport</a:t>
          </a:r>
          <a:r>
            <a:rPr lang="en-US" dirty="0"/>
            <a:t> will receive EDH request and will move item. </a:t>
          </a:r>
          <a:endParaRPr lang="en-GB" dirty="0"/>
        </a:p>
      </dgm:t>
    </dgm:pt>
    <dgm:pt modelId="{5F65FAE3-0F17-4B85-939F-42AB5E008FE0}" type="parTrans" cxnId="{C100D979-FB6E-4EFD-BA74-77FC98534667}">
      <dgm:prSet/>
      <dgm:spPr/>
      <dgm:t>
        <a:bodyPr/>
        <a:lstStyle/>
        <a:p>
          <a:endParaRPr lang="en-GB"/>
        </a:p>
      </dgm:t>
    </dgm:pt>
    <dgm:pt modelId="{828FB006-2644-40BD-8622-9869E59E83C3}" type="sibTrans" cxnId="{C100D979-FB6E-4EFD-BA74-77FC98534667}">
      <dgm:prSet/>
      <dgm:spPr/>
      <dgm:t>
        <a:bodyPr/>
        <a:lstStyle/>
        <a:p>
          <a:endParaRPr lang="en-GB"/>
        </a:p>
      </dgm:t>
    </dgm:pt>
    <dgm:pt modelId="{8A09BFC8-217F-4498-A1C6-E829854F0A0D}" type="pres">
      <dgm:prSet presAssocID="{688C706B-15BE-4D1C-BF50-681F143641A6}" presName="Name0" presStyleCnt="0">
        <dgm:presLayoutVars>
          <dgm:dir/>
          <dgm:resizeHandles val="exact"/>
        </dgm:presLayoutVars>
      </dgm:prSet>
      <dgm:spPr/>
    </dgm:pt>
    <dgm:pt modelId="{01BC4A27-890C-45DE-8DD7-FA0B4CC5121D}" type="pres">
      <dgm:prSet presAssocID="{FFA48BA9-1F7F-4C14-BA3D-D743734EC007}" presName="parTxOnly" presStyleLbl="node1" presStyleIdx="0" presStyleCnt="3">
        <dgm:presLayoutVars>
          <dgm:bulletEnabled val="1"/>
        </dgm:presLayoutVars>
      </dgm:prSet>
      <dgm:spPr/>
    </dgm:pt>
    <dgm:pt modelId="{3D195147-4764-4AB9-B86E-99BF28BFBA09}" type="pres">
      <dgm:prSet presAssocID="{C1C3321F-1AB4-4AF4-8920-06A45F624131}" presName="parSpace" presStyleCnt="0"/>
      <dgm:spPr/>
    </dgm:pt>
    <dgm:pt modelId="{382FC528-7B5F-4F34-A1C7-65CEF115970B}" type="pres">
      <dgm:prSet presAssocID="{9F569151-49AE-4DB5-999A-168AACCF1681}" presName="parTxOnly" presStyleLbl="node1" presStyleIdx="1" presStyleCnt="3">
        <dgm:presLayoutVars>
          <dgm:bulletEnabled val="1"/>
        </dgm:presLayoutVars>
      </dgm:prSet>
      <dgm:spPr/>
    </dgm:pt>
    <dgm:pt modelId="{01F451A1-31BE-4BA3-A8DE-B35C4A6B4647}" type="pres">
      <dgm:prSet presAssocID="{720082B4-88B1-41CB-9AED-D58D65F1C9D2}" presName="parSpace" presStyleCnt="0"/>
      <dgm:spPr/>
    </dgm:pt>
    <dgm:pt modelId="{7FCC70E8-114E-4C48-8CA2-81B4A9022E14}" type="pres">
      <dgm:prSet presAssocID="{BEB5C815-E1F5-42EA-A3A4-6F99B2931204}" presName="parTxOnly" presStyleLbl="node1" presStyleIdx="2" presStyleCnt="3">
        <dgm:presLayoutVars>
          <dgm:bulletEnabled val="1"/>
        </dgm:presLayoutVars>
      </dgm:prSet>
      <dgm:spPr/>
    </dgm:pt>
  </dgm:ptLst>
  <dgm:cxnLst>
    <dgm:cxn modelId="{59BC2E52-690C-4839-99EA-58A23F73269F}" type="presOf" srcId="{BEB5C815-E1F5-42EA-A3A4-6F99B2931204}" destId="{7FCC70E8-114E-4C48-8CA2-81B4A9022E14}" srcOrd="0" destOrd="0" presId="urn:microsoft.com/office/officeart/2005/8/layout/hChevron3"/>
    <dgm:cxn modelId="{2FD71B57-9A63-4EC3-B10C-223F7BDD4EA4}" type="presOf" srcId="{FFA48BA9-1F7F-4C14-BA3D-D743734EC007}" destId="{01BC4A27-890C-45DE-8DD7-FA0B4CC5121D}" srcOrd="0" destOrd="0" presId="urn:microsoft.com/office/officeart/2005/8/layout/hChevron3"/>
    <dgm:cxn modelId="{C100D979-FB6E-4EFD-BA74-77FC98534667}" srcId="{688C706B-15BE-4D1C-BF50-681F143641A6}" destId="{BEB5C815-E1F5-42EA-A3A4-6F99B2931204}" srcOrd="2" destOrd="0" parTransId="{5F65FAE3-0F17-4B85-939F-42AB5E008FE0}" sibTransId="{828FB006-2644-40BD-8622-9869E59E83C3}"/>
    <dgm:cxn modelId="{0AC2F5C3-2454-4384-940D-D32E56870E99}" srcId="{688C706B-15BE-4D1C-BF50-681F143641A6}" destId="{9F569151-49AE-4DB5-999A-168AACCF1681}" srcOrd="1" destOrd="0" parTransId="{62E510F0-AFC3-4683-B4EA-C3A43E2A3F3B}" sibTransId="{720082B4-88B1-41CB-9AED-D58D65F1C9D2}"/>
    <dgm:cxn modelId="{38C8FCD2-1CBF-4D1E-9E8D-8A7448267AF0}" srcId="{688C706B-15BE-4D1C-BF50-681F143641A6}" destId="{FFA48BA9-1F7F-4C14-BA3D-D743734EC007}" srcOrd="0" destOrd="0" parTransId="{DC8201AC-68EF-47D6-BCF1-DE9ED4D81542}" sibTransId="{C1C3321F-1AB4-4AF4-8920-06A45F624131}"/>
    <dgm:cxn modelId="{4E6C6DD3-EB02-4338-A866-54B9E7504B7E}" type="presOf" srcId="{9F569151-49AE-4DB5-999A-168AACCF1681}" destId="{382FC528-7B5F-4F34-A1C7-65CEF115970B}" srcOrd="0" destOrd="0" presId="urn:microsoft.com/office/officeart/2005/8/layout/hChevron3"/>
    <dgm:cxn modelId="{80B7D4F0-C3F9-4A73-8B88-DD0BB186C0B3}" type="presOf" srcId="{688C706B-15BE-4D1C-BF50-681F143641A6}" destId="{8A09BFC8-217F-4498-A1C6-E829854F0A0D}" srcOrd="0" destOrd="0" presId="urn:microsoft.com/office/officeart/2005/8/layout/hChevron3"/>
    <dgm:cxn modelId="{8331C2A4-42C6-4685-A90E-BA66DC535DD7}" type="presParOf" srcId="{8A09BFC8-217F-4498-A1C6-E829854F0A0D}" destId="{01BC4A27-890C-45DE-8DD7-FA0B4CC5121D}" srcOrd="0" destOrd="0" presId="urn:microsoft.com/office/officeart/2005/8/layout/hChevron3"/>
    <dgm:cxn modelId="{18B1910E-9BFA-4AD6-860C-6C881FA336F5}" type="presParOf" srcId="{8A09BFC8-217F-4498-A1C6-E829854F0A0D}" destId="{3D195147-4764-4AB9-B86E-99BF28BFBA09}" srcOrd="1" destOrd="0" presId="urn:microsoft.com/office/officeart/2005/8/layout/hChevron3"/>
    <dgm:cxn modelId="{5114C4B9-DEB3-4BD1-8AA6-563FDA9A1D5D}" type="presParOf" srcId="{8A09BFC8-217F-4498-A1C6-E829854F0A0D}" destId="{382FC528-7B5F-4F34-A1C7-65CEF115970B}" srcOrd="2" destOrd="0" presId="urn:microsoft.com/office/officeart/2005/8/layout/hChevron3"/>
    <dgm:cxn modelId="{7AA90A6C-0AFE-4A45-BE8A-2EE7F80770DD}" type="presParOf" srcId="{8A09BFC8-217F-4498-A1C6-E829854F0A0D}" destId="{01F451A1-31BE-4BA3-A8DE-B35C4A6B4647}" srcOrd="3" destOrd="0" presId="urn:microsoft.com/office/officeart/2005/8/layout/hChevron3"/>
    <dgm:cxn modelId="{1C069934-11F3-460A-9669-6B83B2A4FD39}" type="presParOf" srcId="{8A09BFC8-217F-4498-A1C6-E829854F0A0D}" destId="{7FCC70E8-114E-4C48-8CA2-81B4A9022E14}"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C4A27-890C-45DE-8DD7-FA0B4CC5121D}">
      <dsp:nvSpPr>
        <dsp:cNvPr id="0" name=""/>
        <dsp:cNvSpPr/>
      </dsp:nvSpPr>
      <dsp:spPr>
        <a:xfrm>
          <a:off x="2280" y="1526893"/>
          <a:ext cx="1994043" cy="7976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EDH request</a:t>
          </a:r>
          <a:endParaRPr lang="en-GB" sz="1000" kern="1200" dirty="0"/>
        </a:p>
      </dsp:txBody>
      <dsp:txXfrm>
        <a:off x="2280" y="1526893"/>
        <a:ext cx="1794639" cy="797617"/>
      </dsp:txXfrm>
    </dsp:sp>
    <dsp:sp modelId="{382FC528-7B5F-4F34-A1C7-65CEF115970B}">
      <dsp:nvSpPr>
        <dsp:cNvPr id="0" name=""/>
        <dsp:cNvSpPr/>
      </dsp:nvSpPr>
      <dsp:spPr>
        <a:xfrm>
          <a:off x="1597515" y="1526893"/>
          <a:ext cx="1994043" cy="7976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Approval from Nadya / Lars</a:t>
          </a:r>
          <a:endParaRPr lang="en-GB" sz="1000" kern="1200" dirty="0"/>
        </a:p>
      </dsp:txBody>
      <dsp:txXfrm>
        <a:off x="1996324" y="1526893"/>
        <a:ext cx="1196426" cy="797617"/>
      </dsp:txXfrm>
    </dsp:sp>
    <dsp:sp modelId="{7FCC70E8-114E-4C48-8CA2-81B4A9022E14}">
      <dsp:nvSpPr>
        <dsp:cNvPr id="0" name=""/>
        <dsp:cNvSpPr/>
      </dsp:nvSpPr>
      <dsp:spPr>
        <a:xfrm>
          <a:off x="3192750" y="1526893"/>
          <a:ext cx="1994043" cy="7976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If accepted, </a:t>
          </a:r>
          <a:r>
            <a:rPr lang="en-US" sz="1000" b="1" kern="1200" dirty="0"/>
            <a:t>transport</a:t>
          </a:r>
          <a:r>
            <a:rPr lang="en-US" sz="1000" kern="1200" dirty="0"/>
            <a:t> will receive EDH request and will move item. </a:t>
          </a:r>
          <a:endParaRPr lang="en-GB" sz="1000" kern="1200" dirty="0"/>
        </a:p>
      </dsp:txBody>
      <dsp:txXfrm>
        <a:off x="3591559" y="1526893"/>
        <a:ext cx="1196426" cy="79761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547D-ECB1-4F45-A35C-2C9E181767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6DF2A0-F70E-4293-84C6-0849F3246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E4BB0-A0B2-495C-8EC4-917BD13755BE}"/>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5" name="Footer Placeholder 4">
            <a:extLst>
              <a:ext uri="{FF2B5EF4-FFF2-40B4-BE49-F238E27FC236}">
                <a16:creationId xmlns:a16="http://schemas.microsoft.com/office/drawing/2014/main" id="{B73374D9-8408-4DDA-A725-589BA8B22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DE2BE-0EEE-4A76-91BE-61D349415F19}"/>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2903095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003A-3DBB-49B6-B804-3A8FAB0753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619AD3-C613-4E02-9196-B6CADEB58D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88766-985F-46A1-9D81-35FA79CDB402}"/>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5" name="Footer Placeholder 4">
            <a:extLst>
              <a:ext uri="{FF2B5EF4-FFF2-40B4-BE49-F238E27FC236}">
                <a16:creationId xmlns:a16="http://schemas.microsoft.com/office/drawing/2014/main" id="{15CBC30A-81F0-4DD2-B16D-817E74D5C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C611F-AD42-4716-867E-085B3653BF50}"/>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1181099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9938B8-61D2-442F-9A07-64B1863FB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0CF2A-6ADA-4ED6-9354-3A3131F732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43B42-FEB8-40B7-8F1C-F5747D339460}"/>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5" name="Footer Placeholder 4">
            <a:extLst>
              <a:ext uri="{FF2B5EF4-FFF2-40B4-BE49-F238E27FC236}">
                <a16:creationId xmlns:a16="http://schemas.microsoft.com/office/drawing/2014/main" id="{2A5564C1-FEB0-4D0B-AE60-C3266DEFD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36185-7A43-481C-A1F9-9F28B3669A64}"/>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3744237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74246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2084-43CA-4507-B065-E72E670C1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F56D8-71F8-4A52-883C-A0C3897F82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0715A-A363-48CF-B250-AE725B7F65BF}"/>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5" name="Footer Placeholder 4">
            <a:extLst>
              <a:ext uri="{FF2B5EF4-FFF2-40B4-BE49-F238E27FC236}">
                <a16:creationId xmlns:a16="http://schemas.microsoft.com/office/drawing/2014/main" id="{D9600610-EB30-4A21-93B2-114B19B19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1C594-4B23-474F-A37D-25F58959B46E}"/>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381980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912A-F02D-484E-9215-6507BEB531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F3671-8F29-431A-9CC2-902142C5B3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268AD8-FDCB-45ED-946B-BFF317F65935}"/>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5" name="Footer Placeholder 4">
            <a:extLst>
              <a:ext uri="{FF2B5EF4-FFF2-40B4-BE49-F238E27FC236}">
                <a16:creationId xmlns:a16="http://schemas.microsoft.com/office/drawing/2014/main" id="{3CEF71F7-B04C-421A-B5F1-CE6A5ADBD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5A9C5-3D5A-474D-89C7-319D9E53386C}"/>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385285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9D93-A9DE-49F5-A1B7-E82BED1B5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5F7138-C66E-4498-8D55-60919BE447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F2E3E0-9D09-42AD-B71B-D87A1DB9FF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AFE1A2-9BBA-4E58-9924-7551636BC838}"/>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6" name="Footer Placeholder 5">
            <a:extLst>
              <a:ext uri="{FF2B5EF4-FFF2-40B4-BE49-F238E27FC236}">
                <a16:creationId xmlns:a16="http://schemas.microsoft.com/office/drawing/2014/main" id="{A7F7105F-EDD8-4BC2-A618-1A0EBE27E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38D44-6D35-4E39-B6B1-1513E53482F1}"/>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322155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ABF90-A054-4FCA-9BA7-46604E351B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B7E509-C7FA-457E-8290-B27C3412F8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2F5A5C-736B-4E32-9C2B-17ED64F65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B25777-09AA-4AE0-BE48-282C299E9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9B8188-3AF4-494E-8465-6DD050879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2461C0-F8D8-492C-849D-161CBA0993BC}"/>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8" name="Footer Placeholder 7">
            <a:extLst>
              <a:ext uri="{FF2B5EF4-FFF2-40B4-BE49-F238E27FC236}">
                <a16:creationId xmlns:a16="http://schemas.microsoft.com/office/drawing/2014/main" id="{CAC35695-08E9-446C-8F90-6A91B7CECB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9784D3-8431-40D9-A325-099343DFDB72}"/>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58013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0735-6E07-48FB-B245-FEC382906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5C19D8-A96D-4665-99F4-61065EF8D5B9}"/>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4" name="Footer Placeholder 3">
            <a:extLst>
              <a:ext uri="{FF2B5EF4-FFF2-40B4-BE49-F238E27FC236}">
                <a16:creationId xmlns:a16="http://schemas.microsoft.com/office/drawing/2014/main" id="{222EB310-D02B-4758-AE87-DE0249394A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1595B3-0504-4296-8F52-2903864D776E}"/>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41544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79F87-3913-4248-9787-430DF9B5EA7D}"/>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3" name="Footer Placeholder 2">
            <a:extLst>
              <a:ext uri="{FF2B5EF4-FFF2-40B4-BE49-F238E27FC236}">
                <a16:creationId xmlns:a16="http://schemas.microsoft.com/office/drawing/2014/main" id="{886CC4F7-5625-42FD-A1F2-2217F6ED6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280F11-C4CC-482E-AA61-085FB02E5D37}"/>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1527481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A3D1-C7AC-4C49-9068-A4640B25CA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16636B-3411-408F-B30B-B1B6360EE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9E2CAC-25F7-432F-A906-F2FCB760F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95F4A-F878-4E8B-9A25-7C2DD051070E}"/>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6" name="Footer Placeholder 5">
            <a:extLst>
              <a:ext uri="{FF2B5EF4-FFF2-40B4-BE49-F238E27FC236}">
                <a16:creationId xmlns:a16="http://schemas.microsoft.com/office/drawing/2014/main" id="{70267E84-F054-470C-8449-E4B048ABD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D1CA4-C7FD-445F-9043-1A5C915910F7}"/>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281658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B05E-92F2-469F-8525-C3D0C0D74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065CB-5059-408D-A724-8FE3994C5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652C52-EF07-4531-A391-93621028E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5C94D-C8A8-4B83-A37E-DDCA7C294FC2}"/>
              </a:ext>
            </a:extLst>
          </p:cNvPr>
          <p:cNvSpPr>
            <a:spLocks noGrp="1"/>
          </p:cNvSpPr>
          <p:nvPr>
            <p:ph type="dt" sz="half" idx="10"/>
          </p:nvPr>
        </p:nvSpPr>
        <p:spPr/>
        <p:txBody>
          <a:bodyPr/>
          <a:lstStyle/>
          <a:p>
            <a:fld id="{F1AE8703-F797-4604-B581-59EBCB39FA29}" type="datetimeFigureOut">
              <a:rPr lang="en-US" smtClean="0"/>
              <a:t>8/25/2022</a:t>
            </a:fld>
            <a:endParaRPr lang="en-US"/>
          </a:p>
        </p:txBody>
      </p:sp>
      <p:sp>
        <p:nvSpPr>
          <p:cNvPr id="6" name="Footer Placeholder 5">
            <a:extLst>
              <a:ext uri="{FF2B5EF4-FFF2-40B4-BE49-F238E27FC236}">
                <a16:creationId xmlns:a16="http://schemas.microsoft.com/office/drawing/2014/main" id="{BEE1091C-F98E-4016-8FB7-47EF1453F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9038C2-9EB2-4839-9C0D-20A33959BDA7}"/>
              </a:ext>
            </a:extLst>
          </p:cNvPr>
          <p:cNvSpPr>
            <a:spLocks noGrp="1"/>
          </p:cNvSpPr>
          <p:nvPr>
            <p:ph type="sldNum" sz="quarter" idx="12"/>
          </p:nvPr>
        </p:nvSpPr>
        <p:spPr/>
        <p:txBody>
          <a:bodyPr/>
          <a:lstStyle/>
          <a:p>
            <a:fld id="{EC212288-ED56-4451-8DBF-23C5A37769F5}" type="slidenum">
              <a:rPr lang="en-US" smtClean="0"/>
              <a:t>‹#›</a:t>
            </a:fld>
            <a:endParaRPr lang="en-US"/>
          </a:p>
        </p:txBody>
      </p:sp>
    </p:spTree>
    <p:extLst>
      <p:ext uri="{BB962C8B-B14F-4D97-AF65-F5344CB8AC3E}">
        <p14:creationId xmlns:p14="http://schemas.microsoft.com/office/powerpoint/2010/main" val="3260637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1D028D-99B4-4A10-83F1-C2838B348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31C38-BCE3-4207-9EB9-EAA0F453C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31B17-0496-4674-AF8F-13816260A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E8703-F797-4604-B581-59EBCB39FA29}" type="datetimeFigureOut">
              <a:rPr lang="en-US" smtClean="0"/>
              <a:t>8/25/2022</a:t>
            </a:fld>
            <a:endParaRPr lang="en-US"/>
          </a:p>
        </p:txBody>
      </p:sp>
      <p:sp>
        <p:nvSpPr>
          <p:cNvPr id="5" name="Footer Placeholder 4">
            <a:extLst>
              <a:ext uri="{FF2B5EF4-FFF2-40B4-BE49-F238E27FC236}">
                <a16:creationId xmlns:a16="http://schemas.microsoft.com/office/drawing/2014/main" id="{4A2DBBA8-CFDA-4F32-A8CB-793F013D1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E3B09-802F-48B1-91F4-B0CA0686E8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12288-ED56-4451-8DBF-23C5A37769F5}" type="slidenum">
              <a:rPr lang="en-US" smtClean="0"/>
              <a:t>‹#›</a:t>
            </a:fld>
            <a:endParaRPr lang="en-US"/>
          </a:p>
        </p:txBody>
      </p:sp>
    </p:spTree>
    <p:extLst>
      <p:ext uri="{BB962C8B-B14F-4D97-AF65-F5344CB8AC3E}">
        <p14:creationId xmlns:p14="http://schemas.microsoft.com/office/powerpoint/2010/main" val="591497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space.cern.ch/project-space-management-LS2/_layouts/15/start.aspx#/Lists/Storage%20%20After%20LS2%20%20List%20of%20equipment/AllItems.aspx"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space.cern.ch/project-space-management-LS2/_layouts/15/start.aspx#/Lists/Storage%20%20After%20LS2%20%20List%20of%20equipment/AllItems.asp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dh.cern.ch/Document/SupplyChain/SIT"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mmsx.cern.ch/SSO/kiosk/"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7.jpeg"/><Relationship Id="rId5" Type="http://schemas.openxmlformats.org/officeDocument/2006/relationships/image" Target="../media/image14.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mailto:zein.zebib@cern.ch" TargetMode="External"/><Relationship Id="rId7" Type="http://schemas.openxmlformats.org/officeDocument/2006/relationships/diagramQuickStyle" Target="../diagrams/quickStyle1.xml"/><Relationship Id="rId2" Type="http://schemas.openxmlformats.org/officeDocument/2006/relationships/hyperlink" Target="mailto:nadya.collantes@cern.ch" TargetMode="Externa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hyperlink" Target="https://edh.cern.ch/Document/SupplyChain/SIT" TargetMode="External"/><Relationship Id="rId4" Type="http://schemas.openxmlformats.org/officeDocument/2006/relationships/image" Target="../media/image28.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hyperlink" Target="mailto:zein.zebib@cern.ch" TargetMode="External"/><Relationship Id="rId2" Type="http://schemas.openxmlformats.org/officeDocument/2006/relationships/hyperlink" Target="mailto:nadya.collantes@cern.ch"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hyperlink" Target="mailto:zein.zebib@cern.ch" TargetMode="External"/><Relationship Id="rId2" Type="http://schemas.openxmlformats.org/officeDocument/2006/relationships/hyperlink" Target="mailto:nadya.collantes@cern.ch"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9627-F54E-42ED-B59A-95A3FF9EFB32}"/>
              </a:ext>
            </a:extLst>
          </p:cNvPr>
          <p:cNvSpPr>
            <a:spLocks noGrp="1"/>
          </p:cNvSpPr>
          <p:nvPr>
            <p:ph type="ctrTitle"/>
          </p:nvPr>
        </p:nvSpPr>
        <p:spPr/>
        <p:txBody>
          <a:bodyPr anchor="ctr">
            <a:normAutofit/>
          </a:bodyPr>
          <a:lstStyle/>
          <a:p>
            <a:r>
              <a:rPr lang="en-US" sz="5400" dirty="0">
                <a:latin typeface="Georgia" panose="02040502050405020303" pitchFamily="18" charset="0"/>
              </a:rPr>
              <a:t>B904, Storage Tents, and B947, i.e., Flex Building </a:t>
            </a:r>
          </a:p>
        </p:txBody>
      </p:sp>
      <p:sp>
        <p:nvSpPr>
          <p:cNvPr id="3" name="Subtitle 2">
            <a:extLst>
              <a:ext uri="{FF2B5EF4-FFF2-40B4-BE49-F238E27FC236}">
                <a16:creationId xmlns:a16="http://schemas.microsoft.com/office/drawing/2014/main" id="{7769207D-D67A-4067-B127-DCE0C3957A2A}"/>
              </a:ext>
            </a:extLst>
          </p:cNvPr>
          <p:cNvSpPr>
            <a:spLocks noGrp="1"/>
          </p:cNvSpPr>
          <p:nvPr>
            <p:ph type="subTitle" idx="1"/>
          </p:nvPr>
        </p:nvSpPr>
        <p:spPr>
          <a:xfrm>
            <a:off x="298704" y="3730054"/>
            <a:ext cx="9144000" cy="860234"/>
          </a:xfrm>
        </p:spPr>
        <p:txBody>
          <a:bodyPr>
            <a:normAutofit/>
          </a:bodyPr>
          <a:lstStyle/>
          <a:p>
            <a:pPr marL="342900" indent="-342900" algn="l">
              <a:buFont typeface="Arial" panose="020B0604020202020204" pitchFamily="34" charset="0"/>
              <a:buChar char="•"/>
            </a:pPr>
            <a:r>
              <a:rPr lang="en-US" sz="1800" dirty="0">
                <a:latin typeface="Georgia" panose="02040502050405020303" pitchFamily="18" charset="0"/>
              </a:rPr>
              <a:t>Updates on the upgrade of B904 and organization of the storage tents</a:t>
            </a:r>
          </a:p>
          <a:p>
            <a:pPr marL="342900" indent="-342900" algn="l">
              <a:buFont typeface="Arial" panose="020B0604020202020204" pitchFamily="34" charset="0"/>
              <a:buChar char="•"/>
            </a:pPr>
            <a:r>
              <a:rPr lang="en-US" sz="1800" dirty="0">
                <a:latin typeface="Georgia" panose="02040502050405020303" pitchFamily="18" charset="0"/>
              </a:rPr>
              <a:t>Explaining the process of sending an item and having it stored in B947</a:t>
            </a:r>
          </a:p>
        </p:txBody>
      </p:sp>
    </p:spTree>
    <p:extLst>
      <p:ext uri="{BB962C8B-B14F-4D97-AF65-F5344CB8AC3E}">
        <p14:creationId xmlns:p14="http://schemas.microsoft.com/office/powerpoint/2010/main" val="2571898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3202423" y="3719916"/>
            <a:ext cx="5787153" cy="371866"/>
          </a:xfrm>
        </p:spPr>
        <p:txBody>
          <a:bodyPr anchor="ctr">
            <a:normAutofit/>
          </a:bodyPr>
          <a:lstStyle/>
          <a:p>
            <a:pPr marL="0" indent="0" algn="ctr">
              <a:buNone/>
            </a:pPr>
            <a:r>
              <a:rPr lang="en-US" sz="1800" dirty="0">
                <a:latin typeface="Georgia" panose="02040502050405020303" pitchFamily="18" charset="0"/>
              </a:rPr>
              <a:t>The process</a:t>
            </a:r>
          </a:p>
        </p:txBody>
      </p:sp>
      <p:sp>
        <p:nvSpPr>
          <p:cNvPr id="2" name="Title 1">
            <a:extLst>
              <a:ext uri="{FF2B5EF4-FFF2-40B4-BE49-F238E27FC236}">
                <a16:creationId xmlns:a16="http://schemas.microsoft.com/office/drawing/2014/main" id="{C4C823CC-4380-4B25-87B1-808371651EC0}"/>
              </a:ext>
            </a:extLst>
          </p:cNvPr>
          <p:cNvSpPr>
            <a:spLocks noGrp="1"/>
          </p:cNvSpPr>
          <p:nvPr>
            <p:ph type="title"/>
          </p:nvPr>
        </p:nvSpPr>
        <p:spPr>
          <a:xfrm>
            <a:off x="838200" y="2766219"/>
            <a:ext cx="10515600" cy="1325563"/>
          </a:xfrm>
        </p:spPr>
        <p:txBody>
          <a:bodyPr>
            <a:normAutofit/>
          </a:bodyPr>
          <a:lstStyle/>
          <a:p>
            <a:pPr algn="ctr"/>
            <a:r>
              <a:rPr lang="en-US" sz="3600" dirty="0">
                <a:latin typeface="Georgia" panose="02040502050405020303" pitchFamily="18" charset="0"/>
              </a:rPr>
              <a:t>Sending Items to the Flex Building</a:t>
            </a:r>
          </a:p>
        </p:txBody>
      </p:sp>
    </p:spTree>
    <p:extLst>
      <p:ext uri="{BB962C8B-B14F-4D97-AF65-F5344CB8AC3E}">
        <p14:creationId xmlns:p14="http://schemas.microsoft.com/office/powerpoint/2010/main" val="1885232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838200" y="1417518"/>
            <a:ext cx="4997335" cy="4351338"/>
          </a:xfrm>
        </p:spPr>
        <p:txBody>
          <a:bodyPr>
            <a:normAutofit/>
          </a:bodyPr>
          <a:lstStyle/>
          <a:p>
            <a:r>
              <a:rPr lang="en-US" sz="1800" dirty="0">
                <a:latin typeface="Georgia" panose="02040502050405020303" pitchFamily="18" charset="0"/>
              </a:rPr>
              <a:t>When you press on this link for the first time </a:t>
            </a:r>
            <a:r>
              <a:rPr lang="en-US" sz="1800" dirty="0">
                <a:latin typeface="Georgia" panose="02040502050405020303" pitchFamily="18" charset="0"/>
                <a:hlinkClick r:id="rId2"/>
              </a:rPr>
              <a:t>1b -Storage LS3 - List of equipment - 1-All Items (cern.ch)</a:t>
            </a:r>
            <a:r>
              <a:rPr lang="en-US" sz="1800" dirty="0">
                <a:latin typeface="Georgia" panose="02040502050405020303" pitchFamily="18" charset="0"/>
              </a:rPr>
              <a:t>, you will see this:</a:t>
            </a:r>
          </a:p>
          <a:p>
            <a:endParaRPr lang="en-US" sz="1800" dirty="0">
              <a:latin typeface="Georgia" panose="02040502050405020303" pitchFamily="18" charset="0"/>
            </a:endParaRPr>
          </a:p>
          <a:p>
            <a:r>
              <a:rPr lang="en-US" sz="1800" dirty="0">
                <a:latin typeface="Georgia" panose="02040502050405020303" pitchFamily="18" charset="0"/>
              </a:rPr>
              <a:t>Type in that you need access to submit requests to store your items in B947, the Flex building.</a:t>
            </a:r>
          </a:p>
          <a:p>
            <a:endParaRPr lang="en-US" sz="1800" dirty="0">
              <a:latin typeface="Georgia" panose="02040502050405020303" pitchFamily="18" charset="0"/>
            </a:endParaRPr>
          </a:p>
          <a:p>
            <a:r>
              <a:rPr lang="en-US" sz="1800" dirty="0">
                <a:latin typeface="Georgia" panose="02040502050405020303" pitchFamily="18" charset="0"/>
              </a:rPr>
              <a:t>Access will be granted within 1-3 days.</a:t>
            </a:r>
          </a:p>
        </p:txBody>
      </p:sp>
      <p:sp>
        <p:nvSpPr>
          <p:cNvPr id="2" name="Title 1">
            <a:extLst>
              <a:ext uri="{FF2B5EF4-FFF2-40B4-BE49-F238E27FC236}">
                <a16:creationId xmlns:a16="http://schemas.microsoft.com/office/drawing/2014/main" id="{C4C823CC-4380-4B25-87B1-808371651EC0}"/>
              </a:ext>
            </a:extLst>
          </p:cNvPr>
          <p:cNvSpPr>
            <a:spLocks noGrp="1"/>
          </p:cNvSpPr>
          <p:nvPr>
            <p:ph type="title"/>
          </p:nvPr>
        </p:nvSpPr>
        <p:spPr>
          <a:xfrm>
            <a:off x="243998" y="324161"/>
            <a:ext cx="10515600" cy="1325563"/>
          </a:xfrm>
        </p:spPr>
        <p:txBody>
          <a:bodyPr>
            <a:normAutofit/>
          </a:bodyPr>
          <a:lstStyle/>
          <a:p>
            <a:r>
              <a:rPr lang="en-US" sz="3600" dirty="0">
                <a:latin typeface="Georgia" panose="02040502050405020303" pitchFamily="18" charset="0"/>
              </a:rPr>
              <a:t>Request Access</a:t>
            </a:r>
          </a:p>
        </p:txBody>
      </p:sp>
      <p:pic>
        <p:nvPicPr>
          <p:cNvPr id="5" name="Picture 4" descr="Graphical user interface, text, application, email&#10;&#10;Description automatically generated">
            <a:extLst>
              <a:ext uri="{FF2B5EF4-FFF2-40B4-BE49-F238E27FC236}">
                <a16:creationId xmlns:a16="http://schemas.microsoft.com/office/drawing/2014/main" id="{FEB6179E-E9CA-463D-B58B-FFAAE53FB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945179"/>
            <a:ext cx="5486400" cy="3429000"/>
          </a:xfrm>
          <a:prstGeom prst="rect">
            <a:avLst/>
          </a:prstGeom>
        </p:spPr>
      </p:pic>
    </p:spTree>
    <p:extLst>
      <p:ext uri="{BB962C8B-B14F-4D97-AF65-F5344CB8AC3E}">
        <p14:creationId xmlns:p14="http://schemas.microsoft.com/office/powerpoint/2010/main" val="1736046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23CC-4380-4B25-87B1-808371651EC0}"/>
              </a:ext>
            </a:extLst>
          </p:cNvPr>
          <p:cNvSpPr>
            <a:spLocks noGrp="1"/>
          </p:cNvSpPr>
          <p:nvPr>
            <p:ph type="title"/>
          </p:nvPr>
        </p:nvSpPr>
        <p:spPr>
          <a:xfrm>
            <a:off x="243998" y="324160"/>
            <a:ext cx="10515600" cy="1325563"/>
          </a:xfrm>
        </p:spPr>
        <p:txBody>
          <a:bodyPr>
            <a:normAutofit/>
          </a:bodyPr>
          <a:lstStyle/>
          <a:p>
            <a:r>
              <a:rPr lang="en-US" sz="3600" dirty="0">
                <a:latin typeface="Georgia" panose="02040502050405020303" pitchFamily="18" charset="0"/>
              </a:rPr>
              <a:t>Access Granted</a:t>
            </a:r>
          </a:p>
        </p:txBody>
      </p:sp>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308847" y="1401755"/>
            <a:ext cx="4211948" cy="4351338"/>
          </a:xfrm>
        </p:spPr>
        <p:txBody>
          <a:bodyPr>
            <a:normAutofit/>
          </a:bodyPr>
          <a:lstStyle/>
          <a:p>
            <a:r>
              <a:rPr lang="en-US" sz="1800" dirty="0">
                <a:latin typeface="Georgia" panose="02040502050405020303" pitchFamily="18" charset="0"/>
              </a:rPr>
              <a:t>Now that you have access, when you press on this link </a:t>
            </a:r>
            <a:r>
              <a:rPr lang="en-US" sz="1800" dirty="0">
                <a:latin typeface="Georgia" panose="02040502050405020303" pitchFamily="18" charset="0"/>
                <a:hlinkClick r:id="rId2"/>
              </a:rPr>
              <a:t>1b -Storage LS3 - List of equipment - 1-All Items (cern.ch)</a:t>
            </a:r>
            <a:r>
              <a:rPr lang="en-US" sz="1800" dirty="0">
                <a:latin typeface="Georgia" panose="02040502050405020303" pitchFamily="18" charset="0"/>
              </a:rPr>
              <a:t>, you will see this:</a:t>
            </a:r>
          </a:p>
          <a:p>
            <a:endParaRPr lang="en-US" sz="1800" dirty="0">
              <a:latin typeface="Georgia" panose="02040502050405020303" pitchFamily="18" charset="0"/>
            </a:endParaRPr>
          </a:p>
          <a:p>
            <a:r>
              <a:rPr lang="en-US" sz="1800" dirty="0">
                <a:latin typeface="Georgia" panose="02040502050405020303" pitchFamily="18" charset="0"/>
              </a:rPr>
              <a:t>Make sure you are on the 1b -Storage LS3 - List of equipment. </a:t>
            </a:r>
          </a:p>
          <a:p>
            <a:pPr marL="0" indent="0">
              <a:buNone/>
            </a:pPr>
            <a:endParaRPr lang="en-US" sz="1800" dirty="0">
              <a:latin typeface="Georgia" panose="02040502050405020303" pitchFamily="18" charset="0"/>
            </a:endParaRPr>
          </a:p>
        </p:txBody>
      </p:sp>
      <p:pic>
        <p:nvPicPr>
          <p:cNvPr id="8" name="Picture 7">
            <a:extLst>
              <a:ext uri="{FF2B5EF4-FFF2-40B4-BE49-F238E27FC236}">
                <a16:creationId xmlns:a16="http://schemas.microsoft.com/office/drawing/2014/main" id="{68D4C70E-F578-416C-9B55-29F332476DC1}"/>
              </a:ext>
            </a:extLst>
          </p:cNvPr>
          <p:cNvPicPr>
            <a:picLocks noChangeAspect="1"/>
          </p:cNvPicPr>
          <p:nvPr/>
        </p:nvPicPr>
        <p:blipFill rotWithShape="1">
          <a:blip r:embed="rId3"/>
          <a:srcRect b="4733"/>
          <a:stretch/>
        </p:blipFill>
        <p:spPr>
          <a:xfrm>
            <a:off x="4621292" y="1401755"/>
            <a:ext cx="7261861" cy="4612113"/>
          </a:xfrm>
          <a:prstGeom prst="rect">
            <a:avLst/>
          </a:prstGeom>
        </p:spPr>
      </p:pic>
      <p:cxnSp>
        <p:nvCxnSpPr>
          <p:cNvPr id="10" name="Straight Arrow Connector 9">
            <a:extLst>
              <a:ext uri="{FF2B5EF4-FFF2-40B4-BE49-F238E27FC236}">
                <a16:creationId xmlns:a16="http://schemas.microsoft.com/office/drawing/2014/main" id="{B03BFB99-B834-483A-95BC-94F8B963E49B}"/>
              </a:ext>
            </a:extLst>
          </p:cNvPr>
          <p:cNvCxnSpPr>
            <a:cxnSpLocks/>
          </p:cNvCxnSpPr>
          <p:nvPr/>
        </p:nvCxnSpPr>
        <p:spPr>
          <a:xfrm flipV="1">
            <a:off x="4162349" y="3003331"/>
            <a:ext cx="458943" cy="61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362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308847" y="1401755"/>
            <a:ext cx="4211948" cy="4351338"/>
          </a:xfrm>
        </p:spPr>
        <p:txBody>
          <a:bodyPr>
            <a:normAutofit/>
          </a:bodyPr>
          <a:lstStyle/>
          <a:p>
            <a:r>
              <a:rPr lang="en-US" sz="1800" dirty="0">
                <a:latin typeface="Georgia" panose="02040502050405020303" pitchFamily="18" charset="0"/>
              </a:rPr>
              <a:t>BEFORE you submit a Transport Request of your item to the Flex, you MUST first submit a storage request.</a:t>
            </a:r>
          </a:p>
          <a:p>
            <a:endParaRPr lang="en-US" sz="1800" dirty="0">
              <a:latin typeface="Georgia" panose="02040502050405020303" pitchFamily="18" charset="0"/>
            </a:endParaRPr>
          </a:p>
          <a:p>
            <a:r>
              <a:rPr lang="en-US" sz="1800" dirty="0">
                <a:latin typeface="Georgia" panose="02040502050405020303" pitchFamily="18" charset="0"/>
              </a:rPr>
              <a:t>Click on + new item. </a:t>
            </a:r>
          </a:p>
          <a:p>
            <a:pPr marL="0" indent="0">
              <a:buNone/>
            </a:pPr>
            <a:endParaRPr lang="en-US" sz="1800" dirty="0">
              <a:latin typeface="Georgia" panose="02040502050405020303" pitchFamily="18" charset="0"/>
            </a:endParaRPr>
          </a:p>
        </p:txBody>
      </p:sp>
      <p:pic>
        <p:nvPicPr>
          <p:cNvPr id="8" name="Picture 7">
            <a:extLst>
              <a:ext uri="{FF2B5EF4-FFF2-40B4-BE49-F238E27FC236}">
                <a16:creationId xmlns:a16="http://schemas.microsoft.com/office/drawing/2014/main" id="{68D4C70E-F578-416C-9B55-29F332476DC1}"/>
              </a:ext>
            </a:extLst>
          </p:cNvPr>
          <p:cNvPicPr>
            <a:picLocks noChangeAspect="1"/>
          </p:cNvPicPr>
          <p:nvPr/>
        </p:nvPicPr>
        <p:blipFill rotWithShape="1">
          <a:blip r:embed="rId2"/>
          <a:srcRect b="64871"/>
          <a:stretch/>
        </p:blipFill>
        <p:spPr>
          <a:xfrm>
            <a:off x="4621292" y="1401755"/>
            <a:ext cx="7261861" cy="1700664"/>
          </a:xfrm>
          <a:prstGeom prst="rect">
            <a:avLst/>
          </a:prstGeom>
        </p:spPr>
      </p:pic>
      <p:cxnSp>
        <p:nvCxnSpPr>
          <p:cNvPr id="10" name="Straight Arrow Connector 9">
            <a:extLst>
              <a:ext uri="{FF2B5EF4-FFF2-40B4-BE49-F238E27FC236}">
                <a16:creationId xmlns:a16="http://schemas.microsoft.com/office/drawing/2014/main" id="{B03BFB99-B834-483A-95BC-94F8B963E49B}"/>
              </a:ext>
            </a:extLst>
          </p:cNvPr>
          <p:cNvCxnSpPr>
            <a:cxnSpLocks/>
          </p:cNvCxnSpPr>
          <p:nvPr/>
        </p:nvCxnSpPr>
        <p:spPr>
          <a:xfrm flipV="1">
            <a:off x="2538374" y="2809009"/>
            <a:ext cx="2840653" cy="36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84EC6F9-9801-4A9C-B8D1-914093F1D650}"/>
              </a:ext>
            </a:extLst>
          </p:cNvPr>
          <p:cNvSpPr txBox="1">
            <a:spLocks/>
          </p:cNvSpPr>
          <p:nvPr/>
        </p:nvSpPr>
        <p:spPr>
          <a:xfrm>
            <a:off x="243998" y="324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Submit a Storage Request</a:t>
            </a:r>
          </a:p>
        </p:txBody>
      </p:sp>
    </p:spTree>
    <p:extLst>
      <p:ext uri="{BB962C8B-B14F-4D97-AF65-F5344CB8AC3E}">
        <p14:creationId xmlns:p14="http://schemas.microsoft.com/office/powerpoint/2010/main" val="2618462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D59CA90-07E6-4150-9586-DC495CBAFF18}"/>
              </a:ext>
            </a:extLst>
          </p:cNvPr>
          <p:cNvPicPr>
            <a:picLocks noChangeAspect="1"/>
          </p:cNvPicPr>
          <p:nvPr/>
        </p:nvPicPr>
        <p:blipFill rotWithShape="1">
          <a:blip r:embed="rId2"/>
          <a:srcRect b="6253"/>
          <a:stretch/>
        </p:blipFill>
        <p:spPr>
          <a:xfrm>
            <a:off x="4520796" y="1431316"/>
            <a:ext cx="7362358" cy="4601262"/>
          </a:xfrm>
          <a:prstGeom prst="rect">
            <a:avLst/>
          </a:prstGeom>
        </p:spPr>
      </p:pic>
      <p:sp>
        <p:nvSpPr>
          <p:cNvPr id="11" name="Content Placeholder 2">
            <a:extLst>
              <a:ext uri="{FF2B5EF4-FFF2-40B4-BE49-F238E27FC236}">
                <a16:creationId xmlns:a16="http://schemas.microsoft.com/office/drawing/2014/main" id="{86556C11-2F83-429D-B11F-DAF384BC057F}"/>
              </a:ext>
            </a:extLst>
          </p:cNvPr>
          <p:cNvSpPr>
            <a:spLocks noGrp="1"/>
          </p:cNvSpPr>
          <p:nvPr>
            <p:ph idx="1"/>
          </p:nvPr>
        </p:nvSpPr>
        <p:spPr>
          <a:xfrm>
            <a:off x="308847" y="1401755"/>
            <a:ext cx="4211948" cy="5262516"/>
          </a:xfrm>
        </p:spPr>
        <p:txBody>
          <a:bodyPr>
            <a:normAutofit/>
          </a:bodyPr>
          <a:lstStyle/>
          <a:p>
            <a:r>
              <a:rPr lang="en-US" sz="1800" dirty="0">
                <a:latin typeface="Georgia" panose="02040502050405020303" pitchFamily="18" charset="0"/>
              </a:rPr>
              <a:t>Title: CMS [Subdetector’s Name] [Item’s Name]</a:t>
            </a:r>
          </a:p>
          <a:p>
            <a:r>
              <a:rPr lang="en-US" sz="1800" dirty="0">
                <a:latin typeface="Georgia" panose="02040502050405020303" pitchFamily="18" charset="0"/>
              </a:rPr>
              <a:t>Storage Status: Put “To start” </a:t>
            </a:r>
            <a:r>
              <a:rPr lang="en-US" sz="1800" dirty="0">
                <a:solidFill>
                  <a:srgbClr val="FF0000"/>
                </a:solidFill>
                <a:latin typeface="Georgia" panose="02040502050405020303" pitchFamily="18" charset="0"/>
              </a:rPr>
              <a:t>ALWAYS</a:t>
            </a:r>
          </a:p>
          <a:p>
            <a:r>
              <a:rPr lang="en-US" sz="1800" dirty="0">
                <a:latin typeface="Georgia" panose="02040502050405020303" pitchFamily="18" charset="0"/>
              </a:rPr>
              <a:t>Equipment Responsible: You can add MULTIPLE people (preferably) </a:t>
            </a:r>
          </a:p>
          <a:p>
            <a:r>
              <a:rPr lang="en-US" sz="1800" dirty="0">
                <a:latin typeface="Georgia" panose="02040502050405020303" pitchFamily="18" charset="0"/>
              </a:rPr>
              <a:t>Proposed Location: Storage B947</a:t>
            </a:r>
          </a:p>
          <a:p>
            <a:r>
              <a:rPr lang="en-US" sz="1800" dirty="0">
                <a:latin typeface="Georgia" panose="02040502050405020303" pitchFamily="18" charset="0"/>
              </a:rPr>
              <a:t>Type of Storage: Inside a building</a:t>
            </a:r>
          </a:p>
          <a:p>
            <a:r>
              <a:rPr lang="en-US" sz="1800" dirty="0">
                <a:latin typeface="Georgia" panose="02040502050405020303" pitchFamily="18" charset="0"/>
              </a:rPr>
              <a:t>Email Address: Of the person submitting the request</a:t>
            </a:r>
          </a:p>
          <a:p>
            <a:r>
              <a:rPr lang="en-US" sz="1800" dirty="0">
                <a:latin typeface="Georgia" panose="02040502050405020303" pitchFamily="18" charset="0"/>
              </a:rPr>
              <a:t>Department: EP - Experimental Physics</a:t>
            </a:r>
          </a:p>
          <a:p>
            <a:r>
              <a:rPr lang="en-US" sz="1800" dirty="0">
                <a:latin typeface="Georgia" panose="02040502050405020303" pitchFamily="18" charset="0"/>
              </a:rPr>
              <a:t>Main Facility/Project: LHC CMS</a:t>
            </a:r>
          </a:p>
          <a:p>
            <a:r>
              <a:rPr lang="en-US" sz="1800" dirty="0">
                <a:latin typeface="Georgia" panose="02040502050405020303" pitchFamily="18" charset="0"/>
              </a:rPr>
              <a:t>Fill in the dimensions</a:t>
            </a:r>
          </a:p>
          <a:p>
            <a:r>
              <a:rPr lang="en-US" sz="1800" dirty="0">
                <a:latin typeface="Georgia" panose="02040502050405020303" pitchFamily="18" charset="0"/>
              </a:rPr>
              <a:t>Attach Pictures of your item(s) </a:t>
            </a:r>
            <a:r>
              <a:rPr lang="en-US" sz="1800" dirty="0">
                <a:solidFill>
                  <a:srgbClr val="FF0000"/>
                </a:solidFill>
                <a:latin typeface="Georgia" panose="02040502050405020303" pitchFamily="18" charset="0"/>
              </a:rPr>
              <a:t>ALWAYS</a:t>
            </a:r>
          </a:p>
        </p:txBody>
      </p:sp>
      <p:cxnSp>
        <p:nvCxnSpPr>
          <p:cNvPr id="14" name="Connector: Curved 13">
            <a:extLst>
              <a:ext uri="{FF2B5EF4-FFF2-40B4-BE49-F238E27FC236}">
                <a16:creationId xmlns:a16="http://schemas.microsoft.com/office/drawing/2014/main" id="{0A1EEF5F-41C2-41BE-808A-0B80842E8FF4}"/>
              </a:ext>
            </a:extLst>
          </p:cNvPr>
          <p:cNvCxnSpPr>
            <a:cxnSpLocks/>
          </p:cNvCxnSpPr>
          <p:nvPr/>
        </p:nvCxnSpPr>
        <p:spPr>
          <a:xfrm flipV="1">
            <a:off x="1084881" y="2533973"/>
            <a:ext cx="4448014" cy="3045417"/>
          </a:xfrm>
          <a:prstGeom prst="curvedConnector3">
            <a:avLst>
              <a:gd name="adj1" fmla="val 82230"/>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599BF6C-B95C-4894-A7DB-4B14C7F24EB3}"/>
              </a:ext>
            </a:extLst>
          </p:cNvPr>
          <p:cNvSpPr txBox="1">
            <a:spLocks/>
          </p:cNvSpPr>
          <p:nvPr/>
        </p:nvSpPr>
        <p:spPr>
          <a:xfrm>
            <a:off x="243998" y="324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Submit a Storage Request</a:t>
            </a:r>
          </a:p>
        </p:txBody>
      </p:sp>
    </p:spTree>
    <p:extLst>
      <p:ext uri="{BB962C8B-B14F-4D97-AF65-F5344CB8AC3E}">
        <p14:creationId xmlns:p14="http://schemas.microsoft.com/office/powerpoint/2010/main" val="423882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E4573-74C1-4C2A-9621-165801183EA8}"/>
              </a:ext>
            </a:extLst>
          </p:cNvPr>
          <p:cNvPicPr>
            <a:picLocks noChangeAspect="1"/>
          </p:cNvPicPr>
          <p:nvPr/>
        </p:nvPicPr>
        <p:blipFill rotWithShape="1">
          <a:blip r:embed="rId2"/>
          <a:srcRect t="28591" b="5017"/>
          <a:stretch/>
        </p:blipFill>
        <p:spPr>
          <a:xfrm>
            <a:off x="624304" y="2898749"/>
            <a:ext cx="8558441" cy="3788067"/>
          </a:xfrm>
          <a:prstGeom prst="rect">
            <a:avLst/>
          </a:prstGeom>
        </p:spPr>
      </p:pic>
      <p:sp>
        <p:nvSpPr>
          <p:cNvPr id="6" name="TextBox 5">
            <a:extLst>
              <a:ext uri="{FF2B5EF4-FFF2-40B4-BE49-F238E27FC236}">
                <a16:creationId xmlns:a16="http://schemas.microsoft.com/office/drawing/2014/main" id="{DD51485E-D639-4F4B-9873-900BF5DABF45}"/>
              </a:ext>
            </a:extLst>
          </p:cNvPr>
          <p:cNvSpPr txBox="1"/>
          <p:nvPr/>
        </p:nvSpPr>
        <p:spPr>
          <a:xfrm>
            <a:off x="342156" y="1300212"/>
            <a:ext cx="7302228" cy="1477328"/>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Georgia" panose="02040502050405020303" pitchFamily="18" charset="0"/>
              </a:rPr>
              <a:t>Exit Date: the Flex is meant to store items till LS3. Your exit date can be till then. Whatever your exit date is, whenever it approaches, you will be contacted to decide what to do with the item.</a:t>
            </a:r>
          </a:p>
          <a:p>
            <a:pPr marL="285750" indent="-285750">
              <a:buFont typeface="Arial" panose="020B0604020202020204" pitchFamily="34" charset="0"/>
              <a:buChar char="•"/>
            </a:pPr>
            <a:r>
              <a:rPr lang="en-US" sz="1800" dirty="0">
                <a:latin typeface="Georgia" panose="02040502050405020303" pitchFamily="18" charset="0"/>
              </a:rPr>
              <a:t>Additional Information: Add as many details as possible.</a:t>
            </a:r>
          </a:p>
          <a:p>
            <a:pPr marL="285750" indent="-285750">
              <a:buFont typeface="Arial" panose="020B0604020202020204" pitchFamily="34" charset="0"/>
              <a:buChar char="•"/>
            </a:pPr>
            <a:r>
              <a:rPr lang="en-US" sz="1800" dirty="0">
                <a:latin typeface="Georgia" panose="02040502050405020303" pitchFamily="18" charset="0"/>
              </a:rPr>
              <a:t>Status of the Request and Accepted Surface: Leave EMPTY</a:t>
            </a:r>
          </a:p>
        </p:txBody>
      </p:sp>
      <p:sp>
        <p:nvSpPr>
          <p:cNvPr id="8" name="Title 1">
            <a:extLst>
              <a:ext uri="{FF2B5EF4-FFF2-40B4-BE49-F238E27FC236}">
                <a16:creationId xmlns:a16="http://schemas.microsoft.com/office/drawing/2014/main" id="{C623F297-B284-48D0-8B1A-265A34CAE9C2}"/>
              </a:ext>
            </a:extLst>
          </p:cNvPr>
          <p:cNvSpPr txBox="1">
            <a:spLocks/>
          </p:cNvSpPr>
          <p:nvPr/>
        </p:nvSpPr>
        <p:spPr>
          <a:xfrm>
            <a:off x="243998" y="324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Submit a Storage Request</a:t>
            </a:r>
          </a:p>
        </p:txBody>
      </p:sp>
    </p:spTree>
    <p:extLst>
      <p:ext uri="{BB962C8B-B14F-4D97-AF65-F5344CB8AC3E}">
        <p14:creationId xmlns:p14="http://schemas.microsoft.com/office/powerpoint/2010/main" val="4255202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6556C11-2F83-429D-B11F-DAF384BC057F}"/>
              </a:ext>
            </a:extLst>
          </p:cNvPr>
          <p:cNvSpPr>
            <a:spLocks noGrp="1"/>
          </p:cNvSpPr>
          <p:nvPr>
            <p:ph idx="1"/>
          </p:nvPr>
        </p:nvSpPr>
        <p:spPr>
          <a:xfrm>
            <a:off x="308847" y="1401755"/>
            <a:ext cx="4211948" cy="5262516"/>
          </a:xfrm>
        </p:spPr>
        <p:txBody>
          <a:bodyPr>
            <a:normAutofit/>
          </a:bodyPr>
          <a:lstStyle/>
          <a:p>
            <a:r>
              <a:rPr lang="en-US" sz="1800" dirty="0">
                <a:latin typeface="Georgia" panose="02040502050405020303" pitchFamily="18" charset="0"/>
              </a:rPr>
              <a:t>Find an Item: You can find any item in the Flex database by writing any key word here (e.g., CMS, responsible name, your name, subgroup’s name, etc.)</a:t>
            </a:r>
          </a:p>
          <a:p>
            <a:r>
              <a:rPr lang="en-US" sz="1800" dirty="0">
                <a:latin typeface="Georgia" panose="02040502050405020303" pitchFamily="18" charset="0"/>
              </a:rPr>
              <a:t>In my example, I looked for “GEM” items. </a:t>
            </a:r>
          </a:p>
        </p:txBody>
      </p:sp>
      <p:pic>
        <p:nvPicPr>
          <p:cNvPr id="8" name="Picture 7">
            <a:extLst>
              <a:ext uri="{FF2B5EF4-FFF2-40B4-BE49-F238E27FC236}">
                <a16:creationId xmlns:a16="http://schemas.microsoft.com/office/drawing/2014/main" id="{2B285C97-B5AD-4CCC-A8AB-EE954BC11D78}"/>
              </a:ext>
            </a:extLst>
          </p:cNvPr>
          <p:cNvPicPr>
            <a:picLocks noChangeAspect="1"/>
          </p:cNvPicPr>
          <p:nvPr/>
        </p:nvPicPr>
        <p:blipFill rotWithShape="1">
          <a:blip r:embed="rId2"/>
          <a:srcRect b="52923"/>
          <a:stretch/>
        </p:blipFill>
        <p:spPr>
          <a:xfrm>
            <a:off x="4520795" y="1405630"/>
            <a:ext cx="7261861" cy="2279092"/>
          </a:xfrm>
          <a:prstGeom prst="rect">
            <a:avLst/>
          </a:prstGeom>
        </p:spPr>
      </p:pic>
      <p:pic>
        <p:nvPicPr>
          <p:cNvPr id="5" name="Picture 4">
            <a:extLst>
              <a:ext uri="{FF2B5EF4-FFF2-40B4-BE49-F238E27FC236}">
                <a16:creationId xmlns:a16="http://schemas.microsoft.com/office/drawing/2014/main" id="{0CB5A426-CF1E-4273-80CC-1CDE0A70BD7A}"/>
              </a:ext>
            </a:extLst>
          </p:cNvPr>
          <p:cNvPicPr>
            <a:picLocks noChangeAspect="1"/>
          </p:cNvPicPr>
          <p:nvPr/>
        </p:nvPicPr>
        <p:blipFill rotWithShape="1">
          <a:blip r:embed="rId3"/>
          <a:srcRect t="10753" b="46271"/>
          <a:stretch/>
        </p:blipFill>
        <p:spPr>
          <a:xfrm>
            <a:off x="4520795" y="3809411"/>
            <a:ext cx="7261861" cy="2057965"/>
          </a:xfrm>
          <a:prstGeom prst="rect">
            <a:avLst/>
          </a:prstGeom>
        </p:spPr>
      </p:pic>
      <p:sp>
        <p:nvSpPr>
          <p:cNvPr id="6" name="Rectangle 5">
            <a:extLst>
              <a:ext uri="{FF2B5EF4-FFF2-40B4-BE49-F238E27FC236}">
                <a16:creationId xmlns:a16="http://schemas.microsoft.com/office/drawing/2014/main" id="{365B75C4-CB8F-4D6A-9B0B-D9F55734D82B}"/>
              </a:ext>
            </a:extLst>
          </p:cNvPr>
          <p:cNvSpPr/>
          <p:nvPr/>
        </p:nvSpPr>
        <p:spPr>
          <a:xfrm>
            <a:off x="7496762" y="5048036"/>
            <a:ext cx="934863" cy="1647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4AE176-9C6D-469B-946C-0BBD372007C5}"/>
              </a:ext>
            </a:extLst>
          </p:cNvPr>
          <p:cNvSpPr/>
          <p:nvPr/>
        </p:nvSpPr>
        <p:spPr>
          <a:xfrm>
            <a:off x="6743699" y="2847794"/>
            <a:ext cx="726537" cy="1647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A3F113B-C6AB-463A-8E15-DD6F8FB09C46}"/>
              </a:ext>
            </a:extLst>
          </p:cNvPr>
          <p:cNvSpPr txBox="1">
            <a:spLocks/>
          </p:cNvSpPr>
          <p:nvPr/>
        </p:nvSpPr>
        <p:spPr>
          <a:xfrm>
            <a:off x="243998" y="324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Submit a Storage Request</a:t>
            </a:r>
          </a:p>
        </p:txBody>
      </p:sp>
    </p:spTree>
    <p:extLst>
      <p:ext uri="{BB962C8B-B14F-4D97-AF65-F5344CB8AC3E}">
        <p14:creationId xmlns:p14="http://schemas.microsoft.com/office/powerpoint/2010/main" val="1707498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6556C11-2F83-429D-B11F-DAF384BC057F}"/>
              </a:ext>
            </a:extLst>
          </p:cNvPr>
          <p:cNvSpPr>
            <a:spLocks noGrp="1"/>
          </p:cNvSpPr>
          <p:nvPr>
            <p:ph idx="1"/>
          </p:nvPr>
        </p:nvSpPr>
        <p:spPr>
          <a:xfrm>
            <a:off x="308847" y="1401755"/>
            <a:ext cx="11574306" cy="5262516"/>
          </a:xfrm>
        </p:spPr>
        <p:txBody>
          <a:bodyPr>
            <a:normAutofit/>
          </a:bodyPr>
          <a:lstStyle/>
          <a:p>
            <a:r>
              <a:rPr lang="en-US" sz="1800" dirty="0">
                <a:latin typeface="Georgia" panose="02040502050405020303" pitchFamily="18" charset="0"/>
              </a:rPr>
              <a:t>Alert Me: Receive an email or mobile notifications when something changes.</a:t>
            </a:r>
            <a:endParaRPr lang="en-US" sz="1800" dirty="0">
              <a:solidFill>
                <a:srgbClr val="FF0000"/>
              </a:solidFill>
              <a:latin typeface="Georgia" panose="02040502050405020303" pitchFamily="18" charset="0"/>
            </a:endParaRPr>
          </a:p>
        </p:txBody>
      </p:sp>
      <p:pic>
        <p:nvPicPr>
          <p:cNvPr id="5" name="Picture 4">
            <a:extLst>
              <a:ext uri="{FF2B5EF4-FFF2-40B4-BE49-F238E27FC236}">
                <a16:creationId xmlns:a16="http://schemas.microsoft.com/office/drawing/2014/main" id="{188C176C-5836-4BBB-AC35-918653C035D5}"/>
              </a:ext>
            </a:extLst>
          </p:cNvPr>
          <p:cNvPicPr>
            <a:picLocks noChangeAspect="1"/>
          </p:cNvPicPr>
          <p:nvPr/>
        </p:nvPicPr>
        <p:blipFill rotWithShape="1">
          <a:blip r:embed="rId2"/>
          <a:srcRect t="10753" b="46271"/>
          <a:stretch/>
        </p:blipFill>
        <p:spPr>
          <a:xfrm>
            <a:off x="308847" y="1757974"/>
            <a:ext cx="7261861" cy="2057965"/>
          </a:xfrm>
          <a:prstGeom prst="rect">
            <a:avLst/>
          </a:prstGeom>
        </p:spPr>
      </p:pic>
      <p:pic>
        <p:nvPicPr>
          <p:cNvPr id="6" name="Picture 5">
            <a:extLst>
              <a:ext uri="{FF2B5EF4-FFF2-40B4-BE49-F238E27FC236}">
                <a16:creationId xmlns:a16="http://schemas.microsoft.com/office/drawing/2014/main" id="{20E0C38E-D40F-4D0E-B916-246B8BD964E9}"/>
              </a:ext>
            </a:extLst>
          </p:cNvPr>
          <p:cNvPicPr>
            <a:picLocks noChangeAspect="1"/>
          </p:cNvPicPr>
          <p:nvPr/>
        </p:nvPicPr>
        <p:blipFill rotWithShape="1">
          <a:blip r:embed="rId3"/>
          <a:srcRect b="68116"/>
          <a:stretch/>
        </p:blipFill>
        <p:spPr>
          <a:xfrm>
            <a:off x="308847" y="3815939"/>
            <a:ext cx="7876098" cy="1674147"/>
          </a:xfrm>
          <a:prstGeom prst="rect">
            <a:avLst/>
          </a:prstGeom>
        </p:spPr>
      </p:pic>
      <p:pic>
        <p:nvPicPr>
          <p:cNvPr id="4" name="Picture 3">
            <a:extLst>
              <a:ext uri="{FF2B5EF4-FFF2-40B4-BE49-F238E27FC236}">
                <a16:creationId xmlns:a16="http://schemas.microsoft.com/office/drawing/2014/main" id="{F5093D5F-FDE1-42D8-B5C8-1CCC05226005}"/>
              </a:ext>
            </a:extLst>
          </p:cNvPr>
          <p:cNvPicPr>
            <a:picLocks noChangeAspect="1"/>
          </p:cNvPicPr>
          <p:nvPr/>
        </p:nvPicPr>
        <p:blipFill rotWithShape="1">
          <a:blip r:embed="rId4"/>
          <a:srcRect b="4972"/>
          <a:stretch/>
        </p:blipFill>
        <p:spPr>
          <a:xfrm>
            <a:off x="4429761" y="1906291"/>
            <a:ext cx="7510367" cy="4757980"/>
          </a:xfrm>
          <a:prstGeom prst="rect">
            <a:avLst/>
          </a:prstGeom>
        </p:spPr>
      </p:pic>
      <p:sp>
        <p:nvSpPr>
          <p:cNvPr id="7" name="Rectangle 6">
            <a:extLst>
              <a:ext uri="{FF2B5EF4-FFF2-40B4-BE49-F238E27FC236}">
                <a16:creationId xmlns:a16="http://schemas.microsoft.com/office/drawing/2014/main" id="{AF4032BC-0EF8-4EE5-A696-E0C65A428BD0}"/>
              </a:ext>
            </a:extLst>
          </p:cNvPr>
          <p:cNvSpPr/>
          <p:nvPr/>
        </p:nvSpPr>
        <p:spPr>
          <a:xfrm>
            <a:off x="3025172" y="3323260"/>
            <a:ext cx="318227" cy="3907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0D6E30C-049B-4E3A-8EFC-A34EAE0A29C5}"/>
              </a:ext>
            </a:extLst>
          </p:cNvPr>
          <p:cNvSpPr/>
          <p:nvPr/>
        </p:nvSpPr>
        <p:spPr>
          <a:xfrm>
            <a:off x="2492779" y="5321244"/>
            <a:ext cx="778114" cy="2134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A6C43C-C85A-41FC-8167-BAF220A6A666}"/>
              </a:ext>
            </a:extLst>
          </p:cNvPr>
          <p:cNvSpPr/>
          <p:nvPr/>
        </p:nvSpPr>
        <p:spPr>
          <a:xfrm>
            <a:off x="1095668" y="4712987"/>
            <a:ext cx="422961" cy="1490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70351-8E35-41A7-B0B8-02D57A1D594B}"/>
              </a:ext>
            </a:extLst>
          </p:cNvPr>
          <p:cNvSpPr/>
          <p:nvPr/>
        </p:nvSpPr>
        <p:spPr>
          <a:xfrm>
            <a:off x="4926481" y="2984892"/>
            <a:ext cx="931750" cy="2215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F876C2-5443-4A52-BCD7-479DB0C869E0}"/>
              </a:ext>
            </a:extLst>
          </p:cNvPr>
          <p:cNvSpPr/>
          <p:nvPr/>
        </p:nvSpPr>
        <p:spPr>
          <a:xfrm>
            <a:off x="7617195" y="4947626"/>
            <a:ext cx="676906" cy="1252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D0BDA9-CD47-43DE-9E2C-4A5D4D1EB118}"/>
              </a:ext>
            </a:extLst>
          </p:cNvPr>
          <p:cNvSpPr/>
          <p:nvPr/>
        </p:nvSpPr>
        <p:spPr>
          <a:xfrm>
            <a:off x="3283802" y="2993383"/>
            <a:ext cx="934863" cy="1647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F017D01C-0DD1-43DB-B11B-4FAC383F3E82}"/>
              </a:ext>
            </a:extLst>
          </p:cNvPr>
          <p:cNvSpPr txBox="1">
            <a:spLocks/>
          </p:cNvSpPr>
          <p:nvPr/>
        </p:nvSpPr>
        <p:spPr>
          <a:xfrm>
            <a:off x="243998" y="324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Submit a Storage Request</a:t>
            </a:r>
          </a:p>
        </p:txBody>
      </p:sp>
    </p:spTree>
    <p:extLst>
      <p:ext uri="{BB962C8B-B14F-4D97-AF65-F5344CB8AC3E}">
        <p14:creationId xmlns:p14="http://schemas.microsoft.com/office/powerpoint/2010/main" val="2122971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51485E-D639-4F4B-9873-900BF5DABF45}"/>
              </a:ext>
            </a:extLst>
          </p:cNvPr>
          <p:cNvSpPr txBox="1"/>
          <p:nvPr/>
        </p:nvSpPr>
        <p:spPr>
          <a:xfrm>
            <a:off x="342154" y="1300212"/>
            <a:ext cx="10417444" cy="1200329"/>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Georgia" panose="02040502050405020303" pitchFamily="18" charset="0"/>
              </a:rPr>
              <a:t>Cedric Halbert, the person </a:t>
            </a:r>
            <a:r>
              <a:rPr lang="en-US" dirty="0">
                <a:latin typeface="Georgia" panose="02040502050405020303" pitchFamily="18" charset="0"/>
              </a:rPr>
              <a:t>in charge of granting and organizing storage space in the Flex,</a:t>
            </a:r>
          </a:p>
          <a:p>
            <a:pPr indent="285750"/>
            <a:r>
              <a:rPr lang="en-US" dirty="0">
                <a:latin typeface="Georgia" panose="02040502050405020303" pitchFamily="18" charset="0"/>
              </a:rPr>
              <a:t>will either approve or reject your request.</a:t>
            </a:r>
          </a:p>
          <a:p>
            <a:pPr marL="285750" indent="-285750">
              <a:buFont typeface="Arial" panose="020B0604020202020204" pitchFamily="34" charset="0"/>
              <a:buChar char="•"/>
            </a:pPr>
            <a:r>
              <a:rPr lang="en-US" dirty="0">
                <a:latin typeface="Georgia" panose="02040502050405020303" pitchFamily="18" charset="0"/>
              </a:rPr>
              <a:t>Floor storage is full (for bulky items); shelf space is available for items on euro-pallets. </a:t>
            </a:r>
          </a:p>
          <a:p>
            <a:pPr marL="285750" indent="-285750">
              <a:buFont typeface="Arial" panose="020B0604020202020204" pitchFamily="34" charset="0"/>
              <a:buChar char="•"/>
            </a:pPr>
            <a:r>
              <a:rPr lang="en-US" dirty="0">
                <a:latin typeface="Georgia" panose="02040502050405020303" pitchFamily="18" charset="0"/>
              </a:rPr>
              <a:t>There are no quotas per experiment/department/subgroup/. First requester, first storage granted.</a:t>
            </a:r>
          </a:p>
        </p:txBody>
      </p:sp>
      <p:sp>
        <p:nvSpPr>
          <p:cNvPr id="8" name="Title 1">
            <a:extLst>
              <a:ext uri="{FF2B5EF4-FFF2-40B4-BE49-F238E27FC236}">
                <a16:creationId xmlns:a16="http://schemas.microsoft.com/office/drawing/2014/main" id="{8916F1C0-A258-4DF6-8FE2-78EF33B9DDB7}"/>
              </a:ext>
            </a:extLst>
          </p:cNvPr>
          <p:cNvSpPr txBox="1">
            <a:spLocks/>
          </p:cNvSpPr>
          <p:nvPr/>
        </p:nvSpPr>
        <p:spPr>
          <a:xfrm>
            <a:off x="243998" y="324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Request Approval</a:t>
            </a:r>
          </a:p>
        </p:txBody>
      </p:sp>
    </p:spTree>
    <p:extLst>
      <p:ext uri="{BB962C8B-B14F-4D97-AF65-F5344CB8AC3E}">
        <p14:creationId xmlns:p14="http://schemas.microsoft.com/office/powerpoint/2010/main" val="281905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D816B-6C7F-432F-A53D-91413F284472}"/>
              </a:ext>
            </a:extLst>
          </p:cNvPr>
          <p:cNvPicPr>
            <a:picLocks noChangeAspect="1"/>
          </p:cNvPicPr>
          <p:nvPr/>
        </p:nvPicPr>
        <p:blipFill rotWithShape="1">
          <a:blip r:embed="rId2"/>
          <a:srcRect t="4907" b="20533"/>
          <a:stretch/>
        </p:blipFill>
        <p:spPr>
          <a:xfrm>
            <a:off x="704477" y="1669544"/>
            <a:ext cx="10287000" cy="4940373"/>
          </a:xfrm>
          <a:prstGeom prst="rect">
            <a:avLst/>
          </a:prstGeom>
        </p:spPr>
      </p:pic>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605848"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Submit your Storage and/or Internal Transport request: </a:t>
            </a:r>
            <a:r>
              <a:rPr lang="en-US" dirty="0">
                <a:latin typeface="Georgia" panose="02040502050405020303" pitchFamily="18" charset="0"/>
                <a:hlinkClick r:id="rId3"/>
              </a:rPr>
              <a:t>https://edh.cern.ch/Document/SupplyChain/SIT</a:t>
            </a:r>
            <a:r>
              <a:rPr lang="en-US" dirty="0">
                <a:latin typeface="Georgia" panose="02040502050405020303" pitchFamily="18" charset="0"/>
              </a:rPr>
              <a:t>. </a:t>
            </a:r>
          </a:p>
        </p:txBody>
      </p:sp>
      <p:sp>
        <p:nvSpPr>
          <p:cNvPr id="11" name="Rectangle 10">
            <a:extLst>
              <a:ext uri="{FF2B5EF4-FFF2-40B4-BE49-F238E27FC236}">
                <a16:creationId xmlns:a16="http://schemas.microsoft.com/office/drawing/2014/main" id="{CE06B847-208D-4A85-9CD5-FFC9D838272D}"/>
              </a:ext>
            </a:extLst>
          </p:cNvPr>
          <p:cNvSpPr/>
          <p:nvPr/>
        </p:nvSpPr>
        <p:spPr>
          <a:xfrm>
            <a:off x="2844764" y="4814891"/>
            <a:ext cx="667858" cy="1647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217C8B8-6AE8-4E0D-8C95-47BD104742B9}"/>
              </a:ext>
            </a:extLst>
          </p:cNvPr>
          <p:cNvSpPr/>
          <p:nvPr/>
        </p:nvSpPr>
        <p:spPr>
          <a:xfrm>
            <a:off x="2844764" y="5228761"/>
            <a:ext cx="2865754" cy="1647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4A52CE-053C-4987-BD93-4BCCD9BAAF16}"/>
              </a:ext>
            </a:extLst>
          </p:cNvPr>
          <p:cNvSpPr/>
          <p:nvPr/>
        </p:nvSpPr>
        <p:spPr>
          <a:xfrm>
            <a:off x="2844764" y="6062477"/>
            <a:ext cx="875589" cy="1647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4C91FF4-AE5E-4E17-9725-667DE17F1FF7}"/>
              </a:ext>
            </a:extLst>
          </p:cNvPr>
          <p:cNvSpPr/>
          <p:nvPr/>
        </p:nvSpPr>
        <p:spPr>
          <a:xfrm>
            <a:off x="9574590" y="2080381"/>
            <a:ext cx="449944" cy="2394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8179B98E-C00A-490A-9D2C-7DB8B1451EC4}"/>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Request Approved </a:t>
            </a:r>
            <a:r>
              <a:rPr lang="en-US" sz="3600" dirty="0">
                <a:latin typeface="Georgia" panose="02040502050405020303" pitchFamily="18" charset="0"/>
                <a:sym typeface="Wingdings" panose="05000000000000000000" pitchFamily="2" charset="2"/>
              </a:rPr>
              <a:t> Time to Ship</a:t>
            </a:r>
            <a:endParaRPr lang="en-US" sz="3600" dirty="0">
              <a:latin typeface="Georgia" panose="02040502050405020303" pitchFamily="18" charset="0"/>
            </a:endParaRPr>
          </a:p>
        </p:txBody>
      </p:sp>
    </p:spTree>
    <p:extLst>
      <p:ext uri="{BB962C8B-B14F-4D97-AF65-F5344CB8AC3E}">
        <p14:creationId xmlns:p14="http://schemas.microsoft.com/office/powerpoint/2010/main" val="80160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838200" y="1417518"/>
            <a:ext cx="7879420" cy="348886"/>
          </a:xfrm>
        </p:spPr>
        <p:txBody>
          <a:bodyPr>
            <a:noAutofit/>
          </a:bodyPr>
          <a:lstStyle/>
          <a:p>
            <a:r>
              <a:rPr lang="en-US" sz="1600" dirty="0">
                <a:latin typeface="Georgia" panose="02040502050405020303" pitchFamily="18" charset="0"/>
              </a:rPr>
              <a:t>The assembly of the cabin by Foselev and the electrical cabling by SCE are done.</a:t>
            </a:r>
          </a:p>
        </p:txBody>
      </p:sp>
      <p:sp>
        <p:nvSpPr>
          <p:cNvPr id="2" name="Title 1">
            <a:extLst>
              <a:ext uri="{FF2B5EF4-FFF2-40B4-BE49-F238E27FC236}">
                <a16:creationId xmlns:a16="http://schemas.microsoft.com/office/drawing/2014/main" id="{C4C823CC-4380-4B25-87B1-808371651EC0}"/>
              </a:ext>
            </a:extLst>
          </p:cNvPr>
          <p:cNvSpPr>
            <a:spLocks noGrp="1"/>
          </p:cNvSpPr>
          <p:nvPr>
            <p:ph type="title"/>
          </p:nvPr>
        </p:nvSpPr>
        <p:spPr>
          <a:xfrm>
            <a:off x="243998" y="324161"/>
            <a:ext cx="10515600" cy="1325563"/>
          </a:xfrm>
        </p:spPr>
        <p:txBody>
          <a:bodyPr>
            <a:normAutofit/>
          </a:bodyPr>
          <a:lstStyle/>
          <a:p>
            <a:r>
              <a:rPr lang="en-US" sz="3600" dirty="0">
                <a:latin typeface="Georgia" panose="02040502050405020303" pitchFamily="18" charset="0"/>
              </a:rPr>
              <a:t>Stasis Lab in 904, i.e., R-E26</a:t>
            </a:r>
          </a:p>
        </p:txBody>
      </p:sp>
      <p:pic>
        <p:nvPicPr>
          <p:cNvPr id="6" name="Picture 5" descr="A close-up of a construction site&#10;&#10;Description automatically generated with low confidence">
            <a:extLst>
              <a:ext uri="{FF2B5EF4-FFF2-40B4-BE49-F238E27FC236}">
                <a16:creationId xmlns:a16="http://schemas.microsoft.com/office/drawing/2014/main" id="{67A9E068-9201-4F08-A699-4DA6897CE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793" y="4598453"/>
            <a:ext cx="2979675" cy="1932134"/>
          </a:xfrm>
          <a:prstGeom prst="rect">
            <a:avLst/>
          </a:prstGeom>
        </p:spPr>
      </p:pic>
      <p:pic>
        <p:nvPicPr>
          <p:cNvPr id="10" name="Picture 9">
            <a:extLst>
              <a:ext uri="{FF2B5EF4-FFF2-40B4-BE49-F238E27FC236}">
                <a16:creationId xmlns:a16="http://schemas.microsoft.com/office/drawing/2014/main" id="{CF7944E6-D8BD-40E3-87B3-24CEA9CFB74F}"/>
              </a:ext>
            </a:extLst>
          </p:cNvPr>
          <p:cNvPicPr>
            <a:picLocks noChangeAspect="1"/>
          </p:cNvPicPr>
          <p:nvPr/>
        </p:nvPicPr>
        <p:blipFill rotWithShape="1">
          <a:blip r:embed="rId3">
            <a:extLst>
              <a:ext uri="{28A0092B-C50C-407E-A947-70E740481C1C}">
                <a14:useLocalDpi xmlns:a14="http://schemas.microsoft.com/office/drawing/2010/main" val="0"/>
              </a:ext>
            </a:extLst>
          </a:blip>
          <a:srcRect t="51285"/>
          <a:stretch/>
        </p:blipFill>
        <p:spPr>
          <a:xfrm>
            <a:off x="3809592" y="4598453"/>
            <a:ext cx="2979675" cy="1942522"/>
          </a:xfrm>
          <a:prstGeom prst="rect">
            <a:avLst/>
          </a:prstGeom>
        </p:spPr>
      </p:pic>
      <p:pic>
        <p:nvPicPr>
          <p:cNvPr id="14" name="Picture 13" descr="A picture containing several&#10;&#10;Description automatically generated">
            <a:extLst>
              <a:ext uri="{FF2B5EF4-FFF2-40B4-BE49-F238E27FC236}">
                <a16:creationId xmlns:a16="http://schemas.microsoft.com/office/drawing/2014/main" id="{27B742C6-B43F-4708-BF33-5D168B844D08}"/>
              </a:ext>
            </a:extLst>
          </p:cNvPr>
          <p:cNvPicPr>
            <a:picLocks noChangeAspect="1"/>
          </p:cNvPicPr>
          <p:nvPr/>
        </p:nvPicPr>
        <p:blipFill rotWithShape="1">
          <a:blip r:embed="rId4">
            <a:extLst>
              <a:ext uri="{28A0092B-C50C-407E-A947-70E740481C1C}">
                <a14:useLocalDpi xmlns:a14="http://schemas.microsoft.com/office/drawing/2010/main" val="0"/>
              </a:ext>
            </a:extLst>
          </a:blip>
          <a:srcRect t="51285"/>
          <a:stretch/>
        </p:blipFill>
        <p:spPr>
          <a:xfrm>
            <a:off x="366390" y="4598453"/>
            <a:ext cx="2979676" cy="1935386"/>
          </a:xfrm>
          <a:prstGeom prst="rect">
            <a:avLst/>
          </a:prstGeom>
        </p:spPr>
      </p:pic>
      <p:sp>
        <p:nvSpPr>
          <p:cNvPr id="16" name="TextBox 15">
            <a:extLst>
              <a:ext uri="{FF2B5EF4-FFF2-40B4-BE49-F238E27FC236}">
                <a16:creationId xmlns:a16="http://schemas.microsoft.com/office/drawing/2014/main" id="{231D1A26-52CD-4153-9F96-AC5A8A181B52}"/>
              </a:ext>
            </a:extLst>
          </p:cNvPr>
          <p:cNvSpPr txBox="1"/>
          <p:nvPr/>
        </p:nvSpPr>
        <p:spPr>
          <a:xfrm>
            <a:off x="270941" y="6536880"/>
            <a:ext cx="3861035" cy="246221"/>
          </a:xfrm>
          <a:prstGeom prst="rect">
            <a:avLst/>
          </a:prstGeom>
          <a:noFill/>
        </p:spPr>
        <p:txBody>
          <a:bodyPr wrap="square" rtlCol="0">
            <a:spAutoFit/>
          </a:bodyPr>
          <a:lstStyle/>
          <a:p>
            <a:r>
              <a:rPr lang="en-US" sz="1000" dirty="0"/>
              <a:t>Ceiling of R-E26 in 904 with the preexisting insulation material.</a:t>
            </a:r>
          </a:p>
        </p:txBody>
      </p:sp>
      <p:sp>
        <p:nvSpPr>
          <p:cNvPr id="17" name="TextBox 16">
            <a:extLst>
              <a:ext uri="{FF2B5EF4-FFF2-40B4-BE49-F238E27FC236}">
                <a16:creationId xmlns:a16="http://schemas.microsoft.com/office/drawing/2014/main" id="{7DFC4CE2-672A-45F2-BBA5-AD089F0EB6BF}"/>
              </a:ext>
            </a:extLst>
          </p:cNvPr>
          <p:cNvSpPr txBox="1"/>
          <p:nvPr/>
        </p:nvSpPr>
        <p:spPr>
          <a:xfrm>
            <a:off x="3716974" y="6536879"/>
            <a:ext cx="3861035" cy="246221"/>
          </a:xfrm>
          <a:prstGeom prst="rect">
            <a:avLst/>
          </a:prstGeom>
          <a:noFill/>
        </p:spPr>
        <p:txBody>
          <a:bodyPr wrap="square" rtlCol="0">
            <a:spAutoFit/>
          </a:bodyPr>
          <a:lstStyle/>
          <a:p>
            <a:r>
              <a:rPr lang="en-US" sz="1000" dirty="0"/>
              <a:t>Ceiling of R-E26 in 904 with the preexisting insulation material.</a:t>
            </a:r>
          </a:p>
        </p:txBody>
      </p:sp>
      <p:sp>
        <p:nvSpPr>
          <p:cNvPr id="18" name="TextBox 17">
            <a:extLst>
              <a:ext uri="{FF2B5EF4-FFF2-40B4-BE49-F238E27FC236}">
                <a16:creationId xmlns:a16="http://schemas.microsoft.com/office/drawing/2014/main" id="{85FAD6F3-357A-43B5-8BB5-3E508353FF3F}"/>
              </a:ext>
            </a:extLst>
          </p:cNvPr>
          <p:cNvSpPr txBox="1"/>
          <p:nvPr/>
        </p:nvSpPr>
        <p:spPr>
          <a:xfrm>
            <a:off x="7163007" y="6533528"/>
            <a:ext cx="3861035" cy="246221"/>
          </a:xfrm>
          <a:prstGeom prst="rect">
            <a:avLst/>
          </a:prstGeom>
          <a:noFill/>
        </p:spPr>
        <p:txBody>
          <a:bodyPr wrap="square" rtlCol="0">
            <a:spAutoFit/>
          </a:bodyPr>
          <a:lstStyle/>
          <a:p>
            <a:r>
              <a:rPr lang="en-US" sz="1000" dirty="0"/>
              <a:t>The newly added insulation material on R-E26</a:t>
            </a:r>
          </a:p>
        </p:txBody>
      </p:sp>
      <p:pic>
        <p:nvPicPr>
          <p:cNvPr id="21" name="Picture 20" descr="A picture containing wall, indoor, ceiling, floor&#10;&#10;Description automatically generated">
            <a:extLst>
              <a:ext uri="{FF2B5EF4-FFF2-40B4-BE49-F238E27FC236}">
                <a16:creationId xmlns:a16="http://schemas.microsoft.com/office/drawing/2014/main" id="{EC46A32C-73C8-42F1-B90D-0AB19F2F5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704" y="1766404"/>
            <a:ext cx="1757894" cy="2343858"/>
          </a:xfrm>
          <a:prstGeom prst="rect">
            <a:avLst/>
          </a:prstGeom>
        </p:spPr>
      </p:pic>
      <p:pic>
        <p:nvPicPr>
          <p:cNvPr id="23" name="Picture 22" descr="A picture containing indoor&#10;&#10;Description automatically generated">
            <a:extLst>
              <a:ext uri="{FF2B5EF4-FFF2-40B4-BE49-F238E27FC236}">
                <a16:creationId xmlns:a16="http://schemas.microsoft.com/office/drawing/2014/main" id="{65E5BAFC-EA5B-4BFC-86AC-B1B114A72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390" y="1766405"/>
            <a:ext cx="1757894" cy="2343858"/>
          </a:xfrm>
          <a:prstGeom prst="rect">
            <a:avLst/>
          </a:prstGeom>
        </p:spPr>
      </p:pic>
      <p:pic>
        <p:nvPicPr>
          <p:cNvPr id="25" name="Picture 24" descr="A picture containing ceiling&#10;&#10;Description automatically generated">
            <a:extLst>
              <a:ext uri="{FF2B5EF4-FFF2-40B4-BE49-F238E27FC236}">
                <a16:creationId xmlns:a16="http://schemas.microsoft.com/office/drawing/2014/main" id="{E22F13D1-6A88-4DAB-A1C0-5E7694E19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332" y="1766404"/>
            <a:ext cx="1757894" cy="2343858"/>
          </a:xfrm>
          <a:prstGeom prst="rect">
            <a:avLst/>
          </a:prstGeom>
        </p:spPr>
      </p:pic>
      <p:pic>
        <p:nvPicPr>
          <p:cNvPr id="27" name="Picture 26" descr="A picture containing text, indoor&#10;&#10;Description automatically generated">
            <a:extLst>
              <a:ext uri="{FF2B5EF4-FFF2-40B4-BE49-F238E27FC236}">
                <a16:creationId xmlns:a16="http://schemas.microsoft.com/office/drawing/2014/main" id="{34F5820A-DF24-4F7E-871F-F244C5C39F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3018" y="1766404"/>
            <a:ext cx="1757894" cy="2343858"/>
          </a:xfrm>
          <a:prstGeom prst="rect">
            <a:avLst/>
          </a:prstGeom>
        </p:spPr>
      </p:pic>
      <p:sp>
        <p:nvSpPr>
          <p:cNvPr id="29" name="TextBox 28">
            <a:extLst>
              <a:ext uri="{FF2B5EF4-FFF2-40B4-BE49-F238E27FC236}">
                <a16:creationId xmlns:a16="http://schemas.microsoft.com/office/drawing/2014/main" id="{047B31D2-2216-4CA3-B59E-2829E89B7554}"/>
              </a:ext>
            </a:extLst>
          </p:cNvPr>
          <p:cNvSpPr txBox="1"/>
          <p:nvPr/>
        </p:nvSpPr>
        <p:spPr>
          <a:xfrm>
            <a:off x="914261" y="4193839"/>
            <a:ext cx="5482823" cy="338554"/>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Georgia" panose="02040502050405020303" pitchFamily="18" charset="0"/>
              </a:rPr>
              <a:t>Foselev added more insulation materials where needed.</a:t>
            </a:r>
          </a:p>
        </p:txBody>
      </p:sp>
      <p:pic>
        <p:nvPicPr>
          <p:cNvPr id="31" name="Picture 30" descr="A picture containing blue, platform, station, train&#10;&#10;Description automatically generated">
            <a:extLst>
              <a:ext uri="{FF2B5EF4-FFF2-40B4-BE49-F238E27FC236}">
                <a16:creationId xmlns:a16="http://schemas.microsoft.com/office/drawing/2014/main" id="{B0628B48-1152-49B2-99B3-02B29DF88A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9646" y="1730166"/>
            <a:ext cx="2823660" cy="2343858"/>
          </a:xfrm>
          <a:prstGeom prst="rect">
            <a:avLst/>
          </a:prstGeom>
        </p:spPr>
      </p:pic>
      <p:sp>
        <p:nvSpPr>
          <p:cNvPr id="32" name="Oval 31">
            <a:extLst>
              <a:ext uri="{FF2B5EF4-FFF2-40B4-BE49-F238E27FC236}">
                <a16:creationId xmlns:a16="http://schemas.microsoft.com/office/drawing/2014/main" id="{AC6E104C-EFF1-4496-BC70-037A8AAAEBB1}"/>
              </a:ext>
            </a:extLst>
          </p:cNvPr>
          <p:cNvSpPr/>
          <p:nvPr/>
        </p:nvSpPr>
        <p:spPr>
          <a:xfrm>
            <a:off x="9756648" y="2295144"/>
            <a:ext cx="795528" cy="11719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0B40E3C-A886-49FA-8FAD-8AE4AFF203DC}"/>
              </a:ext>
            </a:extLst>
          </p:cNvPr>
          <p:cNvSpPr/>
          <p:nvPr/>
        </p:nvSpPr>
        <p:spPr>
          <a:xfrm>
            <a:off x="8290156" y="1805920"/>
            <a:ext cx="769064" cy="22648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F0B192A-417E-448E-9DC5-FE8F7496F603}"/>
              </a:ext>
            </a:extLst>
          </p:cNvPr>
          <p:cNvSpPr txBox="1"/>
          <p:nvPr/>
        </p:nvSpPr>
        <p:spPr>
          <a:xfrm>
            <a:off x="7876989" y="4076416"/>
            <a:ext cx="2906317" cy="400110"/>
          </a:xfrm>
          <a:prstGeom prst="rect">
            <a:avLst/>
          </a:prstGeom>
          <a:noFill/>
        </p:spPr>
        <p:txBody>
          <a:bodyPr wrap="square" rtlCol="0">
            <a:spAutoFit/>
          </a:bodyPr>
          <a:lstStyle/>
          <a:p>
            <a:r>
              <a:rPr lang="en-US" sz="1000" dirty="0"/>
              <a:t>The sliding door of R-E26 is facing the roll-up door of the other RPC lab in 904.</a:t>
            </a:r>
          </a:p>
        </p:txBody>
      </p:sp>
    </p:spTree>
    <p:extLst>
      <p:ext uri="{BB962C8B-B14F-4D97-AF65-F5344CB8AC3E}">
        <p14:creationId xmlns:p14="http://schemas.microsoft.com/office/powerpoint/2010/main" val="337403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5BCD4-6B34-4FD6-9806-DFA7D2023788}"/>
              </a:ext>
            </a:extLst>
          </p:cNvPr>
          <p:cNvPicPr>
            <a:picLocks noChangeAspect="1"/>
          </p:cNvPicPr>
          <p:nvPr/>
        </p:nvPicPr>
        <p:blipFill rotWithShape="1">
          <a:blip r:embed="rId2"/>
          <a:srcRect t="15665" b="1022"/>
          <a:stretch/>
        </p:blipFill>
        <p:spPr>
          <a:xfrm>
            <a:off x="704477" y="1946298"/>
            <a:ext cx="8396576" cy="4663619"/>
          </a:xfrm>
          <a:prstGeom prst="rect">
            <a:avLst/>
          </a:prstGeom>
        </p:spPr>
      </p:pic>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Add in the traceability identifier field the infor code if it already exists.</a:t>
            </a:r>
          </a:p>
          <a:p>
            <a:pPr marL="285750" indent="-285750">
              <a:buFont typeface="Arial" panose="020B0604020202020204" pitchFamily="34" charset="0"/>
              <a:buChar char="•"/>
            </a:pPr>
            <a:r>
              <a:rPr lang="en-US" dirty="0">
                <a:latin typeface="Georgia" panose="02040502050405020303" pitchFamily="18" charset="0"/>
              </a:rPr>
              <a:t>If no code exists, a common CR code will be created by the Flex people.</a:t>
            </a:r>
          </a:p>
        </p:txBody>
      </p:sp>
      <p:sp>
        <p:nvSpPr>
          <p:cNvPr id="17" name="Title 1">
            <a:extLst>
              <a:ext uri="{FF2B5EF4-FFF2-40B4-BE49-F238E27FC236}">
                <a16:creationId xmlns:a16="http://schemas.microsoft.com/office/drawing/2014/main" id="{B211EC4D-299A-40EF-83BC-EA9ACF775D05}"/>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Request Approved </a:t>
            </a:r>
            <a:r>
              <a:rPr lang="en-US" sz="3600" dirty="0">
                <a:latin typeface="Georgia" panose="02040502050405020303" pitchFamily="18" charset="0"/>
                <a:sym typeface="Wingdings" panose="05000000000000000000" pitchFamily="2" charset="2"/>
              </a:rPr>
              <a:t> Time to Ship</a:t>
            </a:r>
            <a:endParaRPr lang="en-US" sz="3600" dirty="0">
              <a:latin typeface="Georgia" panose="02040502050405020303" pitchFamily="18" charset="0"/>
            </a:endParaRPr>
          </a:p>
        </p:txBody>
      </p:sp>
    </p:spTree>
    <p:extLst>
      <p:ext uri="{BB962C8B-B14F-4D97-AF65-F5344CB8AC3E}">
        <p14:creationId xmlns:p14="http://schemas.microsoft.com/office/powerpoint/2010/main" val="1490179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BD3FD-59BC-422E-A51C-A7E2B1D0D30E}"/>
              </a:ext>
            </a:extLst>
          </p:cNvPr>
          <p:cNvPicPr>
            <a:picLocks noChangeAspect="1"/>
          </p:cNvPicPr>
          <p:nvPr/>
        </p:nvPicPr>
        <p:blipFill rotWithShape="1">
          <a:blip r:embed="rId2"/>
          <a:srcRect t="413" b="1"/>
          <a:stretch/>
        </p:blipFill>
        <p:spPr>
          <a:xfrm>
            <a:off x="704477" y="1669544"/>
            <a:ext cx="10287000" cy="4940372"/>
          </a:xfrm>
          <a:prstGeom prst="rect">
            <a:avLst/>
          </a:prstGeom>
        </p:spPr>
      </p:pic>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Once items are received, you will be informed by email.</a:t>
            </a:r>
          </a:p>
        </p:txBody>
      </p:sp>
      <p:sp>
        <p:nvSpPr>
          <p:cNvPr id="12" name="Title 1">
            <a:extLst>
              <a:ext uri="{FF2B5EF4-FFF2-40B4-BE49-F238E27FC236}">
                <a16:creationId xmlns:a16="http://schemas.microsoft.com/office/drawing/2014/main" id="{EF9002FB-9CF7-4DBC-93A6-A697B177F7C4}"/>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Items Received in the Flex</a:t>
            </a:r>
          </a:p>
        </p:txBody>
      </p:sp>
    </p:spTree>
    <p:extLst>
      <p:ext uri="{BB962C8B-B14F-4D97-AF65-F5344CB8AC3E}">
        <p14:creationId xmlns:p14="http://schemas.microsoft.com/office/powerpoint/2010/main" val="2363137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EEB9D-E061-43AB-A7C6-75E7D7240C92}"/>
              </a:ext>
            </a:extLst>
          </p:cNvPr>
          <p:cNvPicPr>
            <a:picLocks noChangeAspect="1"/>
          </p:cNvPicPr>
          <p:nvPr/>
        </p:nvPicPr>
        <p:blipFill rotWithShape="1">
          <a:blip r:embed="rId2"/>
          <a:srcRect b="25067"/>
          <a:stretch/>
        </p:blipFill>
        <p:spPr>
          <a:xfrm>
            <a:off x="704477" y="1920240"/>
            <a:ext cx="10286999" cy="4937760"/>
          </a:xfrm>
          <a:prstGeom prst="rect">
            <a:avLst/>
          </a:prstGeom>
        </p:spPr>
      </p:pic>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To retrieve an item/items, press on this link: </a:t>
            </a:r>
            <a:r>
              <a:rPr lang="en-GB" dirty="0">
                <a:latin typeface="Georgia" panose="02040502050405020303" pitchFamily="18" charset="0"/>
                <a:hlinkClick r:id="rId3"/>
              </a:rPr>
              <a:t>https://cmmsx.cern.ch/SSO/kiosk/</a:t>
            </a:r>
            <a:r>
              <a:rPr lang="en-GB" dirty="0">
                <a:latin typeface="Georgia" panose="02040502050405020303" pitchFamily="18" charset="0"/>
              </a:rPr>
              <a:t>, and you will see this:</a:t>
            </a:r>
          </a:p>
          <a:p>
            <a:pPr marL="285750" indent="-285750">
              <a:buFont typeface="Arial" panose="020B0604020202020204" pitchFamily="34" charset="0"/>
              <a:buChar char="•"/>
            </a:pPr>
            <a:r>
              <a:rPr lang="en-GB" dirty="0">
                <a:latin typeface="Georgia" panose="02040502050405020303" pitchFamily="18" charset="0"/>
              </a:rPr>
              <a:t>Click on “FLEX”. </a:t>
            </a:r>
          </a:p>
        </p:txBody>
      </p:sp>
      <p:sp>
        <p:nvSpPr>
          <p:cNvPr id="10" name="Title 1">
            <a:extLst>
              <a:ext uri="{FF2B5EF4-FFF2-40B4-BE49-F238E27FC236}">
                <a16:creationId xmlns:a16="http://schemas.microsoft.com/office/drawing/2014/main" id="{6594E476-62D4-4949-99B7-F1B1ED61EC38}"/>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Retrieve an Item</a:t>
            </a:r>
          </a:p>
        </p:txBody>
      </p:sp>
    </p:spTree>
    <p:extLst>
      <p:ext uri="{BB962C8B-B14F-4D97-AF65-F5344CB8AC3E}">
        <p14:creationId xmlns:p14="http://schemas.microsoft.com/office/powerpoint/2010/main" val="3480195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To retrieve an item/items, click on REQUEST.</a:t>
            </a:r>
            <a:r>
              <a:rPr lang="en-GB" dirty="0">
                <a:latin typeface="Georgia" panose="02040502050405020303" pitchFamily="18" charset="0"/>
              </a:rPr>
              <a:t> </a:t>
            </a:r>
          </a:p>
        </p:txBody>
      </p:sp>
      <p:pic>
        <p:nvPicPr>
          <p:cNvPr id="5" name="Picture 4">
            <a:extLst>
              <a:ext uri="{FF2B5EF4-FFF2-40B4-BE49-F238E27FC236}">
                <a16:creationId xmlns:a16="http://schemas.microsoft.com/office/drawing/2014/main" id="{4056A699-C322-4AF3-9A42-E719453DD0D9}"/>
              </a:ext>
            </a:extLst>
          </p:cNvPr>
          <p:cNvPicPr>
            <a:picLocks noChangeAspect="1"/>
          </p:cNvPicPr>
          <p:nvPr/>
        </p:nvPicPr>
        <p:blipFill rotWithShape="1">
          <a:blip r:embed="rId2"/>
          <a:srcRect t="-1" b="48017"/>
          <a:stretch/>
        </p:blipFill>
        <p:spPr>
          <a:xfrm>
            <a:off x="704476" y="1669544"/>
            <a:ext cx="10287000" cy="3565065"/>
          </a:xfrm>
          <a:prstGeom prst="rect">
            <a:avLst/>
          </a:prstGeom>
        </p:spPr>
      </p:pic>
      <p:sp>
        <p:nvSpPr>
          <p:cNvPr id="9" name="Title 1">
            <a:extLst>
              <a:ext uri="{FF2B5EF4-FFF2-40B4-BE49-F238E27FC236}">
                <a16:creationId xmlns:a16="http://schemas.microsoft.com/office/drawing/2014/main" id="{07BDC546-BA6F-4A58-84E8-A3068876BDFE}"/>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Retrieve an Item</a:t>
            </a:r>
          </a:p>
        </p:txBody>
      </p:sp>
    </p:spTree>
    <p:extLst>
      <p:ext uri="{BB962C8B-B14F-4D97-AF65-F5344CB8AC3E}">
        <p14:creationId xmlns:p14="http://schemas.microsoft.com/office/powerpoint/2010/main" val="2794749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15E30-03AA-4187-9401-C8268AF0C060}"/>
              </a:ext>
            </a:extLst>
          </p:cNvPr>
          <p:cNvPicPr>
            <a:picLocks noChangeAspect="1"/>
          </p:cNvPicPr>
          <p:nvPr/>
        </p:nvPicPr>
        <p:blipFill rotWithShape="1">
          <a:blip r:embed="rId2"/>
          <a:srcRect b="19828"/>
          <a:stretch/>
        </p:blipFill>
        <p:spPr>
          <a:xfrm>
            <a:off x="704476" y="1669544"/>
            <a:ext cx="10287000" cy="4940373"/>
          </a:xfrm>
          <a:prstGeom prst="rect">
            <a:avLst/>
          </a:prstGeom>
        </p:spPr>
      </p:pic>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There are many filters that help you find your item.</a:t>
            </a:r>
          </a:p>
        </p:txBody>
      </p:sp>
      <p:sp>
        <p:nvSpPr>
          <p:cNvPr id="9" name="Title 1">
            <a:extLst>
              <a:ext uri="{FF2B5EF4-FFF2-40B4-BE49-F238E27FC236}">
                <a16:creationId xmlns:a16="http://schemas.microsoft.com/office/drawing/2014/main" id="{58F311FD-AB36-4556-BDC2-2FD9315382B1}"/>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Retrieve an Item</a:t>
            </a:r>
          </a:p>
        </p:txBody>
      </p:sp>
    </p:spTree>
    <p:extLst>
      <p:ext uri="{BB962C8B-B14F-4D97-AF65-F5344CB8AC3E}">
        <p14:creationId xmlns:p14="http://schemas.microsoft.com/office/powerpoint/2010/main" val="1795993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9108EE96-82B4-4B14-9D87-E16BC39AD571}"/>
              </a:ext>
            </a:extLst>
          </p:cNvPr>
          <p:cNvPicPr>
            <a:picLocks noChangeAspect="1"/>
          </p:cNvPicPr>
          <p:nvPr/>
        </p:nvPicPr>
        <p:blipFill rotWithShape="1">
          <a:blip r:embed="rId2">
            <a:extLst>
              <a:ext uri="{28A0092B-C50C-407E-A947-70E740481C1C}">
                <a14:useLocalDpi xmlns:a14="http://schemas.microsoft.com/office/drawing/2010/main" val="0"/>
              </a:ext>
            </a:extLst>
          </a:blip>
          <a:srcRect b="18333"/>
          <a:stretch/>
        </p:blipFill>
        <p:spPr>
          <a:xfrm>
            <a:off x="704475" y="1669544"/>
            <a:ext cx="10287000" cy="4937760"/>
          </a:xfrm>
          <a:prstGeom prst="rect">
            <a:avLst/>
          </a:prstGeom>
        </p:spPr>
      </p:pic>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Type in “Responsible” the LAST NAME of the person responsible or their USERNAME for example.</a:t>
            </a:r>
            <a:r>
              <a:rPr lang="en-GB" dirty="0">
                <a:latin typeface="Georgia" panose="02040502050405020303" pitchFamily="18" charset="0"/>
              </a:rPr>
              <a:t> </a:t>
            </a:r>
          </a:p>
        </p:txBody>
      </p:sp>
      <p:pic>
        <p:nvPicPr>
          <p:cNvPr id="11" name="Picture 10">
            <a:extLst>
              <a:ext uri="{FF2B5EF4-FFF2-40B4-BE49-F238E27FC236}">
                <a16:creationId xmlns:a16="http://schemas.microsoft.com/office/drawing/2014/main" id="{53D4A877-87AD-495D-91BA-A82F31A51507}"/>
              </a:ext>
            </a:extLst>
          </p:cNvPr>
          <p:cNvPicPr>
            <a:picLocks noChangeAspect="1"/>
          </p:cNvPicPr>
          <p:nvPr/>
        </p:nvPicPr>
        <p:blipFill rotWithShape="1">
          <a:blip r:embed="rId3"/>
          <a:srcRect t="10732" b="60981"/>
          <a:stretch/>
        </p:blipFill>
        <p:spPr>
          <a:xfrm>
            <a:off x="5577840" y="5338330"/>
            <a:ext cx="6247650" cy="1178214"/>
          </a:xfrm>
          <a:prstGeom prst="rect">
            <a:avLst/>
          </a:prstGeom>
        </p:spPr>
      </p:pic>
      <p:sp>
        <p:nvSpPr>
          <p:cNvPr id="12" name="Rectangle 11">
            <a:extLst>
              <a:ext uri="{FF2B5EF4-FFF2-40B4-BE49-F238E27FC236}">
                <a16:creationId xmlns:a16="http://schemas.microsoft.com/office/drawing/2014/main" id="{738A6856-BE09-443E-86FB-1169F16BC320}"/>
              </a:ext>
            </a:extLst>
          </p:cNvPr>
          <p:cNvSpPr/>
          <p:nvPr/>
        </p:nvSpPr>
        <p:spPr>
          <a:xfrm>
            <a:off x="5623733" y="6322671"/>
            <a:ext cx="288038" cy="1568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ED5D8E-CA66-4A85-8B9B-FD77AFF9F44A}"/>
              </a:ext>
            </a:extLst>
          </p:cNvPr>
          <p:cNvSpPr/>
          <p:nvPr/>
        </p:nvSpPr>
        <p:spPr>
          <a:xfrm>
            <a:off x="11329308" y="5570763"/>
            <a:ext cx="449035" cy="19866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BFC931-C03B-4925-8D6D-C1689234FD7C}"/>
              </a:ext>
            </a:extLst>
          </p:cNvPr>
          <p:cNvSpPr/>
          <p:nvPr/>
        </p:nvSpPr>
        <p:spPr>
          <a:xfrm>
            <a:off x="6622473" y="3333030"/>
            <a:ext cx="602672" cy="158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A9129D-8D8C-4EDD-BCE2-DF4FA781F503}"/>
              </a:ext>
            </a:extLst>
          </p:cNvPr>
          <p:cNvSpPr/>
          <p:nvPr/>
        </p:nvSpPr>
        <p:spPr>
          <a:xfrm>
            <a:off x="9600804" y="3342197"/>
            <a:ext cx="858948" cy="1555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0B1F9639-A3B8-4D19-907D-91AFFCAA612A}"/>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Retrieve an Item</a:t>
            </a:r>
          </a:p>
        </p:txBody>
      </p:sp>
    </p:spTree>
    <p:extLst>
      <p:ext uri="{BB962C8B-B14F-4D97-AF65-F5344CB8AC3E}">
        <p14:creationId xmlns:p14="http://schemas.microsoft.com/office/powerpoint/2010/main" val="2307873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Type in where you want to receive your item and tick “Transport Required”.</a:t>
            </a:r>
            <a:endParaRPr lang="en-GB" dirty="0">
              <a:latin typeface="Georgia" panose="02040502050405020303" pitchFamily="18" charset="0"/>
            </a:endParaRPr>
          </a:p>
        </p:txBody>
      </p:sp>
      <p:pic>
        <p:nvPicPr>
          <p:cNvPr id="4" name="Picture 3">
            <a:extLst>
              <a:ext uri="{FF2B5EF4-FFF2-40B4-BE49-F238E27FC236}">
                <a16:creationId xmlns:a16="http://schemas.microsoft.com/office/drawing/2014/main" id="{CC43C65A-6EBF-4B8D-AA6F-EE145291BA85}"/>
              </a:ext>
            </a:extLst>
          </p:cNvPr>
          <p:cNvPicPr>
            <a:picLocks noChangeAspect="1"/>
          </p:cNvPicPr>
          <p:nvPr/>
        </p:nvPicPr>
        <p:blipFill rotWithShape="1">
          <a:blip r:embed="rId2"/>
          <a:srcRect l="34266" t="16207" r="34240" b="46896"/>
          <a:stretch/>
        </p:blipFill>
        <p:spPr>
          <a:xfrm>
            <a:off x="704475" y="1669544"/>
            <a:ext cx="2816350" cy="2199631"/>
          </a:xfrm>
          <a:prstGeom prst="rect">
            <a:avLst/>
          </a:prstGeom>
        </p:spPr>
      </p:pic>
      <p:pic>
        <p:nvPicPr>
          <p:cNvPr id="6" name="Picture 5">
            <a:extLst>
              <a:ext uri="{FF2B5EF4-FFF2-40B4-BE49-F238E27FC236}">
                <a16:creationId xmlns:a16="http://schemas.microsoft.com/office/drawing/2014/main" id="{ED028FA2-12C3-4BDD-8720-4F93D5E7BE88}"/>
              </a:ext>
            </a:extLst>
          </p:cNvPr>
          <p:cNvPicPr>
            <a:picLocks noChangeAspect="1"/>
          </p:cNvPicPr>
          <p:nvPr/>
        </p:nvPicPr>
        <p:blipFill rotWithShape="1">
          <a:blip r:embed="rId3"/>
          <a:srcRect t="10690" b="39080"/>
          <a:stretch/>
        </p:blipFill>
        <p:spPr>
          <a:xfrm>
            <a:off x="3099610" y="2221201"/>
            <a:ext cx="8387915" cy="2808827"/>
          </a:xfrm>
          <a:prstGeom prst="rect">
            <a:avLst/>
          </a:prstGeom>
        </p:spPr>
      </p:pic>
      <p:sp>
        <p:nvSpPr>
          <p:cNvPr id="17" name="Title 1">
            <a:extLst>
              <a:ext uri="{FF2B5EF4-FFF2-40B4-BE49-F238E27FC236}">
                <a16:creationId xmlns:a16="http://schemas.microsoft.com/office/drawing/2014/main" id="{5A0B46A1-DEAC-42AD-B37A-ACABE59F127A}"/>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Retrieve an Item</a:t>
            </a:r>
          </a:p>
        </p:txBody>
      </p:sp>
    </p:spTree>
    <p:extLst>
      <p:ext uri="{BB962C8B-B14F-4D97-AF65-F5344CB8AC3E}">
        <p14:creationId xmlns:p14="http://schemas.microsoft.com/office/powerpoint/2010/main" val="3062214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Once the retrieval request is made, a confirmation email will be sent to the requester. </a:t>
            </a:r>
          </a:p>
          <a:p>
            <a:pPr marL="285750" indent="-285750">
              <a:buFont typeface="Arial" panose="020B0604020202020204" pitchFamily="34" charset="0"/>
              <a:buChar char="•"/>
            </a:pPr>
            <a:r>
              <a:rPr lang="en-US" dirty="0">
                <a:latin typeface="Georgia" panose="02040502050405020303" pitchFamily="18" charset="0"/>
              </a:rPr>
              <a:t>In our example, the request was made on 23/08/2022, and the delivery to B904 is promised to happen no later than 29/08/2022, i.e., within a week from the request date. </a:t>
            </a:r>
            <a:endParaRPr lang="en-GB" dirty="0">
              <a:latin typeface="Georgia" panose="02040502050405020303" pitchFamily="18" charset="0"/>
            </a:endParaRPr>
          </a:p>
        </p:txBody>
      </p:sp>
      <p:pic>
        <p:nvPicPr>
          <p:cNvPr id="9" name="Picture 8">
            <a:extLst>
              <a:ext uri="{FF2B5EF4-FFF2-40B4-BE49-F238E27FC236}">
                <a16:creationId xmlns:a16="http://schemas.microsoft.com/office/drawing/2014/main" id="{39C71159-EE69-4E18-AD7E-FC33ABD53251}"/>
              </a:ext>
            </a:extLst>
          </p:cNvPr>
          <p:cNvPicPr>
            <a:picLocks noChangeAspect="1"/>
          </p:cNvPicPr>
          <p:nvPr/>
        </p:nvPicPr>
        <p:blipFill rotWithShape="1">
          <a:blip r:embed="rId2"/>
          <a:srcRect t="27012" b="5288"/>
          <a:stretch/>
        </p:blipFill>
        <p:spPr>
          <a:xfrm>
            <a:off x="704475" y="2223542"/>
            <a:ext cx="10287000" cy="4386375"/>
          </a:xfrm>
          <a:prstGeom prst="rect">
            <a:avLst/>
          </a:prstGeom>
        </p:spPr>
      </p:pic>
      <p:sp>
        <p:nvSpPr>
          <p:cNvPr id="15" name="Title 1">
            <a:extLst>
              <a:ext uri="{FF2B5EF4-FFF2-40B4-BE49-F238E27FC236}">
                <a16:creationId xmlns:a16="http://schemas.microsoft.com/office/drawing/2014/main" id="{02680FBC-DEDA-4BFA-9E05-4945E7FCD4A1}"/>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Item Retrieval: Email Confirmation</a:t>
            </a:r>
          </a:p>
        </p:txBody>
      </p:sp>
    </p:spTree>
    <p:extLst>
      <p:ext uri="{BB962C8B-B14F-4D97-AF65-F5344CB8AC3E}">
        <p14:creationId xmlns:p14="http://schemas.microsoft.com/office/powerpoint/2010/main" val="506152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23083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Georgia" panose="02040502050405020303" pitchFamily="18" charset="0"/>
              </a:rPr>
              <a:t>The storekeepers prepare the requested item.</a:t>
            </a:r>
          </a:p>
          <a:p>
            <a:pPr marL="285750" indent="-285750">
              <a:lnSpc>
                <a:spcPct val="150000"/>
              </a:lnSpc>
              <a:buFont typeface="Arial" panose="020B0604020202020204" pitchFamily="34" charset="0"/>
              <a:buChar char="•"/>
            </a:pPr>
            <a:r>
              <a:rPr lang="en-US" dirty="0">
                <a:latin typeface="Georgia" panose="02040502050405020303" pitchFamily="18" charset="0"/>
              </a:rPr>
              <a:t>If the item is classified as radioactive, an RP measurement will be triggered.</a:t>
            </a:r>
          </a:p>
          <a:p>
            <a:pPr marL="285750" indent="-285750">
              <a:lnSpc>
                <a:spcPct val="150000"/>
              </a:lnSpc>
              <a:buFont typeface="Arial" panose="020B0604020202020204" pitchFamily="34" charset="0"/>
              <a:buChar char="•"/>
            </a:pPr>
            <a:r>
              <a:rPr lang="en-US" dirty="0">
                <a:latin typeface="Georgia" panose="02040502050405020303" pitchFamily="18" charset="0"/>
              </a:rPr>
              <a:t>The transport request will be created in EDH.</a:t>
            </a:r>
          </a:p>
          <a:p>
            <a:pPr marL="285750" indent="-285750">
              <a:lnSpc>
                <a:spcPct val="150000"/>
              </a:lnSpc>
              <a:buFont typeface="Arial" panose="020B0604020202020204" pitchFamily="34" charset="0"/>
              <a:buChar char="•"/>
            </a:pPr>
            <a:r>
              <a:rPr lang="en-US" dirty="0">
                <a:latin typeface="Georgia" panose="02040502050405020303" pitchFamily="18" charset="0"/>
              </a:rPr>
              <a:t>Once the equipment is picked up by transport, </a:t>
            </a:r>
          </a:p>
          <a:p>
            <a:pPr marL="742950" lvl="1" indent="-285750">
              <a:buFont typeface="Wingdings" panose="05000000000000000000" pitchFamily="2" charset="2"/>
              <a:buChar char="§"/>
            </a:pPr>
            <a:r>
              <a:rPr lang="en-US" dirty="0">
                <a:latin typeface="Georgia" panose="02040502050405020303" pitchFamily="18" charset="0"/>
              </a:rPr>
              <a:t>an email will be sent to the requestor to inform them, and</a:t>
            </a:r>
          </a:p>
          <a:p>
            <a:pPr marL="742950" lvl="1" indent="-285750">
              <a:buFont typeface="Wingdings" panose="05000000000000000000" pitchFamily="2" charset="2"/>
              <a:buChar char="§"/>
            </a:pPr>
            <a:r>
              <a:rPr lang="en-US" dirty="0">
                <a:latin typeface="Georgia" panose="02040502050405020303" pitchFamily="18" charset="0"/>
              </a:rPr>
              <a:t>the item's location gets updated, and the status changes from "in-store" to "installed".</a:t>
            </a:r>
          </a:p>
        </p:txBody>
      </p:sp>
      <p:sp>
        <p:nvSpPr>
          <p:cNvPr id="8" name="Title 1">
            <a:extLst>
              <a:ext uri="{FF2B5EF4-FFF2-40B4-BE49-F238E27FC236}">
                <a16:creationId xmlns:a16="http://schemas.microsoft.com/office/drawing/2014/main" id="{20B4F31F-3D85-4F01-BC1F-26882445300A}"/>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What Happens Next?</a:t>
            </a:r>
          </a:p>
        </p:txBody>
      </p:sp>
    </p:spTree>
    <p:extLst>
      <p:ext uri="{BB962C8B-B14F-4D97-AF65-F5344CB8AC3E}">
        <p14:creationId xmlns:p14="http://schemas.microsoft.com/office/powerpoint/2010/main" val="297724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2680FBC-DEDA-4BFA-9E05-4945E7FCD4A1}"/>
              </a:ext>
            </a:extLst>
          </p:cNvPr>
          <p:cNvSpPr txBox="1">
            <a:spLocks/>
          </p:cNvSpPr>
          <p:nvPr/>
        </p:nvSpPr>
        <p:spPr>
          <a:xfrm>
            <a:off x="243998" y="343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Item Ready for Transport: Email Confirmation</a:t>
            </a:r>
          </a:p>
        </p:txBody>
      </p:sp>
      <p:pic>
        <p:nvPicPr>
          <p:cNvPr id="3" name="Picture 2">
            <a:extLst>
              <a:ext uri="{FF2B5EF4-FFF2-40B4-BE49-F238E27FC236}">
                <a16:creationId xmlns:a16="http://schemas.microsoft.com/office/drawing/2014/main" id="{1D28B71E-E0AD-4A64-B901-5DA34A9DDF56}"/>
              </a:ext>
            </a:extLst>
          </p:cNvPr>
          <p:cNvPicPr>
            <a:picLocks noChangeAspect="1"/>
          </p:cNvPicPr>
          <p:nvPr/>
        </p:nvPicPr>
        <p:blipFill rotWithShape="1">
          <a:blip r:embed="rId2"/>
          <a:srcRect t="26111" b="16444"/>
          <a:stretch/>
        </p:blipFill>
        <p:spPr>
          <a:xfrm>
            <a:off x="704477" y="2500541"/>
            <a:ext cx="10287000" cy="3939540"/>
          </a:xfrm>
          <a:prstGeom prst="rect">
            <a:avLst/>
          </a:prstGeom>
        </p:spPr>
      </p:pic>
      <p:sp>
        <p:nvSpPr>
          <p:cNvPr id="7" name="TextBox 6">
            <a:extLst>
              <a:ext uri="{FF2B5EF4-FFF2-40B4-BE49-F238E27FC236}">
                <a16:creationId xmlns:a16="http://schemas.microsoft.com/office/drawing/2014/main" id="{C6F39730-F36A-407D-82C7-201227C0D992}"/>
              </a:ext>
            </a:extLst>
          </p:cNvPr>
          <p:cNvSpPr txBox="1"/>
          <p:nvPr/>
        </p:nvSpPr>
        <p:spPr>
          <a:xfrm>
            <a:off x="342154" y="1300212"/>
            <a:ext cx="11011646"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The retrieval request was made on 23/08/2022, and the item was prepared in 2 days to be transported from the Flex to B904.</a:t>
            </a:r>
          </a:p>
          <a:p>
            <a:pPr marL="285750" indent="-285750">
              <a:buFont typeface="Arial" panose="020B0604020202020204" pitchFamily="34" charset="0"/>
              <a:buChar char="•"/>
            </a:pPr>
            <a:r>
              <a:rPr lang="en-US" dirty="0">
                <a:latin typeface="Georgia" panose="02040502050405020303" pitchFamily="18" charset="0"/>
              </a:rPr>
              <a:t>As the request included “delivery”, a transport request was immediately generated with the email below for me as </a:t>
            </a:r>
            <a:r>
              <a:rPr lang="en-US">
                <a:latin typeface="Georgia" panose="02040502050405020303" pitchFamily="18" charset="0"/>
              </a:rPr>
              <a:t>a requester </a:t>
            </a:r>
            <a:r>
              <a:rPr lang="en-US" dirty="0">
                <a:latin typeface="Georgia" panose="02040502050405020303" pitchFamily="18" charset="0"/>
              </a:rPr>
              <a:t>to sign.</a:t>
            </a:r>
            <a:endParaRPr lang="en-GB" dirty="0">
              <a:latin typeface="Georgia" panose="02040502050405020303" pitchFamily="18" charset="0"/>
            </a:endParaRPr>
          </a:p>
        </p:txBody>
      </p:sp>
    </p:spTree>
    <p:extLst>
      <p:ext uri="{BB962C8B-B14F-4D97-AF65-F5344CB8AC3E}">
        <p14:creationId xmlns:p14="http://schemas.microsoft.com/office/powerpoint/2010/main" val="410639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838200" y="1417518"/>
            <a:ext cx="5852160" cy="1767114"/>
          </a:xfrm>
        </p:spPr>
        <p:txBody>
          <a:bodyPr>
            <a:noAutofit/>
          </a:bodyPr>
          <a:lstStyle/>
          <a:p>
            <a:r>
              <a:rPr lang="en-US" sz="1600" dirty="0">
                <a:latin typeface="Georgia" panose="02040502050405020303" pitchFamily="18" charset="0"/>
              </a:rPr>
              <a:t>Sades started installing the HVAC ducts on the roof today.</a:t>
            </a:r>
          </a:p>
          <a:p>
            <a:r>
              <a:rPr lang="en-US" sz="1600" dirty="0">
                <a:latin typeface="Georgia" panose="02040502050405020303" pitchFamily="18" charset="0"/>
              </a:rPr>
              <a:t>Lab and HVAC commissioning: 1</a:t>
            </a:r>
            <a:r>
              <a:rPr lang="en-US" sz="1600" baseline="30000" dirty="0">
                <a:latin typeface="Georgia" panose="02040502050405020303" pitchFamily="18" charset="0"/>
              </a:rPr>
              <a:t>st</a:t>
            </a:r>
            <a:r>
              <a:rPr lang="en-US" sz="1600" dirty="0">
                <a:latin typeface="Georgia" panose="02040502050405020303" pitchFamily="18" charset="0"/>
              </a:rPr>
              <a:t> week of September. </a:t>
            </a:r>
          </a:p>
          <a:p>
            <a:r>
              <a:rPr lang="en-US" sz="1600" dirty="0">
                <a:latin typeface="Georgia" panose="02040502050405020303" pitchFamily="18" charset="0"/>
              </a:rPr>
              <a:t>Space on the 904 wall has been made available for the box of the fire detection alarm, which will be installed at the end. </a:t>
            </a:r>
          </a:p>
          <a:p>
            <a:r>
              <a:rPr lang="en-US" sz="1600" dirty="0">
                <a:latin typeface="Georgia" panose="02040502050405020303" pitchFamily="18" charset="0"/>
              </a:rPr>
              <a:t>Should we add kaba22 locks on all labs in 904?</a:t>
            </a:r>
          </a:p>
        </p:txBody>
      </p:sp>
      <p:sp>
        <p:nvSpPr>
          <p:cNvPr id="2" name="Title 1">
            <a:extLst>
              <a:ext uri="{FF2B5EF4-FFF2-40B4-BE49-F238E27FC236}">
                <a16:creationId xmlns:a16="http://schemas.microsoft.com/office/drawing/2014/main" id="{C4C823CC-4380-4B25-87B1-808371651EC0}"/>
              </a:ext>
            </a:extLst>
          </p:cNvPr>
          <p:cNvSpPr>
            <a:spLocks noGrp="1"/>
          </p:cNvSpPr>
          <p:nvPr>
            <p:ph type="title"/>
          </p:nvPr>
        </p:nvSpPr>
        <p:spPr>
          <a:xfrm>
            <a:off x="243998" y="324161"/>
            <a:ext cx="10515600" cy="1325563"/>
          </a:xfrm>
        </p:spPr>
        <p:txBody>
          <a:bodyPr>
            <a:normAutofit/>
          </a:bodyPr>
          <a:lstStyle/>
          <a:p>
            <a:r>
              <a:rPr lang="en-US" sz="3600" dirty="0">
                <a:latin typeface="Georgia" panose="02040502050405020303" pitchFamily="18" charset="0"/>
              </a:rPr>
              <a:t>Stasis Lab in 904, i.e., R-E26</a:t>
            </a:r>
          </a:p>
        </p:txBody>
      </p:sp>
      <p:pic>
        <p:nvPicPr>
          <p:cNvPr id="5" name="Picture 4" descr="A picture containing indoor, ceiling&#10;&#10;Description automatically generated">
            <a:extLst>
              <a:ext uri="{FF2B5EF4-FFF2-40B4-BE49-F238E27FC236}">
                <a16:creationId xmlns:a16="http://schemas.microsoft.com/office/drawing/2014/main" id="{E3AD9493-E468-4496-9DDB-AA60FD9C6C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306710" y="3732712"/>
            <a:ext cx="5138693" cy="2538349"/>
          </a:xfrm>
          <a:prstGeom prst="rect">
            <a:avLst/>
          </a:prstGeom>
        </p:spPr>
      </p:pic>
      <p:pic>
        <p:nvPicPr>
          <p:cNvPr id="13" name="Picture 12" descr="A picture containing indoor, ceiling, warehouse&#10;&#10;Description automatically generated">
            <a:extLst>
              <a:ext uri="{FF2B5EF4-FFF2-40B4-BE49-F238E27FC236}">
                <a16:creationId xmlns:a16="http://schemas.microsoft.com/office/drawing/2014/main" id="{9011A89B-7627-4973-9810-14697A877FC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7623"/>
          <a:stretch/>
        </p:blipFill>
        <p:spPr>
          <a:xfrm>
            <a:off x="746599" y="3732712"/>
            <a:ext cx="5138693" cy="2538349"/>
          </a:xfrm>
          <a:prstGeom prst="rect">
            <a:avLst/>
          </a:prstGeom>
        </p:spPr>
      </p:pic>
      <p:sp>
        <p:nvSpPr>
          <p:cNvPr id="19" name="TextBox 18">
            <a:extLst>
              <a:ext uri="{FF2B5EF4-FFF2-40B4-BE49-F238E27FC236}">
                <a16:creationId xmlns:a16="http://schemas.microsoft.com/office/drawing/2014/main" id="{A0F39911-3C6B-49E7-87B9-B7F7E835E6AC}"/>
              </a:ext>
            </a:extLst>
          </p:cNvPr>
          <p:cNvSpPr txBox="1"/>
          <p:nvPr/>
        </p:nvSpPr>
        <p:spPr>
          <a:xfrm>
            <a:off x="649082" y="6276300"/>
            <a:ext cx="3861035" cy="246221"/>
          </a:xfrm>
          <a:prstGeom prst="rect">
            <a:avLst/>
          </a:prstGeom>
          <a:noFill/>
        </p:spPr>
        <p:txBody>
          <a:bodyPr wrap="square" rtlCol="0">
            <a:spAutoFit/>
          </a:bodyPr>
          <a:lstStyle/>
          <a:p>
            <a:r>
              <a:rPr lang="en-US" sz="1000" dirty="0"/>
              <a:t>Previously: RPC open area in 904.</a:t>
            </a:r>
          </a:p>
        </p:txBody>
      </p:sp>
      <p:sp>
        <p:nvSpPr>
          <p:cNvPr id="20" name="TextBox 19">
            <a:extLst>
              <a:ext uri="{FF2B5EF4-FFF2-40B4-BE49-F238E27FC236}">
                <a16:creationId xmlns:a16="http://schemas.microsoft.com/office/drawing/2014/main" id="{087CF59C-4762-4EF8-9118-9D7B3390603F}"/>
              </a:ext>
            </a:extLst>
          </p:cNvPr>
          <p:cNvSpPr txBox="1"/>
          <p:nvPr/>
        </p:nvSpPr>
        <p:spPr>
          <a:xfrm>
            <a:off x="6211682" y="6276300"/>
            <a:ext cx="3861035" cy="246221"/>
          </a:xfrm>
          <a:prstGeom prst="rect">
            <a:avLst/>
          </a:prstGeom>
          <a:noFill/>
        </p:spPr>
        <p:txBody>
          <a:bodyPr wrap="square" rtlCol="0">
            <a:spAutoFit/>
          </a:bodyPr>
          <a:lstStyle/>
          <a:p>
            <a:r>
              <a:rPr lang="en-US" sz="1000" dirty="0"/>
              <a:t>Currently: RPC R-E26 lab in 904.</a:t>
            </a:r>
          </a:p>
        </p:txBody>
      </p:sp>
      <p:pic>
        <p:nvPicPr>
          <p:cNvPr id="8" name="Picture 7">
            <a:extLst>
              <a:ext uri="{FF2B5EF4-FFF2-40B4-BE49-F238E27FC236}">
                <a16:creationId xmlns:a16="http://schemas.microsoft.com/office/drawing/2014/main" id="{CBC1D547-DE8B-420E-9A63-8EC5C86A7234}"/>
              </a:ext>
            </a:extLst>
          </p:cNvPr>
          <p:cNvPicPr>
            <a:picLocks noChangeAspect="1"/>
          </p:cNvPicPr>
          <p:nvPr/>
        </p:nvPicPr>
        <p:blipFill rotWithShape="1">
          <a:blip r:embed="rId6"/>
          <a:srcRect t="17003" b="7000"/>
          <a:stretch/>
        </p:blipFill>
        <p:spPr>
          <a:xfrm>
            <a:off x="7437122" y="1285682"/>
            <a:ext cx="4008281" cy="2030785"/>
          </a:xfrm>
          <a:prstGeom prst="rect">
            <a:avLst/>
          </a:prstGeom>
        </p:spPr>
      </p:pic>
      <p:sp>
        <p:nvSpPr>
          <p:cNvPr id="21" name="TextBox 20">
            <a:extLst>
              <a:ext uri="{FF2B5EF4-FFF2-40B4-BE49-F238E27FC236}">
                <a16:creationId xmlns:a16="http://schemas.microsoft.com/office/drawing/2014/main" id="{BC2E978F-2319-442D-A191-5982A1B0CD77}"/>
              </a:ext>
            </a:extLst>
          </p:cNvPr>
          <p:cNvSpPr txBox="1"/>
          <p:nvPr/>
        </p:nvSpPr>
        <p:spPr>
          <a:xfrm>
            <a:off x="7339442" y="3319043"/>
            <a:ext cx="3861035" cy="246221"/>
          </a:xfrm>
          <a:prstGeom prst="rect">
            <a:avLst/>
          </a:prstGeom>
          <a:noFill/>
        </p:spPr>
        <p:txBody>
          <a:bodyPr wrap="square" rtlCol="0">
            <a:spAutoFit/>
          </a:bodyPr>
          <a:lstStyle/>
          <a:p>
            <a:r>
              <a:rPr lang="en-US" sz="1000" dirty="0"/>
              <a:t>The Stasis lab is now visible on the 904 CERN map as R-E26.</a:t>
            </a:r>
          </a:p>
        </p:txBody>
      </p:sp>
    </p:spTree>
    <p:extLst>
      <p:ext uri="{BB962C8B-B14F-4D97-AF65-F5344CB8AC3E}">
        <p14:creationId xmlns:p14="http://schemas.microsoft.com/office/powerpoint/2010/main" val="2543878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3202423" y="3719916"/>
            <a:ext cx="5787153" cy="371866"/>
          </a:xfrm>
        </p:spPr>
        <p:txBody>
          <a:bodyPr anchor="ctr">
            <a:normAutofit/>
          </a:bodyPr>
          <a:lstStyle/>
          <a:p>
            <a:pPr marL="0" indent="0" algn="ctr">
              <a:buNone/>
            </a:pPr>
            <a:r>
              <a:rPr lang="en-US" sz="1800" dirty="0">
                <a:latin typeface="Georgia" panose="02040502050405020303" pitchFamily="18" charset="0"/>
              </a:rPr>
              <a:t>Questions</a:t>
            </a:r>
          </a:p>
        </p:txBody>
      </p:sp>
      <p:sp>
        <p:nvSpPr>
          <p:cNvPr id="2" name="Title 1">
            <a:extLst>
              <a:ext uri="{FF2B5EF4-FFF2-40B4-BE49-F238E27FC236}">
                <a16:creationId xmlns:a16="http://schemas.microsoft.com/office/drawing/2014/main" id="{C4C823CC-4380-4B25-87B1-808371651EC0}"/>
              </a:ext>
            </a:extLst>
          </p:cNvPr>
          <p:cNvSpPr>
            <a:spLocks noGrp="1"/>
          </p:cNvSpPr>
          <p:nvPr>
            <p:ph type="title"/>
          </p:nvPr>
        </p:nvSpPr>
        <p:spPr>
          <a:xfrm>
            <a:off x="838200" y="2766219"/>
            <a:ext cx="10515600" cy="1325563"/>
          </a:xfrm>
        </p:spPr>
        <p:txBody>
          <a:bodyPr>
            <a:normAutofit/>
          </a:bodyPr>
          <a:lstStyle/>
          <a:p>
            <a:pPr algn="ctr"/>
            <a:r>
              <a:rPr lang="en-US" sz="3600" dirty="0">
                <a:latin typeface="Georgia" panose="02040502050405020303" pitchFamily="18" charset="0"/>
              </a:rPr>
              <a:t>Thank you!</a:t>
            </a:r>
          </a:p>
        </p:txBody>
      </p:sp>
    </p:spTree>
    <p:extLst>
      <p:ext uri="{BB962C8B-B14F-4D97-AF65-F5344CB8AC3E}">
        <p14:creationId xmlns:p14="http://schemas.microsoft.com/office/powerpoint/2010/main" val="978942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A1864D-37F4-4974-BD3F-CAE20E0C51A7}"/>
              </a:ext>
            </a:extLst>
          </p:cNvPr>
          <p:cNvSpPr txBox="1">
            <a:spLocks/>
          </p:cNvSpPr>
          <p:nvPr/>
        </p:nvSpPr>
        <p:spPr>
          <a:xfrm>
            <a:off x="243998" y="40512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Georgia" panose="02040502050405020303" pitchFamily="18" charset="0"/>
              </a:rPr>
              <a:t>HCAL Room in 904</a:t>
            </a:r>
          </a:p>
        </p:txBody>
      </p:sp>
      <p:sp>
        <p:nvSpPr>
          <p:cNvPr id="9" name="Title 1">
            <a:extLst>
              <a:ext uri="{FF2B5EF4-FFF2-40B4-BE49-F238E27FC236}">
                <a16:creationId xmlns:a16="http://schemas.microsoft.com/office/drawing/2014/main" id="{0EF1B5E9-4B8F-4F99-9B8D-83329DECE2B4}"/>
              </a:ext>
            </a:extLst>
          </p:cNvPr>
          <p:cNvSpPr txBox="1">
            <a:spLocks/>
          </p:cNvSpPr>
          <p:nvPr/>
        </p:nvSpPr>
        <p:spPr>
          <a:xfrm>
            <a:off x="243998" y="3241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Georgia" panose="02040502050405020303" pitchFamily="18" charset="0"/>
              </a:rPr>
              <a:t>Mezzanine in 904</a:t>
            </a:r>
          </a:p>
        </p:txBody>
      </p:sp>
      <p:pic>
        <p:nvPicPr>
          <p:cNvPr id="12" name="Picture 11" descr="A picture containing text&#10;&#10;Description automatically generated">
            <a:extLst>
              <a:ext uri="{FF2B5EF4-FFF2-40B4-BE49-F238E27FC236}">
                <a16:creationId xmlns:a16="http://schemas.microsoft.com/office/drawing/2014/main" id="{68AAED2C-13B6-4297-AFAD-7488CD91C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214" y="4444744"/>
            <a:ext cx="1667312" cy="2223083"/>
          </a:xfrm>
          <a:prstGeom prst="rect">
            <a:avLst/>
          </a:prstGeom>
        </p:spPr>
      </p:pic>
      <p:sp>
        <p:nvSpPr>
          <p:cNvPr id="19" name="Content Placeholder 2">
            <a:extLst>
              <a:ext uri="{FF2B5EF4-FFF2-40B4-BE49-F238E27FC236}">
                <a16:creationId xmlns:a16="http://schemas.microsoft.com/office/drawing/2014/main" id="{63C2CE2F-B8D4-40F1-A5A3-1DA2ABDC4E4F}"/>
              </a:ext>
            </a:extLst>
          </p:cNvPr>
          <p:cNvSpPr txBox="1">
            <a:spLocks/>
          </p:cNvSpPr>
          <p:nvPr/>
        </p:nvSpPr>
        <p:spPr>
          <a:xfrm>
            <a:off x="504320" y="5138765"/>
            <a:ext cx="3293183" cy="1460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eorgia" panose="02040502050405020303" pitchFamily="18" charset="0"/>
              </a:rPr>
              <a:t>HCAL put 3 cabinets in the corridor behind R-M27 and will probably add more since CSC removed their cabinets from that area.</a:t>
            </a:r>
          </a:p>
        </p:txBody>
      </p:sp>
      <p:grpSp>
        <p:nvGrpSpPr>
          <p:cNvPr id="36" name="Group 35">
            <a:extLst>
              <a:ext uri="{FF2B5EF4-FFF2-40B4-BE49-F238E27FC236}">
                <a16:creationId xmlns:a16="http://schemas.microsoft.com/office/drawing/2014/main" id="{6C4F5850-5827-4439-8192-EFFD0040BE99}"/>
              </a:ext>
            </a:extLst>
          </p:cNvPr>
          <p:cNvGrpSpPr/>
          <p:nvPr/>
        </p:nvGrpSpPr>
        <p:grpSpPr>
          <a:xfrm>
            <a:off x="5990702" y="459664"/>
            <a:ext cx="5841287" cy="6210307"/>
            <a:chOff x="6143102" y="459664"/>
            <a:chExt cx="5841287" cy="6210307"/>
          </a:xfrm>
        </p:grpSpPr>
        <p:pic>
          <p:nvPicPr>
            <p:cNvPr id="16" name="Picture 15" descr="A picture containing indoor, ceiling, warehouse&#10;&#10;Description automatically generated">
              <a:extLst>
                <a:ext uri="{FF2B5EF4-FFF2-40B4-BE49-F238E27FC236}">
                  <a16:creationId xmlns:a16="http://schemas.microsoft.com/office/drawing/2014/main" id="{3D2A9E84-FCCB-411A-8791-63E0BE0CA74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432476" y="4755967"/>
              <a:ext cx="2552006" cy="1914004"/>
            </a:xfrm>
            <a:prstGeom prst="rect">
              <a:avLst/>
            </a:prstGeom>
          </p:spPr>
        </p:pic>
        <p:pic>
          <p:nvPicPr>
            <p:cNvPr id="17" name="Picture 16" descr="A picture containing ceiling, indoor, furniture, several&#10;&#10;Description automatically generated">
              <a:extLst>
                <a:ext uri="{FF2B5EF4-FFF2-40B4-BE49-F238E27FC236}">
                  <a16:creationId xmlns:a16="http://schemas.microsoft.com/office/drawing/2014/main" id="{1B6A1D54-EACC-455F-9FCB-11836E5BCB0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514" t="9690" r="-241" b="4592"/>
            <a:stretch/>
          </p:blipFill>
          <p:spPr>
            <a:xfrm>
              <a:off x="6246080" y="459664"/>
              <a:ext cx="5738309" cy="1741796"/>
            </a:xfrm>
            <a:prstGeom prst="rect">
              <a:avLst/>
            </a:prstGeom>
          </p:spPr>
        </p:pic>
        <p:pic>
          <p:nvPicPr>
            <p:cNvPr id="22" name="Picture 21" descr="A picture containing text, indoor&#10;&#10;Description automatically generated">
              <a:extLst>
                <a:ext uri="{FF2B5EF4-FFF2-40B4-BE49-F238E27FC236}">
                  <a16:creationId xmlns:a16="http://schemas.microsoft.com/office/drawing/2014/main" id="{D689E811-5853-44F2-95C9-1A141BE88F6A}"/>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9283" r="2" b="7877"/>
            <a:stretch/>
          </p:blipFill>
          <p:spPr>
            <a:xfrm>
              <a:off x="9291893" y="5219148"/>
              <a:ext cx="2655690" cy="1450823"/>
            </a:xfrm>
            <a:prstGeom prst="rect">
              <a:avLst/>
            </a:prstGeom>
          </p:spPr>
        </p:pic>
        <p:pic>
          <p:nvPicPr>
            <p:cNvPr id="24" name="Picture 23" descr="A picture containing indoor, ceiling, floor, equipment&#10;&#10;Description automatically generated">
              <a:extLst>
                <a:ext uri="{FF2B5EF4-FFF2-40B4-BE49-F238E27FC236}">
                  <a16:creationId xmlns:a16="http://schemas.microsoft.com/office/drawing/2014/main" id="{62988C3D-1914-4887-830F-8957397A856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6246079" y="2596202"/>
              <a:ext cx="5701503" cy="1741796"/>
            </a:xfrm>
            <a:prstGeom prst="rect">
              <a:avLst/>
            </a:prstGeom>
          </p:spPr>
        </p:pic>
        <p:sp>
          <p:nvSpPr>
            <p:cNvPr id="25" name="TextBox 24">
              <a:extLst>
                <a:ext uri="{FF2B5EF4-FFF2-40B4-BE49-F238E27FC236}">
                  <a16:creationId xmlns:a16="http://schemas.microsoft.com/office/drawing/2014/main" id="{4F4B70AF-5B41-4956-85D2-5900093BF929}"/>
                </a:ext>
              </a:extLst>
            </p:cNvPr>
            <p:cNvSpPr txBox="1"/>
            <p:nvPr/>
          </p:nvSpPr>
          <p:spPr>
            <a:xfrm>
              <a:off x="6143102" y="2207296"/>
              <a:ext cx="3861035" cy="246221"/>
            </a:xfrm>
            <a:prstGeom prst="rect">
              <a:avLst/>
            </a:prstGeom>
            <a:noFill/>
          </p:spPr>
          <p:txBody>
            <a:bodyPr wrap="square" rtlCol="0">
              <a:spAutoFit/>
            </a:bodyPr>
            <a:lstStyle/>
            <a:p>
              <a:r>
                <a:rPr lang="en-US" sz="1000" dirty="0"/>
                <a:t>Previously: Mezzanine on July 07, 2022.</a:t>
              </a:r>
            </a:p>
          </p:txBody>
        </p:sp>
        <p:sp>
          <p:nvSpPr>
            <p:cNvPr id="26" name="TextBox 25">
              <a:extLst>
                <a:ext uri="{FF2B5EF4-FFF2-40B4-BE49-F238E27FC236}">
                  <a16:creationId xmlns:a16="http://schemas.microsoft.com/office/drawing/2014/main" id="{10B74B74-8DC4-45CA-BBC5-C50425522D24}"/>
                </a:ext>
              </a:extLst>
            </p:cNvPr>
            <p:cNvSpPr txBox="1"/>
            <p:nvPr/>
          </p:nvSpPr>
          <p:spPr>
            <a:xfrm>
              <a:off x="6146731" y="4342579"/>
              <a:ext cx="3861035" cy="246221"/>
            </a:xfrm>
            <a:prstGeom prst="rect">
              <a:avLst/>
            </a:prstGeom>
            <a:noFill/>
          </p:spPr>
          <p:txBody>
            <a:bodyPr wrap="square" rtlCol="0">
              <a:spAutoFit/>
            </a:bodyPr>
            <a:lstStyle/>
            <a:p>
              <a:r>
                <a:rPr lang="en-US" sz="1000" dirty="0"/>
                <a:t>Currently: Mezzanine on August 25, 2022.</a:t>
              </a:r>
            </a:p>
          </p:txBody>
        </p:sp>
        <p:sp>
          <p:nvSpPr>
            <p:cNvPr id="27" name="Oval 26">
              <a:extLst>
                <a:ext uri="{FF2B5EF4-FFF2-40B4-BE49-F238E27FC236}">
                  <a16:creationId xmlns:a16="http://schemas.microsoft.com/office/drawing/2014/main" id="{85011798-CB36-4E96-9D1C-161C2BA63CD1}"/>
                </a:ext>
              </a:extLst>
            </p:cNvPr>
            <p:cNvSpPr/>
            <p:nvPr/>
          </p:nvSpPr>
          <p:spPr>
            <a:xfrm>
              <a:off x="6317673" y="2945198"/>
              <a:ext cx="2666809" cy="13255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Connector: Elbow 30">
              <a:extLst>
                <a:ext uri="{FF2B5EF4-FFF2-40B4-BE49-F238E27FC236}">
                  <a16:creationId xmlns:a16="http://schemas.microsoft.com/office/drawing/2014/main" id="{D971A4BC-4516-4613-A742-90692DD2B55C}"/>
                </a:ext>
              </a:extLst>
            </p:cNvPr>
            <p:cNvCxnSpPr>
              <a:stCxn id="27" idx="6"/>
              <a:endCxn id="16" idx="3"/>
            </p:cNvCxnSpPr>
            <p:nvPr/>
          </p:nvCxnSpPr>
          <p:spPr>
            <a:xfrm>
              <a:off x="8984482" y="3607980"/>
              <a:ext cx="12700" cy="2104989"/>
            </a:xfrm>
            <a:prstGeom prst="bentConnector3">
              <a:avLst>
                <a:gd name="adj1" fmla="val 180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EE685DE-BAF7-4134-815F-7D79893A338E}"/>
                </a:ext>
              </a:extLst>
            </p:cNvPr>
            <p:cNvSpPr/>
            <p:nvPr/>
          </p:nvSpPr>
          <p:spPr>
            <a:xfrm>
              <a:off x="9802091" y="3082610"/>
              <a:ext cx="2025583" cy="94906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onnector: Elbow 34">
              <a:extLst>
                <a:ext uri="{FF2B5EF4-FFF2-40B4-BE49-F238E27FC236}">
                  <a16:creationId xmlns:a16="http://schemas.microsoft.com/office/drawing/2014/main" id="{36F64460-DE20-4C53-A7EF-AED9804DBD4F}"/>
                </a:ext>
              </a:extLst>
            </p:cNvPr>
            <p:cNvCxnSpPr>
              <a:stCxn id="32" idx="6"/>
              <a:endCxn id="22" idx="3"/>
            </p:cNvCxnSpPr>
            <p:nvPr/>
          </p:nvCxnSpPr>
          <p:spPr>
            <a:xfrm>
              <a:off x="11827674" y="3557142"/>
              <a:ext cx="119909" cy="2387418"/>
            </a:xfrm>
            <a:prstGeom prst="bentConnector3">
              <a:avLst>
                <a:gd name="adj1" fmla="val 29064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Content Placeholder 2">
            <a:extLst>
              <a:ext uri="{FF2B5EF4-FFF2-40B4-BE49-F238E27FC236}">
                <a16:creationId xmlns:a16="http://schemas.microsoft.com/office/drawing/2014/main" id="{8D88695C-EBD5-485B-A99F-C1CB2A38D840}"/>
              </a:ext>
            </a:extLst>
          </p:cNvPr>
          <p:cNvSpPr txBox="1">
            <a:spLocks/>
          </p:cNvSpPr>
          <p:nvPr/>
        </p:nvSpPr>
        <p:spPr>
          <a:xfrm>
            <a:off x="507650" y="1399427"/>
            <a:ext cx="5306410" cy="1767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eorgia" panose="02040502050405020303" pitchFamily="18" charset="0"/>
              </a:rPr>
              <a:t>2 shelves were installed for CSC.</a:t>
            </a:r>
          </a:p>
          <a:p>
            <a:r>
              <a:rPr lang="en-US" sz="1800" dirty="0">
                <a:latin typeface="Georgia" panose="02040502050405020303" pitchFamily="18" charset="0"/>
              </a:rPr>
              <a:t>1 more shelf will be installed for GEM to move half of their items shown here.</a:t>
            </a:r>
          </a:p>
        </p:txBody>
      </p:sp>
      <p:pic>
        <p:nvPicPr>
          <p:cNvPr id="39" name="Picture 38" descr="A picture containing warehouse&#10;&#10;Description automatically generated">
            <a:extLst>
              <a:ext uri="{FF2B5EF4-FFF2-40B4-BE49-F238E27FC236}">
                <a16:creationId xmlns:a16="http://schemas.microsoft.com/office/drawing/2014/main" id="{9640A15F-2354-449B-A570-CBCB83B9E7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370" y="2395184"/>
            <a:ext cx="3543300" cy="1900972"/>
          </a:xfrm>
          <a:prstGeom prst="rect">
            <a:avLst/>
          </a:prstGeom>
        </p:spPr>
      </p:pic>
      <p:sp>
        <p:nvSpPr>
          <p:cNvPr id="40" name="Rectangle 39">
            <a:extLst>
              <a:ext uri="{FF2B5EF4-FFF2-40B4-BE49-F238E27FC236}">
                <a16:creationId xmlns:a16="http://schemas.microsoft.com/office/drawing/2014/main" id="{31C76328-B8B7-42F2-9A02-A209195FEEF2}"/>
              </a:ext>
            </a:extLst>
          </p:cNvPr>
          <p:cNvSpPr/>
          <p:nvPr/>
        </p:nvSpPr>
        <p:spPr>
          <a:xfrm>
            <a:off x="853440" y="2829146"/>
            <a:ext cx="1699260" cy="131613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F4D802EE-17E9-4857-91DA-601C058C719C}"/>
              </a:ext>
            </a:extLst>
          </p:cNvPr>
          <p:cNvCxnSpPr>
            <a:cxnSpLocks/>
          </p:cNvCxnSpPr>
          <p:nvPr/>
        </p:nvCxnSpPr>
        <p:spPr>
          <a:xfrm>
            <a:off x="4869180" y="5219148"/>
            <a:ext cx="60960" cy="2596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3F08BAF-D711-4F7D-A8AD-0E6C2C65250F}"/>
              </a:ext>
            </a:extLst>
          </p:cNvPr>
          <p:cNvCxnSpPr>
            <a:cxnSpLocks/>
          </p:cNvCxnSpPr>
          <p:nvPr/>
        </p:nvCxnSpPr>
        <p:spPr>
          <a:xfrm flipH="1">
            <a:off x="5191085" y="5138765"/>
            <a:ext cx="65309" cy="25762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804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894BF00-4401-4936-A40F-DE25C4155803}"/>
              </a:ext>
            </a:extLst>
          </p:cNvPr>
          <p:cNvSpPr txBox="1"/>
          <p:nvPr/>
        </p:nvSpPr>
        <p:spPr>
          <a:xfrm>
            <a:off x="11316560" y="6549929"/>
            <a:ext cx="875440" cy="246221"/>
          </a:xfrm>
          <a:prstGeom prst="rect">
            <a:avLst/>
          </a:prstGeom>
          <a:noFill/>
        </p:spPr>
        <p:txBody>
          <a:bodyPr wrap="square" rtlCol="0" anchor="ctr">
            <a:spAutoFit/>
          </a:bodyPr>
          <a:lstStyle/>
          <a:p>
            <a:pPr algn="ctr"/>
            <a:r>
              <a:rPr lang="en-US" sz="1000" dirty="0"/>
              <a:t>May M. Alali</a:t>
            </a:r>
          </a:p>
        </p:txBody>
      </p:sp>
      <p:pic>
        <p:nvPicPr>
          <p:cNvPr id="6" name="Picture 5" descr="A picture containing indoor, ceiling&#10;&#10;Description automatically generated">
            <a:extLst>
              <a:ext uri="{FF2B5EF4-FFF2-40B4-BE49-F238E27FC236}">
                <a16:creationId xmlns:a16="http://schemas.microsoft.com/office/drawing/2014/main" id="{C1DBFEAC-6F1D-4F4B-9208-9D53098F3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434" y="1224968"/>
            <a:ext cx="2963186" cy="194084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0CE7196-E0B6-438B-8148-72F0B4921A09}"/>
              </a:ext>
            </a:extLst>
          </p:cNvPr>
          <p:cNvPicPr>
            <a:picLocks noChangeAspect="1"/>
          </p:cNvPicPr>
          <p:nvPr/>
        </p:nvPicPr>
        <p:blipFill rotWithShape="1">
          <a:blip r:embed="rId3">
            <a:extLst>
              <a:ext uri="{28A0092B-C50C-407E-A947-70E740481C1C}">
                <a14:useLocalDpi xmlns:a14="http://schemas.microsoft.com/office/drawing/2010/main" val="0"/>
              </a:ext>
            </a:extLst>
          </a:blip>
          <a:srcRect r="36473"/>
          <a:stretch/>
        </p:blipFill>
        <p:spPr>
          <a:xfrm>
            <a:off x="415599" y="1510748"/>
            <a:ext cx="3546281" cy="1649733"/>
          </a:xfrm>
          <a:prstGeom prst="rect">
            <a:avLst/>
          </a:prstGeom>
        </p:spPr>
      </p:pic>
      <p:pic>
        <p:nvPicPr>
          <p:cNvPr id="18" name="Picture 17" descr="A picture containing indoor, ceiling, train, subway&#10;&#10;Description automatically generated">
            <a:extLst>
              <a:ext uri="{FF2B5EF4-FFF2-40B4-BE49-F238E27FC236}">
                <a16:creationId xmlns:a16="http://schemas.microsoft.com/office/drawing/2014/main" id="{7A6122FD-30DD-4871-AE2C-6889F0CB37C0}"/>
              </a:ext>
            </a:extLst>
          </p:cNvPr>
          <p:cNvPicPr>
            <a:picLocks noChangeAspect="1"/>
          </p:cNvPicPr>
          <p:nvPr/>
        </p:nvPicPr>
        <p:blipFill rotWithShape="1">
          <a:blip r:embed="rId4">
            <a:extLst>
              <a:ext uri="{28A0092B-C50C-407E-A947-70E740481C1C}">
                <a14:useLocalDpi xmlns:a14="http://schemas.microsoft.com/office/drawing/2010/main" val="0"/>
              </a:ext>
            </a:extLst>
          </a:blip>
          <a:srcRect l="3420" t="5797" b="18492"/>
          <a:stretch/>
        </p:blipFill>
        <p:spPr>
          <a:xfrm>
            <a:off x="8298255" y="1213790"/>
            <a:ext cx="3478145" cy="1940847"/>
          </a:xfrm>
          <a:prstGeom prst="rect">
            <a:avLst/>
          </a:prstGeom>
        </p:spPr>
      </p:pic>
      <p:sp>
        <p:nvSpPr>
          <p:cNvPr id="24" name="Title 1">
            <a:extLst>
              <a:ext uri="{FF2B5EF4-FFF2-40B4-BE49-F238E27FC236}">
                <a16:creationId xmlns:a16="http://schemas.microsoft.com/office/drawing/2014/main" id="{C55F5512-7EEB-492D-AC33-D6D155121B5A}"/>
              </a:ext>
            </a:extLst>
          </p:cNvPr>
          <p:cNvSpPr txBox="1">
            <a:spLocks/>
          </p:cNvSpPr>
          <p:nvPr/>
        </p:nvSpPr>
        <p:spPr>
          <a:xfrm>
            <a:off x="415600" y="217799"/>
            <a:ext cx="11360800" cy="1122400"/>
          </a:xfrm>
          <a:prstGeom prst="rect">
            <a:avLst/>
          </a:prstGeom>
        </p:spPr>
        <p:txBody>
          <a:bodyPr spcFirstLastPara="1" vert="horz" wrap="square" lIns="91425" tIns="91425" rIns="91425" bIns="91425" rtlCol="0" anchor="ctr" anchorCtr="0">
            <a:normAutofit/>
          </a:bodyPr>
          <a:lstStyle>
            <a:lvl1pPr lvl="0" algn="ctr" defTabSz="914400" rtl="0" eaLnBrk="1" latinLnBrk="0" hangingPunct="1">
              <a:lnSpc>
                <a:spcPct val="90000"/>
              </a:lnSpc>
              <a:spcBef>
                <a:spcPts val="0"/>
              </a:spcBef>
              <a:spcAft>
                <a:spcPts val="0"/>
              </a:spcAft>
              <a:buSzPts val="3600"/>
              <a:buNone/>
              <a:defRPr sz="4800" kern="1200">
                <a:solidFill>
                  <a:schemeClr val="tx1"/>
                </a:solidFill>
                <a:latin typeface="+mj-lt"/>
                <a:ea typeface="+mj-ea"/>
                <a:cs typeface="+mj-cs"/>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sz="3600" dirty="0">
                <a:latin typeface="Georgia" panose="02040502050405020303" pitchFamily="18" charset="0"/>
                <a:ea typeface="Cambria" panose="02040503050406030204" pitchFamily="18" charset="0"/>
              </a:rPr>
              <a:t>904: HCAL Room &amp; DT Lab Extension</a:t>
            </a:r>
          </a:p>
        </p:txBody>
      </p:sp>
      <p:grpSp>
        <p:nvGrpSpPr>
          <p:cNvPr id="32" name="Group 31">
            <a:extLst>
              <a:ext uri="{FF2B5EF4-FFF2-40B4-BE49-F238E27FC236}">
                <a16:creationId xmlns:a16="http://schemas.microsoft.com/office/drawing/2014/main" id="{606F122B-601F-42AB-83BD-E7A735E9F5CE}"/>
              </a:ext>
            </a:extLst>
          </p:cNvPr>
          <p:cNvGrpSpPr/>
          <p:nvPr/>
        </p:nvGrpSpPr>
        <p:grpSpPr>
          <a:xfrm>
            <a:off x="172981" y="3425066"/>
            <a:ext cx="11846038" cy="1854"/>
            <a:chOff x="172982" y="3967270"/>
            <a:chExt cx="11846038" cy="1854"/>
          </a:xfrm>
        </p:grpSpPr>
        <p:cxnSp>
          <p:nvCxnSpPr>
            <p:cNvPr id="33" name="Straight Connector 32">
              <a:extLst>
                <a:ext uri="{FF2B5EF4-FFF2-40B4-BE49-F238E27FC236}">
                  <a16:creationId xmlns:a16="http://schemas.microsoft.com/office/drawing/2014/main" id="{A84010C4-7C0A-40FC-A3CA-8BCC3DBAF8E2}"/>
                </a:ext>
              </a:extLst>
            </p:cNvPr>
            <p:cNvCxnSpPr>
              <a:cxnSpLocks/>
            </p:cNvCxnSpPr>
            <p:nvPr/>
          </p:nvCxnSpPr>
          <p:spPr>
            <a:xfrm flipH="1" flipV="1">
              <a:off x="8290242" y="3967270"/>
              <a:ext cx="3728778" cy="1854"/>
            </a:xfrm>
            <a:prstGeom prst="line">
              <a:avLst/>
            </a:prstGeom>
            <a:ln w="127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0E2787D-2701-46A5-9E68-8A839527C785}"/>
                </a:ext>
              </a:extLst>
            </p:cNvPr>
            <p:cNvCxnSpPr>
              <a:cxnSpLocks/>
            </p:cNvCxnSpPr>
            <p:nvPr/>
          </p:nvCxnSpPr>
          <p:spPr>
            <a:xfrm flipH="1">
              <a:off x="172982" y="3967270"/>
              <a:ext cx="8157471" cy="0"/>
            </a:xfrm>
            <a:prstGeom prst="line">
              <a:avLst/>
            </a:prstGeom>
            <a:ln w="12700">
              <a:solidFill>
                <a:srgbClr val="ED7D31"/>
              </a:solidFill>
            </a:ln>
          </p:spPr>
          <p:style>
            <a:lnRef idx="1">
              <a:schemeClr val="accent1"/>
            </a:lnRef>
            <a:fillRef idx="0">
              <a:schemeClr val="accent1"/>
            </a:fillRef>
            <a:effectRef idx="0">
              <a:schemeClr val="accent1"/>
            </a:effectRef>
            <a:fontRef idx="minor">
              <a:schemeClr val="tx1"/>
            </a:fontRef>
          </p:style>
        </p:cxnSp>
      </p:grpSp>
      <p:pic>
        <p:nvPicPr>
          <p:cNvPr id="26" name="Picture 25" descr="A picture containing indoor, ceiling, warehouse&#10;&#10;Description automatically generated">
            <a:extLst>
              <a:ext uri="{FF2B5EF4-FFF2-40B4-BE49-F238E27FC236}">
                <a16:creationId xmlns:a16="http://schemas.microsoft.com/office/drawing/2014/main" id="{40C4C563-D498-4C4F-9B8D-0DE01C730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435" y="4064517"/>
            <a:ext cx="2963185" cy="1940847"/>
          </a:xfrm>
          <a:prstGeom prst="rect">
            <a:avLst/>
          </a:prstGeom>
        </p:spPr>
      </p:pic>
      <p:sp>
        <p:nvSpPr>
          <p:cNvPr id="35" name="TextBox 34">
            <a:extLst>
              <a:ext uri="{FF2B5EF4-FFF2-40B4-BE49-F238E27FC236}">
                <a16:creationId xmlns:a16="http://schemas.microsoft.com/office/drawing/2014/main" id="{B04EE047-9EAF-47DB-8C65-AE9F483278F2}"/>
              </a:ext>
            </a:extLst>
          </p:cNvPr>
          <p:cNvSpPr txBox="1"/>
          <p:nvPr/>
        </p:nvSpPr>
        <p:spPr>
          <a:xfrm>
            <a:off x="4106434" y="6005364"/>
            <a:ext cx="2377539" cy="276999"/>
          </a:xfrm>
          <a:prstGeom prst="rect">
            <a:avLst/>
          </a:prstGeom>
          <a:solidFill>
            <a:schemeClr val="accent6">
              <a:lumMod val="40000"/>
              <a:lumOff val="60000"/>
            </a:schemeClr>
          </a:solidFill>
        </p:spPr>
        <p:txBody>
          <a:bodyPr wrap="square" rtlCol="0" anchor="ctr">
            <a:spAutoFit/>
          </a:bodyPr>
          <a:lstStyle/>
          <a:p>
            <a:r>
              <a:rPr lang="en-US" sz="1200" dirty="0"/>
              <a:t>The inside of the new HCAL space.</a:t>
            </a:r>
          </a:p>
        </p:txBody>
      </p:sp>
      <p:sp>
        <p:nvSpPr>
          <p:cNvPr id="36" name="TextBox 35">
            <a:extLst>
              <a:ext uri="{FF2B5EF4-FFF2-40B4-BE49-F238E27FC236}">
                <a16:creationId xmlns:a16="http://schemas.microsoft.com/office/drawing/2014/main" id="{FB8F36C6-D231-4BF4-9A74-EF8CFA022FA6}"/>
              </a:ext>
            </a:extLst>
          </p:cNvPr>
          <p:cNvSpPr txBox="1"/>
          <p:nvPr/>
        </p:nvSpPr>
        <p:spPr>
          <a:xfrm>
            <a:off x="415599" y="3165815"/>
            <a:ext cx="2377539" cy="246221"/>
          </a:xfrm>
          <a:prstGeom prst="rect">
            <a:avLst/>
          </a:prstGeom>
          <a:noFill/>
        </p:spPr>
        <p:txBody>
          <a:bodyPr wrap="square" rtlCol="0" anchor="ctr">
            <a:spAutoFit/>
          </a:bodyPr>
          <a:lstStyle/>
          <a:p>
            <a:r>
              <a:rPr lang="en-US" sz="1000" dirty="0"/>
              <a:t>.</a:t>
            </a:r>
          </a:p>
        </p:txBody>
      </p:sp>
      <p:sp>
        <p:nvSpPr>
          <p:cNvPr id="37" name="TextBox 36">
            <a:extLst>
              <a:ext uri="{FF2B5EF4-FFF2-40B4-BE49-F238E27FC236}">
                <a16:creationId xmlns:a16="http://schemas.microsoft.com/office/drawing/2014/main" id="{39AE5B7E-9814-4F60-B60A-293F7ED0A18A}"/>
              </a:ext>
            </a:extLst>
          </p:cNvPr>
          <p:cNvSpPr txBox="1"/>
          <p:nvPr/>
        </p:nvSpPr>
        <p:spPr>
          <a:xfrm>
            <a:off x="2258815" y="3135037"/>
            <a:ext cx="3623665" cy="276999"/>
          </a:xfrm>
          <a:prstGeom prst="rect">
            <a:avLst/>
          </a:prstGeom>
          <a:solidFill>
            <a:schemeClr val="accent4">
              <a:lumMod val="40000"/>
              <a:lumOff val="60000"/>
            </a:schemeClr>
          </a:solidFill>
        </p:spPr>
        <p:txBody>
          <a:bodyPr wrap="square" rtlCol="0" anchor="ctr">
            <a:spAutoFit/>
          </a:bodyPr>
          <a:lstStyle/>
          <a:p>
            <a:pPr algn="ctr"/>
            <a:r>
              <a:rPr lang="en-US" sz="1200" dirty="0"/>
              <a:t>This space was occupied by CSC shelves and cabinets.</a:t>
            </a:r>
          </a:p>
        </p:txBody>
      </p:sp>
      <p:sp>
        <p:nvSpPr>
          <p:cNvPr id="39" name="TextBox 38">
            <a:extLst>
              <a:ext uri="{FF2B5EF4-FFF2-40B4-BE49-F238E27FC236}">
                <a16:creationId xmlns:a16="http://schemas.microsoft.com/office/drawing/2014/main" id="{B1D38085-09F7-4FD7-8657-344932F00C46}"/>
              </a:ext>
            </a:extLst>
          </p:cNvPr>
          <p:cNvSpPr txBox="1"/>
          <p:nvPr/>
        </p:nvSpPr>
        <p:spPr>
          <a:xfrm>
            <a:off x="8626464" y="3135036"/>
            <a:ext cx="2821726" cy="276999"/>
          </a:xfrm>
          <a:prstGeom prst="rect">
            <a:avLst/>
          </a:prstGeom>
          <a:solidFill>
            <a:schemeClr val="accent4">
              <a:lumMod val="40000"/>
              <a:lumOff val="60000"/>
            </a:schemeClr>
          </a:solidFill>
        </p:spPr>
        <p:txBody>
          <a:bodyPr wrap="square" rtlCol="0" anchor="ctr">
            <a:spAutoFit/>
          </a:bodyPr>
          <a:lstStyle/>
          <a:p>
            <a:pPr algn="ctr"/>
            <a:r>
              <a:rPr lang="en-US" sz="1200" dirty="0"/>
              <a:t>This lab was 60 </a:t>
            </a:r>
            <a:r>
              <a:rPr lang="en-US" sz="1200" kern="1200" dirty="0">
                <a:solidFill>
                  <a:srgbClr val="000000"/>
                </a:solidFill>
                <a:effectLst/>
              </a:rPr>
              <a:t>m</a:t>
            </a:r>
            <a:r>
              <a:rPr lang="en-US" sz="1200" kern="1200" baseline="30000" dirty="0">
                <a:solidFill>
                  <a:srgbClr val="000000"/>
                </a:solidFill>
                <a:effectLst/>
              </a:rPr>
              <a:t>2</a:t>
            </a:r>
            <a:r>
              <a:rPr lang="en-US" sz="1200" dirty="0"/>
              <a:t> and was used by HCAL.</a:t>
            </a:r>
          </a:p>
        </p:txBody>
      </p:sp>
      <p:pic>
        <p:nvPicPr>
          <p:cNvPr id="31" name="Picture 30" descr="A picture containing indoor, ceiling, yellow, cart&#10;&#10;Description automatically generated">
            <a:extLst>
              <a:ext uri="{FF2B5EF4-FFF2-40B4-BE49-F238E27FC236}">
                <a16:creationId xmlns:a16="http://schemas.microsoft.com/office/drawing/2014/main" id="{9A458943-E224-4535-A77B-2BB7D52AAA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863" y="4064517"/>
            <a:ext cx="4079537" cy="2309868"/>
          </a:xfrm>
          <a:prstGeom prst="rect">
            <a:avLst/>
          </a:prstGeom>
        </p:spPr>
      </p:pic>
      <p:sp>
        <p:nvSpPr>
          <p:cNvPr id="40" name="TextBox 39">
            <a:extLst>
              <a:ext uri="{FF2B5EF4-FFF2-40B4-BE49-F238E27FC236}">
                <a16:creationId xmlns:a16="http://schemas.microsoft.com/office/drawing/2014/main" id="{5D18C508-8DF2-4A63-8922-27A3B7C4EEA8}"/>
              </a:ext>
            </a:extLst>
          </p:cNvPr>
          <p:cNvSpPr txBox="1"/>
          <p:nvPr/>
        </p:nvSpPr>
        <p:spPr>
          <a:xfrm>
            <a:off x="7696862" y="6374385"/>
            <a:ext cx="3546281" cy="276999"/>
          </a:xfrm>
          <a:prstGeom prst="rect">
            <a:avLst/>
          </a:prstGeom>
          <a:solidFill>
            <a:schemeClr val="accent6">
              <a:lumMod val="40000"/>
              <a:lumOff val="60000"/>
            </a:schemeClr>
          </a:solidFill>
        </p:spPr>
        <p:txBody>
          <a:bodyPr wrap="square" rtlCol="0" anchor="ctr">
            <a:spAutoFit/>
          </a:bodyPr>
          <a:lstStyle/>
          <a:p>
            <a:r>
              <a:rPr lang="en-US" sz="1200" dirty="0"/>
              <a:t>This lab is now 80 </a:t>
            </a:r>
            <a:r>
              <a:rPr lang="en-US" sz="1200" kern="1200" dirty="0">
                <a:solidFill>
                  <a:srgbClr val="000000"/>
                </a:solidFill>
                <a:effectLst/>
              </a:rPr>
              <a:t>m</a:t>
            </a:r>
            <a:r>
              <a:rPr lang="en-US" sz="1200" kern="1200" baseline="30000" dirty="0">
                <a:solidFill>
                  <a:srgbClr val="000000"/>
                </a:solidFill>
                <a:effectLst/>
              </a:rPr>
              <a:t>2</a:t>
            </a:r>
            <a:r>
              <a:rPr lang="en-US" sz="1200" dirty="0"/>
              <a:t> and will soon be occupied by DT.</a:t>
            </a:r>
          </a:p>
        </p:txBody>
      </p:sp>
      <p:sp>
        <p:nvSpPr>
          <p:cNvPr id="41" name="TextBox 40">
            <a:extLst>
              <a:ext uri="{FF2B5EF4-FFF2-40B4-BE49-F238E27FC236}">
                <a16:creationId xmlns:a16="http://schemas.microsoft.com/office/drawing/2014/main" id="{B4103144-6A1C-487F-974B-171A5811853F}"/>
              </a:ext>
            </a:extLst>
          </p:cNvPr>
          <p:cNvSpPr txBox="1"/>
          <p:nvPr/>
        </p:nvSpPr>
        <p:spPr>
          <a:xfrm>
            <a:off x="172981" y="1067756"/>
            <a:ext cx="2344439" cy="307777"/>
          </a:xfrm>
          <a:prstGeom prst="rect">
            <a:avLst/>
          </a:prstGeom>
          <a:solidFill>
            <a:schemeClr val="accent4">
              <a:lumMod val="40000"/>
              <a:lumOff val="60000"/>
            </a:schemeClr>
          </a:solidFill>
        </p:spPr>
        <p:txBody>
          <a:bodyPr wrap="square" rtlCol="0" anchor="ctr">
            <a:spAutoFit/>
          </a:bodyPr>
          <a:lstStyle/>
          <a:p>
            <a:pPr algn="ctr"/>
            <a:r>
              <a:rPr lang="en-US" sz="1400" b="1" dirty="0">
                <a:latin typeface="Georgia" panose="02040502050405020303" pitchFamily="18" charset="0"/>
              </a:rPr>
              <a:t>Previously</a:t>
            </a:r>
          </a:p>
        </p:txBody>
      </p:sp>
      <p:sp>
        <p:nvSpPr>
          <p:cNvPr id="42" name="TextBox 41">
            <a:extLst>
              <a:ext uri="{FF2B5EF4-FFF2-40B4-BE49-F238E27FC236}">
                <a16:creationId xmlns:a16="http://schemas.microsoft.com/office/drawing/2014/main" id="{BB9A9860-0F6A-4027-B7DA-6E7530F0B385}"/>
              </a:ext>
            </a:extLst>
          </p:cNvPr>
          <p:cNvSpPr txBox="1"/>
          <p:nvPr/>
        </p:nvSpPr>
        <p:spPr>
          <a:xfrm>
            <a:off x="172981" y="3591422"/>
            <a:ext cx="2344439" cy="307777"/>
          </a:xfrm>
          <a:prstGeom prst="rect">
            <a:avLst/>
          </a:prstGeom>
          <a:solidFill>
            <a:schemeClr val="accent6">
              <a:lumMod val="40000"/>
              <a:lumOff val="60000"/>
            </a:schemeClr>
          </a:solidFill>
        </p:spPr>
        <p:txBody>
          <a:bodyPr wrap="square" rtlCol="0" anchor="ctr">
            <a:spAutoFit/>
          </a:bodyPr>
          <a:lstStyle/>
          <a:p>
            <a:pPr algn="ctr"/>
            <a:r>
              <a:rPr lang="en-US" sz="1400" b="1" dirty="0">
                <a:latin typeface="Georgia" panose="02040502050405020303" pitchFamily="18" charset="0"/>
              </a:rPr>
              <a:t>Currently</a:t>
            </a:r>
          </a:p>
        </p:txBody>
      </p:sp>
      <p:pic>
        <p:nvPicPr>
          <p:cNvPr id="44" name="Picture 43" descr="A picture containing indoor, blue, subway&#10;&#10;Description automatically generated">
            <a:extLst>
              <a:ext uri="{FF2B5EF4-FFF2-40B4-BE49-F238E27FC236}">
                <a16:creationId xmlns:a16="http://schemas.microsoft.com/office/drawing/2014/main" id="{076B94EA-09CE-4906-B203-737423489FF0}"/>
              </a:ext>
            </a:extLst>
          </p:cNvPr>
          <p:cNvPicPr>
            <a:picLocks noChangeAspect="1"/>
          </p:cNvPicPr>
          <p:nvPr/>
        </p:nvPicPr>
        <p:blipFill rotWithShape="1">
          <a:blip r:embed="rId7">
            <a:extLst>
              <a:ext uri="{28A0092B-C50C-407E-A947-70E740481C1C}">
                <a14:useLocalDpi xmlns:a14="http://schemas.microsoft.com/office/drawing/2010/main" val="0"/>
              </a:ext>
            </a:extLst>
          </a:blip>
          <a:srcRect l="290" t="10666" r="21000" b="7505"/>
          <a:stretch/>
        </p:blipFill>
        <p:spPr>
          <a:xfrm>
            <a:off x="415598" y="4065554"/>
            <a:ext cx="3546281" cy="1645920"/>
          </a:xfrm>
          <a:prstGeom prst="rect">
            <a:avLst/>
          </a:prstGeom>
        </p:spPr>
      </p:pic>
      <p:sp>
        <p:nvSpPr>
          <p:cNvPr id="47" name="TextBox 46">
            <a:extLst>
              <a:ext uri="{FF2B5EF4-FFF2-40B4-BE49-F238E27FC236}">
                <a16:creationId xmlns:a16="http://schemas.microsoft.com/office/drawing/2014/main" id="{C0F6B0D2-42C4-4000-B3DC-580008D51ABB}"/>
              </a:ext>
            </a:extLst>
          </p:cNvPr>
          <p:cNvSpPr txBox="1"/>
          <p:nvPr/>
        </p:nvSpPr>
        <p:spPr>
          <a:xfrm>
            <a:off x="415698" y="5711474"/>
            <a:ext cx="2377440" cy="461665"/>
          </a:xfrm>
          <a:prstGeom prst="rect">
            <a:avLst/>
          </a:prstGeom>
          <a:solidFill>
            <a:schemeClr val="accent6">
              <a:lumMod val="40000"/>
              <a:lumOff val="60000"/>
            </a:schemeClr>
          </a:solidFill>
        </p:spPr>
        <p:txBody>
          <a:bodyPr wrap="square" rtlCol="0" anchor="ctr">
            <a:spAutoFit/>
          </a:bodyPr>
          <a:lstStyle/>
          <a:p>
            <a:r>
              <a:rPr lang="en-US" sz="1200" dirty="0"/>
              <a:t>The HCAL fenced room with polycarbonate transparent ceiling.</a:t>
            </a:r>
          </a:p>
        </p:txBody>
      </p:sp>
      <p:sp>
        <p:nvSpPr>
          <p:cNvPr id="48" name="TextBox 47">
            <a:extLst>
              <a:ext uri="{FF2B5EF4-FFF2-40B4-BE49-F238E27FC236}">
                <a16:creationId xmlns:a16="http://schemas.microsoft.com/office/drawing/2014/main" id="{0B38E7F1-4F59-4A53-9798-C60754AEC6F3}"/>
              </a:ext>
            </a:extLst>
          </p:cNvPr>
          <p:cNvSpPr txBox="1"/>
          <p:nvPr/>
        </p:nvSpPr>
        <p:spPr>
          <a:xfrm>
            <a:off x="0" y="6534541"/>
            <a:ext cx="875440" cy="276999"/>
          </a:xfrm>
          <a:prstGeom prst="rect">
            <a:avLst/>
          </a:prstGeom>
          <a:noFill/>
        </p:spPr>
        <p:txBody>
          <a:bodyPr wrap="square" rtlCol="0" anchor="ctr">
            <a:spAutoFit/>
          </a:bodyPr>
          <a:lstStyle/>
          <a:p>
            <a:pPr algn="ctr"/>
            <a:r>
              <a:rPr lang="en-US" sz="1200" dirty="0"/>
              <a:t>9</a:t>
            </a:r>
          </a:p>
        </p:txBody>
      </p:sp>
    </p:spTree>
    <p:extLst>
      <p:ext uri="{BB962C8B-B14F-4D97-AF65-F5344CB8AC3E}">
        <p14:creationId xmlns:p14="http://schemas.microsoft.com/office/powerpoint/2010/main" val="253965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23CC-4380-4B25-87B1-808371651EC0}"/>
              </a:ext>
            </a:extLst>
          </p:cNvPr>
          <p:cNvSpPr>
            <a:spLocks noGrp="1"/>
          </p:cNvSpPr>
          <p:nvPr>
            <p:ph type="title"/>
          </p:nvPr>
        </p:nvSpPr>
        <p:spPr>
          <a:xfrm>
            <a:off x="318991" y="364078"/>
            <a:ext cx="4764418" cy="1325563"/>
          </a:xfrm>
        </p:spPr>
        <p:txBody>
          <a:bodyPr>
            <a:normAutofit/>
          </a:bodyPr>
          <a:lstStyle/>
          <a:p>
            <a:r>
              <a:rPr lang="en-US" sz="3600" dirty="0">
                <a:latin typeface="Georgia" panose="02040502050405020303" pitchFamily="18" charset="0"/>
              </a:rPr>
              <a:t>Tent 678</a:t>
            </a:r>
          </a:p>
        </p:txBody>
      </p:sp>
      <p:pic>
        <p:nvPicPr>
          <p:cNvPr id="4" name="Picture 3" descr="Diagram&#10;&#10;Description automatically generated">
            <a:extLst>
              <a:ext uri="{FF2B5EF4-FFF2-40B4-BE49-F238E27FC236}">
                <a16:creationId xmlns:a16="http://schemas.microsoft.com/office/drawing/2014/main" id="{A11F7ABA-7853-40A7-B91C-704C2D733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08" y="2970039"/>
            <a:ext cx="5475890" cy="2816364"/>
          </a:xfrm>
          <a:prstGeom prst="rect">
            <a:avLst/>
          </a:prstGeom>
        </p:spPr>
      </p:pic>
      <p:pic>
        <p:nvPicPr>
          <p:cNvPr id="6" name="Picture 5" descr="A picture containing indoor, greenhouse, furniture, several&#10;&#10;Description automatically generated">
            <a:extLst>
              <a:ext uri="{FF2B5EF4-FFF2-40B4-BE49-F238E27FC236}">
                <a16:creationId xmlns:a16="http://schemas.microsoft.com/office/drawing/2014/main" id="{430B25AE-9C86-44F3-8A8B-5D3B99573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763" y="4956277"/>
            <a:ext cx="5010819" cy="1421210"/>
          </a:xfrm>
          <a:prstGeom prst="rect">
            <a:avLst/>
          </a:prstGeom>
        </p:spPr>
      </p:pic>
      <p:pic>
        <p:nvPicPr>
          <p:cNvPr id="8" name="Picture 7">
            <a:extLst>
              <a:ext uri="{FF2B5EF4-FFF2-40B4-BE49-F238E27FC236}">
                <a16:creationId xmlns:a16="http://schemas.microsoft.com/office/drawing/2014/main" id="{C355CEA9-80F3-432F-A239-98FBF4053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2" y="3141445"/>
            <a:ext cx="1087532" cy="1450042"/>
          </a:xfrm>
          <a:prstGeom prst="rect">
            <a:avLst/>
          </a:prstGeom>
        </p:spPr>
      </p:pic>
      <p:sp>
        <p:nvSpPr>
          <p:cNvPr id="3" name="Content Placeholder 2">
            <a:extLst>
              <a:ext uri="{FF2B5EF4-FFF2-40B4-BE49-F238E27FC236}">
                <a16:creationId xmlns:a16="http://schemas.microsoft.com/office/drawing/2014/main" id="{F69A626C-DB1A-437B-8AA6-24FDA97CC27E}"/>
              </a:ext>
            </a:extLst>
          </p:cNvPr>
          <p:cNvSpPr>
            <a:spLocks noGrp="1"/>
          </p:cNvSpPr>
          <p:nvPr>
            <p:ph idx="1"/>
          </p:nvPr>
        </p:nvSpPr>
        <p:spPr>
          <a:xfrm>
            <a:off x="838200" y="1417518"/>
            <a:ext cx="5266942" cy="2137604"/>
          </a:xfrm>
        </p:spPr>
        <p:txBody>
          <a:bodyPr>
            <a:normAutofit/>
          </a:bodyPr>
          <a:lstStyle/>
          <a:p>
            <a:r>
              <a:rPr lang="en-US" sz="1600" dirty="0">
                <a:latin typeface="Georgia" panose="02040502050405020303" pitchFamily="18" charset="0"/>
              </a:rPr>
              <a:t>One shelf has been installed here.</a:t>
            </a:r>
          </a:p>
          <a:p>
            <a:r>
              <a:rPr lang="en-US" sz="1600" dirty="0">
                <a:latin typeface="Georgia" panose="02040502050405020303" pitchFamily="18" charset="0"/>
              </a:rPr>
              <a:t>More shelves will be installed after the HVAC ducts of the stasis lab are moved to B904, which started today.</a:t>
            </a:r>
          </a:p>
          <a:p>
            <a:r>
              <a:rPr lang="en-US" sz="1600" dirty="0">
                <a:latin typeface="Georgia" panose="02040502050405020303" pitchFamily="18" charset="0"/>
              </a:rPr>
              <a:t>Submitted 7 item inquiries. Awaiting response.</a:t>
            </a:r>
          </a:p>
        </p:txBody>
      </p:sp>
      <p:pic>
        <p:nvPicPr>
          <p:cNvPr id="11" name="Picture 10" descr="A picture containing indoor, several&#10;&#10;Description automatically generated">
            <a:extLst>
              <a:ext uri="{FF2B5EF4-FFF2-40B4-BE49-F238E27FC236}">
                <a16:creationId xmlns:a16="http://schemas.microsoft.com/office/drawing/2014/main" id="{3A0AA40B-5A77-45B9-95B8-11D646B81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0620" y="3098369"/>
            <a:ext cx="5019962" cy="1423803"/>
          </a:xfrm>
          <a:prstGeom prst="rect">
            <a:avLst/>
          </a:prstGeom>
        </p:spPr>
      </p:pic>
      <p:sp>
        <p:nvSpPr>
          <p:cNvPr id="12" name="Title 1">
            <a:extLst>
              <a:ext uri="{FF2B5EF4-FFF2-40B4-BE49-F238E27FC236}">
                <a16:creationId xmlns:a16="http://schemas.microsoft.com/office/drawing/2014/main" id="{4D3CCF8C-749E-4DC3-9EAA-BDA88DA9899D}"/>
              </a:ext>
            </a:extLst>
          </p:cNvPr>
          <p:cNvSpPr txBox="1">
            <a:spLocks/>
          </p:cNvSpPr>
          <p:nvPr/>
        </p:nvSpPr>
        <p:spPr>
          <a:xfrm>
            <a:off x="6105142" y="364078"/>
            <a:ext cx="5919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eorgia" panose="02040502050405020303" pitchFamily="18" charset="0"/>
              </a:rPr>
              <a:t>Tent 683</a:t>
            </a:r>
          </a:p>
        </p:txBody>
      </p:sp>
      <p:sp>
        <p:nvSpPr>
          <p:cNvPr id="13" name="Content Placeholder 2">
            <a:extLst>
              <a:ext uri="{FF2B5EF4-FFF2-40B4-BE49-F238E27FC236}">
                <a16:creationId xmlns:a16="http://schemas.microsoft.com/office/drawing/2014/main" id="{D9B43C02-E4DA-41E5-AF17-4441DF6C873B}"/>
              </a:ext>
            </a:extLst>
          </p:cNvPr>
          <p:cNvSpPr txBox="1">
            <a:spLocks/>
          </p:cNvSpPr>
          <p:nvPr/>
        </p:nvSpPr>
        <p:spPr>
          <a:xfrm>
            <a:off x="6639763" y="1417518"/>
            <a:ext cx="5456295" cy="2137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Georgia" panose="02040502050405020303" pitchFamily="18" charset="0"/>
              </a:rPr>
              <a:t>Cleared 2 shelves.</a:t>
            </a:r>
          </a:p>
          <a:p>
            <a:r>
              <a:rPr lang="en-US" sz="1600" dirty="0">
                <a:latin typeface="Georgia" panose="02040502050405020303" pitchFamily="18" charset="0"/>
              </a:rPr>
              <a:t>Sent away 9 RPC items.</a:t>
            </a:r>
          </a:p>
          <a:p>
            <a:r>
              <a:rPr lang="en-US" sz="1600" dirty="0">
                <a:latin typeface="Georgia" panose="02040502050405020303" pitchFamily="18" charset="0"/>
              </a:rPr>
              <a:t>4 wooden boxes will be sent to recycling.</a:t>
            </a:r>
          </a:p>
          <a:p>
            <a:r>
              <a:rPr lang="en-US" sz="1600" dirty="0">
                <a:latin typeface="Georgia" panose="02040502050405020303" pitchFamily="18" charset="0"/>
              </a:rPr>
              <a:t>Many RPC items will go back to B904 once the stasis lab is commissioned.</a:t>
            </a:r>
          </a:p>
        </p:txBody>
      </p:sp>
      <p:sp>
        <p:nvSpPr>
          <p:cNvPr id="14" name="TextBox 13">
            <a:extLst>
              <a:ext uri="{FF2B5EF4-FFF2-40B4-BE49-F238E27FC236}">
                <a16:creationId xmlns:a16="http://schemas.microsoft.com/office/drawing/2014/main" id="{22000CE0-7B1C-4F27-9E04-5023A0475959}"/>
              </a:ext>
            </a:extLst>
          </p:cNvPr>
          <p:cNvSpPr txBox="1"/>
          <p:nvPr/>
        </p:nvSpPr>
        <p:spPr>
          <a:xfrm>
            <a:off x="6547766" y="4524525"/>
            <a:ext cx="3861035" cy="246221"/>
          </a:xfrm>
          <a:prstGeom prst="rect">
            <a:avLst/>
          </a:prstGeom>
          <a:noFill/>
        </p:spPr>
        <p:txBody>
          <a:bodyPr wrap="square" rtlCol="0">
            <a:spAutoFit/>
          </a:bodyPr>
          <a:lstStyle/>
          <a:p>
            <a:r>
              <a:rPr lang="en-US" sz="1000" dirty="0"/>
              <a:t>Tent 683 today.</a:t>
            </a:r>
          </a:p>
        </p:txBody>
      </p:sp>
      <p:sp>
        <p:nvSpPr>
          <p:cNvPr id="15" name="TextBox 14">
            <a:extLst>
              <a:ext uri="{FF2B5EF4-FFF2-40B4-BE49-F238E27FC236}">
                <a16:creationId xmlns:a16="http://schemas.microsoft.com/office/drawing/2014/main" id="{0B294672-C3B8-4D79-B260-D3C564618C3D}"/>
              </a:ext>
            </a:extLst>
          </p:cNvPr>
          <p:cNvSpPr txBox="1"/>
          <p:nvPr/>
        </p:nvSpPr>
        <p:spPr>
          <a:xfrm>
            <a:off x="6547766" y="6377011"/>
            <a:ext cx="3861035" cy="246221"/>
          </a:xfrm>
          <a:prstGeom prst="rect">
            <a:avLst/>
          </a:prstGeom>
          <a:noFill/>
        </p:spPr>
        <p:txBody>
          <a:bodyPr wrap="square" rtlCol="0">
            <a:spAutoFit/>
          </a:bodyPr>
          <a:lstStyle/>
          <a:p>
            <a:r>
              <a:rPr lang="en-US" sz="1000" dirty="0"/>
              <a:t>Tent 678 today.</a:t>
            </a:r>
          </a:p>
        </p:txBody>
      </p:sp>
      <p:sp>
        <p:nvSpPr>
          <p:cNvPr id="17" name="Oval 16">
            <a:extLst>
              <a:ext uri="{FF2B5EF4-FFF2-40B4-BE49-F238E27FC236}">
                <a16:creationId xmlns:a16="http://schemas.microsoft.com/office/drawing/2014/main" id="{5B3CF4F4-2258-4CC4-BBED-537099A8B85E}"/>
              </a:ext>
            </a:extLst>
          </p:cNvPr>
          <p:cNvSpPr/>
          <p:nvPr/>
        </p:nvSpPr>
        <p:spPr>
          <a:xfrm>
            <a:off x="2093976" y="3319272"/>
            <a:ext cx="886968" cy="76809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20">
            <a:extLst>
              <a:ext uri="{FF2B5EF4-FFF2-40B4-BE49-F238E27FC236}">
                <a16:creationId xmlns:a16="http://schemas.microsoft.com/office/drawing/2014/main" id="{1AD3B0F7-C1A1-4FAD-83B2-BED97E2F139B}"/>
              </a:ext>
            </a:extLst>
          </p:cNvPr>
          <p:cNvCxnSpPr>
            <a:stCxn id="17" idx="2"/>
            <a:endCxn id="8" idx="2"/>
          </p:cNvCxnSpPr>
          <p:nvPr/>
        </p:nvCxnSpPr>
        <p:spPr>
          <a:xfrm rot="10800000" flipV="1">
            <a:off x="620108" y="3703319"/>
            <a:ext cx="1473868" cy="888167"/>
          </a:xfrm>
          <a:prstGeom prst="bentConnector4">
            <a:avLst>
              <a:gd name="adj1" fmla="val 31553"/>
              <a:gd name="adj2" fmla="val 125738"/>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401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2046" y="434951"/>
            <a:ext cx="8167907" cy="1192900"/>
          </a:xfrm>
        </p:spPr>
        <p:txBody>
          <a:bodyPr anchor="ctr">
            <a:noAutofit/>
          </a:bodyPr>
          <a:lstStyle/>
          <a:p>
            <a:r>
              <a:rPr lang="en-GB" sz="3600" dirty="0">
                <a:solidFill>
                  <a:schemeClr val="accent1">
                    <a:lumMod val="75000"/>
                  </a:schemeClr>
                </a:solidFill>
                <a:latin typeface="Georgia" panose="02040502050405020303" pitchFamily="18" charset="0"/>
              </a:rPr>
              <a:t>Storage Management at B3553 (P5)</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75000"/>
                  </a:srgbClr>
                </a:solidFill>
                <a:latin typeface="Bahnschrift Light" panose="020B0502040204020203" pitchFamily="34" charset="0"/>
              </a:rPr>
              <a:t>25/08/2022</a:t>
            </a:r>
            <a:endParaRPr kumimoji="0" lang="en-GB" sz="1200" b="0" i="0" u="none" strike="noStrike" kern="1200" cap="none" spc="0" normalizeH="0" baseline="0" noProof="0" dirty="0">
              <a:ln>
                <a:noFill/>
              </a:ln>
              <a:solidFill>
                <a:srgbClr val="4472C4">
                  <a:lumMod val="75000"/>
                </a:srgbClr>
              </a:solidFill>
              <a:effectLst/>
              <a:uLnTx/>
              <a:uFillTx/>
              <a:latin typeface="Bahnschrift Light" panose="020B0502040204020203" pitchFamily="34" charset="0"/>
              <a:ea typeface="+mn-ea"/>
              <a:cs typeface="+mn-cs"/>
            </a:endParaRPr>
          </a:p>
        </p:txBody>
      </p:sp>
      <p:sp>
        <p:nvSpPr>
          <p:cNvPr id="5" name="Footer Placeholder 4"/>
          <p:cNvSpPr>
            <a:spLocks noGrp="1"/>
          </p:cNvSpPr>
          <p:nvPr>
            <p:ph type="ftr" sz="quarter" idx="11"/>
          </p:nvPr>
        </p:nvSpPr>
        <p:spPr>
          <a:xfrm>
            <a:off x="4038599" y="6486341"/>
            <a:ext cx="4114800" cy="30992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4472C4">
                    <a:lumMod val="75000"/>
                  </a:srgbClr>
                </a:solidFill>
                <a:latin typeface="Bahnschrift Light" panose="020B0502040204020203" pitchFamily="34" charset="0"/>
                <a:hlinkClick r:id="rId2"/>
              </a:rPr>
              <a:t>nadya.collantes</a:t>
            </a:r>
            <a:r>
              <a:rPr kumimoji="0" lang="en-US" sz="1200" b="0" i="0" u="none" strike="noStrike" kern="1200" cap="none" spc="0" normalizeH="0" baseline="0" noProof="0" dirty="0">
                <a:ln>
                  <a:noFill/>
                </a:ln>
                <a:solidFill>
                  <a:srgbClr val="4472C4">
                    <a:lumMod val="75000"/>
                  </a:srgbClr>
                </a:solidFill>
                <a:effectLst/>
                <a:uLnTx/>
                <a:uFillTx/>
                <a:latin typeface="Bahnschrift Light" panose="020B0502040204020203" pitchFamily="34" charset="0"/>
                <a:hlinkClick r:id="rId2"/>
              </a:rPr>
              <a:t>@cern.ch</a:t>
            </a:r>
            <a:r>
              <a:rPr kumimoji="0" lang="en-US" sz="1200" b="0" i="0" u="none" strike="noStrike" kern="1200" cap="none" spc="0" normalizeH="0" baseline="0" noProof="0" dirty="0">
                <a:ln>
                  <a:noFill/>
                </a:ln>
                <a:solidFill>
                  <a:srgbClr val="4472C4">
                    <a:lumMod val="75000"/>
                  </a:srgbClr>
                </a:solidFill>
                <a:effectLst/>
                <a:uLnTx/>
                <a:uFillTx/>
                <a:latin typeface="Bahnschrift Light" panose="020B0502040204020203" pitchFamily="34" charset="0"/>
                <a:ea typeface="+mn-ea"/>
                <a:cs typeface="+mn-cs"/>
              </a:rPr>
              <a:t> / </a:t>
            </a:r>
            <a:r>
              <a:rPr kumimoji="0" lang="en-US" sz="1200" b="0" i="0" u="none" strike="noStrike" kern="1200" cap="none" spc="0" normalizeH="0" baseline="0" noProof="0" dirty="0">
                <a:ln>
                  <a:noFill/>
                </a:ln>
                <a:solidFill>
                  <a:srgbClr val="4472C4">
                    <a:lumMod val="75000"/>
                  </a:srgbClr>
                </a:solidFill>
                <a:effectLst/>
                <a:uLnTx/>
                <a:uFillTx/>
                <a:latin typeface="Bahnschrift Light" panose="020B0502040204020203" pitchFamily="34" charset="0"/>
                <a:ea typeface="+mn-ea"/>
                <a:cs typeface="+mn-cs"/>
                <a:hlinkClick r:id="rId3"/>
              </a:rPr>
              <a:t>zein.zebib@cern.ch</a:t>
            </a:r>
            <a:endParaRPr kumimoji="0" lang="en-US" sz="1200" b="0" i="0" u="none" strike="noStrike" kern="1200" cap="none" spc="0" normalizeH="0" baseline="0" noProof="0" dirty="0">
              <a:ln>
                <a:noFill/>
              </a:ln>
              <a:solidFill>
                <a:srgbClr val="4472C4">
                  <a:lumMod val="75000"/>
                </a:srgbClr>
              </a:solidFill>
              <a:effectLst/>
              <a:uLnTx/>
              <a:uFillTx/>
              <a:latin typeface="Bahnschrift Light"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75000"/>
                </a:srgbClr>
              </a:solidFill>
              <a:effectLst/>
              <a:uLnTx/>
              <a:uFillTx/>
              <a:latin typeface="Bahnschrift Light" panose="020B0502040204020203" pitchFamily="34" charset="0"/>
              <a:ea typeface="+mn-ea"/>
              <a:cs typeface="+mn-cs"/>
            </a:endParaRPr>
          </a:p>
        </p:txBody>
      </p:sp>
      <p:cxnSp>
        <p:nvCxnSpPr>
          <p:cNvPr id="8" name="Straight Connector 7">
            <a:extLst>
              <a:ext uri="{FF2B5EF4-FFF2-40B4-BE49-F238E27FC236}">
                <a16:creationId xmlns:a16="http://schemas.microsoft.com/office/drawing/2014/main" id="{1755EC36-7D05-492C-BE16-B7898A2E6C5C}"/>
              </a:ext>
            </a:extLst>
          </p:cNvPr>
          <p:cNvCxnSpPr>
            <a:cxnSpLocks/>
          </p:cNvCxnSpPr>
          <p:nvPr/>
        </p:nvCxnSpPr>
        <p:spPr>
          <a:xfrm>
            <a:off x="0" y="6356350"/>
            <a:ext cx="1219200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456F66F-D60A-2BE6-0907-2D1612EE0E43}"/>
              </a:ext>
            </a:extLst>
          </p:cNvPr>
          <p:cNvPicPr>
            <a:picLocks noChangeAspect="1"/>
          </p:cNvPicPr>
          <p:nvPr/>
        </p:nvPicPr>
        <p:blipFill>
          <a:blip r:embed="rId4"/>
          <a:stretch>
            <a:fillRect/>
          </a:stretch>
        </p:blipFill>
        <p:spPr>
          <a:xfrm>
            <a:off x="356720" y="2220491"/>
            <a:ext cx="5028634" cy="2941443"/>
          </a:xfrm>
          <a:prstGeom prst="rect">
            <a:avLst/>
          </a:prstGeom>
        </p:spPr>
      </p:pic>
      <p:sp>
        <p:nvSpPr>
          <p:cNvPr id="12" name="TextBox 11">
            <a:extLst>
              <a:ext uri="{FF2B5EF4-FFF2-40B4-BE49-F238E27FC236}">
                <a16:creationId xmlns:a16="http://schemas.microsoft.com/office/drawing/2014/main" id="{D10FCB8D-807A-E53E-E358-5EF38295FDE3}"/>
              </a:ext>
            </a:extLst>
          </p:cNvPr>
          <p:cNvSpPr txBox="1"/>
          <p:nvPr/>
        </p:nvSpPr>
        <p:spPr>
          <a:xfrm>
            <a:off x="1959587" y="1978079"/>
            <a:ext cx="1822899" cy="246221"/>
          </a:xfrm>
          <a:prstGeom prst="rect">
            <a:avLst/>
          </a:prstGeom>
          <a:noFill/>
        </p:spPr>
        <p:txBody>
          <a:bodyPr wrap="square" rtlCol="0">
            <a:spAutoFit/>
          </a:bodyPr>
          <a:lstStyle/>
          <a:p>
            <a:r>
              <a:rPr lang="en-US" sz="1000" dirty="0"/>
              <a:t>B3553 Layout - BIN system</a:t>
            </a:r>
            <a:endParaRPr lang="en-GB" sz="1000" dirty="0"/>
          </a:p>
        </p:txBody>
      </p:sp>
      <p:graphicFrame>
        <p:nvGraphicFramePr>
          <p:cNvPr id="13" name="Diagram 12">
            <a:extLst>
              <a:ext uri="{FF2B5EF4-FFF2-40B4-BE49-F238E27FC236}">
                <a16:creationId xmlns:a16="http://schemas.microsoft.com/office/drawing/2014/main" id="{593B638C-A605-858C-A24B-F8D389A019E6}"/>
              </a:ext>
            </a:extLst>
          </p:cNvPr>
          <p:cNvGraphicFramePr/>
          <p:nvPr/>
        </p:nvGraphicFramePr>
        <p:xfrm>
          <a:off x="6563615" y="2266343"/>
          <a:ext cx="5189074" cy="3851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8FD79DC6-C53A-3117-48B4-3130DE09ECB9}"/>
              </a:ext>
            </a:extLst>
          </p:cNvPr>
          <p:cNvSpPr txBox="1"/>
          <p:nvPr/>
        </p:nvSpPr>
        <p:spPr>
          <a:xfrm>
            <a:off x="6042413" y="1522537"/>
            <a:ext cx="5856093" cy="4093428"/>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600" dirty="0">
                <a:latin typeface="Georgia" panose="02040502050405020303" pitchFamily="18" charset="0"/>
              </a:rPr>
              <a:t>At the stage of contacting subgroups to start labelling the equipment already in B3553</a:t>
            </a:r>
          </a:p>
          <a:p>
            <a:endParaRPr lang="en-US" sz="1600" dirty="0">
              <a:latin typeface="Georgia" panose="02040502050405020303" pitchFamily="18" charset="0"/>
            </a:endParaRPr>
          </a:p>
          <a:p>
            <a:endParaRPr lang="en-US" sz="1600" dirty="0">
              <a:latin typeface="Georgia" panose="02040502050405020303" pitchFamily="18" charset="0"/>
            </a:endParaRPr>
          </a:p>
          <a:p>
            <a:pPr marL="285750" indent="-285750" algn="l">
              <a:buFont typeface="Arial" panose="020B0604020202020204" pitchFamily="34" charset="0"/>
              <a:buChar char="•"/>
            </a:pPr>
            <a:r>
              <a:rPr lang="en-US" sz="1600" dirty="0">
                <a:latin typeface="Georgia" panose="02040502050405020303" pitchFamily="18" charset="0"/>
              </a:rPr>
              <a:t>Request for items going IN/OUT of B3553: </a:t>
            </a:r>
            <a:r>
              <a:rPr lang="en-GB" sz="1600" dirty="0">
                <a:latin typeface="Georgia" panose="02040502050405020303" pitchFamily="18" charset="0"/>
                <a:hlinkClick r:id="rId10"/>
              </a:rPr>
              <a:t>Storage and/or Internal Transport (cern.ch)</a:t>
            </a:r>
            <a:r>
              <a:rPr lang="en-GB" sz="1600" dirty="0">
                <a:latin typeface="Georgia" panose="02040502050405020303" pitchFamily="18" charset="0"/>
              </a:rPr>
              <a:t>  (on EDH).</a:t>
            </a:r>
            <a:endParaRPr lang="en-GB" sz="1600" dirty="0">
              <a:solidFill>
                <a:schemeClr val="accent1">
                  <a:lumMod val="75000"/>
                </a:schemeClr>
              </a:solidFill>
              <a:latin typeface="Georgia" panose="02040502050405020303" pitchFamily="18" charset="0"/>
            </a:endParaRPr>
          </a:p>
          <a:p>
            <a:pPr marL="285750" indent="-285750" algn="l">
              <a:buFont typeface="Arial" panose="020B0604020202020204" pitchFamily="34" charset="0"/>
              <a:buChar char="•"/>
            </a:pPr>
            <a:endParaRPr lang="en-GB" sz="1600" dirty="0">
              <a:solidFill>
                <a:schemeClr val="accent1">
                  <a:lumMod val="75000"/>
                </a:schemeClr>
              </a:solidFill>
              <a:latin typeface="Georgia" panose="02040502050405020303" pitchFamily="18" charset="0"/>
            </a:endParaRPr>
          </a:p>
          <a:p>
            <a:pPr algn="l"/>
            <a:endParaRPr lang="en-GB" sz="1600" dirty="0">
              <a:solidFill>
                <a:schemeClr val="accent1">
                  <a:lumMod val="75000"/>
                </a:schemeClr>
              </a:solidFill>
              <a:latin typeface="Georgia" panose="02040502050405020303" pitchFamily="18" charset="0"/>
            </a:endParaRPr>
          </a:p>
          <a:p>
            <a:endParaRPr lang="en-GB" sz="1600" dirty="0">
              <a:solidFill>
                <a:schemeClr val="accent1">
                  <a:lumMod val="75000"/>
                </a:schemeClr>
              </a:solidFill>
              <a:latin typeface="Georgia" panose="02040502050405020303" pitchFamily="18" charset="0"/>
            </a:endParaRPr>
          </a:p>
          <a:p>
            <a:endParaRPr lang="en-US" sz="1600" dirty="0">
              <a:latin typeface="Georgia" panose="02040502050405020303" pitchFamily="18" charset="0"/>
            </a:endParaRPr>
          </a:p>
          <a:p>
            <a:pPr marL="285750" indent="-285750">
              <a:buFont typeface="Arial" panose="020B0604020202020204" pitchFamily="34" charset="0"/>
              <a:buChar char="•"/>
            </a:pPr>
            <a:endParaRPr lang="en-US" sz="1600" b="1" dirty="0">
              <a:latin typeface="Georgia" panose="02040502050405020303" pitchFamily="18" charset="0"/>
            </a:endParaRPr>
          </a:p>
          <a:p>
            <a:pPr marL="285750" indent="-285750">
              <a:buFont typeface="Arial" panose="020B0604020202020204" pitchFamily="34" charset="0"/>
              <a:buChar char="•"/>
            </a:pPr>
            <a:r>
              <a:rPr lang="en-US" sz="1600" b="1" dirty="0">
                <a:latin typeface="Georgia" panose="02040502050405020303" pitchFamily="18" charset="0"/>
              </a:rPr>
              <a:t>Next Steps: </a:t>
            </a:r>
            <a:r>
              <a:rPr lang="en-US" sz="1600" dirty="0">
                <a:latin typeface="Georgia" panose="02040502050405020303" pitchFamily="18" charset="0"/>
              </a:rPr>
              <a:t>Barcode scanner to be used when you are removing and placing items into B3553.</a:t>
            </a:r>
          </a:p>
          <a:p>
            <a:pPr indent="288925"/>
            <a:r>
              <a:rPr lang="en-US" sz="1600" dirty="0">
                <a:solidFill>
                  <a:srgbClr val="FF0000"/>
                </a:solidFill>
                <a:latin typeface="Georgia" panose="02040502050405020303" pitchFamily="18" charset="0"/>
              </a:rPr>
              <a:t>(Requires current items in B3553 to be labelled)</a:t>
            </a:r>
          </a:p>
        </p:txBody>
      </p:sp>
    </p:spTree>
    <p:extLst>
      <p:ext uri="{BB962C8B-B14F-4D97-AF65-F5344CB8AC3E}">
        <p14:creationId xmlns:p14="http://schemas.microsoft.com/office/powerpoint/2010/main" val="415142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4F56-3910-3B6D-EBDF-AF43F41F6C9F}"/>
              </a:ext>
            </a:extLst>
          </p:cNvPr>
          <p:cNvSpPr>
            <a:spLocks noGrp="1"/>
          </p:cNvSpPr>
          <p:nvPr>
            <p:ph type="title"/>
          </p:nvPr>
        </p:nvSpPr>
        <p:spPr/>
        <p:txBody>
          <a:bodyPr>
            <a:normAutofit/>
          </a:bodyPr>
          <a:lstStyle/>
          <a:p>
            <a:pPr algn="ctr"/>
            <a:r>
              <a:rPr lang="en-CH" sz="3600" b="1" dirty="0">
                <a:solidFill>
                  <a:srgbClr val="003AA0"/>
                </a:solidFill>
                <a:latin typeface="Georgia" panose="02040502050405020303" pitchFamily="18" charset="0"/>
              </a:rPr>
              <a:t>Sample Label</a:t>
            </a:r>
          </a:p>
        </p:txBody>
      </p:sp>
      <p:sp>
        <p:nvSpPr>
          <p:cNvPr id="9" name="Date Placeholder 8">
            <a:extLst>
              <a:ext uri="{FF2B5EF4-FFF2-40B4-BE49-F238E27FC236}">
                <a16:creationId xmlns:a16="http://schemas.microsoft.com/office/drawing/2014/main" id="{55493745-A07B-D171-9625-B633120C226C}"/>
              </a:ext>
            </a:extLst>
          </p:cNvPr>
          <p:cNvSpPr>
            <a:spLocks noGrp="1"/>
          </p:cNvSpPr>
          <p:nvPr>
            <p:ph type="dt" sz="half" idx="10"/>
          </p:nvPr>
        </p:nvSpPr>
        <p:spPr/>
        <p:txBody>
          <a:bodyPr/>
          <a:lstStyle/>
          <a:p>
            <a:r>
              <a:rPr lang="en-US" dirty="0">
                <a:solidFill>
                  <a:srgbClr val="4472C4">
                    <a:lumMod val="75000"/>
                  </a:srgbClr>
                </a:solidFill>
                <a:latin typeface="Bahnschrift Light" panose="020B0502040204020203" pitchFamily="34" charset="0"/>
              </a:rPr>
              <a:t>25/08/2022</a:t>
            </a:r>
            <a:endParaRPr lang="en-CH" dirty="0">
              <a:solidFill>
                <a:srgbClr val="003AA0"/>
              </a:solidFill>
            </a:endParaRPr>
          </a:p>
        </p:txBody>
      </p:sp>
      <p:sp>
        <p:nvSpPr>
          <p:cNvPr id="10" name="Footer Placeholder 9">
            <a:extLst>
              <a:ext uri="{FF2B5EF4-FFF2-40B4-BE49-F238E27FC236}">
                <a16:creationId xmlns:a16="http://schemas.microsoft.com/office/drawing/2014/main" id="{E56BBB89-8684-4AA8-90F2-E8A7CF17B38D}"/>
              </a:ext>
            </a:extLst>
          </p:cNvPr>
          <p:cNvSpPr>
            <a:spLocks noGrp="1"/>
          </p:cNvSpPr>
          <p:nvPr>
            <p:ph type="ftr" sz="quarter" idx="11"/>
          </p:nvPr>
        </p:nvSpPr>
        <p:spPr/>
        <p:txBody>
          <a:bodyPr/>
          <a:lstStyle/>
          <a:p>
            <a:pPr lvl="0">
              <a:defRPr/>
            </a:pPr>
            <a:r>
              <a:rPr lang="en-US" dirty="0">
                <a:solidFill>
                  <a:srgbClr val="4472C4">
                    <a:lumMod val="75000"/>
                  </a:srgbClr>
                </a:solidFill>
                <a:latin typeface="Bahnschrift Light" panose="020B0502040204020203" pitchFamily="34" charset="0"/>
                <a:hlinkClick r:id="rId2"/>
              </a:rPr>
              <a:t>nadya.collantes@cern.ch</a:t>
            </a:r>
            <a:r>
              <a:rPr lang="en-US" dirty="0">
                <a:solidFill>
                  <a:srgbClr val="4472C4">
                    <a:lumMod val="75000"/>
                  </a:srgbClr>
                </a:solidFill>
                <a:latin typeface="Bahnschrift Light" panose="020B0502040204020203" pitchFamily="34" charset="0"/>
              </a:rPr>
              <a:t> / </a:t>
            </a:r>
            <a:r>
              <a:rPr lang="en-US" dirty="0">
                <a:solidFill>
                  <a:srgbClr val="4472C4">
                    <a:lumMod val="75000"/>
                  </a:srgbClr>
                </a:solidFill>
                <a:latin typeface="Bahnschrift Light" panose="020B0502040204020203" pitchFamily="34" charset="0"/>
                <a:hlinkClick r:id="rId3"/>
              </a:rPr>
              <a:t>zein.zebib@cern.ch</a:t>
            </a:r>
            <a:endParaRPr lang="en-US" dirty="0">
              <a:solidFill>
                <a:srgbClr val="4472C4">
                  <a:lumMod val="75000"/>
                </a:srgbClr>
              </a:solidFill>
              <a:latin typeface="Bahnschrift Light" panose="020B0502040204020203" pitchFamily="34" charset="0"/>
            </a:endParaRPr>
          </a:p>
        </p:txBody>
      </p:sp>
      <p:pic>
        <p:nvPicPr>
          <p:cNvPr id="13" name="Picture 12" descr="Qr code&#10;&#10;Description automatically generated">
            <a:extLst>
              <a:ext uri="{FF2B5EF4-FFF2-40B4-BE49-F238E27FC236}">
                <a16:creationId xmlns:a16="http://schemas.microsoft.com/office/drawing/2014/main" id="{FA5DD2ED-75A6-1BEB-30BB-24333FD4D3F0}"/>
              </a:ext>
            </a:extLst>
          </p:cNvPr>
          <p:cNvPicPr>
            <a:picLocks noChangeAspect="1"/>
          </p:cNvPicPr>
          <p:nvPr/>
        </p:nvPicPr>
        <p:blipFill rotWithShape="1">
          <a:blip r:embed="rId4"/>
          <a:srcRect l="8066" t="25013" r="4427" b="54143"/>
          <a:stretch/>
        </p:blipFill>
        <p:spPr>
          <a:xfrm>
            <a:off x="3284821" y="1690688"/>
            <a:ext cx="5622357" cy="2776076"/>
          </a:xfrm>
          <a:prstGeom prst="rect">
            <a:avLst/>
          </a:prstGeom>
        </p:spPr>
      </p:pic>
      <p:cxnSp>
        <p:nvCxnSpPr>
          <p:cNvPr id="5" name="Straight Arrow Connector 4">
            <a:extLst>
              <a:ext uri="{FF2B5EF4-FFF2-40B4-BE49-F238E27FC236}">
                <a16:creationId xmlns:a16="http://schemas.microsoft.com/office/drawing/2014/main" id="{412DA512-258B-0479-1D18-C40E79215687}"/>
              </a:ext>
            </a:extLst>
          </p:cNvPr>
          <p:cNvCxnSpPr/>
          <p:nvPr/>
        </p:nvCxnSpPr>
        <p:spPr>
          <a:xfrm flipH="1">
            <a:off x="1618593" y="3878317"/>
            <a:ext cx="1962807" cy="546538"/>
          </a:xfrm>
          <a:prstGeom prst="straightConnector1">
            <a:avLst/>
          </a:prstGeom>
          <a:ln w="31750">
            <a:solidFill>
              <a:srgbClr val="003AA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D7FE097-1559-64FD-5FFC-8E31CA8FEB79}"/>
              </a:ext>
            </a:extLst>
          </p:cNvPr>
          <p:cNvSpPr txBox="1"/>
          <p:nvPr/>
        </p:nvSpPr>
        <p:spPr>
          <a:xfrm>
            <a:off x="415279" y="4404979"/>
            <a:ext cx="2291077" cy="369332"/>
          </a:xfrm>
          <a:prstGeom prst="rect">
            <a:avLst/>
          </a:prstGeom>
          <a:noFill/>
        </p:spPr>
        <p:txBody>
          <a:bodyPr wrap="square" rtlCol="0">
            <a:spAutoFit/>
          </a:bodyPr>
          <a:lstStyle/>
          <a:p>
            <a:pPr algn="ctr"/>
            <a:r>
              <a:rPr lang="en-CH" dirty="0"/>
              <a:t>Equipment Barcode</a:t>
            </a:r>
          </a:p>
        </p:txBody>
      </p:sp>
      <p:cxnSp>
        <p:nvCxnSpPr>
          <p:cNvPr id="12" name="Straight Arrow Connector 11">
            <a:extLst>
              <a:ext uri="{FF2B5EF4-FFF2-40B4-BE49-F238E27FC236}">
                <a16:creationId xmlns:a16="http://schemas.microsoft.com/office/drawing/2014/main" id="{B0F8DA34-7A8A-16BD-546C-6B6452BEBA2C}"/>
              </a:ext>
            </a:extLst>
          </p:cNvPr>
          <p:cNvCxnSpPr>
            <a:cxnSpLocks/>
          </p:cNvCxnSpPr>
          <p:nvPr/>
        </p:nvCxnSpPr>
        <p:spPr>
          <a:xfrm>
            <a:off x="8598243" y="2950659"/>
            <a:ext cx="1383957" cy="1072860"/>
          </a:xfrm>
          <a:prstGeom prst="straightConnector1">
            <a:avLst/>
          </a:prstGeom>
          <a:ln w="31750">
            <a:solidFill>
              <a:srgbClr val="003A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428C051-B112-96D3-8639-AF576EB94AEF}"/>
              </a:ext>
            </a:extLst>
          </p:cNvPr>
          <p:cNvSpPr txBox="1"/>
          <p:nvPr/>
        </p:nvSpPr>
        <p:spPr>
          <a:xfrm>
            <a:off x="8995247" y="4060475"/>
            <a:ext cx="2291077" cy="646331"/>
          </a:xfrm>
          <a:prstGeom prst="rect">
            <a:avLst/>
          </a:prstGeom>
          <a:noFill/>
        </p:spPr>
        <p:txBody>
          <a:bodyPr wrap="square" rtlCol="0">
            <a:spAutoFit/>
          </a:bodyPr>
          <a:lstStyle/>
          <a:p>
            <a:pPr algn="ctr"/>
            <a:r>
              <a:rPr lang="en-CH" dirty="0"/>
              <a:t>Equipment Description</a:t>
            </a:r>
          </a:p>
        </p:txBody>
      </p:sp>
      <p:cxnSp>
        <p:nvCxnSpPr>
          <p:cNvPr id="18" name="Straight Arrow Connector 17">
            <a:extLst>
              <a:ext uri="{FF2B5EF4-FFF2-40B4-BE49-F238E27FC236}">
                <a16:creationId xmlns:a16="http://schemas.microsoft.com/office/drawing/2014/main" id="{FCB0BB20-79F0-4788-80AF-A1E3435AA36A}"/>
              </a:ext>
            </a:extLst>
          </p:cNvPr>
          <p:cNvCxnSpPr>
            <a:cxnSpLocks/>
          </p:cNvCxnSpPr>
          <p:nvPr/>
        </p:nvCxnSpPr>
        <p:spPr>
          <a:xfrm>
            <a:off x="7918621" y="1877799"/>
            <a:ext cx="1843217" cy="101231"/>
          </a:xfrm>
          <a:prstGeom prst="straightConnector1">
            <a:avLst/>
          </a:prstGeom>
          <a:ln w="31750">
            <a:solidFill>
              <a:srgbClr val="003AA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B3E41C-F670-A5E3-1B4F-98A13ABBE376}"/>
              </a:ext>
            </a:extLst>
          </p:cNvPr>
          <p:cNvSpPr txBox="1"/>
          <p:nvPr/>
        </p:nvSpPr>
        <p:spPr>
          <a:xfrm>
            <a:off x="9290221" y="1821200"/>
            <a:ext cx="2291077" cy="369332"/>
          </a:xfrm>
          <a:prstGeom prst="rect">
            <a:avLst/>
          </a:prstGeom>
          <a:noFill/>
        </p:spPr>
        <p:txBody>
          <a:bodyPr wrap="square" rtlCol="0">
            <a:spAutoFit/>
          </a:bodyPr>
          <a:lstStyle/>
          <a:p>
            <a:pPr algn="ctr"/>
            <a:r>
              <a:rPr lang="en-CH" dirty="0"/>
              <a:t>Equipment ID</a:t>
            </a:r>
          </a:p>
        </p:txBody>
      </p:sp>
      <p:cxnSp>
        <p:nvCxnSpPr>
          <p:cNvPr id="4" name="Straight Connector 3">
            <a:extLst>
              <a:ext uri="{FF2B5EF4-FFF2-40B4-BE49-F238E27FC236}">
                <a16:creationId xmlns:a16="http://schemas.microsoft.com/office/drawing/2014/main" id="{6E9C3272-75B5-796C-6F47-6884C48A80D7}"/>
              </a:ext>
            </a:extLst>
          </p:cNvPr>
          <p:cNvCxnSpPr>
            <a:cxnSpLocks/>
          </p:cNvCxnSpPr>
          <p:nvPr/>
        </p:nvCxnSpPr>
        <p:spPr>
          <a:xfrm>
            <a:off x="0" y="6356350"/>
            <a:ext cx="1219200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803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4F56-3910-3B6D-EBDF-AF43F41F6C9F}"/>
              </a:ext>
            </a:extLst>
          </p:cNvPr>
          <p:cNvSpPr>
            <a:spLocks noGrp="1"/>
          </p:cNvSpPr>
          <p:nvPr>
            <p:ph type="title"/>
          </p:nvPr>
        </p:nvSpPr>
        <p:spPr/>
        <p:txBody>
          <a:bodyPr>
            <a:normAutofit/>
          </a:bodyPr>
          <a:lstStyle/>
          <a:p>
            <a:pPr algn="ctr"/>
            <a:r>
              <a:rPr lang="en-CH" sz="3600" b="1" dirty="0">
                <a:solidFill>
                  <a:srgbClr val="003AA0"/>
                </a:solidFill>
                <a:latin typeface="Georgia" panose="02040502050405020303" pitchFamily="18" charset="0"/>
              </a:rPr>
              <a:t>Information Needed per Equipment</a:t>
            </a:r>
          </a:p>
        </p:txBody>
      </p:sp>
      <p:sp>
        <p:nvSpPr>
          <p:cNvPr id="3" name="Content Placeholder 2">
            <a:extLst>
              <a:ext uri="{FF2B5EF4-FFF2-40B4-BE49-F238E27FC236}">
                <a16:creationId xmlns:a16="http://schemas.microsoft.com/office/drawing/2014/main" id="{CAC7E162-5EFD-99A9-26C8-AC6D444CC887}"/>
              </a:ext>
            </a:extLst>
          </p:cNvPr>
          <p:cNvSpPr>
            <a:spLocks noGrp="1"/>
          </p:cNvSpPr>
          <p:nvPr>
            <p:ph idx="1"/>
          </p:nvPr>
        </p:nvSpPr>
        <p:spPr/>
        <p:txBody>
          <a:bodyPr/>
          <a:lstStyle/>
          <a:p>
            <a:pPr marL="457200" lvl="1" indent="0">
              <a:buNone/>
            </a:pPr>
            <a:r>
              <a:rPr lang="fr-CH" b="1" dirty="0" err="1">
                <a:latin typeface="Georgia" panose="02040502050405020303" pitchFamily="18" charset="0"/>
              </a:rPr>
              <a:t>Required</a:t>
            </a:r>
            <a:r>
              <a:rPr lang="fr-CH" b="1" dirty="0">
                <a:latin typeface="Georgia" panose="02040502050405020303" pitchFamily="18" charset="0"/>
              </a:rPr>
              <a:t> Information to label </a:t>
            </a:r>
            <a:r>
              <a:rPr lang="fr-CH" b="1" dirty="0" err="1">
                <a:latin typeface="Georgia" panose="02040502050405020303" pitchFamily="18" charset="0"/>
              </a:rPr>
              <a:t>equipment</a:t>
            </a:r>
            <a:r>
              <a:rPr lang="fr-CH" b="1" dirty="0">
                <a:latin typeface="Georgia" panose="02040502050405020303" pitchFamily="18" charset="0"/>
              </a:rPr>
              <a:t> </a:t>
            </a:r>
            <a:endParaRPr lang="en-CH" dirty="0">
              <a:latin typeface="Georgia" panose="02040502050405020303" pitchFamily="18" charset="0"/>
            </a:endParaRPr>
          </a:p>
          <a:p>
            <a:pPr marL="1371600" lvl="2" indent="-457200">
              <a:buFont typeface="+mj-lt"/>
              <a:buAutoNum type="arabicPeriod"/>
            </a:pPr>
            <a:r>
              <a:rPr lang="en-GB" dirty="0">
                <a:latin typeface="Georgia" panose="02040502050405020303" pitchFamily="18" charset="0"/>
              </a:rPr>
              <a:t>Description of the item in the following format Subgroup/Title of the Object.</a:t>
            </a:r>
          </a:p>
          <a:p>
            <a:pPr lvl="3"/>
            <a:r>
              <a:rPr lang="en-GB" b="1" dirty="0">
                <a:latin typeface="Georgia" panose="02040502050405020303" pitchFamily="18" charset="0"/>
              </a:rPr>
              <a:t>Example: CMS-TC/Safety/ 3 Step Ladder</a:t>
            </a:r>
          </a:p>
          <a:p>
            <a:pPr lvl="3"/>
            <a:r>
              <a:rPr lang="en-GB" dirty="0">
                <a:latin typeface="Georgia" panose="02040502050405020303" pitchFamily="18" charset="0"/>
              </a:rPr>
              <a:t>Description must be indicative of the object </a:t>
            </a:r>
            <a:r>
              <a:rPr lang="en-US" dirty="0">
                <a:latin typeface="Georgia" panose="02040502050405020303" pitchFamily="18" charset="0"/>
              </a:rPr>
              <a:t> in order to make it easy to search for the item.</a:t>
            </a:r>
            <a:endParaRPr lang="en-GB" dirty="0">
              <a:latin typeface="Georgia" panose="02040502050405020303" pitchFamily="18" charset="0"/>
            </a:endParaRPr>
          </a:p>
          <a:p>
            <a:pPr marL="1371600" lvl="2" indent="-457200">
              <a:buFont typeface="+mj-lt"/>
              <a:buAutoNum type="arabicPeriod"/>
            </a:pPr>
            <a:r>
              <a:rPr lang="en-GB" dirty="0">
                <a:latin typeface="Georgia" panose="02040502050405020303" pitchFamily="18" charset="0"/>
              </a:rPr>
              <a:t>Responsible Owner (CERN ID or name)</a:t>
            </a:r>
          </a:p>
          <a:p>
            <a:pPr marL="1371600" lvl="2" indent="-457200">
              <a:buFont typeface="+mj-lt"/>
              <a:buAutoNum type="arabicPeriod"/>
            </a:pPr>
            <a:r>
              <a:rPr lang="en-GB" dirty="0">
                <a:latin typeface="Georgia" panose="02040502050405020303" pitchFamily="18" charset="0"/>
              </a:rPr>
              <a:t>Length(cm), width(cm), height(cm), and weight(kg) of the equipment</a:t>
            </a:r>
            <a:endParaRPr lang="en-CH" dirty="0">
              <a:latin typeface="Georgia" panose="02040502050405020303" pitchFamily="18" charset="0"/>
            </a:endParaRPr>
          </a:p>
          <a:p>
            <a:pPr marL="457200" lvl="1" indent="0">
              <a:buNone/>
            </a:pPr>
            <a:r>
              <a:rPr lang="fr-CH" b="1" dirty="0" err="1">
                <a:latin typeface="Georgia" panose="02040502050405020303" pitchFamily="18" charset="0"/>
              </a:rPr>
              <a:t>Optional</a:t>
            </a:r>
            <a:r>
              <a:rPr lang="fr-CH" b="1" dirty="0">
                <a:latin typeface="Georgia" panose="02040502050405020303" pitchFamily="18" charset="0"/>
              </a:rPr>
              <a:t> Information to label </a:t>
            </a:r>
            <a:r>
              <a:rPr lang="fr-CH" b="1" dirty="0" err="1">
                <a:latin typeface="Georgia" panose="02040502050405020303" pitchFamily="18" charset="0"/>
              </a:rPr>
              <a:t>equipment</a:t>
            </a:r>
            <a:r>
              <a:rPr lang="fr-CH" b="1" dirty="0">
                <a:latin typeface="Georgia" panose="02040502050405020303" pitchFamily="18" charset="0"/>
              </a:rPr>
              <a:t> </a:t>
            </a:r>
            <a:endParaRPr lang="en-CH" dirty="0">
              <a:latin typeface="Georgia" panose="02040502050405020303" pitchFamily="18" charset="0"/>
            </a:endParaRPr>
          </a:p>
          <a:p>
            <a:pPr lvl="2"/>
            <a:r>
              <a:rPr lang="fr-CH" dirty="0">
                <a:latin typeface="Georgia" panose="02040502050405020303" pitchFamily="18" charset="0"/>
              </a:rPr>
              <a:t>Pictures of the </a:t>
            </a:r>
            <a:r>
              <a:rPr lang="fr-CH" dirty="0" err="1">
                <a:latin typeface="Georgia" panose="02040502050405020303" pitchFamily="18" charset="0"/>
              </a:rPr>
              <a:t>equipment</a:t>
            </a:r>
            <a:r>
              <a:rPr lang="fr-CH" dirty="0">
                <a:latin typeface="Georgia" panose="02040502050405020303" pitchFamily="18" charset="0"/>
              </a:rPr>
              <a:t> </a:t>
            </a:r>
            <a:endParaRPr lang="en-CH" dirty="0">
              <a:latin typeface="Georgia" panose="02040502050405020303" pitchFamily="18" charset="0"/>
            </a:endParaRPr>
          </a:p>
          <a:p>
            <a:pPr lvl="2"/>
            <a:r>
              <a:rPr lang="fr-CH" dirty="0">
                <a:latin typeface="Georgia" panose="02040502050405020303" pitchFamily="18" charset="0"/>
              </a:rPr>
              <a:t>EDMS document if one </a:t>
            </a:r>
            <a:r>
              <a:rPr lang="fr-CH" dirty="0" err="1">
                <a:latin typeface="Georgia" panose="02040502050405020303" pitchFamily="18" charset="0"/>
              </a:rPr>
              <a:t>already</a:t>
            </a:r>
            <a:r>
              <a:rPr lang="fr-CH" dirty="0">
                <a:latin typeface="Georgia" panose="02040502050405020303" pitchFamily="18" charset="0"/>
              </a:rPr>
              <a:t> </a:t>
            </a:r>
            <a:r>
              <a:rPr lang="fr-CH" dirty="0" err="1">
                <a:latin typeface="Georgia" panose="02040502050405020303" pitchFamily="18" charset="0"/>
              </a:rPr>
              <a:t>exists</a:t>
            </a:r>
            <a:r>
              <a:rPr lang="fr-CH" dirty="0">
                <a:latin typeface="Georgia" panose="02040502050405020303" pitchFamily="18" charset="0"/>
              </a:rPr>
              <a:t> for the </a:t>
            </a:r>
            <a:r>
              <a:rPr lang="fr-CH" dirty="0" err="1">
                <a:latin typeface="Georgia" panose="02040502050405020303" pitchFamily="18" charset="0"/>
              </a:rPr>
              <a:t>equipment</a:t>
            </a:r>
            <a:r>
              <a:rPr lang="fr-CH" dirty="0">
                <a:latin typeface="Georgia" panose="02040502050405020303" pitchFamily="18" charset="0"/>
              </a:rPr>
              <a:t> </a:t>
            </a:r>
            <a:endParaRPr lang="en-CH" dirty="0">
              <a:latin typeface="Georgia" panose="02040502050405020303" pitchFamily="18" charset="0"/>
            </a:endParaRPr>
          </a:p>
        </p:txBody>
      </p:sp>
      <p:sp>
        <p:nvSpPr>
          <p:cNvPr id="9" name="Date Placeholder 8">
            <a:extLst>
              <a:ext uri="{FF2B5EF4-FFF2-40B4-BE49-F238E27FC236}">
                <a16:creationId xmlns:a16="http://schemas.microsoft.com/office/drawing/2014/main" id="{55493745-A07B-D171-9625-B633120C226C}"/>
              </a:ext>
            </a:extLst>
          </p:cNvPr>
          <p:cNvSpPr>
            <a:spLocks noGrp="1"/>
          </p:cNvSpPr>
          <p:nvPr>
            <p:ph type="dt" sz="half" idx="10"/>
          </p:nvPr>
        </p:nvSpPr>
        <p:spPr/>
        <p:txBody>
          <a:bodyPr/>
          <a:lstStyle/>
          <a:p>
            <a:r>
              <a:rPr lang="en-US" dirty="0">
                <a:solidFill>
                  <a:srgbClr val="4472C4">
                    <a:lumMod val="75000"/>
                  </a:srgbClr>
                </a:solidFill>
                <a:latin typeface="Bahnschrift Light" panose="020B0502040204020203" pitchFamily="34" charset="0"/>
              </a:rPr>
              <a:t>25/08/2022</a:t>
            </a:r>
            <a:endParaRPr lang="en-CH" dirty="0">
              <a:solidFill>
                <a:srgbClr val="003AA0"/>
              </a:solidFill>
            </a:endParaRPr>
          </a:p>
        </p:txBody>
      </p:sp>
      <p:sp>
        <p:nvSpPr>
          <p:cNvPr id="10" name="Footer Placeholder 9">
            <a:extLst>
              <a:ext uri="{FF2B5EF4-FFF2-40B4-BE49-F238E27FC236}">
                <a16:creationId xmlns:a16="http://schemas.microsoft.com/office/drawing/2014/main" id="{E56BBB89-8684-4AA8-90F2-E8A7CF17B38D}"/>
              </a:ext>
            </a:extLst>
          </p:cNvPr>
          <p:cNvSpPr>
            <a:spLocks noGrp="1"/>
          </p:cNvSpPr>
          <p:nvPr>
            <p:ph type="ftr" sz="quarter" idx="11"/>
          </p:nvPr>
        </p:nvSpPr>
        <p:spPr/>
        <p:txBody>
          <a:bodyPr/>
          <a:lstStyle/>
          <a:p>
            <a:pPr lvl="0">
              <a:defRPr/>
            </a:pPr>
            <a:r>
              <a:rPr lang="en-US" dirty="0">
                <a:solidFill>
                  <a:srgbClr val="4472C4">
                    <a:lumMod val="75000"/>
                  </a:srgbClr>
                </a:solidFill>
                <a:latin typeface="Bahnschrift Light" panose="020B0502040204020203" pitchFamily="34" charset="0"/>
                <a:hlinkClick r:id="rId2"/>
              </a:rPr>
              <a:t>nadya.collantes@cern.ch</a:t>
            </a:r>
            <a:r>
              <a:rPr lang="en-US" dirty="0">
                <a:solidFill>
                  <a:srgbClr val="4472C4">
                    <a:lumMod val="75000"/>
                  </a:srgbClr>
                </a:solidFill>
                <a:latin typeface="Bahnschrift Light" panose="020B0502040204020203" pitchFamily="34" charset="0"/>
              </a:rPr>
              <a:t> / </a:t>
            </a:r>
            <a:r>
              <a:rPr lang="en-US" dirty="0">
                <a:solidFill>
                  <a:srgbClr val="4472C4">
                    <a:lumMod val="75000"/>
                  </a:srgbClr>
                </a:solidFill>
                <a:latin typeface="Bahnschrift Light" panose="020B0502040204020203" pitchFamily="34" charset="0"/>
                <a:hlinkClick r:id="rId3"/>
              </a:rPr>
              <a:t>zein.zebib@cern.ch</a:t>
            </a:r>
            <a:endParaRPr lang="en-US" dirty="0">
              <a:solidFill>
                <a:srgbClr val="4472C4">
                  <a:lumMod val="75000"/>
                </a:srgbClr>
              </a:solidFill>
              <a:latin typeface="Bahnschrift Light" panose="020B0502040204020203" pitchFamily="34" charset="0"/>
            </a:endParaRPr>
          </a:p>
        </p:txBody>
      </p:sp>
      <p:cxnSp>
        <p:nvCxnSpPr>
          <p:cNvPr id="4" name="Straight Connector 3">
            <a:extLst>
              <a:ext uri="{FF2B5EF4-FFF2-40B4-BE49-F238E27FC236}">
                <a16:creationId xmlns:a16="http://schemas.microsoft.com/office/drawing/2014/main" id="{0B4781B3-A1B7-B1CC-768B-091B73D391AB}"/>
              </a:ext>
            </a:extLst>
          </p:cNvPr>
          <p:cNvCxnSpPr>
            <a:cxnSpLocks/>
          </p:cNvCxnSpPr>
          <p:nvPr/>
        </p:nvCxnSpPr>
        <p:spPr>
          <a:xfrm>
            <a:off x="0" y="6356350"/>
            <a:ext cx="1219200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815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10639</TotalTime>
  <Words>1511</Words>
  <Application>Microsoft Office PowerPoint</Application>
  <PresentationFormat>Widescreen</PresentationFormat>
  <Paragraphs>159</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Bahnschrift Light</vt:lpstr>
      <vt:lpstr>Calibri</vt:lpstr>
      <vt:lpstr>Calibri Light</vt:lpstr>
      <vt:lpstr>Georgia</vt:lpstr>
      <vt:lpstr>Wingdings</vt:lpstr>
      <vt:lpstr>Office Theme</vt:lpstr>
      <vt:lpstr>B904, Storage Tents, and B947, i.e., Flex Building </vt:lpstr>
      <vt:lpstr>Stasis Lab in 904, i.e., R-E26</vt:lpstr>
      <vt:lpstr>Stasis Lab in 904, i.e., R-E26</vt:lpstr>
      <vt:lpstr>PowerPoint Presentation</vt:lpstr>
      <vt:lpstr>PowerPoint Presentation</vt:lpstr>
      <vt:lpstr>Tent 678</vt:lpstr>
      <vt:lpstr>Storage Management at B3553 (P5)</vt:lpstr>
      <vt:lpstr>Sample Label</vt:lpstr>
      <vt:lpstr>Information Needed per Equipment</vt:lpstr>
      <vt:lpstr>Sending Items to the Flex Building</vt:lpstr>
      <vt:lpstr>Request Access</vt:lpstr>
      <vt:lpstr>Access Granted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Alali (Alumni)</dc:creator>
  <cp:lastModifiedBy>May Alali (Alumni)</cp:lastModifiedBy>
  <cp:revision>14</cp:revision>
  <dcterms:created xsi:type="dcterms:W3CDTF">2022-08-05T10:04:15Z</dcterms:created>
  <dcterms:modified xsi:type="dcterms:W3CDTF">2022-08-25T14:09:03Z</dcterms:modified>
</cp:coreProperties>
</file>