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8" r:id="rId2"/>
  </p:sldMasterIdLst>
  <p:notesMasterIdLst>
    <p:notesMasterId r:id="rId55"/>
  </p:notesMasterIdLst>
  <p:handoutMasterIdLst>
    <p:handoutMasterId r:id="rId56"/>
  </p:handoutMasterIdLst>
  <p:sldIdLst>
    <p:sldId id="419" r:id="rId3"/>
    <p:sldId id="489" r:id="rId4"/>
    <p:sldId id="406" r:id="rId5"/>
    <p:sldId id="497" r:id="rId6"/>
    <p:sldId id="496" r:id="rId7"/>
    <p:sldId id="498" r:id="rId8"/>
    <p:sldId id="491" r:id="rId9"/>
    <p:sldId id="499" r:id="rId10"/>
    <p:sldId id="500" r:id="rId11"/>
    <p:sldId id="501" r:id="rId12"/>
    <p:sldId id="492" r:id="rId13"/>
    <p:sldId id="502" r:id="rId14"/>
    <p:sldId id="503" r:id="rId15"/>
    <p:sldId id="504" r:id="rId16"/>
    <p:sldId id="506" r:id="rId17"/>
    <p:sldId id="507" r:id="rId18"/>
    <p:sldId id="508" r:id="rId19"/>
    <p:sldId id="493" r:id="rId20"/>
    <p:sldId id="514" r:id="rId21"/>
    <p:sldId id="512" r:id="rId22"/>
    <p:sldId id="509" r:id="rId23"/>
    <p:sldId id="511" r:id="rId24"/>
    <p:sldId id="515" r:id="rId25"/>
    <p:sldId id="513" r:id="rId26"/>
    <p:sldId id="516" r:id="rId27"/>
    <p:sldId id="540" r:id="rId28"/>
    <p:sldId id="510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494" r:id="rId40"/>
    <p:sldId id="527" r:id="rId41"/>
    <p:sldId id="528" r:id="rId42"/>
    <p:sldId id="529" r:id="rId43"/>
    <p:sldId id="530" r:id="rId44"/>
    <p:sldId id="531" r:id="rId45"/>
    <p:sldId id="534" r:id="rId46"/>
    <p:sldId id="535" r:id="rId47"/>
    <p:sldId id="536" r:id="rId48"/>
    <p:sldId id="537" r:id="rId49"/>
    <p:sldId id="538" r:id="rId50"/>
    <p:sldId id="539" r:id="rId51"/>
    <p:sldId id="495" r:id="rId52"/>
    <p:sldId id="532" r:id="rId53"/>
    <p:sldId id="533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3366FF"/>
    <a:srgbClr val="0099FF"/>
    <a:srgbClr val="3399FF"/>
    <a:srgbClr val="FFFFFF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35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lanchot\My%20Documents\Projects\Roman%20pots\TWEPP%20Workshop%202008\Noise%20versus%20dist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Noise susceptibility</a:t>
            </a:r>
            <a:r>
              <a:rPr lang="en-US" baseline="0"/>
              <a:t> versus frequency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272869854682951E-2"/>
          <c:y val="0.13180211227681815"/>
          <c:w val="0.88929485948402864"/>
          <c:h val="0.70736290994352558"/>
        </c:manualLayout>
      </c:layout>
      <c:scatterChart>
        <c:scatterStyle val="lineMarker"/>
        <c:varyColors val="0"/>
        <c:ser>
          <c:idx val="0"/>
          <c:order val="0"/>
          <c:tx>
            <c:v>VFAT1</c:v>
          </c:tx>
          <c:xVal>
            <c:numRef>
              <c:f>Sheet2!$C$3:$G$3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Sheet2!$C$4:$G$4</c:f>
              <c:numCache>
                <c:formatCode>General</c:formatCode>
                <c:ptCount val="5"/>
                <c:pt idx="0">
                  <c:v>1.7600000000000002</c:v>
                </c:pt>
                <c:pt idx="1">
                  <c:v>4.1899999999999995</c:v>
                </c:pt>
                <c:pt idx="2">
                  <c:v>4.9700000000000024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0C-471D-A62C-2651A90B0561}"/>
            </c:ext>
          </c:extLst>
        </c:ser>
        <c:ser>
          <c:idx val="1"/>
          <c:order val="1"/>
          <c:tx>
            <c:v>VFAT2</c:v>
          </c:tx>
          <c:xVal>
            <c:numRef>
              <c:f>Sheet2!$C$3:$G$3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Sheet2!$C$5:$G$5</c:f>
              <c:numCache>
                <c:formatCode>General</c:formatCode>
                <c:ptCount val="5"/>
                <c:pt idx="0">
                  <c:v>1.81</c:v>
                </c:pt>
                <c:pt idx="1">
                  <c:v>3.3499999999999988</c:v>
                </c:pt>
                <c:pt idx="2">
                  <c:v>3.52</c:v>
                </c:pt>
                <c:pt idx="3">
                  <c:v>2.63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0C-471D-A62C-2651A90B0561}"/>
            </c:ext>
          </c:extLst>
        </c:ser>
        <c:ser>
          <c:idx val="2"/>
          <c:order val="2"/>
          <c:tx>
            <c:v>VFAT3</c:v>
          </c:tx>
          <c:spPr>
            <a:ln>
              <a:solidFill>
                <a:srgbClr val="CC3300"/>
              </a:solidFill>
            </a:ln>
          </c:spPr>
          <c:marker>
            <c:spPr>
              <a:ln>
                <a:solidFill>
                  <a:srgbClr val="CC3300"/>
                </a:solidFill>
              </a:ln>
            </c:spPr>
          </c:marker>
          <c:xVal>
            <c:numRef>
              <c:f>Sheet2!$C$3:$G$3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Sheet2!$C$6:$F$6</c:f>
              <c:numCache>
                <c:formatCode>General</c:formatCode>
                <c:ptCount val="4"/>
                <c:pt idx="0">
                  <c:v>1.6800000000000013</c:v>
                </c:pt>
                <c:pt idx="1">
                  <c:v>3.04</c:v>
                </c:pt>
                <c:pt idx="2">
                  <c:v>2.94</c:v>
                </c:pt>
                <c:pt idx="3">
                  <c:v>2.14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0C-471D-A62C-2651A90B0561}"/>
            </c:ext>
          </c:extLst>
        </c:ser>
        <c:ser>
          <c:idx val="3"/>
          <c:order val="3"/>
          <c:tx>
            <c:v>VFAT4</c:v>
          </c:tx>
          <c:dLbls>
            <c:dLbl>
              <c:idx val="0"/>
              <c:layout>
                <c:manualLayout>
                  <c:x val="-6.936067661066957E-3"/>
                  <c:y val="-7.75880028176053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Nominal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00C-471D-A62C-2651A90B05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MHz</a:t>
                    </a:r>
                  </a:p>
                  <a:p>
                    <a:r>
                      <a:rPr lang="en-US" baseline="0"/>
                      <a:t>2A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00C-471D-A62C-2651A90B05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 MHz</a:t>
                    </a:r>
                  </a:p>
                  <a:p>
                    <a:r>
                      <a:rPr lang="en-US"/>
                      <a:t>1A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00C-471D-A62C-2651A90B05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MHz</a:t>
                    </a:r>
                  </a:p>
                  <a:p>
                    <a:r>
                      <a:rPr lang="en-US"/>
                      <a:t>0.4A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00C-471D-A62C-2651A90B056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 MHz</a:t>
                    </a:r>
                  </a:p>
                  <a:p>
                    <a:r>
                      <a:rPr lang="en-US"/>
                      <a:t>0.2A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00C-471D-A62C-2651A90B0561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Sheet2!$C$3:$G$3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Sheet2!$C$7:$G$7</c:f>
              <c:numCache>
                <c:formatCode>General</c:formatCode>
                <c:ptCount val="5"/>
                <c:pt idx="0">
                  <c:v>1.56</c:v>
                </c:pt>
                <c:pt idx="1">
                  <c:v>2.3499999999999988</c:v>
                </c:pt>
                <c:pt idx="2">
                  <c:v>2.14</c:v>
                </c:pt>
                <c:pt idx="3">
                  <c:v>1.87</c:v>
                </c:pt>
                <c:pt idx="4">
                  <c:v>2.6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00C-471D-A62C-2651A90B0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796800"/>
        <c:axId val="112798720"/>
      </c:scatterChart>
      <c:valAx>
        <c:axId val="112796800"/>
        <c:scaling>
          <c:orientation val="minMax"/>
          <c:min val="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[MHz]</a:t>
                </a:r>
              </a:p>
            </c:rich>
          </c:tx>
          <c:layout>
            <c:manualLayout>
              <c:xMode val="edge"/>
              <c:yMode val="edge"/>
              <c:x val="0.44011330900710577"/>
              <c:y val="0.907352506856409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798720"/>
        <c:crosses val="autoZero"/>
        <c:crossBetween val="midCat"/>
        <c:majorUnit val="1"/>
      </c:valAx>
      <c:valAx>
        <c:axId val="112798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Noise [ADC Counts]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2796800"/>
        <c:crossesAt val="-2"/>
        <c:crossBetween val="midCat"/>
      </c:valAx>
    </c:plotArea>
    <c:legend>
      <c:legendPos val="r"/>
      <c:layout>
        <c:manualLayout>
          <c:xMode val="edge"/>
          <c:yMode val="edge"/>
          <c:x val="0.81684959349593578"/>
          <c:y val="0.16945303518819241"/>
          <c:w val="0.12420731707317073"/>
          <c:h val="0.21550895228158956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10" Type="http://schemas.openxmlformats.org/officeDocument/2006/relationships/image" Target="../media/image86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C288B4-8711-4E24-8636-1E7CAE0580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D53A06-D883-4A0F-B8C7-1CA345E39A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5753532-B95E-41B9-AC1F-F1E3056EDA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F8CD890-01D3-49B3-A436-8E111B85A19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C8955A67-F79D-46A5-99F3-427E3B440E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EA8025-A883-4972-9694-CD46E4857F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ED5E50-C4A9-46A9-A93C-8F77FC717E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BBC4A7E7-BDAD-442B-B99C-29E3BAC3B9E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D608A18-EC95-4003-83FD-CC8654D99A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1866814-D344-4AA0-AC4C-A47796B89D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0FFD5B6-61DB-4F58-A667-11CD73244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7177C948-8EDD-494D-8BAA-A0D9ACECBE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074D16F-7652-41F1-9CAC-798476E1A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DFB6CD-3A8D-4E0A-B760-125E68B7848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0E17C71-A6E0-49EF-AA77-33FC50EE3A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4BF2D33-5F65-416B-AD52-611B16FB5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5F234CA7-4EC9-43B5-81F1-52755D01E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133DC6-0B24-4E7C-BD45-65655461BF2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A0F9BCA-5F86-4994-8501-52828AA925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E26F3B5-12B8-4D08-B24C-318C202DE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046D069-DE0B-4727-95D1-94D842177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53BE8-4B21-44AC-83BE-B8AFD09C12D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3731A8D-5CFB-4A16-8695-418C6E3D77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784D9CC-EDEC-49BC-9C10-D09908168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FF01527-C8B0-45D4-A2D1-E41F2ECD3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E40BF4-DE82-47EA-BF5F-747FC7C9E27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9BFD4F3-8977-4A64-869E-4C0E24369E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4C53539-F55E-4795-B78D-21336C975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3DEE8C35-2B3F-4133-AB1E-93401DC897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26B538FF-9FE2-44E8-9C4C-B427D7D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39C15BD7-EAC6-41D4-BC25-6B6283786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59439C-E1F6-40D7-9703-8C7B2EB54E20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EA23303-F49E-4885-A68C-41D2B5C55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B58A85-0FCC-48A9-9087-AA394903A6B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9301FF0-8B9A-4759-AAC0-FE81A75151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390D0D4-18CF-41B3-AC99-E07FC440D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ADAF036-B222-4FD9-BB9B-CA8423001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5EABA5-DE33-4B96-86B0-4375527031B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B70FCF75-D8F0-499F-8200-54519F46AF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F0C24E8-9821-4B92-9099-B7955792A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C4B7EDB-3C10-4299-9ACD-B6160C07D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E5EF42-E164-4DB4-8481-3C4A56F2D2B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ADEE315-F826-4B3B-A5E2-9B571EA1D7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11D17A1-A843-4E35-9BD9-2E58EFB83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3D16072-2C5B-4FE3-BD25-EF8A062FB5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4F8994-5A6F-472B-9B4E-E132EBEA871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8C37C20-9B69-42F0-B1AC-EDDC003FBE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452A99A-6E55-4552-A8F6-A1F53C9D6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A56CADB-8F71-4644-A227-3EA3DE52D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608FD8-3CE7-49FD-A6B1-580A6F6F5D0A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CEDE984-710D-4C25-BA18-A96F80B905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4B8DABD-BA7B-4EB2-BAD3-19E869FBA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F836613-9AD9-43D6-B50B-096BFACA1F2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591D607-078B-4B96-9DCE-769F2D7F8A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ADFD294-82AF-4935-BCFB-A29CF856D6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1F99CF96-815A-4528-B8BE-A03D804A93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3AC483F7-C24D-4C32-991A-F03160249E2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92FB7FEF-D064-4FCB-8919-8DF8A3E27D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F5DAF812-19BE-4B58-84A7-EE05E365C3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957B7404-0759-42D1-B948-21A36C1E0C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FCE9B56F-D91B-4FFA-9B39-1C2520D0A7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38F04D7C-33BF-4569-A16B-C0FAD7400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04575DA2-9AE1-4635-B39E-75F00ADE3D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2D315D03-9D5E-42D1-9C8A-95A91D8084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850605D8-0E68-4CA9-87B7-AE95A24051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2172FA0D-1682-47D6-AFC3-C20B14CEFC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40E50335-AB71-4F72-8E84-C030D4F72B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4350FED7-1B4E-4FF0-B7E1-F0FC56A297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51F24CA1-D5E4-47F4-81EF-A466F2E157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1DF7AEF5-A724-4120-BB99-1DCF3F482D2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183001BC-437E-4270-B089-FCFE31E69D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A18CFF80-CC92-4239-82D0-EC05CFD1A6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C1FC6708-FBB1-44DF-9989-1A7CF4A10F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65EFFD62-B79B-4766-85C8-660C61B099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F618A21F-6011-4CBB-804D-29FFE34D4C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CEBC6846-702E-45A5-ADC1-C1DF75C94B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0972FFA8-D21F-4819-8F79-F3E8AFDFA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BD95FD62-746B-4913-8128-0491B0192C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49163000-BBB2-4CF6-8DAE-59CA1ED5D5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2F04450A-A0E6-4075-8EA0-943F266383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775EC9D5-917C-473F-A012-1ED2330165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3C79F1DC-3910-4D0E-97A7-CF50BCCDF4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6409FE8D-33F2-49E9-B77D-1EC66BDEE9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C2E5CAB9-0CB0-4B3A-B97D-73A596FC43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EF4B8F8C-5257-48C1-9DC2-A0E956DCD6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43615300-1E17-4DFE-97B4-5F927E86A8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60CA3E1F-AE76-4D14-948A-398D02C892F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B29FC0FD-6CD1-49EB-A342-23E03CD614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68F84CB8-F6EE-41A6-9E16-760885B9F2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755B64DC-E824-4115-914B-1844CEB4D9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DC7157D5-EDE2-4D0B-8509-B7557E31A6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6C876B1A-12D0-45E8-AE20-D201C14858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C60CAEA3-2EFB-44C6-A776-E4CE329620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63766741-395C-4CDA-BE04-ACFF71A5BE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2D2EAA42-4928-4E3E-B0C1-2559ABA0DE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4F541C4C-9B9D-4F05-98E7-28B2BFBBB8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83C4CFF4-9879-4ADC-A9A2-7DB8B4BA1B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70A1A921-5048-4FF1-AC59-714F3B7A1F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68CE709D-A16A-46A6-A1B3-132CDECB94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F87F5B7B-1E95-404C-84BB-C0B651DE8D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76A240CD-9E0E-496D-A51E-8CB8514037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6D415058-3B33-496C-B8B8-8B42AE8078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459F6A96-245E-473E-B085-19B2E8BC40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6ABAEEE3-471F-4358-BA5D-3A2653F9F5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F61EE385-62E3-42AA-AC97-46C41C53B8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BC6D91E9-D221-4643-A424-836A56FEFA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648DFB64-0E53-443F-AB1C-87503839B9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DCDBB820-242D-483F-AD99-AB59211F60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84BE7C86-8EAF-4B8C-9AF9-0D2740F4DC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3665FDD7-6105-45BF-BB97-9187F29267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3653F92D-E1C2-4D01-9C60-B72128B70D3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E569E25B-2A16-426E-A586-2027C8EDFE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8E1A1D3C-C8B1-474F-B983-6C418BA146A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F759D369-49E3-4186-8046-908738ACCCA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79A9561B-4C20-4AEF-80B6-B5AA392F870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D9361C76-C0F2-4EAA-A9B7-B96A2AD485F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8" name="Line 71">
            <a:extLst>
              <a:ext uri="{FF2B5EF4-FFF2-40B4-BE49-F238E27FC236}">
                <a16:creationId xmlns:a16="http://schemas.microsoft.com/office/drawing/2014/main" id="{D2D3C520-CCB4-4ACB-AF8F-6654660E998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895600" y="3733800"/>
            <a:ext cx="35052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7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7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Date Placeholder 68">
            <a:extLst>
              <a:ext uri="{FF2B5EF4-FFF2-40B4-BE49-F238E27FC236}">
                <a16:creationId xmlns:a16="http://schemas.microsoft.com/office/drawing/2014/main" id="{E14544EF-1AE7-4902-9A0A-94ED21C8DB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B7E233F8-D85F-433C-955D-689F5998F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8007C2B8-3C4F-4EE5-8B14-16ADFE0EF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7D70EF-9ACB-44A1-B884-E814A2030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07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C81D5185-D801-4186-885B-9B07B962A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A079A75-794F-4D2D-AAA4-A3B448573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F86D5D8-1A79-43D0-952D-CA5C81916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F8764-6BBA-4D11-8E07-EFC74927C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29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02BF486-44E0-4F07-B16D-9AB1401B6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A599F5D-5684-4468-B0B6-ED05D9966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FC1C23A6-0A44-45BA-A865-F041C55B2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B3F67-20BB-4AAB-9D29-3E9BF8BB6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44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447800"/>
            <a:ext cx="7848600" cy="4678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2100AB7-BD48-4FEB-8EE4-F359573EB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6BDDF1EA-EF2C-4177-8252-5D7DBAF6E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505312C-4155-44A2-BFEE-12F142B14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59B54-A6A6-41A6-99EB-8AC941A17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79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38481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38481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5658E51-589E-4AE7-8F7C-87FB87674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C2F7DA4-993E-4A93-A990-4CB87D01A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7F84732-CC57-43CA-B3D1-ACD099520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C4AA2-1BF8-4968-9CD0-1E24A562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4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8481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447800"/>
            <a:ext cx="3848100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3862388"/>
            <a:ext cx="38481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02ECA5E2-9214-466B-AFB2-224836703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90821449-1064-4A51-930E-1A3E0568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3CD9E4C6-385F-4A1D-9FB7-E36B39C06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ED85E-9160-420A-9875-2AF254D15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22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7848600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862388"/>
            <a:ext cx="7848600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906C919D-9361-4C85-9E3E-7CC423F74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43C2B5F8-A1DF-4DC1-BA94-DA0F66E76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C3240D60-30EE-4FD0-BFD6-9779961B3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CE463-1036-4280-99C3-0DA3E414F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35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62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699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8481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38481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52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289AF141-1D5E-42A8-B6FA-66EAC6BDAF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0C086-8E80-4B3B-8F69-5E3BA9807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96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525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87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17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747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059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48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2E92EAE9-0546-4F51-8C6B-4F407924E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32B3300-ECCE-4D2E-8561-41435382B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FA66D3F-57FF-4B43-B0AE-B2F248D66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3D2C-46AD-4516-A690-9E4DDCCFE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1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8481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38481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54C2E05-5E77-4D4A-8C47-C281B5511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D49E408-8006-4E6D-BE9B-58FBE7268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411FEAAF-6C9C-4065-BDA5-5103095FC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044F2-7C6B-4D5F-8E4E-C078E6D68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8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83411962-9815-439A-B5FA-1FE40C52F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82C07D61-EF85-4708-B23D-FE74C8DD1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5CCDFCC0-6B03-4A32-9716-A21E8F3F8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60378-C7B3-4EF5-9A90-D777BCB0C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8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692650A-F285-4F38-AFE2-BA50DB2CA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745590D6-D848-45E6-8B52-E6889640C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AFDEAABF-0C84-46C7-AF2F-AB9EDE30E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3FDE3-2731-4EF3-95F7-FD228538C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61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438770DB-7DBB-4AA6-BAAC-CC1FCB84A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72D809DA-595D-4798-A566-4466B77A6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35B260A6-4F9A-41FA-AC75-B96C876C2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7643D-7710-4198-85E2-0586A12AD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46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1B3E851-E8F9-4E7F-ADEB-C583CC2F4D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8D83CDD-CB00-4C93-A921-E9C5CF077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E3D7A31-B1C8-4740-BB19-F582563C5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5A533-7999-4986-B8DB-5AB765CB1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74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5B3B319-4741-4A6F-AE86-AADC20302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447D4611-EDC4-43DA-89DF-B0DA5AC10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8E98797B-C0D7-4CE3-A19D-E4D7961A2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F8CDE-2DBF-49CC-AD5F-6D1B60935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15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>
            <a:extLst>
              <a:ext uri="{FF2B5EF4-FFF2-40B4-BE49-F238E27FC236}">
                <a16:creationId xmlns:a16="http://schemas.microsoft.com/office/drawing/2014/main" id="{7DFBC9D2-C288-450E-AB4C-4AA16AC0DEFA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3EE05F5D-4A5E-4F93-B629-9379B40298D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3668" name="Freeform 4">
              <a:extLst>
                <a:ext uri="{FF2B5EF4-FFF2-40B4-BE49-F238E27FC236}">
                  <a16:creationId xmlns:a16="http://schemas.microsoft.com/office/drawing/2014/main" id="{9CED2A83-F70F-45A9-A0EA-710E8EF8E7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29" name="Group 5">
              <a:extLst>
                <a:ext uri="{FF2B5EF4-FFF2-40B4-BE49-F238E27FC236}">
                  <a16:creationId xmlns:a16="http://schemas.microsoft.com/office/drawing/2014/main" id="{B27DD799-715D-4BD1-92DD-411D384D5EC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3670" name="Oval 6">
                <a:extLst>
                  <a:ext uri="{FF2B5EF4-FFF2-40B4-BE49-F238E27FC236}">
                    <a16:creationId xmlns:a16="http://schemas.microsoft.com/office/drawing/2014/main" id="{98F25EE1-47BB-4BBE-9CFB-3ABA07DB6EA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1" name="Oval 7">
                <a:extLst>
                  <a:ext uri="{FF2B5EF4-FFF2-40B4-BE49-F238E27FC236}">
                    <a16:creationId xmlns:a16="http://schemas.microsoft.com/office/drawing/2014/main" id="{6DC02882-D276-4383-8676-EDF1143117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2" name="Oval 8">
                <a:extLst>
                  <a:ext uri="{FF2B5EF4-FFF2-40B4-BE49-F238E27FC236}">
                    <a16:creationId xmlns:a16="http://schemas.microsoft.com/office/drawing/2014/main" id="{B45F1DF0-2886-4CF9-9123-84CD505A64C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3" name="Oval 9">
                <a:extLst>
                  <a:ext uri="{FF2B5EF4-FFF2-40B4-BE49-F238E27FC236}">
                    <a16:creationId xmlns:a16="http://schemas.microsoft.com/office/drawing/2014/main" id="{ED942B0F-E0A2-4C7E-B118-8A8650FE79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4" name="Oval 10">
                <a:extLst>
                  <a:ext uri="{FF2B5EF4-FFF2-40B4-BE49-F238E27FC236}">
                    <a16:creationId xmlns:a16="http://schemas.microsoft.com/office/drawing/2014/main" id="{A7C167D8-9B42-42B5-9AA4-88361BC829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5" name="Freeform 11">
                <a:extLst>
                  <a:ext uri="{FF2B5EF4-FFF2-40B4-BE49-F238E27FC236}">
                    <a16:creationId xmlns:a16="http://schemas.microsoft.com/office/drawing/2014/main" id="{278D9811-D7AA-4BC5-8603-C82E7BFD4C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6" name="Freeform 12">
                <a:extLst>
                  <a:ext uri="{FF2B5EF4-FFF2-40B4-BE49-F238E27FC236}">
                    <a16:creationId xmlns:a16="http://schemas.microsoft.com/office/drawing/2014/main" id="{8B5BE95C-72CA-4BEC-8104-E51D17A891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7" name="Freeform 13">
                <a:extLst>
                  <a:ext uri="{FF2B5EF4-FFF2-40B4-BE49-F238E27FC236}">
                    <a16:creationId xmlns:a16="http://schemas.microsoft.com/office/drawing/2014/main" id="{7F8D3253-489D-44B1-B393-0BAD008C54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8" name="Freeform 14">
                <a:extLst>
                  <a:ext uri="{FF2B5EF4-FFF2-40B4-BE49-F238E27FC236}">
                    <a16:creationId xmlns:a16="http://schemas.microsoft.com/office/drawing/2014/main" id="{C36ED90E-828B-414D-AC20-1005719AB2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9" name="Freeform 15">
                <a:extLst>
                  <a:ext uri="{FF2B5EF4-FFF2-40B4-BE49-F238E27FC236}">
                    <a16:creationId xmlns:a16="http://schemas.microsoft.com/office/drawing/2014/main" id="{4C4B6BA7-87FE-4FBF-82F0-769A3997A2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0" name="Oval 16">
                <a:extLst>
                  <a:ext uri="{FF2B5EF4-FFF2-40B4-BE49-F238E27FC236}">
                    <a16:creationId xmlns:a16="http://schemas.microsoft.com/office/drawing/2014/main" id="{5B5ADA90-CCAA-4999-B01C-3A48C22114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230" name="Group 17">
              <a:extLst>
                <a:ext uri="{FF2B5EF4-FFF2-40B4-BE49-F238E27FC236}">
                  <a16:creationId xmlns:a16="http://schemas.microsoft.com/office/drawing/2014/main" id="{976DF57D-4494-4A8B-BCAC-969369A86DC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3682" name="Oval 18">
                <a:extLst>
                  <a:ext uri="{FF2B5EF4-FFF2-40B4-BE49-F238E27FC236}">
                    <a16:creationId xmlns:a16="http://schemas.microsoft.com/office/drawing/2014/main" id="{7A967FC4-E570-41CC-9739-3EECB28A0A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3" name="Oval 19">
                <a:extLst>
                  <a:ext uri="{FF2B5EF4-FFF2-40B4-BE49-F238E27FC236}">
                    <a16:creationId xmlns:a16="http://schemas.microsoft.com/office/drawing/2014/main" id="{188D3E58-CA8D-462E-A4F5-97F5131BA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4" name="Oval 20">
                <a:extLst>
                  <a:ext uri="{FF2B5EF4-FFF2-40B4-BE49-F238E27FC236}">
                    <a16:creationId xmlns:a16="http://schemas.microsoft.com/office/drawing/2014/main" id="{A8AB99E5-4DB4-46CB-8166-954B667AEF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5" name="Oval 21">
                <a:extLst>
                  <a:ext uri="{FF2B5EF4-FFF2-40B4-BE49-F238E27FC236}">
                    <a16:creationId xmlns:a16="http://schemas.microsoft.com/office/drawing/2014/main" id="{451C411E-1DCA-4144-8DE7-19DEB736D4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6" name="Oval 22">
                <a:extLst>
                  <a:ext uri="{FF2B5EF4-FFF2-40B4-BE49-F238E27FC236}">
                    <a16:creationId xmlns:a16="http://schemas.microsoft.com/office/drawing/2014/main" id="{CDF64318-3235-4B44-A02D-FD9F16620F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7" name="Oval 23">
                <a:extLst>
                  <a:ext uri="{FF2B5EF4-FFF2-40B4-BE49-F238E27FC236}">
                    <a16:creationId xmlns:a16="http://schemas.microsoft.com/office/drawing/2014/main" id="{F564B9FA-4398-412B-9F3D-F6BB2C2D0A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8" name="Oval 24">
                <a:extLst>
                  <a:ext uri="{FF2B5EF4-FFF2-40B4-BE49-F238E27FC236}">
                    <a16:creationId xmlns:a16="http://schemas.microsoft.com/office/drawing/2014/main" id="{71778416-17EC-4F56-9E4E-CE83FB9E6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9" name="Oval 25">
                <a:extLst>
                  <a:ext uri="{FF2B5EF4-FFF2-40B4-BE49-F238E27FC236}">
                    <a16:creationId xmlns:a16="http://schemas.microsoft.com/office/drawing/2014/main" id="{FFB23343-886C-4626-AA27-462CAF2D318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0" name="Freeform 26">
                <a:extLst>
                  <a:ext uri="{FF2B5EF4-FFF2-40B4-BE49-F238E27FC236}">
                    <a16:creationId xmlns:a16="http://schemas.microsoft.com/office/drawing/2014/main" id="{23AA7EC8-1A15-415D-8204-6E698251C7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1" name="Freeform 27">
                <a:extLst>
                  <a:ext uri="{FF2B5EF4-FFF2-40B4-BE49-F238E27FC236}">
                    <a16:creationId xmlns:a16="http://schemas.microsoft.com/office/drawing/2014/main" id="{9DB68CE3-60C0-4B48-BFDC-1ECA53E55A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2" name="Freeform 28">
                <a:extLst>
                  <a:ext uri="{FF2B5EF4-FFF2-40B4-BE49-F238E27FC236}">
                    <a16:creationId xmlns:a16="http://schemas.microsoft.com/office/drawing/2014/main" id="{181CEA1C-D731-4C7A-942E-2CFC73C22E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3" name="Freeform 29">
                <a:extLst>
                  <a:ext uri="{FF2B5EF4-FFF2-40B4-BE49-F238E27FC236}">
                    <a16:creationId xmlns:a16="http://schemas.microsoft.com/office/drawing/2014/main" id="{BB54B7ED-0996-40E1-844C-5B201F9028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4" name="Freeform 30">
                <a:extLst>
                  <a:ext uri="{FF2B5EF4-FFF2-40B4-BE49-F238E27FC236}">
                    <a16:creationId xmlns:a16="http://schemas.microsoft.com/office/drawing/2014/main" id="{B2E11B71-22BA-43CB-B9F1-B7995865AD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5" name="Freeform 31">
                <a:extLst>
                  <a:ext uri="{FF2B5EF4-FFF2-40B4-BE49-F238E27FC236}">
                    <a16:creationId xmlns:a16="http://schemas.microsoft.com/office/drawing/2014/main" id="{F07EDC08-31F6-4503-80F1-FFCA16A71D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6" name="Freeform 32">
                <a:extLst>
                  <a:ext uri="{FF2B5EF4-FFF2-40B4-BE49-F238E27FC236}">
                    <a16:creationId xmlns:a16="http://schemas.microsoft.com/office/drawing/2014/main" id="{83045634-90D7-4BD9-9194-1D57221450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7" name="Freeform 33">
                <a:extLst>
                  <a:ext uri="{FF2B5EF4-FFF2-40B4-BE49-F238E27FC236}">
                    <a16:creationId xmlns:a16="http://schemas.microsoft.com/office/drawing/2014/main" id="{C6C4E0DA-1DAF-4E6D-A2D0-3DAF8A3258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8" name="Freeform 34">
                <a:extLst>
                  <a:ext uri="{FF2B5EF4-FFF2-40B4-BE49-F238E27FC236}">
                    <a16:creationId xmlns:a16="http://schemas.microsoft.com/office/drawing/2014/main" id="{4FA709BC-FDAF-4E30-A06C-448F525D51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9" name="Freeform 35">
                <a:extLst>
                  <a:ext uri="{FF2B5EF4-FFF2-40B4-BE49-F238E27FC236}">
                    <a16:creationId xmlns:a16="http://schemas.microsoft.com/office/drawing/2014/main" id="{A29A365C-9CB0-441C-90BA-C88E075A6F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231" name="Group 36">
              <a:extLst>
                <a:ext uri="{FF2B5EF4-FFF2-40B4-BE49-F238E27FC236}">
                  <a16:creationId xmlns:a16="http://schemas.microsoft.com/office/drawing/2014/main" id="{A9FFCE6E-C63B-4AC1-8441-92F5ACD2EC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701" name="Freeform 37">
                <a:extLst>
                  <a:ext uri="{FF2B5EF4-FFF2-40B4-BE49-F238E27FC236}">
                    <a16:creationId xmlns:a16="http://schemas.microsoft.com/office/drawing/2014/main" id="{01216655-8BB4-4923-8587-BAAF136DC0B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2" name="Freeform 38">
                <a:extLst>
                  <a:ext uri="{FF2B5EF4-FFF2-40B4-BE49-F238E27FC236}">
                    <a16:creationId xmlns:a16="http://schemas.microsoft.com/office/drawing/2014/main" id="{A844F942-EDA8-4DE6-8527-D95342550A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3" name="Freeform 39">
                <a:extLst>
                  <a:ext uri="{FF2B5EF4-FFF2-40B4-BE49-F238E27FC236}">
                    <a16:creationId xmlns:a16="http://schemas.microsoft.com/office/drawing/2014/main" id="{91A12B77-B651-4EE3-A729-485030FB85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4" name="Freeform 40">
                <a:extLst>
                  <a:ext uri="{FF2B5EF4-FFF2-40B4-BE49-F238E27FC236}">
                    <a16:creationId xmlns:a16="http://schemas.microsoft.com/office/drawing/2014/main" id="{27C0081C-4199-476C-A056-C01A180454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5" name="Freeform 41">
                <a:extLst>
                  <a:ext uri="{FF2B5EF4-FFF2-40B4-BE49-F238E27FC236}">
                    <a16:creationId xmlns:a16="http://schemas.microsoft.com/office/drawing/2014/main" id="{2DE8404C-B26B-4C99-82CE-F4F842D9D9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6" name="Freeform 42">
                <a:extLst>
                  <a:ext uri="{FF2B5EF4-FFF2-40B4-BE49-F238E27FC236}">
                    <a16:creationId xmlns:a16="http://schemas.microsoft.com/office/drawing/2014/main" id="{BD485563-87B2-4587-B3B0-52F08B576F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7" name="Freeform 43">
                <a:extLst>
                  <a:ext uri="{FF2B5EF4-FFF2-40B4-BE49-F238E27FC236}">
                    <a16:creationId xmlns:a16="http://schemas.microsoft.com/office/drawing/2014/main" id="{2AE175E4-BDE2-4EE0-AFD0-76035E4F60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8" name="Freeform 44">
                <a:extLst>
                  <a:ext uri="{FF2B5EF4-FFF2-40B4-BE49-F238E27FC236}">
                    <a16:creationId xmlns:a16="http://schemas.microsoft.com/office/drawing/2014/main" id="{80C7B397-74BC-4847-80E9-FAC4801DAA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9" name="Freeform 45">
                <a:extLst>
                  <a:ext uri="{FF2B5EF4-FFF2-40B4-BE49-F238E27FC236}">
                    <a16:creationId xmlns:a16="http://schemas.microsoft.com/office/drawing/2014/main" id="{601F2D5A-F067-4518-A0DA-F164FCB1FB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0" name="Freeform 46">
                <a:extLst>
                  <a:ext uri="{FF2B5EF4-FFF2-40B4-BE49-F238E27FC236}">
                    <a16:creationId xmlns:a16="http://schemas.microsoft.com/office/drawing/2014/main" id="{76F27BE8-FB61-49CC-B88F-F3479B7A79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1" name="Freeform 47">
                <a:extLst>
                  <a:ext uri="{FF2B5EF4-FFF2-40B4-BE49-F238E27FC236}">
                    <a16:creationId xmlns:a16="http://schemas.microsoft.com/office/drawing/2014/main" id="{07798539-AAE9-4D93-B61A-FF6B795E43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2" name="Oval 48">
                <a:extLst>
                  <a:ext uri="{FF2B5EF4-FFF2-40B4-BE49-F238E27FC236}">
                    <a16:creationId xmlns:a16="http://schemas.microsoft.com/office/drawing/2014/main" id="{CB2B287D-1612-4427-BF28-69BB0C8EAF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3" name="Oval 49">
                <a:extLst>
                  <a:ext uri="{FF2B5EF4-FFF2-40B4-BE49-F238E27FC236}">
                    <a16:creationId xmlns:a16="http://schemas.microsoft.com/office/drawing/2014/main" id="{168231C2-E80E-4138-A6AD-1677002DD0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4" name="Oval 50">
                <a:extLst>
                  <a:ext uri="{FF2B5EF4-FFF2-40B4-BE49-F238E27FC236}">
                    <a16:creationId xmlns:a16="http://schemas.microsoft.com/office/drawing/2014/main" id="{C014B111-63D4-4610-9915-F0B9F5D218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5" name="Oval 51">
                <a:extLst>
                  <a:ext uri="{FF2B5EF4-FFF2-40B4-BE49-F238E27FC236}">
                    <a16:creationId xmlns:a16="http://schemas.microsoft.com/office/drawing/2014/main" id="{9AC76D28-6DB8-4643-B73D-66F87D358B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6" name="Oval 52">
                <a:extLst>
                  <a:ext uri="{FF2B5EF4-FFF2-40B4-BE49-F238E27FC236}">
                    <a16:creationId xmlns:a16="http://schemas.microsoft.com/office/drawing/2014/main" id="{D5E280C5-B684-4C5F-AD42-612B2B4C0F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7" name="Oval 53">
                <a:extLst>
                  <a:ext uri="{FF2B5EF4-FFF2-40B4-BE49-F238E27FC236}">
                    <a16:creationId xmlns:a16="http://schemas.microsoft.com/office/drawing/2014/main" id="{35CC34C0-57DD-4934-BA19-1F8E0BAAD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232" name="Group 54">
              <a:extLst>
                <a:ext uri="{FF2B5EF4-FFF2-40B4-BE49-F238E27FC236}">
                  <a16:creationId xmlns:a16="http://schemas.microsoft.com/office/drawing/2014/main" id="{10755927-6D6A-4A0B-BA13-BAB985EC525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719" name="Freeform 55">
                <a:extLst>
                  <a:ext uri="{FF2B5EF4-FFF2-40B4-BE49-F238E27FC236}">
                    <a16:creationId xmlns:a16="http://schemas.microsoft.com/office/drawing/2014/main" id="{F2130B20-AEBF-43FA-886B-58EBBD1A97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0" name="Freeform 56">
                <a:extLst>
                  <a:ext uri="{FF2B5EF4-FFF2-40B4-BE49-F238E27FC236}">
                    <a16:creationId xmlns:a16="http://schemas.microsoft.com/office/drawing/2014/main" id="{CE825F56-5F87-4BDE-BD1D-ADE12055B1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1" name="Freeform 57">
                <a:extLst>
                  <a:ext uri="{FF2B5EF4-FFF2-40B4-BE49-F238E27FC236}">
                    <a16:creationId xmlns:a16="http://schemas.microsoft.com/office/drawing/2014/main" id="{9023FCF1-C429-46DF-9DC3-2F7491F9FF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2" name="Freeform 58">
                <a:extLst>
                  <a:ext uri="{FF2B5EF4-FFF2-40B4-BE49-F238E27FC236}">
                    <a16:creationId xmlns:a16="http://schemas.microsoft.com/office/drawing/2014/main" id="{9B1F21A1-F639-455F-8B8F-17910EBDE6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3" name="Freeform 59">
                <a:extLst>
                  <a:ext uri="{FF2B5EF4-FFF2-40B4-BE49-F238E27FC236}">
                    <a16:creationId xmlns:a16="http://schemas.microsoft.com/office/drawing/2014/main" id="{A4077A12-667E-41C3-A859-ED3188FA18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4" name="Freeform 60">
                <a:extLst>
                  <a:ext uri="{FF2B5EF4-FFF2-40B4-BE49-F238E27FC236}">
                    <a16:creationId xmlns:a16="http://schemas.microsoft.com/office/drawing/2014/main" id="{3E204B57-6108-49B1-915A-DE73474672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5" name="Freeform 61">
                <a:extLst>
                  <a:ext uri="{FF2B5EF4-FFF2-40B4-BE49-F238E27FC236}">
                    <a16:creationId xmlns:a16="http://schemas.microsoft.com/office/drawing/2014/main" id="{D2403869-C61C-41B5-97A6-DBBF05847EB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240" name="Group 62">
                <a:extLst>
                  <a:ext uri="{FF2B5EF4-FFF2-40B4-BE49-F238E27FC236}">
                    <a16:creationId xmlns:a16="http://schemas.microsoft.com/office/drawing/2014/main" id="{291AB65D-D218-4B4C-8DDB-763E023D6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727" name="Oval 63">
                  <a:extLst>
                    <a:ext uri="{FF2B5EF4-FFF2-40B4-BE49-F238E27FC236}">
                      <a16:creationId xmlns:a16="http://schemas.microsoft.com/office/drawing/2014/main" id="{27C596FD-954A-4237-843A-46BB956C669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28" name="Oval 64">
                  <a:extLst>
                    <a:ext uri="{FF2B5EF4-FFF2-40B4-BE49-F238E27FC236}">
                      <a16:creationId xmlns:a16="http://schemas.microsoft.com/office/drawing/2014/main" id="{7009F872-F69A-4F9D-B89E-1A866783282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29" name="Oval 65">
                  <a:extLst>
                    <a:ext uri="{FF2B5EF4-FFF2-40B4-BE49-F238E27FC236}">
                      <a16:creationId xmlns:a16="http://schemas.microsoft.com/office/drawing/2014/main" id="{EDFC98EA-00D7-4A77-B2EC-D02EB30FF79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30" name="Oval 66">
                  <a:extLst>
                    <a:ext uri="{FF2B5EF4-FFF2-40B4-BE49-F238E27FC236}">
                      <a16:creationId xmlns:a16="http://schemas.microsoft.com/office/drawing/2014/main" id="{207DE304-E1CE-4C97-9C72-65A6B10D603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13731" name="Rectangle 67">
            <a:extLst>
              <a:ext uri="{FF2B5EF4-FFF2-40B4-BE49-F238E27FC236}">
                <a16:creationId xmlns:a16="http://schemas.microsoft.com/office/drawing/2014/main" id="{88874581-7D8D-453F-8D8D-8FC2EA23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732" name="Rectangle 68">
            <a:extLst>
              <a:ext uri="{FF2B5EF4-FFF2-40B4-BE49-F238E27FC236}">
                <a16:creationId xmlns:a16="http://schemas.microsoft.com/office/drawing/2014/main" id="{89532BAE-90F7-4D1B-90A4-8C76F4285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7848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733" name="Rectangle 69">
            <a:extLst>
              <a:ext uri="{FF2B5EF4-FFF2-40B4-BE49-F238E27FC236}">
                <a16:creationId xmlns:a16="http://schemas.microsoft.com/office/drawing/2014/main" id="{1637D303-A9DC-47C5-A669-BAA08A59F8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365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CMS Task Force meeting 2 November 24, 2008</a:t>
            </a:r>
          </a:p>
        </p:txBody>
      </p:sp>
      <p:sp>
        <p:nvSpPr>
          <p:cNvPr id="113734" name="Rectangle 70">
            <a:extLst>
              <a:ext uri="{FF2B5EF4-FFF2-40B4-BE49-F238E27FC236}">
                <a16:creationId xmlns:a16="http://schemas.microsoft.com/office/drawing/2014/main" id="{CA45D940-E95A-47CD-98FD-E704E48240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F.Faccio – CERN/PH/ESE</a:t>
            </a:r>
          </a:p>
        </p:txBody>
      </p:sp>
      <p:sp>
        <p:nvSpPr>
          <p:cNvPr id="113735" name="Rectangle 71">
            <a:extLst>
              <a:ext uri="{FF2B5EF4-FFF2-40B4-BE49-F238E27FC236}">
                <a16:creationId xmlns:a16="http://schemas.microsoft.com/office/drawing/2014/main" id="{A6C6AAD7-52DB-4A05-9ADD-3BE06D791C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F0E6A5B2-0225-4794-8E20-55F9D570E3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3736" name="Line 72">
            <a:extLst>
              <a:ext uri="{FF2B5EF4-FFF2-40B4-BE49-F238E27FC236}">
                <a16:creationId xmlns:a16="http://schemas.microsoft.com/office/drawing/2014/main" id="{5965FA87-0FEC-484A-8CC2-AFDBE46E73C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8200" y="1219200"/>
            <a:ext cx="7620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737" name="Rectangle 73">
            <a:extLst>
              <a:ext uri="{FF2B5EF4-FFF2-40B4-BE49-F238E27FC236}">
                <a16:creationId xmlns:a16="http://schemas.microsoft.com/office/drawing/2014/main" id="{4D9EAAB8-7454-4683-AAE4-077223C207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85800"/>
            <a:ext cx="304800" cy="5410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738" name="Rectangle 74">
            <a:extLst>
              <a:ext uri="{FF2B5EF4-FFF2-40B4-BE49-F238E27FC236}">
                <a16:creationId xmlns:a16="http://schemas.microsoft.com/office/drawing/2014/main" id="{80213742-12DF-4C6E-BDD3-24B1723D6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85800" cy="12954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6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3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>
            <a:extLst>
              <a:ext uri="{FF2B5EF4-FFF2-40B4-BE49-F238E27FC236}">
                <a16:creationId xmlns:a16="http://schemas.microsoft.com/office/drawing/2014/main" id="{0511C7D8-C6A3-413A-801D-80B1CBA9516F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1DB28A71-1F97-40FF-9421-60BDBA136C37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3668" name="Freeform 4">
              <a:extLst>
                <a:ext uri="{FF2B5EF4-FFF2-40B4-BE49-F238E27FC236}">
                  <a16:creationId xmlns:a16="http://schemas.microsoft.com/office/drawing/2014/main" id="{E3F4F2EF-B26E-43D3-BFF5-2C3E05EEFA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50" name="Group 5">
              <a:extLst>
                <a:ext uri="{FF2B5EF4-FFF2-40B4-BE49-F238E27FC236}">
                  <a16:creationId xmlns:a16="http://schemas.microsoft.com/office/drawing/2014/main" id="{CB21BB67-EA2E-4ED6-8A00-5A671F419D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3670" name="Oval 6">
                <a:extLst>
                  <a:ext uri="{FF2B5EF4-FFF2-40B4-BE49-F238E27FC236}">
                    <a16:creationId xmlns:a16="http://schemas.microsoft.com/office/drawing/2014/main" id="{378B2AF9-8AEB-4CAB-B5F9-6B6661FAA2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1" name="Oval 7">
                <a:extLst>
                  <a:ext uri="{FF2B5EF4-FFF2-40B4-BE49-F238E27FC236}">
                    <a16:creationId xmlns:a16="http://schemas.microsoft.com/office/drawing/2014/main" id="{3608B0FC-60DB-4D37-89EC-54058D0EA8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2" name="Oval 8">
                <a:extLst>
                  <a:ext uri="{FF2B5EF4-FFF2-40B4-BE49-F238E27FC236}">
                    <a16:creationId xmlns:a16="http://schemas.microsoft.com/office/drawing/2014/main" id="{6242E39C-B805-4D92-B6D7-3B0C87FEEF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3" name="Oval 9">
                <a:extLst>
                  <a:ext uri="{FF2B5EF4-FFF2-40B4-BE49-F238E27FC236}">
                    <a16:creationId xmlns:a16="http://schemas.microsoft.com/office/drawing/2014/main" id="{68DB4D8D-7350-44A3-B496-081927A654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4" name="Oval 10">
                <a:extLst>
                  <a:ext uri="{FF2B5EF4-FFF2-40B4-BE49-F238E27FC236}">
                    <a16:creationId xmlns:a16="http://schemas.microsoft.com/office/drawing/2014/main" id="{A28F04A7-D028-420D-8EB7-E25315E97C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5" name="Freeform 11">
                <a:extLst>
                  <a:ext uri="{FF2B5EF4-FFF2-40B4-BE49-F238E27FC236}">
                    <a16:creationId xmlns:a16="http://schemas.microsoft.com/office/drawing/2014/main" id="{BC33BD72-4790-4791-9292-A1A89B6834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6" name="Freeform 12">
                <a:extLst>
                  <a:ext uri="{FF2B5EF4-FFF2-40B4-BE49-F238E27FC236}">
                    <a16:creationId xmlns:a16="http://schemas.microsoft.com/office/drawing/2014/main" id="{88DB6D44-9E03-4B9F-B9FE-5E6557265B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7" name="Freeform 13">
                <a:extLst>
                  <a:ext uri="{FF2B5EF4-FFF2-40B4-BE49-F238E27FC236}">
                    <a16:creationId xmlns:a16="http://schemas.microsoft.com/office/drawing/2014/main" id="{8F79C948-328B-4A98-A8B4-F6B7CFFF49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8" name="Freeform 14">
                <a:extLst>
                  <a:ext uri="{FF2B5EF4-FFF2-40B4-BE49-F238E27FC236}">
                    <a16:creationId xmlns:a16="http://schemas.microsoft.com/office/drawing/2014/main" id="{5FA28D87-2E39-4FE6-8554-6F5213CF99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79" name="Freeform 15">
                <a:extLst>
                  <a:ext uri="{FF2B5EF4-FFF2-40B4-BE49-F238E27FC236}">
                    <a16:creationId xmlns:a16="http://schemas.microsoft.com/office/drawing/2014/main" id="{3CBB45AD-15F2-40A0-8556-857B98D377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0" name="Oval 16">
                <a:extLst>
                  <a:ext uri="{FF2B5EF4-FFF2-40B4-BE49-F238E27FC236}">
                    <a16:creationId xmlns:a16="http://schemas.microsoft.com/office/drawing/2014/main" id="{EAF033B9-56C6-46C0-984A-E1E31B494A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251" name="Group 17">
              <a:extLst>
                <a:ext uri="{FF2B5EF4-FFF2-40B4-BE49-F238E27FC236}">
                  <a16:creationId xmlns:a16="http://schemas.microsoft.com/office/drawing/2014/main" id="{D6FB275E-B429-4326-85C2-0816C012238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3682" name="Oval 18">
                <a:extLst>
                  <a:ext uri="{FF2B5EF4-FFF2-40B4-BE49-F238E27FC236}">
                    <a16:creationId xmlns:a16="http://schemas.microsoft.com/office/drawing/2014/main" id="{974DECC1-CEF5-4462-A9B3-691909DEF8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3" name="Oval 19">
                <a:extLst>
                  <a:ext uri="{FF2B5EF4-FFF2-40B4-BE49-F238E27FC236}">
                    <a16:creationId xmlns:a16="http://schemas.microsoft.com/office/drawing/2014/main" id="{4CF1A363-8DB1-47C7-9705-5CA870FF05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4" name="Oval 20">
                <a:extLst>
                  <a:ext uri="{FF2B5EF4-FFF2-40B4-BE49-F238E27FC236}">
                    <a16:creationId xmlns:a16="http://schemas.microsoft.com/office/drawing/2014/main" id="{3E5DAC4F-B027-437D-A18C-4F3BEBB4DF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5" name="Oval 21">
                <a:extLst>
                  <a:ext uri="{FF2B5EF4-FFF2-40B4-BE49-F238E27FC236}">
                    <a16:creationId xmlns:a16="http://schemas.microsoft.com/office/drawing/2014/main" id="{01609EC2-599C-45E2-84EE-7D2C05ECA1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6" name="Oval 22">
                <a:extLst>
                  <a:ext uri="{FF2B5EF4-FFF2-40B4-BE49-F238E27FC236}">
                    <a16:creationId xmlns:a16="http://schemas.microsoft.com/office/drawing/2014/main" id="{B978A8AE-8DF4-4AD0-8080-6C6981F578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7" name="Oval 23">
                <a:extLst>
                  <a:ext uri="{FF2B5EF4-FFF2-40B4-BE49-F238E27FC236}">
                    <a16:creationId xmlns:a16="http://schemas.microsoft.com/office/drawing/2014/main" id="{ED34F129-0072-4299-811D-9212416556B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8" name="Oval 24">
                <a:extLst>
                  <a:ext uri="{FF2B5EF4-FFF2-40B4-BE49-F238E27FC236}">
                    <a16:creationId xmlns:a16="http://schemas.microsoft.com/office/drawing/2014/main" id="{6DB9A711-A3FD-4E2C-B340-A8F7733FB4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89" name="Oval 25">
                <a:extLst>
                  <a:ext uri="{FF2B5EF4-FFF2-40B4-BE49-F238E27FC236}">
                    <a16:creationId xmlns:a16="http://schemas.microsoft.com/office/drawing/2014/main" id="{8B66A328-E316-44A6-BE39-FCE9028E1D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0" name="Freeform 26">
                <a:extLst>
                  <a:ext uri="{FF2B5EF4-FFF2-40B4-BE49-F238E27FC236}">
                    <a16:creationId xmlns:a16="http://schemas.microsoft.com/office/drawing/2014/main" id="{4EBDCA92-EF55-41A2-A0D8-E35F1DF41D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1" name="Freeform 27">
                <a:extLst>
                  <a:ext uri="{FF2B5EF4-FFF2-40B4-BE49-F238E27FC236}">
                    <a16:creationId xmlns:a16="http://schemas.microsoft.com/office/drawing/2014/main" id="{03511C36-01EC-4FEB-85BC-33EB1D89EE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2" name="Freeform 28">
                <a:extLst>
                  <a:ext uri="{FF2B5EF4-FFF2-40B4-BE49-F238E27FC236}">
                    <a16:creationId xmlns:a16="http://schemas.microsoft.com/office/drawing/2014/main" id="{A5E32237-FC4A-4CA9-821E-D0B3C138CA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3" name="Freeform 29">
                <a:extLst>
                  <a:ext uri="{FF2B5EF4-FFF2-40B4-BE49-F238E27FC236}">
                    <a16:creationId xmlns:a16="http://schemas.microsoft.com/office/drawing/2014/main" id="{8AC6A96B-F4C7-4661-AEDD-E839EC8F36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4" name="Freeform 30">
                <a:extLst>
                  <a:ext uri="{FF2B5EF4-FFF2-40B4-BE49-F238E27FC236}">
                    <a16:creationId xmlns:a16="http://schemas.microsoft.com/office/drawing/2014/main" id="{037E0A81-4B2B-4565-8951-EE26CB3EAC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5" name="Freeform 31">
                <a:extLst>
                  <a:ext uri="{FF2B5EF4-FFF2-40B4-BE49-F238E27FC236}">
                    <a16:creationId xmlns:a16="http://schemas.microsoft.com/office/drawing/2014/main" id="{01EB3BF7-687E-437C-BC6B-C4A03BF56D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6" name="Freeform 32">
                <a:extLst>
                  <a:ext uri="{FF2B5EF4-FFF2-40B4-BE49-F238E27FC236}">
                    <a16:creationId xmlns:a16="http://schemas.microsoft.com/office/drawing/2014/main" id="{4D34ED3B-78DB-4240-BE73-5BA88B6E7F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7" name="Freeform 33">
                <a:extLst>
                  <a:ext uri="{FF2B5EF4-FFF2-40B4-BE49-F238E27FC236}">
                    <a16:creationId xmlns:a16="http://schemas.microsoft.com/office/drawing/2014/main" id="{EEFE3D4E-2644-43BC-AA95-2CD01EE644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8" name="Freeform 34">
                <a:extLst>
                  <a:ext uri="{FF2B5EF4-FFF2-40B4-BE49-F238E27FC236}">
                    <a16:creationId xmlns:a16="http://schemas.microsoft.com/office/drawing/2014/main" id="{776161A9-0820-49D5-A8A0-DF7F092D96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699" name="Freeform 35">
                <a:extLst>
                  <a:ext uri="{FF2B5EF4-FFF2-40B4-BE49-F238E27FC236}">
                    <a16:creationId xmlns:a16="http://schemas.microsoft.com/office/drawing/2014/main" id="{EF6549B1-616A-4A6E-9D68-8FE55D3AB2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252" name="Group 36">
              <a:extLst>
                <a:ext uri="{FF2B5EF4-FFF2-40B4-BE49-F238E27FC236}">
                  <a16:creationId xmlns:a16="http://schemas.microsoft.com/office/drawing/2014/main" id="{2014F3AB-A676-4BD5-951C-969AA788150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701" name="Freeform 37">
                <a:extLst>
                  <a:ext uri="{FF2B5EF4-FFF2-40B4-BE49-F238E27FC236}">
                    <a16:creationId xmlns:a16="http://schemas.microsoft.com/office/drawing/2014/main" id="{003A8296-718B-4EA2-90A7-073572AA9FAD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2" name="Freeform 38">
                <a:extLst>
                  <a:ext uri="{FF2B5EF4-FFF2-40B4-BE49-F238E27FC236}">
                    <a16:creationId xmlns:a16="http://schemas.microsoft.com/office/drawing/2014/main" id="{B2FB9553-D340-48FE-9336-3713E5177C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3" name="Freeform 39">
                <a:extLst>
                  <a:ext uri="{FF2B5EF4-FFF2-40B4-BE49-F238E27FC236}">
                    <a16:creationId xmlns:a16="http://schemas.microsoft.com/office/drawing/2014/main" id="{AF18F5C6-55DB-4A53-BEF9-4F715CA9CB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4" name="Freeform 40">
                <a:extLst>
                  <a:ext uri="{FF2B5EF4-FFF2-40B4-BE49-F238E27FC236}">
                    <a16:creationId xmlns:a16="http://schemas.microsoft.com/office/drawing/2014/main" id="{CA65BC21-0EFF-4C33-9289-53A83EF3A9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5" name="Freeform 41">
                <a:extLst>
                  <a:ext uri="{FF2B5EF4-FFF2-40B4-BE49-F238E27FC236}">
                    <a16:creationId xmlns:a16="http://schemas.microsoft.com/office/drawing/2014/main" id="{9E12EA2D-514C-4EA7-AA5C-206226DE22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6" name="Freeform 42">
                <a:extLst>
                  <a:ext uri="{FF2B5EF4-FFF2-40B4-BE49-F238E27FC236}">
                    <a16:creationId xmlns:a16="http://schemas.microsoft.com/office/drawing/2014/main" id="{F0D16FDB-BF71-4D46-A597-68A5B7383D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7" name="Freeform 43">
                <a:extLst>
                  <a:ext uri="{FF2B5EF4-FFF2-40B4-BE49-F238E27FC236}">
                    <a16:creationId xmlns:a16="http://schemas.microsoft.com/office/drawing/2014/main" id="{B1456E05-B6E3-45F8-955F-20AF94C174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8" name="Freeform 44">
                <a:extLst>
                  <a:ext uri="{FF2B5EF4-FFF2-40B4-BE49-F238E27FC236}">
                    <a16:creationId xmlns:a16="http://schemas.microsoft.com/office/drawing/2014/main" id="{EC2482A0-F498-4419-AF15-18E3A86957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09" name="Freeform 45">
                <a:extLst>
                  <a:ext uri="{FF2B5EF4-FFF2-40B4-BE49-F238E27FC236}">
                    <a16:creationId xmlns:a16="http://schemas.microsoft.com/office/drawing/2014/main" id="{B9A03364-3687-41F2-99EC-337E535397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0" name="Freeform 46">
                <a:extLst>
                  <a:ext uri="{FF2B5EF4-FFF2-40B4-BE49-F238E27FC236}">
                    <a16:creationId xmlns:a16="http://schemas.microsoft.com/office/drawing/2014/main" id="{4A2E9877-2476-4CE5-AC77-3B17E82001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1" name="Freeform 47">
                <a:extLst>
                  <a:ext uri="{FF2B5EF4-FFF2-40B4-BE49-F238E27FC236}">
                    <a16:creationId xmlns:a16="http://schemas.microsoft.com/office/drawing/2014/main" id="{F83D0852-E8BE-43A8-ABF5-589D06D003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2" name="Oval 48">
                <a:extLst>
                  <a:ext uri="{FF2B5EF4-FFF2-40B4-BE49-F238E27FC236}">
                    <a16:creationId xmlns:a16="http://schemas.microsoft.com/office/drawing/2014/main" id="{155E046B-A95E-4FB9-B4CF-04911DC869B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3" name="Oval 49">
                <a:extLst>
                  <a:ext uri="{FF2B5EF4-FFF2-40B4-BE49-F238E27FC236}">
                    <a16:creationId xmlns:a16="http://schemas.microsoft.com/office/drawing/2014/main" id="{A217F409-C484-4457-A948-42FDE181FB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4" name="Oval 50">
                <a:extLst>
                  <a:ext uri="{FF2B5EF4-FFF2-40B4-BE49-F238E27FC236}">
                    <a16:creationId xmlns:a16="http://schemas.microsoft.com/office/drawing/2014/main" id="{F0D9FE31-894D-45D4-98F5-BA90446707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5" name="Oval 51">
                <a:extLst>
                  <a:ext uri="{FF2B5EF4-FFF2-40B4-BE49-F238E27FC236}">
                    <a16:creationId xmlns:a16="http://schemas.microsoft.com/office/drawing/2014/main" id="{DED12754-95B4-4742-AE82-61945ABE00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6" name="Oval 52">
                <a:extLst>
                  <a:ext uri="{FF2B5EF4-FFF2-40B4-BE49-F238E27FC236}">
                    <a16:creationId xmlns:a16="http://schemas.microsoft.com/office/drawing/2014/main" id="{D8790C7A-A035-41C4-A383-01AAE599346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17" name="Oval 53">
                <a:extLst>
                  <a:ext uri="{FF2B5EF4-FFF2-40B4-BE49-F238E27FC236}">
                    <a16:creationId xmlns:a16="http://schemas.microsoft.com/office/drawing/2014/main" id="{AFDE776B-F32A-41BA-8B66-E55A2A6F21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253" name="Group 54">
              <a:extLst>
                <a:ext uri="{FF2B5EF4-FFF2-40B4-BE49-F238E27FC236}">
                  <a16:creationId xmlns:a16="http://schemas.microsoft.com/office/drawing/2014/main" id="{48F9BEAD-0101-479E-AD64-593F9C646ED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719" name="Freeform 55">
                <a:extLst>
                  <a:ext uri="{FF2B5EF4-FFF2-40B4-BE49-F238E27FC236}">
                    <a16:creationId xmlns:a16="http://schemas.microsoft.com/office/drawing/2014/main" id="{B06BB4CE-7C76-41BF-BB0B-18B8F6E564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0" name="Freeform 56">
                <a:extLst>
                  <a:ext uri="{FF2B5EF4-FFF2-40B4-BE49-F238E27FC236}">
                    <a16:creationId xmlns:a16="http://schemas.microsoft.com/office/drawing/2014/main" id="{5D2C0CEE-B2D1-46BD-9DDA-A9D4444975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1" name="Freeform 57">
                <a:extLst>
                  <a:ext uri="{FF2B5EF4-FFF2-40B4-BE49-F238E27FC236}">
                    <a16:creationId xmlns:a16="http://schemas.microsoft.com/office/drawing/2014/main" id="{519E6FE2-6030-4597-89DD-3F0EF711A5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2" name="Freeform 58">
                <a:extLst>
                  <a:ext uri="{FF2B5EF4-FFF2-40B4-BE49-F238E27FC236}">
                    <a16:creationId xmlns:a16="http://schemas.microsoft.com/office/drawing/2014/main" id="{6FE31300-AC45-4B1B-963B-EE4AF7D039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3" name="Freeform 59">
                <a:extLst>
                  <a:ext uri="{FF2B5EF4-FFF2-40B4-BE49-F238E27FC236}">
                    <a16:creationId xmlns:a16="http://schemas.microsoft.com/office/drawing/2014/main" id="{C0A18F1F-4EFC-4D3F-BE71-96E63D2E52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4" name="Freeform 60">
                <a:extLst>
                  <a:ext uri="{FF2B5EF4-FFF2-40B4-BE49-F238E27FC236}">
                    <a16:creationId xmlns:a16="http://schemas.microsoft.com/office/drawing/2014/main" id="{A461E898-5757-415A-9946-A94DFEFC6F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725" name="Freeform 61">
                <a:extLst>
                  <a:ext uri="{FF2B5EF4-FFF2-40B4-BE49-F238E27FC236}">
                    <a16:creationId xmlns:a16="http://schemas.microsoft.com/office/drawing/2014/main" id="{36271111-19F2-44B4-9895-70935C8D38B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261" name="Group 62">
                <a:extLst>
                  <a:ext uri="{FF2B5EF4-FFF2-40B4-BE49-F238E27FC236}">
                    <a16:creationId xmlns:a16="http://schemas.microsoft.com/office/drawing/2014/main" id="{C27D5BCA-5B7C-4A53-971A-C5C3E8F91D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727" name="Oval 63">
                  <a:extLst>
                    <a:ext uri="{FF2B5EF4-FFF2-40B4-BE49-F238E27FC236}">
                      <a16:creationId xmlns:a16="http://schemas.microsoft.com/office/drawing/2014/main" id="{E0635FB2-BFAF-4A84-8FCF-9854704682E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28" name="Oval 64">
                  <a:extLst>
                    <a:ext uri="{FF2B5EF4-FFF2-40B4-BE49-F238E27FC236}">
                      <a16:creationId xmlns:a16="http://schemas.microsoft.com/office/drawing/2014/main" id="{E3EB5F49-EC4A-4992-ABCE-4B74E954623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29" name="Oval 65">
                  <a:extLst>
                    <a:ext uri="{FF2B5EF4-FFF2-40B4-BE49-F238E27FC236}">
                      <a16:creationId xmlns:a16="http://schemas.microsoft.com/office/drawing/2014/main" id="{41B68E9C-7443-4EDA-A773-6FE17D1DDAD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30" name="Oval 66">
                  <a:extLst>
                    <a:ext uri="{FF2B5EF4-FFF2-40B4-BE49-F238E27FC236}">
                      <a16:creationId xmlns:a16="http://schemas.microsoft.com/office/drawing/2014/main" id="{056014F4-259D-4E18-B4C5-1359BBD18AC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13731" name="Rectangle 67">
            <a:extLst>
              <a:ext uri="{FF2B5EF4-FFF2-40B4-BE49-F238E27FC236}">
                <a16:creationId xmlns:a16="http://schemas.microsoft.com/office/drawing/2014/main" id="{5F145A3B-A6A4-487A-815B-8517F2BB9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5" name="Rectangle 68">
            <a:extLst>
              <a:ext uri="{FF2B5EF4-FFF2-40B4-BE49-F238E27FC236}">
                <a16:creationId xmlns:a16="http://schemas.microsoft.com/office/drawing/2014/main" id="{930054CB-6993-4DD6-A811-2AAD3D181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7848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3736" name="Line 72">
            <a:extLst>
              <a:ext uri="{FF2B5EF4-FFF2-40B4-BE49-F238E27FC236}">
                <a16:creationId xmlns:a16="http://schemas.microsoft.com/office/drawing/2014/main" id="{59ABD938-C4BD-4FF3-897B-556C7F2BEE0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8200" y="1219200"/>
            <a:ext cx="7620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737" name="Rectangle 73">
            <a:extLst>
              <a:ext uri="{FF2B5EF4-FFF2-40B4-BE49-F238E27FC236}">
                <a16:creationId xmlns:a16="http://schemas.microsoft.com/office/drawing/2014/main" id="{08530307-1E77-4AA7-8D26-7DEF428067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85800"/>
            <a:ext cx="304800" cy="5410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738" name="Rectangle 74">
            <a:extLst>
              <a:ext uri="{FF2B5EF4-FFF2-40B4-BE49-F238E27FC236}">
                <a16:creationId xmlns:a16="http://schemas.microsoft.com/office/drawing/2014/main" id="{D0CFE4C3-B515-4B87-994A-82A7475FD7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85800" cy="12954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4.e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1.wmf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30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wm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6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83.emf"/><Relationship Id="rId3" Type="http://schemas.openxmlformats.org/officeDocument/2006/relationships/image" Target="../media/image87.png"/><Relationship Id="rId21" Type="http://schemas.openxmlformats.org/officeDocument/2006/relationships/oleObject" Target="../embeddings/oleObject25.bin"/><Relationship Id="rId7" Type="http://schemas.openxmlformats.org/officeDocument/2006/relationships/image" Target="../media/image78.emf"/><Relationship Id="rId12" Type="http://schemas.openxmlformats.org/officeDocument/2006/relationships/image" Target="../media/image80.e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86.emf"/><Relationship Id="rId5" Type="http://schemas.openxmlformats.org/officeDocument/2006/relationships/image" Target="../media/image77.emf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10" Type="http://schemas.openxmlformats.org/officeDocument/2006/relationships/image" Target="../media/image79.emf"/><Relationship Id="rId19" Type="http://schemas.openxmlformats.org/officeDocument/2006/relationships/oleObject" Target="../embeddings/oleObject24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81.emf"/><Relationship Id="rId22" Type="http://schemas.openxmlformats.org/officeDocument/2006/relationships/image" Target="../media/image8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9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pn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1700A3-C8E2-41A0-A04B-5B05BFEFEC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924800" cy="2514600"/>
          </a:xfrm>
        </p:spPr>
        <p:txBody>
          <a:bodyPr/>
          <a:lstStyle/>
          <a:p>
            <a:pPr>
              <a:defRPr/>
            </a:pPr>
            <a:r>
              <a:rPr lang="en-US" sz="3600" i="1" dirty="0"/>
              <a:t>Practical EMC Issues in Large Experiments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7918262-C40E-457F-AD7A-EDDEC102A1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5029200"/>
            <a:ext cx="6400800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Georges Blanchot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January 2009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Georges.Blanchot@cern.ch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84096784-C3DE-4105-9FFD-0D66D5FA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395288"/>
            <a:ext cx="295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/>
              <a:t>PH-ESE Seminar</a:t>
            </a:r>
          </a:p>
        </p:txBody>
      </p:sp>
      <p:pic>
        <p:nvPicPr>
          <p:cNvPr id="13317" name="Picture 5" descr="CERN144">
            <a:extLst>
              <a:ext uri="{FF2B5EF4-FFF2-40B4-BE49-F238E27FC236}">
                <a16:creationId xmlns:a16="http://schemas.microsoft.com/office/drawing/2014/main" id="{126943A2-6EBA-4EFF-800A-36A68D2B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78E3C-26D3-4A48-8AE8-DBF28A1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3CBD79-244B-433A-B196-5D151FDEFD44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E114-717F-4FD6-AB04-8B3740E5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EMC by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22BF0-B23A-405E-923A-29FF66A5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If grounding is not useful to insure the requested performance, what is the way to follow?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FC33E-64B2-423C-AAFA-4C24635F2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1185F6-3819-48AE-9819-F700696C1DB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401C2C-605A-4072-A43D-FD4DC2E8D615}"/>
              </a:ext>
            </a:extLst>
          </p:cNvPr>
          <p:cNvSpPr txBox="1">
            <a:spLocks/>
          </p:cNvSpPr>
          <p:nvPr/>
        </p:nvSpPr>
        <p:spPr bwMode="auto">
          <a:xfrm>
            <a:off x="838200" y="28956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kern="0" dirty="0">
                <a:solidFill>
                  <a:srgbClr val="33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Good design practices!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5E6891-C1AB-4429-9597-7513B5AF7D15}"/>
              </a:ext>
            </a:extLst>
          </p:cNvPr>
          <p:cNvSpPr txBox="1">
            <a:spLocks/>
          </p:cNvSpPr>
          <p:nvPr/>
        </p:nvSpPr>
        <p:spPr bwMode="auto">
          <a:xfrm>
            <a:off x="990600" y="3733800"/>
            <a:ext cx="784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Design taking into account all the disturbances present in real life.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Minimize disturbances sent to others.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771B26-7E75-4012-A6B8-51169E715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A39244-857C-45B9-95EC-0F258DE7087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7D5732-00ED-4D6D-8365-6A3C4D70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The back end interfaces between the electrical AC network and the front-end systems.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0066FF"/>
                </a:solidFill>
              </a:rPr>
              <a:t>Usually commercial off-the-shelve equipment: EU EMC regulations apply!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Power Supplies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Computing equipment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Pumps, Motors, Switches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Interfaces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40788F-4F09-4332-8FD2-B13B5ECE6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Back-End EMC Requirements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E68F-5495-409A-8B60-FF9AA7AA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Tolerance to AC disturbances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86F33-516D-4098-882E-E13C5CB44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B0538A-E7DB-46D2-A2AD-0E8F80484960}" type="slidenum">
              <a:rPr lang="en-US" altLang="en-US"/>
              <a:pPr/>
              <a:t>12</a:t>
            </a:fld>
            <a:endParaRPr lang="en-US" altLang="en-US"/>
          </a:p>
        </p:txBody>
      </p:sp>
      <p:grpSp>
        <p:nvGrpSpPr>
          <p:cNvPr id="24580" name="Group 6">
            <a:extLst>
              <a:ext uri="{FF2B5EF4-FFF2-40B4-BE49-F238E27FC236}">
                <a16:creationId xmlns:a16="http://schemas.microsoft.com/office/drawing/2014/main" id="{10D8E5CD-4E3C-444B-AEEB-FC44CD5AB99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371600"/>
            <a:ext cx="4191000" cy="2667000"/>
            <a:chOff x="838200" y="1371600"/>
            <a:chExt cx="5397500" cy="3859213"/>
          </a:xfrm>
        </p:grpSpPr>
        <p:pic>
          <p:nvPicPr>
            <p:cNvPr id="24586" name="Picture 3" descr="2007-02-26%20-%20tran02">
              <a:extLst>
                <a:ext uri="{FF2B5EF4-FFF2-40B4-BE49-F238E27FC236}">
                  <a16:creationId xmlns:a16="http://schemas.microsoft.com/office/drawing/2014/main" id="{7AC86A7B-9B98-4014-8B2F-4308EBD1A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5397500" cy="384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2" descr="2007-02-26 - tran01">
              <a:extLst>
                <a:ext uri="{FF2B5EF4-FFF2-40B4-BE49-F238E27FC236}">
                  <a16:creationId xmlns:a16="http://schemas.microsoft.com/office/drawing/2014/main" id="{17B3B5BF-2BE3-41B0-9D1E-2022EE90B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352800"/>
              <a:ext cx="5387975" cy="187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TextBox 7">
            <a:extLst>
              <a:ext uri="{FF2B5EF4-FFF2-40B4-BE49-F238E27FC236}">
                <a16:creationId xmlns:a16="http://schemas.microsoft.com/office/drawing/2014/main" id="{F25569E7-7956-4BCC-8409-D54F6268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371600"/>
            <a:ext cx="4038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Microcuts, voltage dips, overvoltages, non sinusoidal waveforms:  they occur many times per day, every day in all control rooms of all experiments.</a:t>
            </a:r>
          </a:p>
          <a:p>
            <a:endParaRPr lang="en-US" altLang="en-US"/>
          </a:p>
          <a:p>
            <a:r>
              <a:rPr lang="en-US" altLang="en-US"/>
              <a:t>The behaviour of any equipment is determined by </a:t>
            </a:r>
            <a:r>
              <a:rPr lang="en-US" altLang="en-US" i="1"/>
              <a:t>immunity tests </a:t>
            </a:r>
            <a:r>
              <a:rPr lang="en-US" altLang="en-US"/>
              <a:t>with specialized equipment, according to an international standard.</a:t>
            </a:r>
          </a:p>
          <a:p>
            <a:endParaRPr lang="en-US" altLang="en-US"/>
          </a:p>
          <a:p>
            <a:r>
              <a:rPr lang="en-US" altLang="en-US"/>
              <a:t>The pool is equipped with tools to characterize system immunity according to IEC standards.</a:t>
            </a:r>
          </a:p>
        </p:txBody>
      </p:sp>
      <p:pic>
        <p:nvPicPr>
          <p:cNvPr id="24582" name="Picture 4">
            <a:extLst>
              <a:ext uri="{FF2B5EF4-FFF2-40B4-BE49-F238E27FC236}">
                <a16:creationId xmlns:a16="http://schemas.microsoft.com/office/drawing/2014/main" id="{91AF2CAF-1364-4F96-890F-35D7552A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1910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http://news.thomasnet.com/images/large/025/25819.jpg">
            <a:extLst>
              <a:ext uri="{FF2B5EF4-FFF2-40B4-BE49-F238E27FC236}">
                <a16:creationId xmlns:a16="http://schemas.microsoft.com/office/drawing/2014/main" id="{09A3F904-32E2-4F34-8344-0A783A09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15208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10">
            <a:extLst>
              <a:ext uri="{FF2B5EF4-FFF2-40B4-BE49-F238E27FC236}">
                <a16:creationId xmlns:a16="http://schemas.microsoft.com/office/drawing/2014/main" id="{050CD740-B9DD-418E-AFC1-47A96A633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4102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Schaffner Modula Test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28D8A-7033-47DD-8751-FB0477EAE835}"/>
              </a:ext>
            </a:extLst>
          </p:cNvPr>
          <p:cNvSpPr txBox="1"/>
          <p:nvPr/>
        </p:nvSpPr>
        <p:spPr>
          <a:xfrm>
            <a:off x="457200" y="1676400"/>
            <a:ext cx="1371600" cy="600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3333CC"/>
                </a:solidFill>
              </a:rPr>
              <a:t>Events recorded in ATLAS Control Rooms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975E-D54D-4D48-BC89-8A0EC64E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Effect of AC disturbances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0F61-31A6-4404-9CB3-C6E034FD1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B11145-6C7C-4638-909B-70853466C99C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00E503C6-33BC-4927-AFB1-6C16BA30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3531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5" name="TextBox 5">
            <a:extLst>
              <a:ext uri="{FF2B5EF4-FFF2-40B4-BE49-F238E27FC236}">
                <a16:creationId xmlns:a16="http://schemas.microsoft.com/office/drawing/2014/main" id="{DFE6814D-3B6C-4FED-B93F-59A6AAAF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447800"/>
            <a:ext cx="2057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 back end LVPS in a LHC experiment: immunity test in lab.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Voltage drop of 5% induces output overvoltage and transients on DC 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7877F-4ACD-4433-A050-1C0E1B4DC8E8}"/>
              </a:ext>
            </a:extLst>
          </p:cNvPr>
          <p:cNvSpPr txBox="1"/>
          <p:nvPr/>
        </p:nvSpPr>
        <p:spPr>
          <a:xfrm>
            <a:off x="2133600" y="2514600"/>
            <a:ext cx="1371600" cy="261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3333CC"/>
                </a:solidFill>
              </a:rPr>
              <a:t>Voltage drop</a:t>
            </a:r>
          </a:p>
        </p:txBody>
      </p:sp>
      <p:cxnSp>
        <p:nvCxnSpPr>
          <p:cNvPr id="25607" name="Straight Arrow Connector 7">
            <a:extLst>
              <a:ext uri="{FF2B5EF4-FFF2-40B4-BE49-F238E27FC236}">
                <a16:creationId xmlns:a16="http://schemas.microsoft.com/office/drawing/2014/main" id="{DFD4A986-6168-496E-8F38-8F45EECDE1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600200" y="2514600"/>
            <a:ext cx="533400" cy="3048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5608" name="Straight Arrow Connector 9">
            <a:extLst>
              <a:ext uri="{FF2B5EF4-FFF2-40B4-BE49-F238E27FC236}">
                <a16:creationId xmlns:a16="http://schemas.microsoft.com/office/drawing/2014/main" id="{9D921252-4C8E-40EC-AC7D-BD58BC7690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00100" y="3619500"/>
            <a:ext cx="2133600" cy="5334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867360-7B4B-4457-8B40-BF9FB5B30FEA}"/>
              </a:ext>
            </a:extLst>
          </p:cNvPr>
          <p:cNvSpPr txBox="1"/>
          <p:nvPr/>
        </p:nvSpPr>
        <p:spPr>
          <a:xfrm>
            <a:off x="6324600" y="5638800"/>
            <a:ext cx="1371600" cy="430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3333CC"/>
                </a:solidFill>
              </a:rPr>
              <a:t>Output transient and  overvoltage</a:t>
            </a:r>
          </a:p>
        </p:txBody>
      </p:sp>
      <p:cxnSp>
        <p:nvCxnSpPr>
          <p:cNvPr id="25610" name="Straight Arrow Connector 13">
            <a:extLst>
              <a:ext uri="{FF2B5EF4-FFF2-40B4-BE49-F238E27FC236}">
                <a16:creationId xmlns:a16="http://schemas.microsoft.com/office/drawing/2014/main" id="{D54742A5-45D5-4509-B59A-0FCDEA16228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000500" y="3314700"/>
            <a:ext cx="3810000" cy="8382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5611" name="Straight Arrow Connector 15">
            <a:extLst>
              <a:ext uri="{FF2B5EF4-FFF2-40B4-BE49-F238E27FC236}">
                <a16:creationId xmlns:a16="http://schemas.microsoft.com/office/drawing/2014/main" id="{F0A0348C-7244-4B44-8116-2B55EC5C27A8}"/>
              </a:ext>
            </a:extLst>
          </p:cNvPr>
          <p:cNvCxnSpPr>
            <a:cxnSpLocks noChangeShapeType="1"/>
            <a:stCxn id="12" idx="1"/>
          </p:cNvCxnSpPr>
          <p:nvPr/>
        </p:nvCxnSpPr>
        <p:spPr bwMode="auto">
          <a:xfrm rot="10800000">
            <a:off x="5181600" y="4267200"/>
            <a:ext cx="1143000" cy="15875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3D9B-2182-47EB-91C1-A082E318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Emission of Harmonic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EEEE5-CCA4-4A04-8ECC-01DD75FC4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70C35B-3729-48F3-A198-EE4D1F018988}" type="slidenum">
              <a:rPr lang="en-US" altLang="en-US"/>
              <a:pPr/>
              <a:t>14</a:t>
            </a:fld>
            <a:endParaRPr lang="en-US" altLang="en-US"/>
          </a:p>
        </p:txBody>
      </p:sp>
      <p:grpSp>
        <p:nvGrpSpPr>
          <p:cNvPr id="1030" name="Group 87">
            <a:extLst>
              <a:ext uri="{FF2B5EF4-FFF2-40B4-BE49-F238E27FC236}">
                <a16:creationId xmlns:a16="http://schemas.microsoft.com/office/drawing/2014/main" id="{66D5FB43-1F48-4F07-A75A-75F25674FCB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17638"/>
            <a:ext cx="8534400" cy="4906962"/>
            <a:chOff x="152400" y="1219200"/>
            <a:chExt cx="8534400" cy="4906963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C576E31-FFF3-4ABB-86B4-FFE49CA26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1600200"/>
              <a:ext cx="4038600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US" sz="20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Transformer Losses.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/>
              </a:pPr>
              <a:r>
                <a:rPr lang="en-US" sz="16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Heat up the transformers and reduce their lifetime.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/>
              </a:pPr>
              <a:r>
                <a:rPr lang="en-US" sz="16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To cope with harmonic current, transformers must be </a:t>
              </a:r>
              <a:r>
                <a:rPr lang="en-US" sz="1600" kern="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derated</a:t>
              </a:r>
              <a:r>
                <a:rPr lang="en-US" sz="16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(=cost).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US" sz="20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Increased Neutral Current.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US" sz="20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Voltage Distortion. </a:t>
              </a:r>
              <a:endParaRPr lang="en-US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/>
              </a:pPr>
              <a:r>
                <a:rPr lang="en-US" sz="16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Distortion due to voltage drops caused by harmonic currents.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/>
              </a:pPr>
              <a:r>
                <a:rPr lang="en-US" sz="16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AC mains received by other equipment is distorted and can cause malfunctions.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US" sz="20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Low frequency Interferences.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/>
              </a:pPr>
              <a:r>
                <a:rPr lang="en-US" sz="16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Harmonic current cause induction noise.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/>
              </a:pPr>
              <a:r>
                <a:rPr lang="en-US" sz="1600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Noise below few kHz is hard to filter, need to use regulators.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US" kern="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Degraded Power Factor</a:t>
              </a:r>
            </a:p>
          </p:txBody>
        </p:sp>
        <p:graphicFrame>
          <p:nvGraphicFramePr>
            <p:cNvPr id="1026" name="Object 2">
              <a:extLst>
                <a:ext uri="{FF2B5EF4-FFF2-40B4-BE49-F238E27FC236}">
                  <a16:creationId xmlns:a16="http://schemas.microsoft.com/office/drawing/2014/main" id="{54A995D5-B2A4-4958-BB20-BAFC393C8A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43000" y="2743200"/>
            <a:ext cx="723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" name="Equation" r:id="rId3" imgW="723600" imgH="241200" progId="Equation.3">
                    <p:embed/>
                  </p:oleObj>
                </mc:Choice>
                <mc:Fallback>
                  <p:oleObj name="Equation" r:id="rId3" imgW="72360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2743200"/>
                          <a:ext cx="723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" name="Text Box 5">
              <a:extLst>
                <a:ext uri="{FF2B5EF4-FFF2-40B4-BE49-F238E27FC236}">
                  <a16:creationId xmlns:a16="http://schemas.microsoft.com/office/drawing/2014/main" id="{4C980AC9-5B9D-4BA5-91B4-78C018BA4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219200"/>
              <a:ext cx="7924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u="sng"/>
                <a:t>The harmonics in the load current drawn from the mains is a source of disturbance for the electrical distribution network and for other users</a:t>
              </a:r>
              <a:r>
                <a:rPr lang="en-US" altLang="en-US" sz="1400"/>
                <a:t> </a:t>
              </a:r>
            </a:p>
          </p:txBody>
        </p: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F64D0BE6-8385-41E4-B6F0-460572A774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2438400"/>
              <a:ext cx="303213" cy="990600"/>
              <a:chOff x="720" y="1920"/>
              <a:chExt cx="191" cy="624"/>
            </a:xfrm>
          </p:grpSpPr>
          <p:sp>
            <p:nvSpPr>
              <p:cNvPr id="1106" name="Oval 7">
                <a:extLst>
                  <a:ext uri="{FF2B5EF4-FFF2-40B4-BE49-F238E27FC236}">
                    <a16:creationId xmlns:a16="http://schemas.microsoft.com/office/drawing/2014/main" id="{057A6357-FF99-4940-BB4C-DB5FD205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91" cy="19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9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7" name="Oval 8">
                <a:extLst>
                  <a:ext uri="{FF2B5EF4-FFF2-40B4-BE49-F238E27FC236}">
                    <a16:creationId xmlns:a16="http://schemas.microsoft.com/office/drawing/2014/main" id="{A472B46E-D0A4-4CD0-9D1A-B23272F2B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160"/>
                <a:ext cx="191" cy="19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9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8" name="Line 9">
                <a:extLst>
                  <a:ext uri="{FF2B5EF4-FFF2-40B4-BE49-F238E27FC236}">
                    <a16:creationId xmlns:a16="http://schemas.microsoft.com/office/drawing/2014/main" id="{20EFF417-D62D-4C30-8BE3-66DC71BD7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9" name="Line 10">
                <a:extLst>
                  <a:ext uri="{FF2B5EF4-FFF2-40B4-BE49-F238E27FC236}">
                    <a16:creationId xmlns:a16="http://schemas.microsoft.com/office/drawing/2014/main" id="{DF26D661-83C8-4C5A-BC75-A53884889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" y="235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0" name="Line 11">
                <a:extLst>
                  <a:ext uri="{FF2B5EF4-FFF2-40B4-BE49-F238E27FC236}">
                    <a16:creationId xmlns:a16="http://schemas.microsoft.com/office/drawing/2014/main" id="{A9C0BA4F-090F-4127-8C84-0DB14CE6F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765" y="2448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1" name="Line 12">
                <a:extLst>
                  <a:ext uri="{FF2B5EF4-FFF2-40B4-BE49-F238E27FC236}">
                    <a16:creationId xmlns:a16="http://schemas.microsoft.com/office/drawing/2014/main" id="{5DCC93D8-6439-4DCD-B1F1-3D7D41982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765" y="2448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4" name="Group 13">
              <a:extLst>
                <a:ext uri="{FF2B5EF4-FFF2-40B4-BE49-F238E27FC236}">
                  <a16:creationId xmlns:a16="http://schemas.microsoft.com/office/drawing/2014/main" id="{C242F789-047F-4C44-832D-C8C6C41A6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3352800"/>
              <a:ext cx="134938" cy="609600"/>
              <a:chOff x="4464" y="1008"/>
              <a:chExt cx="240" cy="768"/>
            </a:xfrm>
          </p:grpSpPr>
          <p:sp>
            <p:nvSpPr>
              <p:cNvPr id="1092" name="Line 14">
                <a:extLst>
                  <a:ext uri="{FF2B5EF4-FFF2-40B4-BE49-F238E27FC236}">
                    <a16:creationId xmlns:a16="http://schemas.microsoft.com/office/drawing/2014/main" id="{0A80B1F5-FA7F-4F82-A705-754B90A52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00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93" name="Group 15">
                <a:extLst>
                  <a:ext uri="{FF2B5EF4-FFF2-40B4-BE49-F238E27FC236}">
                    <a16:creationId xmlns:a16="http://schemas.microsoft.com/office/drawing/2014/main" id="{072F0093-CF08-4AF5-B5AC-4B567DB33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5" y="1201"/>
                <a:ext cx="239" cy="144"/>
                <a:chOff x="4465" y="1201"/>
                <a:chExt cx="239" cy="144"/>
              </a:xfrm>
            </p:grpSpPr>
            <p:sp>
              <p:nvSpPr>
                <p:cNvPr id="1104" name="Arc 16">
                  <a:extLst>
                    <a:ext uri="{FF2B5EF4-FFF2-40B4-BE49-F238E27FC236}">
                      <a16:creationId xmlns:a16="http://schemas.microsoft.com/office/drawing/2014/main" id="{90AE5C4F-7020-49E6-AFB2-B8CBE38FD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05" name="Arc 17">
                  <a:extLst>
                    <a:ext uri="{FF2B5EF4-FFF2-40B4-BE49-F238E27FC236}">
                      <a16:creationId xmlns:a16="http://schemas.microsoft.com/office/drawing/2014/main" id="{85C0CE81-1A91-490E-859D-A701DBBBF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94" name="Group 18">
                <a:extLst>
                  <a:ext uri="{FF2B5EF4-FFF2-40B4-BE49-F238E27FC236}">
                    <a16:creationId xmlns:a16="http://schemas.microsoft.com/office/drawing/2014/main" id="{BE564851-F1DF-45BD-8E88-F6BE0E273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296"/>
                <a:ext cx="239" cy="144"/>
                <a:chOff x="4465" y="1201"/>
                <a:chExt cx="239" cy="144"/>
              </a:xfrm>
            </p:grpSpPr>
            <p:sp>
              <p:nvSpPr>
                <p:cNvPr id="1102" name="Arc 19">
                  <a:extLst>
                    <a:ext uri="{FF2B5EF4-FFF2-40B4-BE49-F238E27FC236}">
                      <a16:creationId xmlns:a16="http://schemas.microsoft.com/office/drawing/2014/main" id="{4BB3402A-DC22-4F19-A441-4C6D7D3EA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03" name="Arc 20">
                  <a:extLst>
                    <a:ext uri="{FF2B5EF4-FFF2-40B4-BE49-F238E27FC236}">
                      <a16:creationId xmlns:a16="http://schemas.microsoft.com/office/drawing/2014/main" id="{19FE2FC2-1697-410E-8E39-BB4E5B508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95" name="Group 21">
                <a:extLst>
                  <a:ext uri="{FF2B5EF4-FFF2-40B4-BE49-F238E27FC236}">
                    <a16:creationId xmlns:a16="http://schemas.microsoft.com/office/drawing/2014/main" id="{D21B4583-0CFF-450F-8069-EBB67E7E3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392"/>
                <a:ext cx="239" cy="144"/>
                <a:chOff x="4465" y="1201"/>
                <a:chExt cx="239" cy="144"/>
              </a:xfrm>
            </p:grpSpPr>
            <p:sp>
              <p:nvSpPr>
                <p:cNvPr id="1100" name="Arc 22">
                  <a:extLst>
                    <a:ext uri="{FF2B5EF4-FFF2-40B4-BE49-F238E27FC236}">
                      <a16:creationId xmlns:a16="http://schemas.microsoft.com/office/drawing/2014/main" id="{A117F35A-B5A4-43E0-B29B-059AC0182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01" name="Arc 23">
                  <a:extLst>
                    <a:ext uri="{FF2B5EF4-FFF2-40B4-BE49-F238E27FC236}">
                      <a16:creationId xmlns:a16="http://schemas.microsoft.com/office/drawing/2014/main" id="{0F097F77-72E0-4A8A-897F-633ED753B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96" name="Group 24">
                <a:extLst>
                  <a:ext uri="{FF2B5EF4-FFF2-40B4-BE49-F238E27FC236}">
                    <a16:creationId xmlns:a16="http://schemas.microsoft.com/office/drawing/2014/main" id="{1860027E-00E6-4809-896C-5D75F6A166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488"/>
                <a:ext cx="239" cy="144"/>
                <a:chOff x="4465" y="1201"/>
                <a:chExt cx="239" cy="144"/>
              </a:xfrm>
            </p:grpSpPr>
            <p:sp>
              <p:nvSpPr>
                <p:cNvPr id="1098" name="Arc 25">
                  <a:extLst>
                    <a:ext uri="{FF2B5EF4-FFF2-40B4-BE49-F238E27FC236}">
                      <a16:creationId xmlns:a16="http://schemas.microsoft.com/office/drawing/2014/main" id="{41695DF1-A3FA-4931-8760-71A901FC5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99" name="Arc 26">
                  <a:extLst>
                    <a:ext uri="{FF2B5EF4-FFF2-40B4-BE49-F238E27FC236}">
                      <a16:creationId xmlns:a16="http://schemas.microsoft.com/office/drawing/2014/main" id="{EFEC9611-F67B-453C-8ECB-8D0A6B4D9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97" name="Line 27">
                <a:extLst>
                  <a:ext uri="{FF2B5EF4-FFF2-40B4-BE49-F238E27FC236}">
                    <a16:creationId xmlns:a16="http://schemas.microsoft.com/office/drawing/2014/main" id="{6E217758-04D3-4635-98E9-22416C47F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58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35" name="Line 28">
              <a:extLst>
                <a:ext uri="{FF2B5EF4-FFF2-40B4-BE49-F238E27FC236}">
                  <a16:creationId xmlns:a16="http://schemas.microsoft.com/office/drawing/2014/main" id="{568A6B9B-2A1E-4BCA-B900-B46475DAE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39624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6" name="Group 29">
              <a:extLst>
                <a:ext uri="{FF2B5EF4-FFF2-40B4-BE49-F238E27FC236}">
                  <a16:creationId xmlns:a16="http://schemas.microsoft.com/office/drawing/2014/main" id="{3201519F-E621-4239-BCA0-4515C8299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962400"/>
              <a:ext cx="134938" cy="609600"/>
              <a:chOff x="4464" y="1008"/>
              <a:chExt cx="240" cy="768"/>
            </a:xfrm>
          </p:grpSpPr>
          <p:sp>
            <p:nvSpPr>
              <p:cNvPr id="1078" name="Line 30">
                <a:extLst>
                  <a:ext uri="{FF2B5EF4-FFF2-40B4-BE49-F238E27FC236}">
                    <a16:creationId xmlns:a16="http://schemas.microsoft.com/office/drawing/2014/main" id="{91C4B6D7-7DF1-48A6-937A-3168FA44D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00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79" name="Group 31">
                <a:extLst>
                  <a:ext uri="{FF2B5EF4-FFF2-40B4-BE49-F238E27FC236}">
                    <a16:creationId xmlns:a16="http://schemas.microsoft.com/office/drawing/2014/main" id="{74C9CBF5-D992-4705-B353-05EB9DF67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5" y="1201"/>
                <a:ext cx="239" cy="144"/>
                <a:chOff x="4465" y="1201"/>
                <a:chExt cx="239" cy="144"/>
              </a:xfrm>
            </p:grpSpPr>
            <p:sp>
              <p:nvSpPr>
                <p:cNvPr id="1090" name="Arc 32">
                  <a:extLst>
                    <a:ext uri="{FF2B5EF4-FFF2-40B4-BE49-F238E27FC236}">
                      <a16:creationId xmlns:a16="http://schemas.microsoft.com/office/drawing/2014/main" id="{256AFFF7-A861-4FBC-84A4-EB3C68C9A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91" name="Arc 33">
                  <a:extLst>
                    <a:ext uri="{FF2B5EF4-FFF2-40B4-BE49-F238E27FC236}">
                      <a16:creationId xmlns:a16="http://schemas.microsoft.com/office/drawing/2014/main" id="{30AD3B97-D5DF-41B7-8428-7AD8A610E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80" name="Group 34">
                <a:extLst>
                  <a:ext uri="{FF2B5EF4-FFF2-40B4-BE49-F238E27FC236}">
                    <a16:creationId xmlns:a16="http://schemas.microsoft.com/office/drawing/2014/main" id="{D37F4325-2F08-4457-BD80-14461E356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296"/>
                <a:ext cx="239" cy="144"/>
                <a:chOff x="4465" y="1201"/>
                <a:chExt cx="239" cy="144"/>
              </a:xfrm>
            </p:grpSpPr>
            <p:sp>
              <p:nvSpPr>
                <p:cNvPr id="1088" name="Arc 35">
                  <a:extLst>
                    <a:ext uri="{FF2B5EF4-FFF2-40B4-BE49-F238E27FC236}">
                      <a16:creationId xmlns:a16="http://schemas.microsoft.com/office/drawing/2014/main" id="{78FD3B3E-A859-4391-94E6-1D615DC24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9" name="Arc 36">
                  <a:extLst>
                    <a:ext uri="{FF2B5EF4-FFF2-40B4-BE49-F238E27FC236}">
                      <a16:creationId xmlns:a16="http://schemas.microsoft.com/office/drawing/2014/main" id="{EB2C45F6-080C-46D3-89B4-C05B9544F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81" name="Group 37">
                <a:extLst>
                  <a:ext uri="{FF2B5EF4-FFF2-40B4-BE49-F238E27FC236}">
                    <a16:creationId xmlns:a16="http://schemas.microsoft.com/office/drawing/2014/main" id="{E9A240AE-DAA1-470A-83F0-A0AE4399AB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392"/>
                <a:ext cx="239" cy="144"/>
                <a:chOff x="4465" y="1201"/>
                <a:chExt cx="239" cy="144"/>
              </a:xfrm>
            </p:grpSpPr>
            <p:sp>
              <p:nvSpPr>
                <p:cNvPr id="1086" name="Arc 38">
                  <a:extLst>
                    <a:ext uri="{FF2B5EF4-FFF2-40B4-BE49-F238E27FC236}">
                      <a16:creationId xmlns:a16="http://schemas.microsoft.com/office/drawing/2014/main" id="{798D40F0-0F45-4E14-BA34-F882FD519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7" name="Arc 39">
                  <a:extLst>
                    <a:ext uri="{FF2B5EF4-FFF2-40B4-BE49-F238E27FC236}">
                      <a16:creationId xmlns:a16="http://schemas.microsoft.com/office/drawing/2014/main" id="{F20BBFD9-B4E0-4533-8A4A-AEEBAE80E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82" name="Group 40">
                <a:extLst>
                  <a:ext uri="{FF2B5EF4-FFF2-40B4-BE49-F238E27FC236}">
                    <a16:creationId xmlns:a16="http://schemas.microsoft.com/office/drawing/2014/main" id="{3BED8987-361E-4258-9BB9-36D02872C4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488"/>
                <a:ext cx="239" cy="144"/>
                <a:chOff x="4465" y="1201"/>
                <a:chExt cx="239" cy="144"/>
              </a:xfrm>
            </p:grpSpPr>
            <p:sp>
              <p:nvSpPr>
                <p:cNvPr id="1084" name="Arc 41">
                  <a:extLst>
                    <a:ext uri="{FF2B5EF4-FFF2-40B4-BE49-F238E27FC236}">
                      <a16:creationId xmlns:a16="http://schemas.microsoft.com/office/drawing/2014/main" id="{D5A2B6BC-E39E-4B85-8EA1-EAE1D2D6D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5" name="Arc 42">
                  <a:extLst>
                    <a:ext uri="{FF2B5EF4-FFF2-40B4-BE49-F238E27FC236}">
                      <a16:creationId xmlns:a16="http://schemas.microsoft.com/office/drawing/2014/main" id="{35AC4AEB-0513-493A-8205-95C3ADDA1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83" name="Line 43">
                <a:extLst>
                  <a:ext uri="{FF2B5EF4-FFF2-40B4-BE49-F238E27FC236}">
                    <a16:creationId xmlns:a16="http://schemas.microsoft.com/office/drawing/2014/main" id="{5978B0D0-FB83-4875-99C9-DDB0B2A62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58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7" name="Group 44">
              <a:extLst>
                <a:ext uri="{FF2B5EF4-FFF2-40B4-BE49-F238E27FC236}">
                  <a16:creationId xmlns:a16="http://schemas.microsoft.com/office/drawing/2014/main" id="{786CE49D-5C1D-44BD-A2C7-0BE67F7DA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3962400"/>
              <a:ext cx="134938" cy="609600"/>
              <a:chOff x="4464" y="1008"/>
              <a:chExt cx="240" cy="768"/>
            </a:xfrm>
          </p:grpSpPr>
          <p:sp>
            <p:nvSpPr>
              <p:cNvPr id="1064" name="Line 45">
                <a:extLst>
                  <a:ext uri="{FF2B5EF4-FFF2-40B4-BE49-F238E27FC236}">
                    <a16:creationId xmlns:a16="http://schemas.microsoft.com/office/drawing/2014/main" id="{A93C07B8-E67E-42E1-968D-10790FEB0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00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65" name="Group 46">
                <a:extLst>
                  <a:ext uri="{FF2B5EF4-FFF2-40B4-BE49-F238E27FC236}">
                    <a16:creationId xmlns:a16="http://schemas.microsoft.com/office/drawing/2014/main" id="{73FF8469-6A38-419A-BFBB-EA89C1595C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5" y="1201"/>
                <a:ext cx="239" cy="144"/>
                <a:chOff x="4465" y="1201"/>
                <a:chExt cx="239" cy="144"/>
              </a:xfrm>
            </p:grpSpPr>
            <p:sp>
              <p:nvSpPr>
                <p:cNvPr id="1076" name="Arc 47">
                  <a:extLst>
                    <a:ext uri="{FF2B5EF4-FFF2-40B4-BE49-F238E27FC236}">
                      <a16:creationId xmlns:a16="http://schemas.microsoft.com/office/drawing/2014/main" id="{F5F81BCE-6AA7-46C2-9303-C996D05A0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77" name="Arc 48">
                  <a:extLst>
                    <a:ext uri="{FF2B5EF4-FFF2-40B4-BE49-F238E27FC236}">
                      <a16:creationId xmlns:a16="http://schemas.microsoft.com/office/drawing/2014/main" id="{3BF0383A-5420-4B4B-9E8F-15F9D7B05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66" name="Group 49">
                <a:extLst>
                  <a:ext uri="{FF2B5EF4-FFF2-40B4-BE49-F238E27FC236}">
                    <a16:creationId xmlns:a16="http://schemas.microsoft.com/office/drawing/2014/main" id="{18499359-9DBE-44C5-B04C-6A3DE0931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296"/>
                <a:ext cx="239" cy="144"/>
                <a:chOff x="4465" y="1201"/>
                <a:chExt cx="239" cy="144"/>
              </a:xfrm>
            </p:grpSpPr>
            <p:sp>
              <p:nvSpPr>
                <p:cNvPr id="1074" name="Arc 50">
                  <a:extLst>
                    <a:ext uri="{FF2B5EF4-FFF2-40B4-BE49-F238E27FC236}">
                      <a16:creationId xmlns:a16="http://schemas.microsoft.com/office/drawing/2014/main" id="{938C6EC0-1721-4563-AF6C-2EE9DE72D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75" name="Arc 51">
                  <a:extLst>
                    <a:ext uri="{FF2B5EF4-FFF2-40B4-BE49-F238E27FC236}">
                      <a16:creationId xmlns:a16="http://schemas.microsoft.com/office/drawing/2014/main" id="{4F802BCA-2054-4F13-B5F3-22F5C3A0C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67" name="Group 52">
                <a:extLst>
                  <a:ext uri="{FF2B5EF4-FFF2-40B4-BE49-F238E27FC236}">
                    <a16:creationId xmlns:a16="http://schemas.microsoft.com/office/drawing/2014/main" id="{22234DEE-7ADE-4632-80C6-4883D0EB27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392"/>
                <a:ext cx="239" cy="144"/>
                <a:chOff x="4465" y="1201"/>
                <a:chExt cx="239" cy="144"/>
              </a:xfrm>
            </p:grpSpPr>
            <p:sp>
              <p:nvSpPr>
                <p:cNvPr id="1072" name="Arc 53">
                  <a:extLst>
                    <a:ext uri="{FF2B5EF4-FFF2-40B4-BE49-F238E27FC236}">
                      <a16:creationId xmlns:a16="http://schemas.microsoft.com/office/drawing/2014/main" id="{57957D21-F15B-49C8-BE9C-5F18E7C33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73" name="Arc 54">
                  <a:extLst>
                    <a:ext uri="{FF2B5EF4-FFF2-40B4-BE49-F238E27FC236}">
                      <a16:creationId xmlns:a16="http://schemas.microsoft.com/office/drawing/2014/main" id="{03A92499-8AEC-44C7-8224-C72D9671A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068" name="Group 55">
                <a:extLst>
                  <a:ext uri="{FF2B5EF4-FFF2-40B4-BE49-F238E27FC236}">
                    <a16:creationId xmlns:a16="http://schemas.microsoft.com/office/drawing/2014/main" id="{8771AA7A-FFE6-4050-85B2-C260D1605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488"/>
                <a:ext cx="239" cy="144"/>
                <a:chOff x="4465" y="1201"/>
                <a:chExt cx="239" cy="144"/>
              </a:xfrm>
            </p:grpSpPr>
            <p:sp>
              <p:nvSpPr>
                <p:cNvPr id="1070" name="Arc 56">
                  <a:extLst>
                    <a:ext uri="{FF2B5EF4-FFF2-40B4-BE49-F238E27FC236}">
                      <a16:creationId xmlns:a16="http://schemas.microsoft.com/office/drawing/2014/main" id="{44F9EB1E-C26C-47A5-BF05-8C29F8CD0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0 w 26804"/>
                    <a:gd name="T1" fmla="*/ 0 h 43162"/>
                    <a:gd name="T2" fmla="*/ 0 w 26804"/>
                    <a:gd name="T3" fmla="*/ 0 h 43162"/>
                    <a:gd name="T4" fmla="*/ 0 w 26804"/>
                    <a:gd name="T5" fmla="*/ 0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71" name="Arc 57">
                  <a:extLst>
                    <a:ext uri="{FF2B5EF4-FFF2-40B4-BE49-F238E27FC236}">
                      <a16:creationId xmlns:a16="http://schemas.microsoft.com/office/drawing/2014/main" id="{2E172573-CADC-4DA3-AF50-EB3A31023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0 w 25479"/>
                    <a:gd name="T1" fmla="*/ 0 h 43200"/>
                    <a:gd name="T2" fmla="*/ 0 w 25479"/>
                    <a:gd name="T3" fmla="*/ 0 h 43200"/>
                    <a:gd name="T4" fmla="*/ 0 w 2547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69" name="Line 58">
                <a:extLst>
                  <a:ext uri="{FF2B5EF4-FFF2-40B4-BE49-F238E27FC236}">
                    <a16:creationId xmlns:a16="http://schemas.microsoft.com/office/drawing/2014/main" id="{08C64767-0532-44FA-9125-BA1828D21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58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38" name="Rectangle 59">
              <a:extLst>
                <a:ext uri="{FF2B5EF4-FFF2-40B4-BE49-F238E27FC236}">
                  <a16:creationId xmlns:a16="http://schemas.microsoft.com/office/drawing/2014/main" id="{936194EA-C540-452A-864B-E6202D535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4572000"/>
              <a:ext cx="304800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9" name="Rectangle 60">
              <a:extLst>
                <a:ext uri="{FF2B5EF4-FFF2-40B4-BE49-F238E27FC236}">
                  <a16:creationId xmlns:a16="http://schemas.microsoft.com/office/drawing/2014/main" id="{0AF7A0F5-2C01-43DA-AA55-174681C7A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572000"/>
              <a:ext cx="304800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0" name="Line 61">
              <a:extLst>
                <a:ext uri="{FF2B5EF4-FFF2-40B4-BE49-F238E27FC236}">
                  <a16:creationId xmlns:a16="http://schemas.microsoft.com/office/drawing/2014/main" id="{C23B4239-73CF-4889-B993-688339E6E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038600"/>
              <a:ext cx="0" cy="4572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41" name="Group 62">
              <a:extLst>
                <a:ext uri="{FF2B5EF4-FFF2-40B4-BE49-F238E27FC236}">
                  <a16:creationId xmlns:a16="http://schemas.microsoft.com/office/drawing/2014/main" id="{5C19BC8A-F046-4EB2-9A7A-083D06A3B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4495800"/>
              <a:ext cx="652463" cy="723900"/>
              <a:chOff x="2448" y="3288"/>
              <a:chExt cx="411" cy="456"/>
            </a:xfrm>
          </p:grpSpPr>
          <p:sp>
            <p:nvSpPr>
              <p:cNvPr id="1057" name="Freeform 63">
                <a:extLst>
                  <a:ext uri="{FF2B5EF4-FFF2-40B4-BE49-F238E27FC236}">
                    <a16:creationId xmlns:a16="http://schemas.microsoft.com/office/drawing/2014/main" id="{57DE6356-0BFE-4426-AFE1-CF36B4733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3364"/>
                <a:ext cx="206" cy="152"/>
              </a:xfrm>
              <a:custGeom>
                <a:avLst/>
                <a:gdLst>
                  <a:gd name="T0" fmla="*/ 0 w 576"/>
                  <a:gd name="T1" fmla="*/ 37 h 624"/>
                  <a:gd name="T2" fmla="*/ 37 w 576"/>
                  <a:gd name="T3" fmla="*/ 0 h 624"/>
                  <a:gd name="T4" fmla="*/ 74 w 576"/>
                  <a:gd name="T5" fmla="*/ 37 h 6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624"/>
                  <a:gd name="T11" fmla="*/ 576 w 57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624">
                    <a:moveTo>
                      <a:pt x="0" y="624"/>
                    </a:moveTo>
                    <a:cubicBezTo>
                      <a:pt x="96" y="312"/>
                      <a:pt x="192" y="0"/>
                      <a:pt x="288" y="0"/>
                    </a:cubicBezTo>
                    <a:cubicBezTo>
                      <a:pt x="384" y="0"/>
                      <a:pt x="528" y="520"/>
                      <a:pt x="576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8" name="Freeform 64">
                <a:extLst>
                  <a:ext uri="{FF2B5EF4-FFF2-40B4-BE49-F238E27FC236}">
                    <a16:creationId xmlns:a16="http://schemas.microsoft.com/office/drawing/2014/main" id="{32BC5939-7ABE-431D-80D9-D4DD8141F91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654" y="3516"/>
                <a:ext cx="205" cy="152"/>
              </a:xfrm>
              <a:custGeom>
                <a:avLst/>
                <a:gdLst>
                  <a:gd name="T0" fmla="*/ 0 w 576"/>
                  <a:gd name="T1" fmla="*/ 37 h 624"/>
                  <a:gd name="T2" fmla="*/ 37 w 576"/>
                  <a:gd name="T3" fmla="*/ 0 h 624"/>
                  <a:gd name="T4" fmla="*/ 73 w 576"/>
                  <a:gd name="T5" fmla="*/ 37 h 6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624"/>
                  <a:gd name="T11" fmla="*/ 576 w 57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624">
                    <a:moveTo>
                      <a:pt x="0" y="624"/>
                    </a:moveTo>
                    <a:cubicBezTo>
                      <a:pt x="96" y="312"/>
                      <a:pt x="192" y="0"/>
                      <a:pt x="288" y="0"/>
                    </a:cubicBezTo>
                    <a:cubicBezTo>
                      <a:pt x="384" y="0"/>
                      <a:pt x="528" y="520"/>
                      <a:pt x="576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9" name="Freeform 65">
                <a:extLst>
                  <a:ext uri="{FF2B5EF4-FFF2-40B4-BE49-F238E27FC236}">
                    <a16:creationId xmlns:a16="http://schemas.microsoft.com/office/drawing/2014/main" id="{077BFD62-525F-4E14-AB64-5E4F1629C6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541" y="3288"/>
                <a:ext cx="14" cy="76"/>
              </a:xfrm>
              <a:custGeom>
                <a:avLst/>
                <a:gdLst>
                  <a:gd name="T0" fmla="*/ 0 w 576"/>
                  <a:gd name="T1" fmla="*/ 9 h 624"/>
                  <a:gd name="T2" fmla="*/ 0 w 576"/>
                  <a:gd name="T3" fmla="*/ 0 h 624"/>
                  <a:gd name="T4" fmla="*/ 0 w 576"/>
                  <a:gd name="T5" fmla="*/ 9 h 6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624"/>
                  <a:gd name="T11" fmla="*/ 576 w 57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624">
                    <a:moveTo>
                      <a:pt x="0" y="624"/>
                    </a:moveTo>
                    <a:cubicBezTo>
                      <a:pt x="96" y="312"/>
                      <a:pt x="192" y="0"/>
                      <a:pt x="288" y="0"/>
                    </a:cubicBezTo>
                    <a:cubicBezTo>
                      <a:pt x="384" y="0"/>
                      <a:pt x="528" y="520"/>
                      <a:pt x="576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0" name="Line 66">
                <a:extLst>
                  <a:ext uri="{FF2B5EF4-FFF2-40B4-BE49-F238E27FC236}">
                    <a16:creationId xmlns:a16="http://schemas.microsoft.com/office/drawing/2014/main" id="{4D2F901B-D99D-4EF1-BBA5-03360B727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8" y="3360"/>
                <a:ext cx="0" cy="4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Line 67">
                <a:extLst>
                  <a:ext uri="{FF2B5EF4-FFF2-40B4-BE49-F238E27FC236}">
                    <a16:creationId xmlns:a16="http://schemas.microsoft.com/office/drawing/2014/main" id="{5B57AD8D-89AA-422C-AC6A-99C031151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1" y="3474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2" name="Freeform 68">
                <a:extLst>
                  <a:ext uri="{FF2B5EF4-FFF2-40B4-BE49-F238E27FC236}">
                    <a16:creationId xmlns:a16="http://schemas.microsoft.com/office/drawing/2014/main" id="{9B9D1F77-36C0-4066-9B35-20B7549E7F7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751" y="3668"/>
                <a:ext cx="14" cy="76"/>
              </a:xfrm>
              <a:custGeom>
                <a:avLst/>
                <a:gdLst>
                  <a:gd name="T0" fmla="*/ 0 w 576"/>
                  <a:gd name="T1" fmla="*/ 9 h 624"/>
                  <a:gd name="T2" fmla="*/ 0 w 576"/>
                  <a:gd name="T3" fmla="*/ 0 h 624"/>
                  <a:gd name="T4" fmla="*/ 0 w 576"/>
                  <a:gd name="T5" fmla="*/ 9 h 6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624"/>
                  <a:gd name="T11" fmla="*/ 576 w 57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624">
                    <a:moveTo>
                      <a:pt x="0" y="624"/>
                    </a:moveTo>
                    <a:cubicBezTo>
                      <a:pt x="96" y="312"/>
                      <a:pt x="192" y="0"/>
                      <a:pt x="288" y="0"/>
                    </a:cubicBezTo>
                    <a:cubicBezTo>
                      <a:pt x="384" y="0"/>
                      <a:pt x="528" y="520"/>
                      <a:pt x="576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3" name="Line 69">
                <a:extLst>
                  <a:ext uri="{FF2B5EF4-FFF2-40B4-BE49-F238E27FC236}">
                    <a16:creationId xmlns:a16="http://schemas.microsoft.com/office/drawing/2014/main" id="{FE7A4C3F-B9F3-4151-92A7-87E00E5B6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9" y="3647"/>
                <a:ext cx="0" cy="4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2" name="Text Box 70">
              <a:extLst>
                <a:ext uri="{FF2B5EF4-FFF2-40B4-BE49-F238E27FC236}">
                  <a16:creationId xmlns:a16="http://schemas.microsoft.com/office/drawing/2014/main" id="{3C3FD5AF-B50F-4273-A4AD-C751F6B8C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257800"/>
              <a:ext cx="12192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aseline="-25000">
                  <a:latin typeface="Times New Roman" panose="02020603050405020304" pitchFamily="18" charset="0"/>
                </a:rPr>
                <a:t>Harmonic Current Source</a:t>
              </a:r>
            </a:p>
          </p:txBody>
        </p:sp>
        <p:sp>
          <p:nvSpPr>
            <p:cNvPr id="1043" name="Text Box 71">
              <a:extLst>
                <a:ext uri="{FF2B5EF4-FFF2-40B4-BE49-F238E27FC236}">
                  <a16:creationId xmlns:a16="http://schemas.microsoft.com/office/drawing/2014/main" id="{E96CDE20-A772-4BBD-BC06-67CEC7001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3962400"/>
              <a:ext cx="12192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aseline="-25000">
                  <a:latin typeface="Times New Roman" panose="02020603050405020304" pitchFamily="18" charset="0"/>
                </a:rPr>
                <a:t>Distorded line Voltage</a:t>
              </a:r>
            </a:p>
          </p:txBody>
        </p:sp>
        <p:grpSp>
          <p:nvGrpSpPr>
            <p:cNvPr id="1044" name="Group 72">
              <a:extLst>
                <a:ext uri="{FF2B5EF4-FFF2-40B4-BE49-F238E27FC236}">
                  <a16:creationId xmlns:a16="http://schemas.microsoft.com/office/drawing/2014/main" id="{D8152FA4-0519-4691-8FC2-46F3CEB85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4343400"/>
              <a:ext cx="652463" cy="571500"/>
              <a:chOff x="2448" y="3288"/>
              <a:chExt cx="411" cy="456"/>
            </a:xfrm>
          </p:grpSpPr>
          <p:sp>
            <p:nvSpPr>
              <p:cNvPr id="1050" name="Freeform 73">
                <a:extLst>
                  <a:ext uri="{FF2B5EF4-FFF2-40B4-BE49-F238E27FC236}">
                    <a16:creationId xmlns:a16="http://schemas.microsoft.com/office/drawing/2014/main" id="{63BCCF07-2AF3-4EB5-9BB7-DA9D1E633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3364"/>
                <a:ext cx="206" cy="152"/>
              </a:xfrm>
              <a:custGeom>
                <a:avLst/>
                <a:gdLst>
                  <a:gd name="T0" fmla="*/ 0 w 576"/>
                  <a:gd name="T1" fmla="*/ 37 h 624"/>
                  <a:gd name="T2" fmla="*/ 37 w 576"/>
                  <a:gd name="T3" fmla="*/ 0 h 624"/>
                  <a:gd name="T4" fmla="*/ 74 w 576"/>
                  <a:gd name="T5" fmla="*/ 37 h 6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624"/>
                  <a:gd name="T11" fmla="*/ 576 w 57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624">
                    <a:moveTo>
                      <a:pt x="0" y="624"/>
                    </a:moveTo>
                    <a:cubicBezTo>
                      <a:pt x="96" y="312"/>
                      <a:pt x="192" y="0"/>
                      <a:pt x="288" y="0"/>
                    </a:cubicBezTo>
                    <a:cubicBezTo>
                      <a:pt x="384" y="0"/>
                      <a:pt x="528" y="520"/>
                      <a:pt x="576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1" name="Freeform 74">
                <a:extLst>
                  <a:ext uri="{FF2B5EF4-FFF2-40B4-BE49-F238E27FC236}">
                    <a16:creationId xmlns:a16="http://schemas.microsoft.com/office/drawing/2014/main" id="{C61D288B-F67C-4CCD-9474-9D899C0FD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654" y="3516"/>
                <a:ext cx="205" cy="152"/>
              </a:xfrm>
              <a:custGeom>
                <a:avLst/>
                <a:gdLst>
                  <a:gd name="T0" fmla="*/ 0 w 576"/>
                  <a:gd name="T1" fmla="*/ 37 h 624"/>
                  <a:gd name="T2" fmla="*/ 37 w 576"/>
                  <a:gd name="T3" fmla="*/ 0 h 624"/>
                  <a:gd name="T4" fmla="*/ 73 w 576"/>
                  <a:gd name="T5" fmla="*/ 37 h 6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624"/>
                  <a:gd name="T11" fmla="*/ 576 w 57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624">
                    <a:moveTo>
                      <a:pt x="0" y="624"/>
                    </a:moveTo>
                    <a:cubicBezTo>
                      <a:pt x="96" y="312"/>
                      <a:pt x="192" y="0"/>
                      <a:pt x="288" y="0"/>
                    </a:cubicBezTo>
                    <a:cubicBezTo>
                      <a:pt x="384" y="0"/>
                      <a:pt x="528" y="520"/>
                      <a:pt x="576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" name="Freeform 75">
                <a:extLst>
                  <a:ext uri="{FF2B5EF4-FFF2-40B4-BE49-F238E27FC236}">
                    <a16:creationId xmlns:a16="http://schemas.microsoft.com/office/drawing/2014/main" id="{C62601B5-A481-4C9C-BA6D-5F6C7834BBA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541" y="3288"/>
                <a:ext cx="14" cy="76"/>
              </a:xfrm>
              <a:custGeom>
                <a:avLst/>
                <a:gdLst>
                  <a:gd name="T0" fmla="*/ 0 w 576"/>
                  <a:gd name="T1" fmla="*/ 9 h 624"/>
                  <a:gd name="T2" fmla="*/ 0 w 576"/>
                  <a:gd name="T3" fmla="*/ 0 h 624"/>
                  <a:gd name="T4" fmla="*/ 0 w 576"/>
                  <a:gd name="T5" fmla="*/ 9 h 6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624"/>
                  <a:gd name="T11" fmla="*/ 576 w 57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624">
                    <a:moveTo>
                      <a:pt x="0" y="624"/>
                    </a:moveTo>
                    <a:cubicBezTo>
                      <a:pt x="96" y="312"/>
                      <a:pt x="192" y="0"/>
                      <a:pt x="288" y="0"/>
                    </a:cubicBezTo>
                    <a:cubicBezTo>
                      <a:pt x="384" y="0"/>
                      <a:pt x="528" y="520"/>
                      <a:pt x="576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" name="Line 76">
                <a:extLst>
                  <a:ext uri="{FF2B5EF4-FFF2-40B4-BE49-F238E27FC236}">
                    <a16:creationId xmlns:a16="http://schemas.microsoft.com/office/drawing/2014/main" id="{2ED5D109-2D72-468C-84C1-74913834B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8" y="3360"/>
                <a:ext cx="0" cy="4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4" name="Line 77">
                <a:extLst>
                  <a:ext uri="{FF2B5EF4-FFF2-40B4-BE49-F238E27FC236}">
                    <a16:creationId xmlns:a16="http://schemas.microsoft.com/office/drawing/2014/main" id="{BB4F3C2F-E459-4BBA-9FA6-B378F2682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1" y="3474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Freeform 78">
                <a:extLst>
                  <a:ext uri="{FF2B5EF4-FFF2-40B4-BE49-F238E27FC236}">
                    <a16:creationId xmlns:a16="http://schemas.microsoft.com/office/drawing/2014/main" id="{CA25C4BD-02D1-416E-9A48-5622D431FC0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751" y="3668"/>
                <a:ext cx="14" cy="76"/>
              </a:xfrm>
              <a:custGeom>
                <a:avLst/>
                <a:gdLst>
                  <a:gd name="T0" fmla="*/ 0 w 576"/>
                  <a:gd name="T1" fmla="*/ 9 h 624"/>
                  <a:gd name="T2" fmla="*/ 0 w 576"/>
                  <a:gd name="T3" fmla="*/ 0 h 624"/>
                  <a:gd name="T4" fmla="*/ 0 w 576"/>
                  <a:gd name="T5" fmla="*/ 9 h 62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624"/>
                  <a:gd name="T11" fmla="*/ 576 w 57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624">
                    <a:moveTo>
                      <a:pt x="0" y="624"/>
                    </a:moveTo>
                    <a:cubicBezTo>
                      <a:pt x="96" y="312"/>
                      <a:pt x="192" y="0"/>
                      <a:pt x="288" y="0"/>
                    </a:cubicBezTo>
                    <a:cubicBezTo>
                      <a:pt x="384" y="0"/>
                      <a:pt x="528" y="520"/>
                      <a:pt x="576" y="6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" name="Line 79">
                <a:extLst>
                  <a:ext uri="{FF2B5EF4-FFF2-40B4-BE49-F238E27FC236}">
                    <a16:creationId xmlns:a16="http://schemas.microsoft.com/office/drawing/2014/main" id="{6CAF04FA-D10B-4F0C-AB51-83D10709A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9" y="3647"/>
                <a:ext cx="0" cy="4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5" name="Line 80">
              <a:extLst>
                <a:ext uri="{FF2B5EF4-FFF2-40B4-BE49-F238E27FC236}">
                  <a16:creationId xmlns:a16="http://schemas.microsoft.com/office/drawing/2014/main" id="{F33AD6C3-9DEE-4A81-ABEC-BB0EA45F6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4038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Text Box 81">
              <a:extLst>
                <a:ext uri="{FF2B5EF4-FFF2-40B4-BE49-F238E27FC236}">
                  <a16:creationId xmlns:a16="http://schemas.microsoft.com/office/drawing/2014/main" id="{924A2594-A6D5-45F9-B9EB-753C66E11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5257800"/>
              <a:ext cx="12192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aseline="-25000">
                  <a:latin typeface="Times New Roman" panose="02020603050405020304" pitchFamily="18" charset="0"/>
                </a:rPr>
                <a:t>Harmonic Current Victim</a:t>
              </a:r>
            </a:p>
          </p:txBody>
        </p:sp>
        <p:sp>
          <p:nvSpPr>
            <p:cNvPr id="1047" name="Text Box 82">
              <a:extLst>
                <a:ext uri="{FF2B5EF4-FFF2-40B4-BE49-F238E27FC236}">
                  <a16:creationId xmlns:a16="http://schemas.microsoft.com/office/drawing/2014/main" id="{84E440B5-4BDF-48C3-888B-F7CE4D61E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038600"/>
              <a:ext cx="12192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aseline="-25000">
                  <a:latin typeface="Times New Roman" panose="02020603050405020304" pitchFamily="18" charset="0"/>
                </a:rPr>
                <a:t>Injected Harmonic Current</a:t>
              </a:r>
            </a:p>
          </p:txBody>
        </p:sp>
        <p:sp>
          <p:nvSpPr>
            <p:cNvPr id="1048" name="Line 83">
              <a:extLst>
                <a:ext uri="{FF2B5EF4-FFF2-40B4-BE49-F238E27FC236}">
                  <a16:creationId xmlns:a16="http://schemas.microsoft.com/office/drawing/2014/main" id="{C2F896C6-6EE1-445B-BC0D-3C955CAE6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429000"/>
              <a:ext cx="0" cy="4572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7" name="Object 3">
              <a:extLst>
                <a:ext uri="{FF2B5EF4-FFF2-40B4-BE49-F238E27FC236}">
                  <a16:creationId xmlns:a16="http://schemas.microsoft.com/office/drawing/2014/main" id="{BD26B3CE-4C02-4F41-9082-FA75251553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6000" y="2590800"/>
            <a:ext cx="1014413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Equation" r:id="rId5" imgW="977760" imgH="507960" progId="Equation.3">
                    <p:embed/>
                  </p:oleObj>
                </mc:Choice>
                <mc:Fallback>
                  <p:oleObj name="Equation" r:id="rId5" imgW="977760" imgH="50796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2590800"/>
                          <a:ext cx="1014413" cy="527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9" name="Text Box 85">
              <a:extLst>
                <a:ext uri="{FF2B5EF4-FFF2-40B4-BE49-F238E27FC236}">
                  <a16:creationId xmlns:a16="http://schemas.microsoft.com/office/drawing/2014/main" id="{447ECD7F-08DA-4F6C-9D8E-FB317CEA4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2362200"/>
              <a:ext cx="1219200" cy="23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aseline="-25000">
                  <a:latin typeface="Times New Roman" panose="02020603050405020304" pitchFamily="18" charset="0"/>
                </a:rPr>
                <a:t>Extra Losses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C373-480D-400F-9F16-A7DD1119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Harmonic Currents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FF66C-6C75-463A-8381-4C7844561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878EEF-50A8-44DA-94A4-25AFEE40E5E8}" type="slidenum">
              <a:rPr lang="en-US" altLang="en-US"/>
              <a:pPr/>
              <a:t>15</a:t>
            </a:fld>
            <a:endParaRPr lang="en-US" altLang="en-US"/>
          </a:p>
        </p:txBody>
      </p:sp>
      <p:grpSp>
        <p:nvGrpSpPr>
          <p:cNvPr id="2055" name="Group 13">
            <a:extLst>
              <a:ext uri="{FF2B5EF4-FFF2-40B4-BE49-F238E27FC236}">
                <a16:creationId xmlns:a16="http://schemas.microsoft.com/office/drawing/2014/main" id="{C99B1E55-9A63-4207-8AF7-862477BD3F6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8686800" cy="4254500"/>
            <a:chOff x="457200" y="1447800"/>
            <a:chExt cx="8686800" cy="425450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72E8B51-AA28-409C-BCEF-74E9AF8D0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1981200"/>
              <a:ext cx="533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defRPr/>
              </a:pPr>
              <a:r>
                <a:rPr lang="en-US" sz="1600" ker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	In practice, the neutral RMS current can double at most the phase RMS current.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defRPr/>
              </a:pPr>
              <a:r>
                <a:rPr lang="en-US" sz="1600" ker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		</a:t>
              </a:r>
              <a:r>
                <a:rPr lang="en-US" sz="1600" i="1" ker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Limit set by the facility.</a:t>
              </a:r>
            </a:p>
          </p:txBody>
        </p:sp>
        <p:sp>
          <p:nvSpPr>
            <p:cNvPr id="2059" name="Text Box 4">
              <a:extLst>
                <a:ext uri="{FF2B5EF4-FFF2-40B4-BE49-F238E27FC236}">
                  <a16:creationId xmlns:a16="http://schemas.microsoft.com/office/drawing/2014/main" id="{2397F9FD-A576-44E7-9A51-A3B801F53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447800"/>
              <a:ext cx="792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u="sng"/>
                <a:t>Increased Neutral Current:</a:t>
              </a:r>
              <a:endParaRPr lang="en-US" altLang="en-US" sz="1400"/>
            </a:p>
          </p:txBody>
        </p:sp>
        <p:graphicFrame>
          <p:nvGraphicFramePr>
            <p:cNvPr id="2050" name="Object 2">
              <a:extLst>
                <a:ext uri="{FF2B5EF4-FFF2-40B4-BE49-F238E27FC236}">
                  <a16:creationId xmlns:a16="http://schemas.microsoft.com/office/drawing/2014/main" id="{4681073B-5C74-42A0-BCE3-B2113A58AA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1905000"/>
            <a:ext cx="2286000" cy="652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3" imgW="1244520" imgH="355320" progId="Equation.3">
                    <p:embed/>
                  </p:oleObj>
                </mc:Choice>
                <mc:Fallback>
                  <p:oleObj name="Equation" r:id="rId3" imgW="1244520" imgH="35532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1905000"/>
                          <a:ext cx="2286000" cy="652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0" name="Rectangle 6">
              <a:extLst>
                <a:ext uri="{FF2B5EF4-FFF2-40B4-BE49-F238E27FC236}">
                  <a16:creationId xmlns:a16="http://schemas.microsoft.com/office/drawing/2014/main" id="{146FE77F-697C-4EF0-9443-6D44601FF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533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/>
                <a:t>	Remedies are either passive filters for simple cases, or active power factor correction (APFC) for complex harmonic current sources such as power converters.</a:t>
              </a:r>
            </a:p>
            <a:p>
              <a:r>
                <a:rPr lang="en-US" altLang="en-US" sz="1600"/>
                <a:t>		User gets charged for bad power factor.</a:t>
              </a:r>
            </a:p>
            <a:p>
              <a:r>
                <a:rPr lang="en-US" altLang="en-US" sz="1600"/>
                <a:t>		No explicit limit.</a:t>
              </a:r>
            </a:p>
          </p:txBody>
        </p:sp>
        <p:sp>
          <p:nvSpPr>
            <p:cNvPr id="2061" name="Text Box 7">
              <a:extLst>
                <a:ext uri="{FF2B5EF4-FFF2-40B4-BE49-F238E27FC236}">
                  <a16:creationId xmlns:a16="http://schemas.microsoft.com/office/drawing/2014/main" id="{77DE37AE-D21B-4FF8-B34A-A022F47E1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792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u="sng"/>
                <a:t>Degraded Power Factor:</a:t>
              </a:r>
              <a:endParaRPr lang="en-US" altLang="en-US" sz="1400"/>
            </a:p>
          </p:txBody>
        </p:sp>
        <p:graphicFrame>
          <p:nvGraphicFramePr>
            <p:cNvPr id="2051" name="Object 3">
              <a:extLst>
                <a:ext uri="{FF2B5EF4-FFF2-40B4-BE49-F238E27FC236}">
                  <a16:creationId xmlns:a16="http://schemas.microsoft.com/office/drawing/2014/main" id="{E1101023-1AB3-4105-98A7-D1FCBA78C4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4419600"/>
            <a:ext cx="363855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5" imgW="1981080" imgH="698400" progId="Equation.3">
                    <p:embed/>
                  </p:oleObj>
                </mc:Choice>
                <mc:Fallback>
                  <p:oleObj name="Equation" r:id="rId5" imgW="1981080" imgH="6984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419600"/>
                          <a:ext cx="3638550" cy="1282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2" name="Text Box 9">
              <a:extLst>
                <a:ext uri="{FF2B5EF4-FFF2-40B4-BE49-F238E27FC236}">
                  <a16:creationId xmlns:a16="http://schemas.microsoft.com/office/drawing/2014/main" id="{0E5CA7E6-27B4-4076-A6E3-82F92935C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792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u="sng"/>
                <a:t>Total Harmonic Distortion:</a:t>
              </a:r>
              <a:endParaRPr lang="en-US" altLang="en-US" sz="1400"/>
            </a:p>
          </p:txBody>
        </p:sp>
        <p:graphicFrame>
          <p:nvGraphicFramePr>
            <p:cNvPr id="2052" name="Object 4">
              <a:extLst>
                <a:ext uri="{FF2B5EF4-FFF2-40B4-BE49-F238E27FC236}">
                  <a16:creationId xmlns:a16="http://schemas.microsoft.com/office/drawing/2014/main" id="{9C9D947E-5D09-4DD4-91C1-CA0941CC18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3124200"/>
            <a:ext cx="2822575" cy="1001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Equation" r:id="rId7" imgW="1536480" imgH="545760" progId="Equation.3">
                    <p:embed/>
                  </p:oleObj>
                </mc:Choice>
                <mc:Fallback>
                  <p:oleObj name="Equation" r:id="rId7" imgW="1536480" imgH="54576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124200"/>
                          <a:ext cx="2822575" cy="1001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Rectangle 11">
              <a:extLst>
                <a:ext uri="{FF2B5EF4-FFF2-40B4-BE49-F238E27FC236}">
                  <a16:creationId xmlns:a16="http://schemas.microsoft.com/office/drawing/2014/main" id="{B4A942A6-1ECC-4ED1-990E-79931986E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048000"/>
              <a:ext cx="533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/>
                <a:t>	Each harmonic current is a source of extra losses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/>
                <a:t>		Limit set by the facility.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/>
                <a:t>		Limits specified in EMC standards.</a:t>
              </a:r>
            </a:p>
          </p:txBody>
        </p:sp>
      </p:grpSp>
      <p:sp>
        <p:nvSpPr>
          <p:cNvPr id="2056" name="TextBox 14">
            <a:extLst>
              <a:ext uri="{FF2B5EF4-FFF2-40B4-BE49-F238E27FC236}">
                <a16:creationId xmlns:a16="http://schemas.microsoft.com/office/drawing/2014/main" id="{71EB1B06-45C1-422A-A5DE-FA421593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Limits on each harmonic content is defined in IEC-61000-3-2, it is achievable using PFC circuits or filters. Line diode bridge rectifiers cannot be used without PFC.</a:t>
            </a:r>
          </a:p>
        </p:txBody>
      </p:sp>
      <p:pic>
        <p:nvPicPr>
          <p:cNvPr id="2057" name="Picture 9" descr="0">
            <a:extLst>
              <a:ext uri="{FF2B5EF4-FFF2-40B4-BE49-F238E27FC236}">
                <a16:creationId xmlns:a16="http://schemas.microsoft.com/office/drawing/2014/main" id="{5F6B88F3-26D6-46A9-B7DA-41D98D9E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95B8-DDD4-49C2-93C3-114A7017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Inrush Currents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78E90-87C1-456A-9524-1784B90FE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29CB18-A66C-48C6-9946-7137FE8A97BF}" type="slidenum">
              <a:rPr lang="en-US" altLang="en-US"/>
              <a:pPr/>
              <a:t>16</a:t>
            </a:fld>
            <a:endParaRPr lang="en-US" altLang="en-US"/>
          </a:p>
        </p:txBody>
      </p:sp>
      <p:grpSp>
        <p:nvGrpSpPr>
          <p:cNvPr id="26628" name="Group 8">
            <a:extLst>
              <a:ext uri="{FF2B5EF4-FFF2-40B4-BE49-F238E27FC236}">
                <a16:creationId xmlns:a16="http://schemas.microsoft.com/office/drawing/2014/main" id="{43FF8A7D-8BC2-4BB7-984B-96C038768B1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479550"/>
            <a:ext cx="6705600" cy="2863850"/>
            <a:chOff x="457200" y="1371600"/>
            <a:chExt cx="6705600" cy="2864243"/>
          </a:xfrm>
        </p:grpSpPr>
        <p:pic>
          <p:nvPicPr>
            <p:cNvPr id="26633" name="Picture 4" descr="S22">
              <a:extLst>
                <a:ext uri="{FF2B5EF4-FFF2-40B4-BE49-F238E27FC236}">
                  <a16:creationId xmlns:a16="http://schemas.microsoft.com/office/drawing/2014/main" id="{23303D2B-6670-497E-ABB1-A13BDF092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71600"/>
              <a:ext cx="3200400" cy="286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5" descr="S32">
              <a:extLst>
                <a:ext uri="{FF2B5EF4-FFF2-40B4-BE49-F238E27FC236}">
                  <a16:creationId xmlns:a16="http://schemas.microsoft.com/office/drawing/2014/main" id="{14975759-2E27-4C2A-BE2E-653CE4DBA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404934"/>
              <a:ext cx="3352800" cy="278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9" name="Picture 7" descr="PowerXplorer PX5">
            <a:extLst>
              <a:ext uri="{FF2B5EF4-FFF2-40B4-BE49-F238E27FC236}">
                <a16:creationId xmlns:a16="http://schemas.microsoft.com/office/drawing/2014/main" id="{E53313D6-493F-4D0B-955D-C41E6ECA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2638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0">
            <a:extLst>
              <a:ext uri="{FF2B5EF4-FFF2-40B4-BE49-F238E27FC236}">
                <a16:creationId xmlns:a16="http://schemas.microsoft.com/office/drawing/2014/main" id="{C05DECF1-DC23-4A29-9796-BAA82DCB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0"/>
            <a:ext cx="472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Inrush currents in rack equipment can pose difficulties to the electrical network (tripping computing farms): PFC and passive dampers help to smooth down the startup.</a:t>
            </a:r>
          </a:p>
          <a:p>
            <a:r>
              <a:rPr lang="en-US" altLang="en-US" sz="1600"/>
              <a:t>Inrush, harmonics, voltage distortions can all be measured with Power Xplorer available at the Pool.</a:t>
            </a:r>
          </a:p>
        </p:txBody>
      </p:sp>
      <p:pic>
        <p:nvPicPr>
          <p:cNvPr id="26631" name="Picture 5" descr="IMG_1293">
            <a:extLst>
              <a:ext uri="{FF2B5EF4-FFF2-40B4-BE49-F238E27FC236}">
                <a16:creationId xmlns:a16="http://schemas.microsoft.com/office/drawing/2014/main" id="{0F2936D3-9C84-405B-8FCF-EF815111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EA9BEA-2079-4D10-96F4-2E55FC3FCE9D}"/>
              </a:ext>
            </a:extLst>
          </p:cNvPr>
          <p:cNvSpPr txBox="1"/>
          <p:nvPr/>
        </p:nvSpPr>
        <p:spPr>
          <a:xfrm>
            <a:off x="457200" y="1676400"/>
            <a:ext cx="1371600" cy="430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3333CC"/>
                </a:solidFill>
              </a:rPr>
              <a:t>DAQ Rack in ATLAS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EFF1-0CD9-4B9F-84A9-2E6123EF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Noise emission/immunity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252E1-D364-4118-AF2E-E2D3E9EE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Noise emission</a:t>
            </a:r>
          </a:p>
          <a:p>
            <a:pPr lvl="1">
              <a:defRPr/>
            </a:pPr>
            <a:r>
              <a:rPr lang="en-US" dirty="0"/>
              <a:t>Limits on conducted noise (common mode) on all IO and power ports.</a:t>
            </a:r>
          </a:p>
          <a:p>
            <a:pPr lvl="1">
              <a:defRPr/>
            </a:pPr>
            <a:r>
              <a:rPr lang="en-US" dirty="0"/>
              <a:t>Limits on radiated noise (EM fields): cannot be tested at CERN (only qualitative near field).</a:t>
            </a:r>
          </a:p>
          <a:p>
            <a:pPr>
              <a:defRPr/>
            </a:pPr>
            <a:r>
              <a:rPr lang="en-US" dirty="0"/>
              <a:t>Immunity</a:t>
            </a:r>
          </a:p>
          <a:p>
            <a:pPr lvl="1">
              <a:defRPr/>
            </a:pPr>
            <a:r>
              <a:rPr lang="en-US" dirty="0"/>
              <a:t>Incoming noise degrades the performance:</a:t>
            </a:r>
          </a:p>
          <a:p>
            <a:pPr lvl="2">
              <a:defRPr/>
            </a:pPr>
            <a:r>
              <a:rPr lang="en-US" dirty="0"/>
              <a:t>This can be tested and quantified at CERN.</a:t>
            </a:r>
          </a:p>
          <a:p>
            <a:pPr>
              <a:defRPr/>
            </a:pPr>
            <a:r>
              <a:rPr lang="en-US" i="1" dirty="0"/>
              <a:t>All these are common with front-end requirements and will be described on next slides.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F5DB-ADFA-48F3-B034-1C2A5AB24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E2C511-D3EB-40E5-9C36-548941D93583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6093C7-32FA-407C-92E2-9B8EA5F23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91FE3-677D-4E3C-B89A-23CA239848E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FABB05-FBF9-4BFB-BE35-7A8EC956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7848600" cy="46783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800" dirty="0"/>
              <a:t>Front-end = Sensing Device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0066FF"/>
                </a:solidFill>
              </a:rPr>
              <a:t>Always custom made circuits, EMC performance will depend of the designer experience and of its awareness of the EMC problems</a:t>
            </a:r>
          </a:p>
          <a:p>
            <a:pPr>
              <a:defRPr/>
            </a:pPr>
            <a:r>
              <a:rPr lang="en-US" sz="2400" dirty="0"/>
              <a:t> Sensitive to conducted noise from its back end </a:t>
            </a:r>
          </a:p>
          <a:p>
            <a:pPr lvl="1">
              <a:defRPr/>
            </a:pPr>
            <a:r>
              <a:rPr lang="en-US" sz="2200" dirty="0"/>
              <a:t>Noise current that enters through ports and cables.</a:t>
            </a:r>
          </a:p>
          <a:p>
            <a:pPr lvl="1">
              <a:defRPr/>
            </a:pPr>
            <a:r>
              <a:rPr lang="en-US" sz="2200" dirty="0"/>
              <a:t>Is translated in larger RMS in data.</a:t>
            </a:r>
          </a:p>
          <a:p>
            <a:pPr lvl="1">
              <a:defRPr/>
            </a:pPr>
            <a:r>
              <a:rPr lang="en-US" sz="2200" dirty="0"/>
              <a:t>Setup dependent.</a:t>
            </a:r>
          </a:p>
          <a:p>
            <a:pPr>
              <a:defRPr/>
            </a:pPr>
            <a:r>
              <a:rPr lang="en-US" sz="2400" dirty="0"/>
              <a:t>Sensitive to couplings from neighbors (systems and cables)</a:t>
            </a:r>
          </a:p>
          <a:p>
            <a:pPr lvl="1">
              <a:defRPr/>
            </a:pPr>
            <a:r>
              <a:rPr lang="en-US" sz="2200" dirty="0"/>
              <a:t>Near field: electric, magnetic.</a:t>
            </a:r>
          </a:p>
          <a:p>
            <a:pPr>
              <a:defRPr/>
            </a:pPr>
            <a:r>
              <a:rPr lang="en-US" sz="2400" dirty="0"/>
              <a:t>Source of conducted and radiated noise as well</a:t>
            </a:r>
          </a:p>
          <a:p>
            <a:pPr lvl="1">
              <a:defRPr/>
            </a:pPr>
            <a:r>
              <a:rPr lang="en-US" sz="2200" dirty="0"/>
              <a:t>Can compromise neighboring systems.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F2E3685-5603-496A-A19C-A08C2EB05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Front-End EMC Requirements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3">
            <a:extLst>
              <a:ext uri="{FF2B5EF4-FFF2-40B4-BE49-F238E27FC236}">
                <a16:creationId xmlns:a16="http://schemas.microsoft.com/office/drawing/2014/main" id="{DB70EF7D-7EB2-4082-BEE8-263C3758961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905000"/>
            <a:ext cx="228600" cy="1219200"/>
            <a:chOff x="3984" y="2400"/>
            <a:chExt cx="96" cy="672"/>
          </a:xfrm>
        </p:grpSpPr>
        <p:sp>
          <p:nvSpPr>
            <p:cNvPr id="29742" name="Line 24">
              <a:extLst>
                <a:ext uri="{FF2B5EF4-FFF2-40B4-BE49-F238E27FC236}">
                  <a16:creationId xmlns:a16="http://schemas.microsoft.com/office/drawing/2014/main" id="{15FAFD37-453A-421D-9D37-7433D2F17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3" name="Line 25">
              <a:extLst>
                <a:ext uri="{FF2B5EF4-FFF2-40B4-BE49-F238E27FC236}">
                  <a16:creationId xmlns:a16="http://schemas.microsoft.com/office/drawing/2014/main" id="{6CF8731F-A8BD-4408-BF87-9B804767F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83"/>
              <a:ext cx="9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4" name="Line 26">
              <a:extLst>
                <a:ext uri="{FF2B5EF4-FFF2-40B4-BE49-F238E27FC236}">
                  <a16:creationId xmlns:a16="http://schemas.microsoft.com/office/drawing/2014/main" id="{93F8ADF6-11DD-450B-A78A-E2BE47F4C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2" y="240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5" name="Line 27">
              <a:extLst>
                <a:ext uri="{FF2B5EF4-FFF2-40B4-BE49-F238E27FC236}">
                  <a16:creationId xmlns:a16="http://schemas.microsoft.com/office/drawing/2014/main" id="{FCDF82CE-C4D7-4068-9725-3664637A2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278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699" name="Group 23">
            <a:extLst>
              <a:ext uri="{FF2B5EF4-FFF2-40B4-BE49-F238E27FC236}">
                <a16:creationId xmlns:a16="http://schemas.microsoft.com/office/drawing/2014/main" id="{238E5282-133C-4F94-AD9C-D05F7D210C33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981200"/>
            <a:ext cx="228600" cy="1219200"/>
            <a:chOff x="3984" y="2400"/>
            <a:chExt cx="96" cy="672"/>
          </a:xfrm>
        </p:grpSpPr>
        <p:sp>
          <p:nvSpPr>
            <p:cNvPr id="29738" name="Line 24">
              <a:extLst>
                <a:ext uri="{FF2B5EF4-FFF2-40B4-BE49-F238E27FC236}">
                  <a16:creationId xmlns:a16="http://schemas.microsoft.com/office/drawing/2014/main" id="{AD912785-AD1D-4D45-98C8-D48924ED6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9" name="Line 25">
              <a:extLst>
                <a:ext uri="{FF2B5EF4-FFF2-40B4-BE49-F238E27FC236}">
                  <a16:creationId xmlns:a16="http://schemas.microsoft.com/office/drawing/2014/main" id="{22448140-E28A-4775-83A5-02AB20C98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83"/>
              <a:ext cx="9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0" name="Line 26">
              <a:extLst>
                <a:ext uri="{FF2B5EF4-FFF2-40B4-BE49-F238E27FC236}">
                  <a16:creationId xmlns:a16="http://schemas.microsoft.com/office/drawing/2014/main" id="{B0AC7F37-E60A-40E2-868E-8F5FBFD37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2" y="240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1" name="Line 27">
              <a:extLst>
                <a:ext uri="{FF2B5EF4-FFF2-40B4-BE49-F238E27FC236}">
                  <a16:creationId xmlns:a16="http://schemas.microsoft.com/office/drawing/2014/main" id="{A3AA3D88-4787-4BA6-9CED-D63434300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278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D7CA77-C525-420E-89E0-BBA65187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and Differential Modes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99D7A-8D7E-4E9C-9DA1-308959A2E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ACA554-8B05-4708-8DE6-C3691D3311B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9702" name="Rectangle 84" descr="Dark upward diagonal">
            <a:extLst>
              <a:ext uri="{FF2B5EF4-FFF2-40B4-BE49-F238E27FC236}">
                <a16:creationId xmlns:a16="http://schemas.microsoft.com/office/drawing/2014/main" id="{29F05BB1-0173-448D-AE56-C702AD79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3" y="1717675"/>
            <a:ext cx="2925762" cy="315913"/>
          </a:xfrm>
          <a:prstGeom prst="rect">
            <a:avLst/>
          </a:prstGeom>
          <a:pattFill prst="dkUpDiag">
            <a:fgClr>
              <a:srgbClr val="99CC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03" name="Line 37">
            <a:extLst>
              <a:ext uri="{FF2B5EF4-FFF2-40B4-BE49-F238E27FC236}">
                <a16:creationId xmlns:a16="http://schemas.microsoft.com/office/drawing/2014/main" id="{46F02560-3955-4ADD-911B-81CE357B96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438400"/>
            <a:ext cx="0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Line 38">
            <a:extLst>
              <a:ext uri="{FF2B5EF4-FFF2-40B4-BE49-F238E27FC236}">
                <a16:creationId xmlns:a16="http://schemas.microsoft.com/office/drawing/2014/main" id="{5FC8E7B1-B6A0-4A99-B5DF-13D6E681D6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73700" y="2033588"/>
            <a:ext cx="2295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5" name="Line 39">
            <a:extLst>
              <a:ext uri="{FF2B5EF4-FFF2-40B4-BE49-F238E27FC236}">
                <a16:creationId xmlns:a16="http://schemas.microsoft.com/office/drawing/2014/main" id="{898A919C-3A8F-452C-87F6-25205DFAB3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1717675"/>
            <a:ext cx="2295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Text Box 58">
            <a:extLst>
              <a:ext uri="{FF2B5EF4-FFF2-40B4-BE49-F238E27FC236}">
                <a16:creationId xmlns:a16="http://schemas.microsoft.com/office/drawing/2014/main" id="{6027BDF9-41E0-4506-B0BB-03A11C67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136900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Ground Plane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9707" name="Text Box 62">
            <a:extLst>
              <a:ext uri="{FF2B5EF4-FFF2-40B4-BE49-F238E27FC236}">
                <a16:creationId xmlns:a16="http://schemas.microsoft.com/office/drawing/2014/main" id="{42277DCE-A010-4D97-BEBA-0570CD7E2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1717675"/>
            <a:ext cx="481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Load</a:t>
            </a:r>
          </a:p>
        </p:txBody>
      </p:sp>
      <p:sp>
        <p:nvSpPr>
          <p:cNvPr id="29708" name="AutoShape 70">
            <a:extLst>
              <a:ext uri="{FF2B5EF4-FFF2-40B4-BE49-F238E27FC236}">
                <a16:creationId xmlns:a16="http://schemas.microsoft.com/office/drawing/2014/main" id="{BDE69E63-019B-4E1C-8A5B-42CDB63D1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1671638"/>
            <a:ext cx="360363" cy="90487"/>
          </a:xfrm>
          <a:prstGeom prst="rightArrow">
            <a:avLst>
              <a:gd name="adj1" fmla="val 50000"/>
              <a:gd name="adj2" fmla="val 9956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09" name="AutoShape 71">
            <a:extLst>
              <a:ext uri="{FF2B5EF4-FFF2-40B4-BE49-F238E27FC236}">
                <a16:creationId xmlns:a16="http://schemas.microsoft.com/office/drawing/2014/main" id="{B45514BB-7E7D-4F17-B90F-22E2067D792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4425" y="1987550"/>
            <a:ext cx="360363" cy="90488"/>
          </a:xfrm>
          <a:prstGeom prst="rightArrow">
            <a:avLst>
              <a:gd name="adj1" fmla="val 50000"/>
              <a:gd name="adj2" fmla="val 995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10" name="Rectangle 35">
            <a:extLst>
              <a:ext uri="{FF2B5EF4-FFF2-40B4-BE49-F238E27FC236}">
                <a16:creationId xmlns:a16="http://schemas.microsoft.com/office/drawing/2014/main" id="{13E62F6E-2A1B-4EB3-9A46-D3DC29536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1627188"/>
            <a:ext cx="1403350" cy="819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US" altLang="en-US" sz="50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1200">
                <a:latin typeface="Calibri" panose="020F0502020204030204" pitchFamily="34" charset="0"/>
              </a:rPr>
              <a:t>DC / DC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11" name="Rectangle 32">
            <a:extLst>
              <a:ext uri="{FF2B5EF4-FFF2-40B4-BE49-F238E27FC236}">
                <a16:creationId xmlns:a16="http://schemas.microsoft.com/office/drawing/2014/main" id="{7331F3EA-8F64-4AD1-8B74-7CA63B19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3113088"/>
            <a:ext cx="4376737" cy="11271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12" name="Rectangle 33">
            <a:extLst>
              <a:ext uri="{FF2B5EF4-FFF2-40B4-BE49-F238E27FC236}">
                <a16:creationId xmlns:a16="http://schemas.microsoft.com/office/drawing/2014/main" id="{F55C8CCE-5FB4-4A15-8F53-E9C39400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8" y="1673225"/>
            <a:ext cx="101600" cy="3635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b="1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9713" name="Freeform 88">
            <a:extLst>
              <a:ext uri="{FF2B5EF4-FFF2-40B4-BE49-F238E27FC236}">
                <a16:creationId xmlns:a16="http://schemas.microsoft.com/office/drawing/2014/main" id="{9A8966D7-49DA-4759-9AD3-448602ED7536}"/>
              </a:ext>
            </a:extLst>
          </p:cNvPr>
          <p:cNvSpPr>
            <a:spLocks/>
          </p:cNvSpPr>
          <p:nvPr/>
        </p:nvSpPr>
        <p:spPr bwMode="auto">
          <a:xfrm>
            <a:off x="6508750" y="1754188"/>
            <a:ext cx="1081088" cy="233362"/>
          </a:xfrm>
          <a:custGeom>
            <a:avLst/>
            <a:gdLst>
              <a:gd name="T0" fmla="*/ 2147483647 w 293"/>
              <a:gd name="T1" fmla="*/ 2147483647 h 185"/>
              <a:gd name="T2" fmla="*/ 2147483647 w 293"/>
              <a:gd name="T3" fmla="*/ 2147483647 h 185"/>
              <a:gd name="T4" fmla="*/ 2147483647 w 293"/>
              <a:gd name="T5" fmla="*/ 2147483647 h 185"/>
              <a:gd name="T6" fmla="*/ 2147483647 w 293"/>
              <a:gd name="T7" fmla="*/ 2147483647 h 185"/>
              <a:gd name="T8" fmla="*/ 2147483647 w 293"/>
              <a:gd name="T9" fmla="*/ 2147483647 h 185"/>
              <a:gd name="T10" fmla="*/ 2147483647 w 293"/>
              <a:gd name="T11" fmla="*/ 2147483647 h 185"/>
              <a:gd name="T12" fmla="*/ 0 w 293"/>
              <a:gd name="T13" fmla="*/ 2147483647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3"/>
              <a:gd name="T22" fmla="*/ 0 h 185"/>
              <a:gd name="T23" fmla="*/ 293 w 293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3" h="185">
                <a:moveTo>
                  <a:pt x="29" y="5"/>
                </a:moveTo>
                <a:cubicBezTo>
                  <a:pt x="81" y="2"/>
                  <a:pt x="133" y="0"/>
                  <a:pt x="171" y="5"/>
                </a:cubicBezTo>
                <a:cubicBezTo>
                  <a:pt x="209" y="10"/>
                  <a:pt x="237" y="15"/>
                  <a:pt x="256" y="34"/>
                </a:cubicBezTo>
                <a:cubicBezTo>
                  <a:pt x="275" y="53"/>
                  <a:pt x="293" y="95"/>
                  <a:pt x="284" y="119"/>
                </a:cubicBezTo>
                <a:cubicBezTo>
                  <a:pt x="275" y="143"/>
                  <a:pt x="223" y="167"/>
                  <a:pt x="199" y="176"/>
                </a:cubicBezTo>
                <a:cubicBezTo>
                  <a:pt x="175" y="185"/>
                  <a:pt x="175" y="176"/>
                  <a:pt x="142" y="176"/>
                </a:cubicBezTo>
                <a:cubicBezTo>
                  <a:pt x="109" y="176"/>
                  <a:pt x="54" y="176"/>
                  <a:pt x="0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14" name="Rectangle 89">
            <a:extLst>
              <a:ext uri="{FF2B5EF4-FFF2-40B4-BE49-F238E27FC236}">
                <a16:creationId xmlns:a16="http://schemas.microsoft.com/office/drawing/2014/main" id="{550C9C4D-7C11-41AD-87F8-6023FF9D0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2074863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Calibri" panose="020F0502020204030204" pitchFamily="34" charset="0"/>
              </a:rPr>
              <a:t>IDM</a:t>
            </a:r>
          </a:p>
        </p:txBody>
      </p:sp>
      <p:sp>
        <p:nvSpPr>
          <p:cNvPr id="29715" name="Rectangle 90">
            <a:extLst>
              <a:ext uri="{FF2B5EF4-FFF2-40B4-BE49-F238E27FC236}">
                <a16:creationId xmlns:a16="http://schemas.microsoft.com/office/drawing/2014/main" id="{0E3F031A-E3EA-40CD-A97B-DB60A0748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4478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Calibri" panose="020F0502020204030204" pitchFamily="34" charset="0"/>
              </a:rPr>
              <a:t>IDM</a:t>
            </a:r>
          </a:p>
        </p:txBody>
      </p:sp>
      <p:sp>
        <p:nvSpPr>
          <p:cNvPr id="29716" name="Rectangle 84" descr="Dark upward diagonal">
            <a:extLst>
              <a:ext uri="{FF2B5EF4-FFF2-40B4-BE49-F238E27FC236}">
                <a16:creationId xmlns:a16="http://schemas.microsoft.com/office/drawing/2014/main" id="{83DDC974-DC4A-4068-83F4-B8ABA766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86200"/>
            <a:ext cx="2925763" cy="315913"/>
          </a:xfrm>
          <a:prstGeom prst="rect">
            <a:avLst/>
          </a:prstGeom>
          <a:pattFill prst="dkUpDiag">
            <a:fgClr>
              <a:srgbClr val="99CC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17" name="Rectangle 85" descr="50%">
            <a:extLst>
              <a:ext uri="{FF2B5EF4-FFF2-40B4-BE49-F238E27FC236}">
                <a16:creationId xmlns:a16="http://schemas.microsoft.com/office/drawing/2014/main" id="{C4BA2CDF-8164-426C-847D-55EC234E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86200"/>
            <a:ext cx="2925763" cy="1439863"/>
          </a:xfrm>
          <a:prstGeom prst="rect">
            <a:avLst/>
          </a:prstGeom>
          <a:pattFill prst="pct5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18" name="Line 34">
            <a:extLst>
              <a:ext uri="{FF2B5EF4-FFF2-40B4-BE49-F238E27FC236}">
                <a16:creationId xmlns:a16="http://schemas.microsoft.com/office/drawing/2014/main" id="{6B9F0439-06E9-40B0-9240-624E88413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0163" y="4202113"/>
            <a:ext cx="0" cy="10795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9" name="Line 37">
            <a:extLst>
              <a:ext uri="{FF2B5EF4-FFF2-40B4-BE49-F238E27FC236}">
                <a16:creationId xmlns:a16="http://schemas.microsoft.com/office/drawing/2014/main" id="{DD0BCF53-241B-46BB-9057-F32E858651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606925"/>
            <a:ext cx="0" cy="6746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20" name="Line 38">
            <a:extLst>
              <a:ext uri="{FF2B5EF4-FFF2-40B4-BE49-F238E27FC236}">
                <a16:creationId xmlns:a16="http://schemas.microsoft.com/office/drawing/2014/main" id="{EA44E31C-18F5-4C96-BE26-9E7A0D7B4B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9088" y="4202113"/>
            <a:ext cx="2295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21" name="Line 39">
            <a:extLst>
              <a:ext uri="{FF2B5EF4-FFF2-40B4-BE49-F238E27FC236}">
                <a16:creationId xmlns:a16="http://schemas.microsoft.com/office/drawing/2014/main" id="{C0E2D893-B1C9-4C50-8ED0-A9DC92DD72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9088" y="3886200"/>
            <a:ext cx="2295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22" name="Text Box 58">
            <a:extLst>
              <a:ext uri="{FF2B5EF4-FFF2-40B4-BE49-F238E27FC236}">
                <a16:creationId xmlns:a16="http://schemas.microsoft.com/office/drawing/2014/main" id="{A3BE92BC-F1AA-45A5-B226-56E010434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305425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Ground Plane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9723" name="Text Box 62">
            <a:extLst>
              <a:ext uri="{FF2B5EF4-FFF2-40B4-BE49-F238E27FC236}">
                <a16:creationId xmlns:a16="http://schemas.microsoft.com/office/drawing/2014/main" id="{A40445A3-C866-418C-9FD4-0FED9C3A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3886200"/>
            <a:ext cx="481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Load</a:t>
            </a:r>
          </a:p>
        </p:txBody>
      </p:sp>
      <p:sp>
        <p:nvSpPr>
          <p:cNvPr id="29724" name="Text Box 67">
            <a:extLst>
              <a:ext uri="{FF2B5EF4-FFF2-40B4-BE49-F238E27FC236}">
                <a16:creationId xmlns:a16="http://schemas.microsoft.com/office/drawing/2014/main" id="{617365FA-92EF-4F8B-A06C-94CFDF1F9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616325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Calibri" panose="020F0502020204030204" pitchFamily="34" charset="0"/>
              </a:rPr>
              <a:t>ICM</a:t>
            </a:r>
          </a:p>
        </p:txBody>
      </p:sp>
      <p:sp>
        <p:nvSpPr>
          <p:cNvPr id="29725" name="AutoShape 68">
            <a:extLst>
              <a:ext uri="{FF2B5EF4-FFF2-40B4-BE49-F238E27FC236}">
                <a16:creationId xmlns:a16="http://schemas.microsoft.com/office/drawing/2014/main" id="{73F93643-5A8A-472A-B46E-83757B72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156075"/>
            <a:ext cx="360363" cy="90488"/>
          </a:xfrm>
          <a:prstGeom prst="rightArrow">
            <a:avLst>
              <a:gd name="adj1" fmla="val 50000"/>
              <a:gd name="adj2" fmla="val 995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26" name="AutoShape 69">
            <a:extLst>
              <a:ext uri="{FF2B5EF4-FFF2-40B4-BE49-F238E27FC236}">
                <a16:creationId xmlns:a16="http://schemas.microsoft.com/office/drawing/2014/main" id="{FC5481AA-A6D1-45BC-828C-C07EF25D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40163"/>
            <a:ext cx="360363" cy="90487"/>
          </a:xfrm>
          <a:prstGeom prst="rightArrow">
            <a:avLst>
              <a:gd name="adj1" fmla="val 50000"/>
              <a:gd name="adj2" fmla="val 9956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27" name="Text Box 72">
            <a:extLst>
              <a:ext uri="{FF2B5EF4-FFF2-40B4-BE49-F238E27FC236}">
                <a16:creationId xmlns:a16="http://schemas.microsoft.com/office/drawing/2014/main" id="{DD74F459-9797-449D-90CA-1BC693F1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43388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Calibri" panose="020F0502020204030204" pitchFamily="34" charset="0"/>
              </a:rPr>
              <a:t>ICM</a:t>
            </a:r>
          </a:p>
        </p:txBody>
      </p:sp>
      <p:sp>
        <p:nvSpPr>
          <p:cNvPr id="29728" name="Rectangle 35">
            <a:extLst>
              <a:ext uri="{FF2B5EF4-FFF2-40B4-BE49-F238E27FC236}">
                <a16:creationId xmlns:a16="http://schemas.microsoft.com/office/drawing/2014/main" id="{DC5F9072-E00F-427A-A519-25BACD23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795713"/>
            <a:ext cx="1403350" cy="819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US" altLang="en-US" sz="50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1200">
                <a:latin typeface="Calibri" panose="020F0502020204030204" pitchFamily="34" charset="0"/>
              </a:rPr>
              <a:t>DC / DC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29" name="Rectangle 32">
            <a:extLst>
              <a:ext uri="{FF2B5EF4-FFF2-40B4-BE49-F238E27FC236}">
                <a16:creationId xmlns:a16="http://schemas.microsoft.com/office/drawing/2014/main" id="{69CA1C8F-C8B7-45C5-A26D-94A20403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5281613"/>
            <a:ext cx="4376738" cy="11271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30" name="Rectangle 33">
            <a:extLst>
              <a:ext uri="{FF2B5EF4-FFF2-40B4-BE49-F238E27FC236}">
                <a16:creationId xmlns:a16="http://schemas.microsoft.com/office/drawing/2014/main" id="{1114C747-C354-41A7-8553-98563AEA3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841750"/>
            <a:ext cx="101600" cy="3635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 b="1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9731" name="Freeform 91">
            <a:extLst>
              <a:ext uri="{FF2B5EF4-FFF2-40B4-BE49-F238E27FC236}">
                <a16:creationId xmlns:a16="http://schemas.microsoft.com/office/drawing/2014/main" id="{C1CA13AA-F24A-4887-B0DD-FA9561AC71B2}"/>
              </a:ext>
            </a:extLst>
          </p:cNvPr>
          <p:cNvSpPr>
            <a:spLocks/>
          </p:cNvSpPr>
          <p:nvPr/>
        </p:nvSpPr>
        <p:spPr bwMode="auto">
          <a:xfrm>
            <a:off x="5489575" y="3976688"/>
            <a:ext cx="2114550" cy="1260475"/>
          </a:xfrm>
          <a:custGeom>
            <a:avLst/>
            <a:gdLst>
              <a:gd name="T0" fmla="*/ 2147483647 w 293"/>
              <a:gd name="T1" fmla="*/ 2147483647 h 185"/>
              <a:gd name="T2" fmla="*/ 2147483647 w 293"/>
              <a:gd name="T3" fmla="*/ 2147483647 h 185"/>
              <a:gd name="T4" fmla="*/ 2147483647 w 293"/>
              <a:gd name="T5" fmla="*/ 2147483647 h 185"/>
              <a:gd name="T6" fmla="*/ 2147483647 w 293"/>
              <a:gd name="T7" fmla="*/ 2147483647 h 185"/>
              <a:gd name="T8" fmla="*/ 2147483647 w 293"/>
              <a:gd name="T9" fmla="*/ 2147483647 h 185"/>
              <a:gd name="T10" fmla="*/ 2147483647 w 293"/>
              <a:gd name="T11" fmla="*/ 2147483647 h 185"/>
              <a:gd name="T12" fmla="*/ 0 w 293"/>
              <a:gd name="T13" fmla="*/ 2147483647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3"/>
              <a:gd name="T22" fmla="*/ 0 h 185"/>
              <a:gd name="T23" fmla="*/ 293 w 293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3" h="185">
                <a:moveTo>
                  <a:pt x="29" y="5"/>
                </a:moveTo>
                <a:cubicBezTo>
                  <a:pt x="81" y="2"/>
                  <a:pt x="133" y="0"/>
                  <a:pt x="171" y="5"/>
                </a:cubicBezTo>
                <a:cubicBezTo>
                  <a:pt x="209" y="10"/>
                  <a:pt x="237" y="15"/>
                  <a:pt x="256" y="34"/>
                </a:cubicBezTo>
                <a:cubicBezTo>
                  <a:pt x="275" y="53"/>
                  <a:pt x="293" y="95"/>
                  <a:pt x="284" y="119"/>
                </a:cubicBezTo>
                <a:cubicBezTo>
                  <a:pt x="275" y="143"/>
                  <a:pt x="223" y="167"/>
                  <a:pt x="199" y="176"/>
                </a:cubicBezTo>
                <a:cubicBezTo>
                  <a:pt x="175" y="185"/>
                  <a:pt x="175" y="176"/>
                  <a:pt x="142" y="176"/>
                </a:cubicBezTo>
                <a:cubicBezTo>
                  <a:pt x="109" y="176"/>
                  <a:pt x="54" y="176"/>
                  <a:pt x="0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732" name="TextBox 65">
            <a:extLst>
              <a:ext uri="{FF2B5EF4-FFF2-40B4-BE49-F238E27FC236}">
                <a16:creationId xmlns:a16="http://schemas.microsoft.com/office/drawing/2014/main" id="{F2B67DCB-93BC-45AD-BB0A-E2D85F10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/>
              <a:t>Few pF</a:t>
            </a:r>
          </a:p>
        </p:txBody>
      </p:sp>
      <p:sp>
        <p:nvSpPr>
          <p:cNvPr id="29733" name="TextBox 66">
            <a:extLst>
              <a:ext uri="{FF2B5EF4-FFF2-40B4-BE49-F238E27FC236}">
                <a16:creationId xmlns:a16="http://schemas.microsoft.com/office/drawing/2014/main" id="{9EE70A51-A418-49D3-A55C-43891759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/>
              <a:t>Few pF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24339D-6833-4CA1-9FCC-92CD371FFFF7}"/>
              </a:ext>
            </a:extLst>
          </p:cNvPr>
          <p:cNvSpPr txBox="1"/>
          <p:nvPr/>
        </p:nvSpPr>
        <p:spPr>
          <a:xfrm>
            <a:off x="457200" y="1524000"/>
            <a:ext cx="2057400" cy="16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3333CC"/>
                </a:solidFill>
              </a:rPr>
              <a:t>Differential Mode:</a:t>
            </a:r>
          </a:p>
          <a:p>
            <a:pPr algn="ctr">
              <a:defRPr/>
            </a:pPr>
            <a:r>
              <a:rPr lang="en-US" sz="1400" dirty="0">
                <a:solidFill>
                  <a:srgbClr val="3333CC"/>
                </a:solidFill>
              </a:rPr>
              <a:t>The functional current carried by a wire and its intentional return: </a:t>
            </a:r>
            <a:r>
              <a:rPr lang="en-US" sz="1400" i="1" dirty="0">
                <a:solidFill>
                  <a:srgbClr val="3333CC"/>
                </a:solidFill>
              </a:rPr>
              <a:t>the electromagnetic field is mostly contained within the cable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9C08D7-C8A6-416B-A76E-C7EE16CB50A9}"/>
              </a:ext>
            </a:extLst>
          </p:cNvPr>
          <p:cNvSpPr txBox="1"/>
          <p:nvPr/>
        </p:nvSpPr>
        <p:spPr>
          <a:xfrm>
            <a:off x="457200" y="3810000"/>
            <a:ext cx="2057400" cy="2462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3333CC"/>
                </a:solidFill>
              </a:rPr>
              <a:t>Common Mode:</a:t>
            </a:r>
          </a:p>
          <a:p>
            <a:pPr algn="ctr">
              <a:defRPr/>
            </a:pPr>
            <a:r>
              <a:rPr lang="en-US" sz="1400" dirty="0">
                <a:solidFill>
                  <a:srgbClr val="3333CC"/>
                </a:solidFill>
              </a:rPr>
              <a:t>A non functional current carried by a set of wires and some surrounding conductive structures or elements: </a:t>
            </a:r>
            <a:r>
              <a:rPr lang="en-US" sz="1400" i="1" dirty="0">
                <a:solidFill>
                  <a:srgbClr val="3333CC"/>
                </a:solidFill>
              </a:rPr>
              <a:t>the electromagnetic field is mostly contained between the cable and the conductive structures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5A62044-59B7-472F-817C-14865286A584}"/>
              </a:ext>
            </a:extLst>
          </p:cNvPr>
          <p:cNvSpPr txBox="1"/>
          <p:nvPr/>
        </p:nvSpPr>
        <p:spPr>
          <a:xfrm>
            <a:off x="5562600" y="1762125"/>
            <a:ext cx="914400" cy="215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3333CC"/>
                </a:solidFill>
              </a:rPr>
              <a:t>Small Loop</a:t>
            </a:r>
            <a:endParaRPr lang="en-US" sz="800" i="1" dirty="0">
              <a:solidFill>
                <a:srgbClr val="3333CC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381374-1B3A-483F-9CF5-10D5EB86E204}"/>
              </a:ext>
            </a:extLst>
          </p:cNvPr>
          <p:cNvSpPr txBox="1"/>
          <p:nvPr/>
        </p:nvSpPr>
        <p:spPr>
          <a:xfrm>
            <a:off x="5638800" y="4572000"/>
            <a:ext cx="914400" cy="215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3333CC"/>
                </a:solidFill>
              </a:rPr>
              <a:t>Big Loop</a:t>
            </a:r>
            <a:endParaRPr lang="en-US" sz="800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3D33DA-51A2-4EFD-8E85-20D75DAC4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B1908D-10AC-482A-9CC5-E9A0710B705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052F3B-49D3-490A-87C4-A89D020E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Introduction to EMC</a:t>
            </a:r>
            <a:br>
              <a:rPr lang="en-US" sz="2400" dirty="0"/>
            </a:br>
            <a:endParaRPr lang="en-US" sz="2400" dirty="0"/>
          </a:p>
          <a:p>
            <a:pPr>
              <a:defRPr/>
            </a:pPr>
            <a:r>
              <a:rPr lang="en-US" sz="2400" dirty="0"/>
              <a:t>Grounding</a:t>
            </a:r>
            <a:br>
              <a:rPr lang="en-US" sz="2400" dirty="0"/>
            </a:br>
            <a:endParaRPr lang="en-US" sz="2400" dirty="0"/>
          </a:p>
          <a:p>
            <a:pPr>
              <a:defRPr/>
            </a:pPr>
            <a:r>
              <a:rPr lang="en-US" sz="2400" dirty="0"/>
              <a:t>Back end EMC requirements.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Front-end EMC requirements.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How to deal with EMI couplings.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Selected good design practices.</a:t>
            </a:r>
            <a:endParaRPr lang="en-US" sz="19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084A13F-3385-4FBB-ADFF-2F5503E88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Selected Topics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9575-7662-43E5-9E99-833E5355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EMI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E0966-C912-4925-9400-59ABEB5BB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352652-26D9-4EC6-A936-EF88BD8BB1B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9370E77F-6DCA-4095-99DD-A27BBFC8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38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600"/>
              <a:t> Radiated Noise from system is small because at f=40MHz </a:t>
            </a:r>
            <a:r>
              <a:rPr lang="el-GR" altLang="en-US" sz="1600">
                <a:cs typeface="Times New Roman" panose="02020603050405020304" pitchFamily="18" charset="0"/>
              </a:rPr>
              <a:t>λ</a:t>
            </a:r>
            <a:r>
              <a:rPr lang="en-US" altLang="en-US" sz="1600">
                <a:cs typeface="Times New Roman" panose="02020603050405020304" pitchFamily="18" charset="0"/>
              </a:rPr>
              <a:t>=7.5m that is easily shielded by the system faraday cages and enclosures.</a:t>
            </a:r>
            <a:endParaRPr lang="el-GR" altLang="en-US" sz="1600">
              <a:cs typeface="Times New Roman" panose="02020603050405020304" pitchFamily="18" charset="0"/>
            </a:endParaRP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FF897371-3553-49FF-B832-6D76DD24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831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600"/>
              <a:t> Radiated Noise from cables comes mainly from CM noise (far field* from electrically short cables). </a:t>
            </a:r>
            <a:endParaRPr lang="el-GR" altLang="en-US" sz="1600">
              <a:cs typeface="Times New Roman" panose="02020603050405020304" pitchFamily="18" charset="0"/>
            </a:endParaRPr>
          </a:p>
        </p:txBody>
      </p:sp>
      <p:grpSp>
        <p:nvGrpSpPr>
          <p:cNvPr id="30726" name="Group 9">
            <a:extLst>
              <a:ext uri="{FF2B5EF4-FFF2-40B4-BE49-F238E27FC236}">
                <a16:creationId xmlns:a16="http://schemas.microsoft.com/office/drawing/2014/main" id="{39C37492-14E3-4EEC-A158-9BA9EF1678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000" y="2746375"/>
            <a:ext cx="4673600" cy="2298700"/>
            <a:chOff x="3277" y="4396"/>
            <a:chExt cx="6642" cy="3268"/>
          </a:xfrm>
        </p:grpSpPr>
        <p:sp>
          <p:nvSpPr>
            <p:cNvPr id="30732" name="AutoShape 10">
              <a:extLst>
                <a:ext uri="{FF2B5EF4-FFF2-40B4-BE49-F238E27FC236}">
                  <a16:creationId xmlns:a16="http://schemas.microsoft.com/office/drawing/2014/main" id="{C4DB622E-1289-4D9D-9851-AEABDAB05D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77" y="4396"/>
              <a:ext cx="6642" cy="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3" name="Text Box 11">
              <a:extLst>
                <a:ext uri="{FF2B5EF4-FFF2-40B4-BE49-F238E27FC236}">
                  <a16:creationId xmlns:a16="http://schemas.microsoft.com/office/drawing/2014/main" id="{19679E74-FB4B-4399-851D-A37EE47B5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6" y="7125"/>
              <a:ext cx="1069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/>
                <a:t>E</a:t>
              </a:r>
              <a:r>
                <a:rPr lang="en-US" altLang="en-US" sz="1000" b="1" baseline="-25000"/>
                <a:t>C</a:t>
              </a:r>
              <a:endParaRPr lang="en-US" altLang="en-US" sz="4400"/>
            </a:p>
          </p:txBody>
        </p:sp>
        <p:grpSp>
          <p:nvGrpSpPr>
            <p:cNvPr id="30734" name="Group 12">
              <a:extLst>
                <a:ext uri="{FF2B5EF4-FFF2-40B4-BE49-F238E27FC236}">
                  <a16:creationId xmlns:a16="http://schemas.microsoft.com/office/drawing/2014/main" id="{5EB59551-2CBA-4BE3-9D77-4479B6D39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4" y="4602"/>
              <a:ext cx="5781" cy="2999"/>
              <a:chOff x="3634" y="4602"/>
              <a:chExt cx="5781" cy="2999"/>
            </a:xfrm>
          </p:grpSpPr>
          <p:grpSp>
            <p:nvGrpSpPr>
              <p:cNvPr id="30735" name="Group 13">
                <a:extLst>
                  <a:ext uri="{FF2B5EF4-FFF2-40B4-BE49-F238E27FC236}">
                    <a16:creationId xmlns:a16="http://schemas.microsoft.com/office/drawing/2014/main" id="{679FD695-BB31-4F54-A053-1D33E06E30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34" y="4602"/>
                <a:ext cx="2533" cy="2999"/>
                <a:chOff x="3634" y="4602"/>
                <a:chExt cx="2533" cy="2999"/>
              </a:xfrm>
            </p:grpSpPr>
            <p:grpSp>
              <p:nvGrpSpPr>
                <p:cNvPr id="30756" name="Group 14">
                  <a:extLst>
                    <a:ext uri="{FF2B5EF4-FFF2-40B4-BE49-F238E27FC236}">
                      <a16:creationId xmlns:a16="http://schemas.microsoft.com/office/drawing/2014/main" id="{ED6D33A6-DB06-4A9D-825C-2945918A5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38" y="5060"/>
                  <a:ext cx="2329" cy="545"/>
                  <a:chOff x="4010" y="5326"/>
                  <a:chExt cx="2329" cy="545"/>
                </a:xfrm>
              </p:grpSpPr>
              <p:grpSp>
                <p:nvGrpSpPr>
                  <p:cNvPr id="30771" name="Group 15">
                    <a:extLst>
                      <a:ext uri="{FF2B5EF4-FFF2-40B4-BE49-F238E27FC236}">
                        <a16:creationId xmlns:a16="http://schemas.microsoft.com/office/drawing/2014/main" id="{EBEE1288-6850-4CDA-A02C-5B59F560A1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10" y="5326"/>
                    <a:ext cx="2329" cy="1"/>
                    <a:chOff x="4010" y="5326"/>
                    <a:chExt cx="2329" cy="1"/>
                  </a:xfrm>
                </p:grpSpPr>
                <p:sp>
                  <p:nvSpPr>
                    <p:cNvPr id="30774" name="Line 16">
                      <a:extLst>
                        <a:ext uri="{FF2B5EF4-FFF2-40B4-BE49-F238E27FC236}">
                          <a16:creationId xmlns:a16="http://schemas.microsoft.com/office/drawing/2014/main" id="{D022917A-F187-492F-BE22-08ED21D4AB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0" y="5326"/>
                      <a:ext cx="1262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0775" name="Line 17">
                      <a:extLst>
                        <a:ext uri="{FF2B5EF4-FFF2-40B4-BE49-F238E27FC236}">
                          <a16:creationId xmlns:a16="http://schemas.microsoft.com/office/drawing/2014/main" id="{7EE7DFCC-0974-46A5-AC80-A8722449FF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2" y="5326"/>
                      <a:ext cx="106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0772" name="Line 18">
                    <a:extLst>
                      <a:ext uri="{FF2B5EF4-FFF2-40B4-BE49-F238E27FC236}">
                        <a16:creationId xmlns:a16="http://schemas.microsoft.com/office/drawing/2014/main" id="{9407A964-D2A9-4873-AA49-F1D00EF310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0" y="5870"/>
                    <a:ext cx="126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73" name="Line 19">
                    <a:extLst>
                      <a:ext uri="{FF2B5EF4-FFF2-40B4-BE49-F238E27FC236}">
                        <a16:creationId xmlns:a16="http://schemas.microsoft.com/office/drawing/2014/main" id="{B30C5584-364B-457F-806B-48AD1859F5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67" y="5870"/>
                    <a:ext cx="127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57" name="Line 20">
                  <a:extLst>
                    <a:ext uri="{FF2B5EF4-FFF2-40B4-BE49-F238E27FC236}">
                      <a16:creationId xmlns:a16="http://schemas.microsoft.com/office/drawing/2014/main" id="{56D8DF92-E694-4156-B35D-72366B04A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0" y="5062"/>
                  <a:ext cx="1" cy="5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58" name="Text Box 21">
                  <a:extLst>
                    <a:ext uri="{FF2B5EF4-FFF2-40B4-BE49-F238E27FC236}">
                      <a16:creationId xmlns:a16="http://schemas.microsoft.com/office/drawing/2014/main" id="{5E839759-4713-4ECC-8400-75D588C9E3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4" y="5141"/>
                  <a:ext cx="452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/>
                    <a:t>S</a:t>
                  </a:r>
                  <a:endParaRPr lang="en-US" altLang="en-US" sz="4400"/>
                </a:p>
              </p:txBody>
            </p:sp>
            <p:sp>
              <p:nvSpPr>
                <p:cNvPr id="30759" name="Line 22">
                  <a:extLst>
                    <a:ext uri="{FF2B5EF4-FFF2-40B4-BE49-F238E27FC236}">
                      <a16:creationId xmlns:a16="http://schemas.microsoft.com/office/drawing/2014/main" id="{345A3D6A-0EAB-4A67-84C1-2397339DD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38" y="4839"/>
                  <a:ext cx="8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0" name="Line 23">
                  <a:extLst>
                    <a:ext uri="{FF2B5EF4-FFF2-40B4-BE49-F238E27FC236}">
                      <a16:creationId xmlns:a16="http://schemas.microsoft.com/office/drawing/2014/main" id="{08CDCE16-25C8-493C-96F2-9EF6F1DF5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6" y="4839"/>
                  <a:ext cx="98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1" name="Text Box 24">
                  <a:extLst>
                    <a:ext uri="{FF2B5EF4-FFF2-40B4-BE49-F238E27FC236}">
                      <a16:creationId xmlns:a16="http://schemas.microsoft.com/office/drawing/2014/main" id="{CE1C1CE1-02B6-4913-BD61-9995987538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3" y="4602"/>
                  <a:ext cx="453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900"/>
                    <a:t>L</a:t>
                  </a:r>
                  <a:endParaRPr lang="en-US" altLang="en-US" sz="4000"/>
                </a:p>
              </p:txBody>
            </p:sp>
            <p:sp>
              <p:nvSpPr>
                <p:cNvPr id="30762" name="Line 25">
                  <a:extLst>
                    <a:ext uri="{FF2B5EF4-FFF2-40B4-BE49-F238E27FC236}">
                      <a16:creationId xmlns:a16="http://schemas.microsoft.com/office/drawing/2014/main" id="{7F78A91F-3B4C-4373-B702-9038ABFB6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02" y="6887"/>
                  <a:ext cx="700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3" name="Line 26">
                  <a:extLst>
                    <a:ext uri="{FF2B5EF4-FFF2-40B4-BE49-F238E27FC236}">
                      <a16:creationId xmlns:a16="http://schemas.microsoft.com/office/drawing/2014/main" id="{CDE76736-5571-4568-A91A-2BF24F19C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02" y="6962"/>
                  <a:ext cx="91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4" name="Line 27">
                  <a:extLst>
                    <a:ext uri="{FF2B5EF4-FFF2-40B4-BE49-F238E27FC236}">
                      <a16:creationId xmlns:a16="http://schemas.microsoft.com/office/drawing/2014/main" id="{638EB010-E7B2-497C-A9BA-7C4F078AC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02" y="7175"/>
                  <a:ext cx="36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5" name="Line 28">
                  <a:extLst>
                    <a:ext uri="{FF2B5EF4-FFF2-40B4-BE49-F238E27FC236}">
                      <a16:creationId xmlns:a16="http://schemas.microsoft.com/office/drawing/2014/main" id="{964DC647-EBED-4A2B-8BF8-06DA57458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02" y="5359"/>
                  <a:ext cx="0" cy="18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 type="oval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66" name="AutoShape 29">
                  <a:extLst>
                    <a:ext uri="{FF2B5EF4-FFF2-40B4-BE49-F238E27FC236}">
                      <a16:creationId xmlns:a16="http://schemas.microsoft.com/office/drawing/2014/main" id="{9E0A6B0B-5E18-4AEF-8676-43CD637A5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9" y="5359"/>
                  <a:ext cx="205" cy="1817"/>
                </a:xfrm>
                <a:prstGeom prst="leftBrace">
                  <a:avLst>
                    <a:gd name="adj1" fmla="val 73862"/>
                    <a:gd name="adj2" fmla="val 50000"/>
                  </a:avLst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767" name="Text Box 30">
                  <a:extLst>
                    <a:ext uri="{FF2B5EF4-FFF2-40B4-BE49-F238E27FC236}">
                      <a16:creationId xmlns:a16="http://schemas.microsoft.com/office/drawing/2014/main" id="{8C0C3DCC-2B63-49F7-AF7D-EACA42B7B6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7" y="6046"/>
                  <a:ext cx="453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900"/>
                    <a:t>d</a:t>
                  </a:r>
                  <a:endParaRPr lang="en-US" altLang="en-US" sz="4000"/>
                </a:p>
              </p:txBody>
            </p:sp>
            <p:sp>
              <p:nvSpPr>
                <p:cNvPr id="30768" name="Text Box 31">
                  <a:extLst>
                    <a:ext uri="{FF2B5EF4-FFF2-40B4-BE49-F238E27FC236}">
                      <a16:creationId xmlns:a16="http://schemas.microsoft.com/office/drawing/2014/main" id="{CAADB286-E667-499E-8E4F-2E426597E1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0" y="7125"/>
                  <a:ext cx="1069" cy="4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 b="1"/>
                    <a:t>E</a:t>
                  </a:r>
                  <a:r>
                    <a:rPr lang="en-US" altLang="en-US" sz="1000" b="1" baseline="-25000"/>
                    <a:t>D</a:t>
                  </a:r>
                  <a:endParaRPr lang="en-US" altLang="en-US" sz="4400"/>
                </a:p>
              </p:txBody>
            </p:sp>
            <p:sp>
              <p:nvSpPr>
                <p:cNvPr id="30769" name="Text Box 32">
                  <a:extLst>
                    <a:ext uri="{FF2B5EF4-FFF2-40B4-BE49-F238E27FC236}">
                      <a16:creationId xmlns:a16="http://schemas.microsoft.com/office/drawing/2014/main" id="{433F16A1-399B-4ABB-9D8A-E94D56B455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0" y="4947"/>
                  <a:ext cx="1069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500" b="1"/>
                    <a:t>I</a:t>
                  </a:r>
                  <a:r>
                    <a:rPr lang="en-US" altLang="en-US" sz="500" b="1" baseline="-25000"/>
                    <a:t>D</a:t>
                  </a:r>
                  <a:endParaRPr lang="en-US" altLang="en-US"/>
                </a:p>
              </p:txBody>
            </p:sp>
            <p:sp>
              <p:nvSpPr>
                <p:cNvPr id="30770" name="Text Box 33">
                  <a:extLst>
                    <a:ext uri="{FF2B5EF4-FFF2-40B4-BE49-F238E27FC236}">
                      <a16:creationId xmlns:a16="http://schemas.microsoft.com/office/drawing/2014/main" id="{70EEC2FA-E784-42B1-B2C3-19AE34A03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0" y="5571"/>
                  <a:ext cx="1069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500" b="1"/>
                    <a:t>I</a:t>
                  </a:r>
                  <a:r>
                    <a:rPr lang="en-US" altLang="en-US" sz="500" b="1" baseline="-25000"/>
                    <a:t>D</a:t>
                  </a:r>
                  <a:endParaRPr lang="en-US" altLang="en-US"/>
                </a:p>
              </p:txBody>
            </p:sp>
          </p:grpSp>
          <p:grpSp>
            <p:nvGrpSpPr>
              <p:cNvPr id="30736" name="Group 34">
                <a:extLst>
                  <a:ext uri="{FF2B5EF4-FFF2-40B4-BE49-F238E27FC236}">
                    <a16:creationId xmlns:a16="http://schemas.microsoft.com/office/drawing/2014/main" id="{6717CB92-52C1-4366-90A1-DC76366985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81" y="4602"/>
                <a:ext cx="2534" cy="2574"/>
                <a:chOff x="6881" y="4602"/>
                <a:chExt cx="2534" cy="2574"/>
              </a:xfrm>
            </p:grpSpPr>
            <p:grpSp>
              <p:nvGrpSpPr>
                <p:cNvPr id="30737" name="Group 35">
                  <a:extLst>
                    <a:ext uri="{FF2B5EF4-FFF2-40B4-BE49-F238E27FC236}">
                      <a16:creationId xmlns:a16="http://schemas.microsoft.com/office/drawing/2014/main" id="{AB2176B9-D2A4-4C8F-BAB5-8751A50364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85" y="5061"/>
                  <a:ext cx="2330" cy="545"/>
                  <a:chOff x="4010" y="5326"/>
                  <a:chExt cx="2329" cy="545"/>
                </a:xfrm>
              </p:grpSpPr>
              <p:grpSp>
                <p:nvGrpSpPr>
                  <p:cNvPr id="30751" name="Group 36">
                    <a:extLst>
                      <a:ext uri="{FF2B5EF4-FFF2-40B4-BE49-F238E27FC236}">
                        <a16:creationId xmlns:a16="http://schemas.microsoft.com/office/drawing/2014/main" id="{AA4E97F8-BDA3-4CBA-AD18-043846BB8A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10" y="5326"/>
                    <a:ext cx="2329" cy="1"/>
                    <a:chOff x="4010" y="5326"/>
                    <a:chExt cx="2329" cy="1"/>
                  </a:xfrm>
                </p:grpSpPr>
                <p:sp>
                  <p:nvSpPr>
                    <p:cNvPr id="30754" name="Line 37">
                      <a:extLst>
                        <a:ext uri="{FF2B5EF4-FFF2-40B4-BE49-F238E27FC236}">
                          <a16:creationId xmlns:a16="http://schemas.microsoft.com/office/drawing/2014/main" id="{7EB87C24-EC34-4C83-84DE-7BF91C6B21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0" y="5326"/>
                      <a:ext cx="1262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0755" name="Line 38">
                      <a:extLst>
                        <a:ext uri="{FF2B5EF4-FFF2-40B4-BE49-F238E27FC236}">
                          <a16:creationId xmlns:a16="http://schemas.microsoft.com/office/drawing/2014/main" id="{E8006378-C5FB-400A-85DC-B77A66C198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2" y="5326"/>
                      <a:ext cx="106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0752" name="Line 39">
                    <a:extLst>
                      <a:ext uri="{FF2B5EF4-FFF2-40B4-BE49-F238E27FC236}">
                        <a16:creationId xmlns:a16="http://schemas.microsoft.com/office/drawing/2014/main" id="{8ACB311C-5C61-4860-8EF3-7D4C54EB64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0" y="5870"/>
                    <a:ext cx="126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53" name="Line 40">
                    <a:extLst>
                      <a:ext uri="{FF2B5EF4-FFF2-40B4-BE49-F238E27FC236}">
                        <a16:creationId xmlns:a16="http://schemas.microsoft.com/office/drawing/2014/main" id="{71101930-2033-43A2-8A99-313FD93C17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67" y="5870"/>
                    <a:ext cx="127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0738" name="Line 41">
                  <a:extLst>
                    <a:ext uri="{FF2B5EF4-FFF2-40B4-BE49-F238E27FC236}">
                      <a16:creationId xmlns:a16="http://schemas.microsoft.com/office/drawing/2014/main" id="{3D867767-FBEE-4736-86B7-DDA737AF0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57" y="5062"/>
                  <a:ext cx="2" cy="5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arrow" w="sm" len="sm"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39" name="Text Box 42">
                  <a:extLst>
                    <a:ext uri="{FF2B5EF4-FFF2-40B4-BE49-F238E27FC236}">
                      <a16:creationId xmlns:a16="http://schemas.microsoft.com/office/drawing/2014/main" id="{2BE56F66-C678-4F9E-B41F-8E7A3578D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81" y="5141"/>
                  <a:ext cx="452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/>
                    <a:t>S</a:t>
                  </a:r>
                  <a:endParaRPr lang="en-US" altLang="en-US" sz="4400"/>
                </a:p>
              </p:txBody>
            </p:sp>
            <p:sp>
              <p:nvSpPr>
                <p:cNvPr id="30740" name="Line 43">
                  <a:extLst>
                    <a:ext uri="{FF2B5EF4-FFF2-40B4-BE49-F238E27FC236}">
                      <a16:creationId xmlns:a16="http://schemas.microsoft.com/office/drawing/2014/main" id="{B936B525-F472-44D9-BBF0-026C2F3E6A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85" y="4839"/>
                  <a:ext cx="875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41" name="Line 44">
                  <a:extLst>
                    <a:ext uri="{FF2B5EF4-FFF2-40B4-BE49-F238E27FC236}">
                      <a16:creationId xmlns:a16="http://schemas.microsoft.com/office/drawing/2014/main" id="{50F0BCC6-EE22-460E-8BD9-7C5E89A99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34" y="4839"/>
                  <a:ext cx="981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42" name="Text Box 45">
                  <a:extLst>
                    <a:ext uri="{FF2B5EF4-FFF2-40B4-BE49-F238E27FC236}">
                      <a16:creationId xmlns:a16="http://schemas.microsoft.com/office/drawing/2014/main" id="{771BD9A1-A3F7-456D-B1CB-52BAD9E878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80" y="4602"/>
                  <a:ext cx="45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/>
                    <a:t>L</a:t>
                  </a:r>
                  <a:endParaRPr lang="en-US" altLang="en-US" sz="4400"/>
                </a:p>
              </p:txBody>
            </p:sp>
            <p:sp>
              <p:nvSpPr>
                <p:cNvPr id="30743" name="Line 46">
                  <a:extLst>
                    <a:ext uri="{FF2B5EF4-FFF2-40B4-BE49-F238E27FC236}">
                      <a16:creationId xmlns:a16="http://schemas.microsoft.com/office/drawing/2014/main" id="{D3D6F749-5609-4F36-91E8-B4237E14B1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250" y="6886"/>
                  <a:ext cx="700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44" name="Line 47">
                  <a:extLst>
                    <a:ext uri="{FF2B5EF4-FFF2-40B4-BE49-F238E27FC236}">
                      <a16:creationId xmlns:a16="http://schemas.microsoft.com/office/drawing/2014/main" id="{BA0641C9-A41B-4BFE-9575-41FC032AE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" y="6963"/>
                  <a:ext cx="91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45" name="Line 48">
                  <a:extLst>
                    <a:ext uri="{FF2B5EF4-FFF2-40B4-BE49-F238E27FC236}">
                      <a16:creationId xmlns:a16="http://schemas.microsoft.com/office/drawing/2014/main" id="{ABADC3AD-B599-4FAB-9F6B-4E3D60F6A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" y="7175"/>
                  <a:ext cx="116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46" name="Line 49">
                  <a:extLst>
                    <a:ext uri="{FF2B5EF4-FFF2-40B4-BE49-F238E27FC236}">
                      <a16:creationId xmlns:a16="http://schemas.microsoft.com/office/drawing/2014/main" id="{C990197D-B9E7-4D85-A477-12848FF6B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" y="5360"/>
                  <a:ext cx="0" cy="18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 type="oval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47" name="AutoShape 50">
                  <a:extLst>
                    <a:ext uri="{FF2B5EF4-FFF2-40B4-BE49-F238E27FC236}">
                      <a16:creationId xmlns:a16="http://schemas.microsoft.com/office/drawing/2014/main" id="{3D8FA72A-6533-44B3-B0B3-DF009A00F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7" y="5360"/>
                  <a:ext cx="204" cy="1815"/>
                </a:xfrm>
                <a:prstGeom prst="leftBrace">
                  <a:avLst>
                    <a:gd name="adj1" fmla="val 74142"/>
                    <a:gd name="adj2" fmla="val 50000"/>
                  </a:avLst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748" name="Text Box 51">
                  <a:extLst>
                    <a:ext uri="{FF2B5EF4-FFF2-40B4-BE49-F238E27FC236}">
                      <a16:creationId xmlns:a16="http://schemas.microsoft.com/office/drawing/2014/main" id="{A0A17D30-D873-4433-A6F3-55975B6AA8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94" y="6045"/>
                  <a:ext cx="453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000"/>
                    <a:t>d</a:t>
                  </a:r>
                  <a:endParaRPr lang="en-US" altLang="en-US" sz="4400"/>
                </a:p>
              </p:txBody>
            </p:sp>
            <p:sp>
              <p:nvSpPr>
                <p:cNvPr id="30749" name="Text Box 52">
                  <a:extLst>
                    <a:ext uri="{FF2B5EF4-FFF2-40B4-BE49-F238E27FC236}">
                      <a16:creationId xmlns:a16="http://schemas.microsoft.com/office/drawing/2014/main" id="{916042D2-5B6F-453B-8B45-131463952E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98" y="4947"/>
                  <a:ext cx="10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500" b="1"/>
                    <a:t>I</a:t>
                  </a:r>
                  <a:r>
                    <a:rPr lang="en-US" altLang="en-US" sz="500" b="1" baseline="-25000"/>
                    <a:t>C</a:t>
                  </a:r>
                  <a:endParaRPr lang="en-US" altLang="en-US"/>
                </a:p>
              </p:txBody>
            </p:sp>
            <p:sp>
              <p:nvSpPr>
                <p:cNvPr id="30750" name="Text Box 53">
                  <a:extLst>
                    <a:ext uri="{FF2B5EF4-FFF2-40B4-BE49-F238E27FC236}">
                      <a16:creationId xmlns:a16="http://schemas.microsoft.com/office/drawing/2014/main" id="{FF1E9EBE-04B5-4AE2-BFD0-185BDE9B8D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98" y="5571"/>
                  <a:ext cx="10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500" b="1"/>
                    <a:t>I</a:t>
                  </a:r>
                  <a:r>
                    <a:rPr lang="en-US" altLang="en-US" sz="500" b="1" baseline="-25000"/>
                    <a:t>C</a:t>
                  </a:r>
                  <a:endParaRPr lang="en-US" altLang="en-US"/>
                </a:p>
              </p:txBody>
            </p:sp>
          </p:grpSp>
        </p:grpSp>
      </p:grpSp>
      <p:sp>
        <p:nvSpPr>
          <p:cNvPr id="30727" name="Text Box 54">
            <a:extLst>
              <a:ext uri="{FF2B5EF4-FFF2-40B4-BE49-F238E27FC236}">
                <a16:creationId xmlns:a16="http://schemas.microsoft.com/office/drawing/2014/main" id="{FC0CE5E7-41CA-4AD7-9D14-DC3581A6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48466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Differential Mode: the far fields are opposed and cancel each other</a:t>
            </a:r>
          </a:p>
        </p:txBody>
      </p:sp>
      <p:sp>
        <p:nvSpPr>
          <p:cNvPr id="30728" name="Text Box 55">
            <a:extLst>
              <a:ext uri="{FF2B5EF4-FFF2-40B4-BE49-F238E27FC236}">
                <a16:creationId xmlns:a16="http://schemas.microsoft.com/office/drawing/2014/main" id="{E59B6C44-32C3-4C62-AB5B-C622BE5B0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878388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Common Mode: the far fields add up.</a:t>
            </a:r>
          </a:p>
        </p:txBody>
      </p:sp>
      <p:sp>
        <p:nvSpPr>
          <p:cNvPr id="30729" name="Text Box 56">
            <a:extLst>
              <a:ext uri="{FF2B5EF4-FFF2-40B4-BE49-F238E27FC236}">
                <a16:creationId xmlns:a16="http://schemas.microsoft.com/office/drawing/2014/main" id="{BA2E5C1C-BC71-487A-AA5E-735D9FA8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5243513"/>
            <a:ext cx="3992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u="sng"/>
              <a:t>The contribution of CM current to EMI is typically more than 3 orders of magnitude stronger than the contribution of the same DM current.</a:t>
            </a:r>
          </a:p>
        </p:txBody>
      </p:sp>
      <p:sp>
        <p:nvSpPr>
          <p:cNvPr id="30730" name="Text Box 58">
            <a:extLst>
              <a:ext uri="{FF2B5EF4-FFF2-40B4-BE49-F238E27FC236}">
                <a16:creationId xmlns:a16="http://schemas.microsoft.com/office/drawing/2014/main" id="{6943B1CC-10AD-489D-8564-435818E61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851525"/>
            <a:ext cx="3638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000">
                <a:cs typeface="Times New Roman" panose="02020603050405020304" pitchFamily="18" charset="0"/>
              </a:rPr>
              <a:t>* Far field region starts at a distance d = </a:t>
            </a:r>
            <a:r>
              <a:rPr lang="el-GR" altLang="en-US" sz="1000">
                <a:cs typeface="Times New Roman" panose="02020603050405020304" pitchFamily="18" charset="0"/>
              </a:rPr>
              <a:t>λ</a:t>
            </a:r>
            <a:r>
              <a:rPr lang="en-US" altLang="en-US" sz="1000">
                <a:cs typeface="Times New Roman" panose="02020603050405020304" pitchFamily="18" charset="0"/>
              </a:rPr>
              <a:t>/6, i.e. 1 m at 40 MHz.</a:t>
            </a:r>
            <a:endParaRPr lang="el-GR" altLang="en-US" sz="1000">
              <a:cs typeface="Times New Roman" panose="02020603050405020304" pitchFamily="18" charset="0"/>
            </a:endParaRPr>
          </a:p>
        </p:txBody>
      </p:sp>
      <p:sp>
        <p:nvSpPr>
          <p:cNvPr id="30731" name="Text Box 57">
            <a:extLst>
              <a:ext uri="{FF2B5EF4-FFF2-40B4-BE49-F238E27FC236}">
                <a16:creationId xmlns:a16="http://schemas.microsoft.com/office/drawing/2014/main" id="{2F1D2E3A-7A35-4A9F-A599-E708FDC3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2965450"/>
            <a:ext cx="4213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600" u="sng">
                <a:cs typeface="Times New Roman" panose="02020603050405020304" pitchFamily="18" charset="0"/>
              </a:rPr>
              <a:t>Need to control the sources of CM noise:</a:t>
            </a:r>
            <a:endParaRPr lang="en-US" altLang="en-US" sz="16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600">
                <a:cs typeface="Times New Roman" panose="02020603050405020304" pitchFamily="18" charset="0"/>
              </a:rPr>
              <a:t> Switched power circuits and converters.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600">
                <a:cs typeface="Times New Roman" panose="02020603050405020304" pitchFamily="18" charset="0"/>
              </a:rPr>
              <a:t> Digital circuitry.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600">
                <a:cs typeface="Times New Roman" panose="02020603050405020304" pitchFamily="18" charset="0"/>
              </a:rPr>
              <a:t> CM coupling across cables.</a:t>
            </a:r>
            <a:endParaRPr lang="el-GR" altLang="en-US" sz="1600" u="sng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46D-78E4-4E99-9C0A-B7565741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LVPS Conducted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E4CC-2D79-4D54-A53E-A8263956E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265EB8-9757-4D75-9A73-00848FCD0F6F}" type="slidenum">
              <a:rPr lang="en-US" altLang="en-US"/>
              <a:pPr/>
              <a:t>21</a:t>
            </a:fld>
            <a:endParaRPr lang="en-US" altLang="en-US"/>
          </a:p>
        </p:txBody>
      </p:sp>
      <p:grpSp>
        <p:nvGrpSpPr>
          <p:cNvPr id="31748" name="Group 13">
            <a:extLst>
              <a:ext uri="{FF2B5EF4-FFF2-40B4-BE49-F238E27FC236}">
                <a16:creationId xmlns:a16="http://schemas.microsoft.com/office/drawing/2014/main" id="{072C2F35-EF37-4C63-8A47-6D5263D3D9E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057400"/>
            <a:ext cx="8442325" cy="4402138"/>
            <a:chOff x="381000" y="1371600"/>
            <a:chExt cx="8442325" cy="4402138"/>
          </a:xfrm>
        </p:grpSpPr>
        <p:pic>
          <p:nvPicPr>
            <p:cNvPr id="31750" name="Picture 2" descr="Imagen 008">
              <a:extLst>
                <a:ext uri="{FF2B5EF4-FFF2-40B4-BE49-F238E27FC236}">
                  <a16:creationId xmlns:a16="http://schemas.microsoft.com/office/drawing/2014/main" id="{EE089071-A68F-43C9-BF92-C12ECFC6D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19400"/>
              <a:ext cx="3870325" cy="289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3">
              <a:extLst>
                <a:ext uri="{FF2B5EF4-FFF2-40B4-BE49-F238E27FC236}">
                  <a16:creationId xmlns:a16="http://schemas.microsoft.com/office/drawing/2014/main" id="{3BCA6B58-9A39-4671-B994-B4B451D4F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524000"/>
              <a:ext cx="5013325" cy="133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11">
              <a:extLst>
                <a:ext uri="{FF2B5EF4-FFF2-40B4-BE49-F238E27FC236}">
                  <a16:creationId xmlns:a16="http://schemas.microsoft.com/office/drawing/2014/main" id="{0CE97DDD-4D40-4706-AC70-61A273A1C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3124200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4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 plane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Reference return path for CM currents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Cables lay on the plane.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Source, load and filters earthed to the plane.</a:t>
              </a:r>
            </a:p>
          </p:txBody>
        </p:sp>
        <p:sp>
          <p:nvSpPr>
            <p:cNvPr id="31753" name="Text Box 11">
              <a:extLst>
                <a:ext uri="{FF2B5EF4-FFF2-40B4-BE49-F238E27FC236}">
                  <a16:creationId xmlns:a16="http://schemas.microsoft.com/office/drawing/2014/main" id="{22D5A616-6CBC-45F7-9587-20A2FE17B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3886200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4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LISN: Line Impedance Stabilization Network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Calibrated, standardized filter.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Filters noise from bulk LVPS.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Provides reference impedance seen by the converter towards its source of power, over the whole frequency range of interest.</a:t>
              </a:r>
            </a:p>
          </p:txBody>
        </p:sp>
        <p:sp>
          <p:nvSpPr>
            <p:cNvPr id="31754" name="Text Box 11">
              <a:extLst>
                <a:ext uri="{FF2B5EF4-FFF2-40B4-BE49-F238E27FC236}">
                  <a16:creationId xmlns:a16="http://schemas.microsoft.com/office/drawing/2014/main" id="{8A699745-5D87-4A7F-A915-7BB875EE8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4495800"/>
              <a:ext cx="3124200" cy="127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14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ISL: Impedance Stabilized Load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Calibrated load:</a:t>
              </a:r>
            </a:p>
            <a:p>
              <a:pPr lvl="1"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DM (load).</a:t>
              </a:r>
            </a:p>
            <a:p>
              <a:pPr lvl="1">
                <a:spcBef>
                  <a:spcPct val="50000"/>
                </a:spcBef>
                <a:buFontTx/>
                <a:buChar char="-"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CM (output to earth plane).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89E61-95D6-4239-817D-98A6DBEAF21C}"/>
                </a:ext>
              </a:extLst>
            </p:cNvPr>
            <p:cNvSpPr txBox="1"/>
            <p:nvPr/>
          </p:nvSpPr>
          <p:spPr>
            <a:xfrm>
              <a:off x="7086600" y="3886200"/>
              <a:ext cx="685800" cy="2762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70C0"/>
                  </a:solidFill>
                  <a:latin typeface="+mn-lt"/>
                </a:rPr>
                <a:t>LISN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41ED29-F7F5-4DB7-B084-5AD85802F30C}"/>
                </a:ext>
              </a:extLst>
            </p:cNvPr>
            <p:cNvSpPr txBox="1"/>
            <p:nvPr/>
          </p:nvSpPr>
          <p:spPr>
            <a:xfrm>
              <a:off x="5181600" y="3429000"/>
              <a:ext cx="685800" cy="2762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70C0"/>
                  </a:solidFill>
                  <a:latin typeface="+mn-lt"/>
                </a:rPr>
                <a:t>ISL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F19DFF-193D-4D7D-A8DA-5213C557025E}"/>
                </a:ext>
              </a:extLst>
            </p:cNvPr>
            <p:cNvSpPr txBox="1"/>
            <p:nvPr/>
          </p:nvSpPr>
          <p:spPr>
            <a:xfrm>
              <a:off x="5867400" y="5029200"/>
              <a:ext cx="685800" cy="2762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70C0"/>
                  </a:solidFill>
                  <a:latin typeface="+mn-lt"/>
                </a:rPr>
                <a:t>Splitter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BCEA52-1ED0-4C9D-B381-5310213FEE38}"/>
                </a:ext>
              </a:extLst>
            </p:cNvPr>
            <p:cNvSpPr txBox="1"/>
            <p:nvPr/>
          </p:nvSpPr>
          <p:spPr>
            <a:xfrm>
              <a:off x="5943600" y="4114800"/>
              <a:ext cx="685800" cy="2762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70C0"/>
                  </a:solidFill>
                  <a:latin typeface="+mn-lt"/>
                </a:rPr>
                <a:t>DC/DC</a:t>
              </a:r>
            </a:p>
          </p:txBody>
        </p:sp>
      </p:grpSp>
      <p:sp>
        <p:nvSpPr>
          <p:cNvPr id="31749" name="TextBox 14">
            <a:extLst>
              <a:ext uri="{FF2B5EF4-FFF2-40B4-BE49-F238E27FC236}">
                <a16:creationId xmlns:a16="http://schemas.microsoft.com/office/drawing/2014/main" id="{B6E312B2-5822-4E42-815C-476952B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i="1"/>
              <a:t>A dominant source for FE noise is the power supply. It can be characterized on a reference setup that is independent of the front-end and of the primary source.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7D36-0F54-46EB-AC73-329660E5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Line Impedance Stabilization Network (LISN)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00AB9-54B9-403F-BF72-FD8DA1C607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A4B4CE-C362-40A2-AB71-88F396D8769B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3165B117-BC67-4130-A809-D0F52159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31913"/>
            <a:ext cx="43370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>
            <a:extLst>
              <a:ext uri="{FF2B5EF4-FFF2-40B4-BE49-F238E27FC236}">
                <a16:creationId xmlns:a16="http://schemas.microsoft.com/office/drawing/2014/main" id="{C2DD03B0-4725-498F-92D8-2CD91CA4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0035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1">
            <a:extLst>
              <a:ext uri="{FF2B5EF4-FFF2-40B4-BE49-F238E27FC236}">
                <a16:creationId xmlns:a16="http://schemas.microsoft.com/office/drawing/2014/main" id="{A274B391-EF38-4A18-811C-634EDB4C1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3124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u="sng">
                <a:latin typeface="Times New Roman" panose="02020603050405020304" pitchFamily="18" charset="0"/>
                <a:cs typeface="Times New Roman" panose="02020603050405020304" pitchFamily="18" charset="0"/>
              </a:rPr>
              <a:t>LISN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Provides a standardized voltage measurement of the symmetric and asymmetric noise between line and earth (ICM + IDM).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The impedance is calibrated from 100  kHz to 100 MHz.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Above 1 MHz: Z=50 ohms.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To measure accurately the CM current only, a calibrated current probe is used. Alternatively, a CM/DM splitter can be used (less accurate).</a:t>
            </a:r>
          </a:p>
        </p:txBody>
      </p:sp>
      <p:pic>
        <p:nvPicPr>
          <p:cNvPr id="3080" name="Picture 4">
            <a:extLst>
              <a:ext uri="{FF2B5EF4-FFF2-40B4-BE49-F238E27FC236}">
                <a16:creationId xmlns:a16="http://schemas.microsoft.com/office/drawing/2014/main" id="{AA4AE70F-4351-4216-98B2-98B400B0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134143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1BAA60CC-7471-425B-A781-1FC5C9682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905000"/>
          <a:ext cx="142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6" imgW="1422360" imgH="228600" progId="Equation.3">
                  <p:embed/>
                </p:oleObj>
              </mc:Choice>
              <mc:Fallback>
                <p:oleObj name="Equation" r:id="rId6" imgW="1422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05000"/>
                        <a:ext cx="1422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100FC6-C596-4A6B-8AD0-9365110FCFDD}"/>
              </a:ext>
            </a:extLst>
          </p:cNvPr>
          <p:cNvSpPr txBox="1"/>
          <p:nvPr/>
        </p:nvSpPr>
        <p:spPr>
          <a:xfrm>
            <a:off x="3200400" y="1600200"/>
            <a:ext cx="914400" cy="2762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</a:rPr>
              <a:t>V(LISN)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C57114-F9A6-4F16-A27D-74597C9A2DFE}"/>
              </a:ext>
            </a:extLst>
          </p:cNvPr>
          <p:cNvCxnSpPr>
            <a:stCxn id="10" idx="1"/>
          </p:cNvCxnSpPr>
          <p:nvPr/>
        </p:nvCxnSpPr>
        <p:spPr>
          <a:xfrm rot="10800000" flipV="1">
            <a:off x="3048000" y="1738313"/>
            <a:ext cx="152400" cy="319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F258EC-6C97-4C69-8804-D4E42D663EC8}"/>
              </a:ext>
            </a:extLst>
          </p:cNvPr>
          <p:cNvSpPr txBox="1"/>
          <p:nvPr/>
        </p:nvSpPr>
        <p:spPr>
          <a:xfrm>
            <a:off x="228600" y="1752600"/>
            <a:ext cx="685800" cy="2762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1200" b="1" baseline="-25000" dirty="0">
                <a:solidFill>
                  <a:srgbClr val="0070C0"/>
                </a:solidFill>
                <a:latin typeface="+mn-lt"/>
              </a:rPr>
              <a:t>CM+DM</a:t>
            </a:r>
            <a:endParaRPr lang="en-US" sz="12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98C89B-875D-4DC4-8242-B61679662532}"/>
              </a:ext>
            </a:extLst>
          </p:cNvPr>
          <p:cNvCxnSpPr/>
          <p:nvPr/>
        </p:nvCxnSpPr>
        <p:spPr>
          <a:xfrm>
            <a:off x="228600" y="1674813"/>
            <a:ext cx="4572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3">
            <a:extLst>
              <a:ext uri="{FF2B5EF4-FFF2-40B4-BE49-F238E27FC236}">
                <a16:creationId xmlns:a16="http://schemas.microsoft.com/office/drawing/2014/main" id="{E26BE2F5-0340-4337-88A9-2203B001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83125"/>
            <a:ext cx="1739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14">
            <a:extLst>
              <a:ext uri="{FF2B5EF4-FFF2-40B4-BE49-F238E27FC236}">
                <a16:creationId xmlns:a16="http://schemas.microsoft.com/office/drawing/2014/main" id="{D2BEB0D9-92D4-477E-A64E-DF9C1CCC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867400"/>
            <a:ext cx="1371600" cy="2762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70C0"/>
                </a:solidFill>
                <a:latin typeface="Times New Roman" panose="02020603050405020304" pitchFamily="18" charset="0"/>
              </a:rPr>
              <a:t>Current probe</a:t>
            </a:r>
          </a:p>
        </p:txBody>
      </p:sp>
      <p:sp>
        <p:nvSpPr>
          <p:cNvPr id="3087" name="TextBox 15">
            <a:extLst>
              <a:ext uri="{FF2B5EF4-FFF2-40B4-BE49-F238E27FC236}">
                <a16:creationId xmlns:a16="http://schemas.microsoft.com/office/drawing/2014/main" id="{BEA4A1D1-0C4C-4E82-AFD9-0C32B026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91200"/>
            <a:ext cx="1371600" cy="2762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0070C0"/>
                </a:solidFill>
                <a:latin typeface="Times New Roman" panose="02020603050405020304" pitchFamily="18" charset="0"/>
              </a:rPr>
              <a:t>CM/DM splitter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FE61-9846-4D57-BE41-B437B808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1066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Instruments and Tools for conducted EMI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EDC6-2011-4765-97E2-5817E6B3A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520E2A-7891-4C16-9799-EC06F1676CC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38BD8E5F-B923-4540-BD69-707989C0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Conducted EMI.</a:t>
            </a:r>
            <a:endParaRPr lang="en-US" sz="2400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pSp>
        <p:nvGrpSpPr>
          <p:cNvPr id="4107" name="Group 100">
            <a:extLst>
              <a:ext uri="{FF2B5EF4-FFF2-40B4-BE49-F238E27FC236}">
                <a16:creationId xmlns:a16="http://schemas.microsoft.com/office/drawing/2014/main" id="{E39EAE43-F452-446F-ABDF-1FB1F0E6581A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962400"/>
            <a:ext cx="3276600" cy="2055813"/>
            <a:chOff x="3168" y="2496"/>
            <a:chExt cx="2064" cy="1295"/>
          </a:xfrm>
        </p:grpSpPr>
        <p:pic>
          <p:nvPicPr>
            <p:cNvPr id="4156" name="Picture 4">
              <a:extLst>
                <a:ext uri="{FF2B5EF4-FFF2-40B4-BE49-F238E27FC236}">
                  <a16:creationId xmlns:a16="http://schemas.microsoft.com/office/drawing/2014/main" id="{298FD626-3A07-4D2E-913C-FB446F5B1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640"/>
              <a:ext cx="2016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7" name="Rectangle 38">
              <a:extLst>
                <a:ext uri="{FF2B5EF4-FFF2-40B4-BE49-F238E27FC236}">
                  <a16:creationId xmlns:a16="http://schemas.microsoft.com/office/drawing/2014/main" id="{6492B7D5-A8CC-4573-8EAC-9DE3FF5CD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496"/>
              <a:ext cx="14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1000" u="sng"/>
                <a:t>EMI Receiver (9kHz to 3GHz)</a:t>
              </a:r>
              <a:endParaRPr lang="en-US" altLang="en-US" sz="1000" u="sng" baseline="-25000"/>
            </a:p>
          </p:txBody>
        </p:sp>
      </p:grpSp>
      <p:grpSp>
        <p:nvGrpSpPr>
          <p:cNvPr id="4108" name="Group 96">
            <a:extLst>
              <a:ext uri="{FF2B5EF4-FFF2-40B4-BE49-F238E27FC236}">
                <a16:creationId xmlns:a16="http://schemas.microsoft.com/office/drawing/2014/main" id="{EB663141-AD5D-4574-9F98-F7644A53E1E8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447800"/>
            <a:ext cx="2281238" cy="2133600"/>
            <a:chOff x="3120" y="2352"/>
            <a:chExt cx="1437" cy="1309"/>
          </a:xfrm>
        </p:grpSpPr>
        <p:pic>
          <p:nvPicPr>
            <p:cNvPr id="4154" name="Picture 40">
              <a:extLst>
                <a:ext uri="{FF2B5EF4-FFF2-40B4-BE49-F238E27FC236}">
                  <a16:creationId xmlns:a16="http://schemas.microsoft.com/office/drawing/2014/main" id="{E3EF909D-BDD3-4B13-9F4B-D97B8D4DD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475"/>
              <a:ext cx="1389" cy="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5" name="Rectangle 41">
              <a:extLst>
                <a:ext uri="{FF2B5EF4-FFF2-40B4-BE49-F238E27FC236}">
                  <a16:creationId xmlns:a16="http://schemas.microsoft.com/office/drawing/2014/main" id="{5F7DB847-DCD6-47B9-8E43-CC0F5313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35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1000" u="sng"/>
                <a:t>Current Probes and Injectors</a:t>
              </a:r>
              <a:endParaRPr lang="en-US" altLang="en-US" sz="1000" u="sng" baseline="-25000"/>
            </a:p>
          </p:txBody>
        </p:sp>
      </p:grpSp>
      <p:grpSp>
        <p:nvGrpSpPr>
          <p:cNvPr id="4109" name="Group 97">
            <a:extLst>
              <a:ext uri="{FF2B5EF4-FFF2-40B4-BE49-F238E27FC236}">
                <a16:creationId xmlns:a16="http://schemas.microsoft.com/office/drawing/2014/main" id="{21F123D4-F2D0-4192-8350-C1A84E5DBAC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4876800" cy="1905000"/>
            <a:chOff x="288" y="1008"/>
            <a:chExt cx="3072" cy="1200"/>
          </a:xfrm>
        </p:grpSpPr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4C301EEF-68E6-4690-BCA7-CD74B6BAA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3072" cy="120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116" name="Group 51">
              <a:extLst>
                <a:ext uri="{FF2B5EF4-FFF2-40B4-BE49-F238E27FC236}">
                  <a16:creationId xmlns:a16="http://schemas.microsoft.com/office/drawing/2014/main" id="{24252D4B-96C5-4364-93AF-DF3F4754E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976" cy="1078"/>
              <a:chOff x="2280" y="9450"/>
              <a:chExt cx="7046" cy="2696"/>
            </a:xfrm>
          </p:grpSpPr>
          <p:grpSp>
            <p:nvGrpSpPr>
              <p:cNvPr id="4117" name="Group 52">
                <a:extLst>
                  <a:ext uri="{FF2B5EF4-FFF2-40B4-BE49-F238E27FC236}">
                    <a16:creationId xmlns:a16="http://schemas.microsoft.com/office/drawing/2014/main" id="{25622CED-FD23-4187-84EE-2846666250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0" y="9450"/>
                <a:ext cx="6855" cy="1920"/>
                <a:chOff x="1890" y="6360"/>
                <a:chExt cx="6855" cy="1920"/>
              </a:xfrm>
            </p:grpSpPr>
            <p:grpSp>
              <p:nvGrpSpPr>
                <p:cNvPr id="4118" name="Group 53">
                  <a:extLst>
                    <a:ext uri="{FF2B5EF4-FFF2-40B4-BE49-F238E27FC236}">
                      <a16:creationId xmlns:a16="http://schemas.microsoft.com/office/drawing/2014/main" id="{32A096B2-58DE-4A1D-BAB8-58A542AE3B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0" y="6360"/>
                  <a:ext cx="1980" cy="1920"/>
                  <a:chOff x="1890" y="6360"/>
                  <a:chExt cx="1980" cy="1920"/>
                </a:xfrm>
              </p:grpSpPr>
              <p:sp>
                <p:nvSpPr>
                  <p:cNvPr id="4143" name="Line 54">
                    <a:extLst>
                      <a:ext uri="{FF2B5EF4-FFF2-40B4-BE49-F238E27FC236}">
                        <a16:creationId xmlns:a16="http://schemas.microsoft.com/office/drawing/2014/main" id="{DA6FFF6E-8A63-4C8C-8DA3-3644DBB667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0" y="6615"/>
                    <a:ext cx="11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4" name="Line 55">
                    <a:extLst>
                      <a:ext uri="{FF2B5EF4-FFF2-40B4-BE49-F238E27FC236}">
                        <a16:creationId xmlns:a16="http://schemas.microsoft.com/office/drawing/2014/main" id="{0DB85BD9-3886-41D7-ADD7-0E40E99C30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0" y="7065"/>
                    <a:ext cx="11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5" name="Oval 56">
                    <a:extLst>
                      <a:ext uri="{FF2B5EF4-FFF2-40B4-BE49-F238E27FC236}">
                        <a16:creationId xmlns:a16="http://schemas.microsoft.com/office/drawing/2014/main" id="{2ECC96B1-8C45-42FB-A699-7FF79D5FD4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15" y="6360"/>
                    <a:ext cx="330" cy="9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46" name="Line 57">
                    <a:extLst>
                      <a:ext uri="{FF2B5EF4-FFF2-40B4-BE49-F238E27FC236}">
                        <a16:creationId xmlns:a16="http://schemas.microsoft.com/office/drawing/2014/main" id="{5FBBF59E-C354-45E3-8415-2360F56B63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80" y="648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7" name="Line 58">
                    <a:extLst>
                      <a:ext uri="{FF2B5EF4-FFF2-40B4-BE49-F238E27FC236}">
                        <a16:creationId xmlns:a16="http://schemas.microsoft.com/office/drawing/2014/main" id="{B5320F65-52DD-47A9-B8F8-F0F4A10A4E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80" y="6975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8" name="Rectangle 59">
                    <a:extLst>
                      <a:ext uri="{FF2B5EF4-FFF2-40B4-BE49-F238E27FC236}">
                        <a16:creationId xmlns:a16="http://schemas.microsoft.com/office/drawing/2014/main" id="{82886596-BC02-4784-A017-A379F70422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15" y="7890"/>
                    <a:ext cx="915" cy="39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Receiver</a:t>
                    </a:r>
                    <a:endParaRPr lang="en-US" altLang="en-US"/>
                  </a:p>
                </p:txBody>
              </p:sp>
              <p:sp>
                <p:nvSpPr>
                  <p:cNvPr id="4149" name="Line 60">
                    <a:extLst>
                      <a:ext uri="{FF2B5EF4-FFF2-40B4-BE49-F238E27FC236}">
                        <a16:creationId xmlns:a16="http://schemas.microsoft.com/office/drawing/2014/main" id="{BC90FC35-3898-4C97-962F-A5FF399B80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7305"/>
                    <a:ext cx="0" cy="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50" name="Line 61">
                    <a:extLst>
                      <a:ext uri="{FF2B5EF4-FFF2-40B4-BE49-F238E27FC236}">
                        <a16:creationId xmlns:a16="http://schemas.microsoft.com/office/drawing/2014/main" id="{BD283CEA-0051-4FF4-82FE-24AD4754B6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0" y="648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51" name="Line 62">
                    <a:extLst>
                      <a:ext uri="{FF2B5EF4-FFF2-40B4-BE49-F238E27FC236}">
                        <a16:creationId xmlns:a16="http://schemas.microsoft.com/office/drawing/2014/main" id="{0D87AC2D-124C-4DC4-B943-3F386A58D8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0" y="6975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52" name="Rectangle 63">
                    <a:extLst>
                      <a:ext uri="{FF2B5EF4-FFF2-40B4-BE49-F238E27FC236}">
                        <a16:creationId xmlns:a16="http://schemas.microsoft.com/office/drawing/2014/main" id="{59189865-C754-4D58-A7BA-66A5B86CF0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90" y="6585"/>
                    <a:ext cx="915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 b="1"/>
                      <a:t>DM</a:t>
                    </a:r>
                    <a:endParaRPr lang="en-US" altLang="en-US"/>
                  </a:p>
                </p:txBody>
              </p:sp>
              <p:sp>
                <p:nvSpPr>
                  <p:cNvPr id="4153" name="Rectangle 64">
                    <a:extLst>
                      <a:ext uri="{FF2B5EF4-FFF2-40B4-BE49-F238E27FC236}">
                        <a16:creationId xmlns:a16="http://schemas.microsoft.com/office/drawing/2014/main" id="{1853747B-213E-4AC0-80D3-E18C36896B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55" y="6615"/>
                    <a:ext cx="915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 b="1"/>
                      <a:t>CM</a:t>
                    </a:r>
                    <a:endParaRPr lang="en-US" altLang="en-US"/>
                  </a:p>
                </p:txBody>
              </p:sp>
            </p:grpSp>
            <p:grpSp>
              <p:nvGrpSpPr>
                <p:cNvPr id="4119" name="Group 65">
                  <a:extLst>
                    <a:ext uri="{FF2B5EF4-FFF2-40B4-BE49-F238E27FC236}">
                      <a16:creationId xmlns:a16="http://schemas.microsoft.com/office/drawing/2014/main" id="{08716E99-9B00-43AC-B727-61B1F5BEA9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5" y="6360"/>
                  <a:ext cx="1980" cy="1920"/>
                  <a:chOff x="4335" y="6360"/>
                  <a:chExt cx="1980" cy="1920"/>
                </a:xfrm>
              </p:grpSpPr>
              <p:sp>
                <p:nvSpPr>
                  <p:cNvPr id="4132" name="Line 66">
                    <a:extLst>
                      <a:ext uri="{FF2B5EF4-FFF2-40B4-BE49-F238E27FC236}">
                        <a16:creationId xmlns:a16="http://schemas.microsoft.com/office/drawing/2014/main" id="{D8BB374B-8A61-4BFD-9797-D04026B45C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" y="6615"/>
                    <a:ext cx="11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3" name="Line 67">
                    <a:extLst>
                      <a:ext uri="{FF2B5EF4-FFF2-40B4-BE49-F238E27FC236}">
                        <a16:creationId xmlns:a16="http://schemas.microsoft.com/office/drawing/2014/main" id="{3C380890-7202-4BC9-BDBA-D9726D7A72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" y="7065"/>
                    <a:ext cx="11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4" name="Oval 68">
                    <a:extLst>
                      <a:ext uri="{FF2B5EF4-FFF2-40B4-BE49-F238E27FC236}">
                        <a16:creationId xmlns:a16="http://schemas.microsoft.com/office/drawing/2014/main" id="{C6DDF3CF-0C00-4E53-81BA-D1407898EE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0" y="6360"/>
                    <a:ext cx="330" cy="48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35" name="Line 69">
                    <a:extLst>
                      <a:ext uri="{FF2B5EF4-FFF2-40B4-BE49-F238E27FC236}">
                        <a16:creationId xmlns:a16="http://schemas.microsoft.com/office/drawing/2014/main" id="{04126667-59AE-47FA-90CA-0625B2D926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25" y="648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6" name="Line 70">
                    <a:extLst>
                      <a:ext uri="{FF2B5EF4-FFF2-40B4-BE49-F238E27FC236}">
                        <a16:creationId xmlns:a16="http://schemas.microsoft.com/office/drawing/2014/main" id="{FDC326CD-D17A-468A-88B3-A4E69AF396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25" y="6975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7" name="Rectangle 71">
                    <a:extLst>
                      <a:ext uri="{FF2B5EF4-FFF2-40B4-BE49-F238E27FC236}">
                        <a16:creationId xmlns:a16="http://schemas.microsoft.com/office/drawing/2014/main" id="{777E6C82-8014-4A57-87BA-772D47E815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7890"/>
                    <a:ext cx="915" cy="39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Receiver</a:t>
                    </a:r>
                    <a:endParaRPr lang="en-US" altLang="en-US"/>
                  </a:p>
                </p:txBody>
              </p:sp>
              <p:sp>
                <p:nvSpPr>
                  <p:cNvPr id="4138" name="Line 72">
                    <a:extLst>
                      <a:ext uri="{FF2B5EF4-FFF2-40B4-BE49-F238E27FC236}">
                        <a16:creationId xmlns:a16="http://schemas.microsoft.com/office/drawing/2014/main" id="{7A697549-ED94-45FD-AFD1-31FF8D478D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5" y="6840"/>
                    <a:ext cx="0" cy="10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9" name="Line 73">
                    <a:extLst>
                      <a:ext uri="{FF2B5EF4-FFF2-40B4-BE49-F238E27FC236}">
                        <a16:creationId xmlns:a16="http://schemas.microsoft.com/office/drawing/2014/main" id="{8AC2D616-A1D6-464B-8C4D-5595FC7EE0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" y="648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0" name="Line 74">
                    <a:extLst>
                      <a:ext uri="{FF2B5EF4-FFF2-40B4-BE49-F238E27FC236}">
                        <a16:creationId xmlns:a16="http://schemas.microsoft.com/office/drawing/2014/main" id="{B9292024-F956-4DC7-9186-C1D8EDB0A9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" y="6975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1" name="Rectangle 75">
                    <a:extLst>
                      <a:ext uri="{FF2B5EF4-FFF2-40B4-BE49-F238E27FC236}">
                        <a16:creationId xmlns:a16="http://schemas.microsoft.com/office/drawing/2014/main" id="{45D023FC-47E8-4B82-8EC6-A3318971E8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35" y="6585"/>
                    <a:ext cx="915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 b="1"/>
                      <a:t>DM</a:t>
                    </a:r>
                    <a:endParaRPr lang="en-US" altLang="en-US"/>
                  </a:p>
                </p:txBody>
              </p:sp>
              <p:sp>
                <p:nvSpPr>
                  <p:cNvPr id="4142" name="Rectangle 76">
                    <a:extLst>
                      <a:ext uri="{FF2B5EF4-FFF2-40B4-BE49-F238E27FC236}">
                        <a16:creationId xmlns:a16="http://schemas.microsoft.com/office/drawing/2014/main" id="{D6C9FBE7-ADBC-44C1-963B-7CEC2A78BA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6615"/>
                    <a:ext cx="915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 b="1"/>
                      <a:t>CM</a:t>
                    </a:r>
                    <a:endParaRPr lang="en-US" altLang="en-US"/>
                  </a:p>
                </p:txBody>
              </p:sp>
            </p:grpSp>
            <p:grpSp>
              <p:nvGrpSpPr>
                <p:cNvPr id="4120" name="Group 77">
                  <a:extLst>
                    <a:ext uri="{FF2B5EF4-FFF2-40B4-BE49-F238E27FC236}">
                      <a16:creationId xmlns:a16="http://schemas.microsoft.com/office/drawing/2014/main" id="{FCB46817-1056-4728-8BFC-CEE9D27612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55" y="6360"/>
                  <a:ext cx="1890" cy="1920"/>
                  <a:chOff x="6855" y="6360"/>
                  <a:chExt cx="1890" cy="1920"/>
                </a:xfrm>
              </p:grpSpPr>
              <p:sp>
                <p:nvSpPr>
                  <p:cNvPr id="4121" name="Freeform 78">
                    <a:extLst>
                      <a:ext uri="{FF2B5EF4-FFF2-40B4-BE49-F238E27FC236}">
                        <a16:creationId xmlns:a16="http://schemas.microsoft.com/office/drawing/2014/main" id="{F3EF3EA7-5C1F-48D6-B5EA-84F60DCD6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5" y="6840"/>
                    <a:ext cx="1125" cy="565"/>
                  </a:xfrm>
                  <a:custGeom>
                    <a:avLst/>
                    <a:gdLst>
                      <a:gd name="T0" fmla="*/ 0 w 1125"/>
                      <a:gd name="T1" fmla="*/ 494 h 320"/>
                      <a:gd name="T2" fmla="*/ 765 w 1125"/>
                      <a:gd name="T3" fmla="*/ 494 h 320"/>
                      <a:gd name="T4" fmla="*/ 465 w 1125"/>
                      <a:gd name="T5" fmla="*/ 71 h 320"/>
                      <a:gd name="T6" fmla="*/ 1125 w 1125"/>
                      <a:gd name="T7" fmla="*/ 71 h 3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25"/>
                      <a:gd name="T13" fmla="*/ 0 h 320"/>
                      <a:gd name="T14" fmla="*/ 1125 w 1125"/>
                      <a:gd name="T15" fmla="*/ 320 h 3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25" h="320">
                        <a:moveTo>
                          <a:pt x="0" y="280"/>
                        </a:moveTo>
                        <a:cubicBezTo>
                          <a:pt x="343" y="300"/>
                          <a:pt x="687" y="320"/>
                          <a:pt x="765" y="280"/>
                        </a:cubicBezTo>
                        <a:cubicBezTo>
                          <a:pt x="843" y="240"/>
                          <a:pt x="405" y="80"/>
                          <a:pt x="465" y="40"/>
                        </a:cubicBezTo>
                        <a:cubicBezTo>
                          <a:pt x="525" y="0"/>
                          <a:pt x="995" y="0"/>
                          <a:pt x="1125" y="4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22" name="Line 79">
                    <a:extLst>
                      <a:ext uri="{FF2B5EF4-FFF2-40B4-BE49-F238E27FC236}">
                        <a16:creationId xmlns:a16="http://schemas.microsoft.com/office/drawing/2014/main" id="{7A571CBC-DFFE-4E54-B99D-1467B27ED2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70" y="6615"/>
                    <a:ext cx="11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3" name="Oval 80">
                    <a:extLst>
                      <a:ext uri="{FF2B5EF4-FFF2-40B4-BE49-F238E27FC236}">
                        <a16:creationId xmlns:a16="http://schemas.microsoft.com/office/drawing/2014/main" id="{911657EA-9519-47B5-B532-6084D98AE6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05" y="6360"/>
                    <a:ext cx="330" cy="9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24" name="Line 81">
                    <a:extLst>
                      <a:ext uri="{FF2B5EF4-FFF2-40B4-BE49-F238E27FC236}">
                        <a16:creationId xmlns:a16="http://schemas.microsoft.com/office/drawing/2014/main" id="{703C1BC8-06A6-4B80-AEDA-9809E2F52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70" y="648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5" name="Line 82">
                    <a:extLst>
                      <a:ext uri="{FF2B5EF4-FFF2-40B4-BE49-F238E27FC236}">
                        <a16:creationId xmlns:a16="http://schemas.microsoft.com/office/drawing/2014/main" id="{70AF5B43-96BF-4961-9A8D-85CEDA0D36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70" y="6735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6" name="Rectangle 83">
                    <a:extLst>
                      <a:ext uri="{FF2B5EF4-FFF2-40B4-BE49-F238E27FC236}">
                        <a16:creationId xmlns:a16="http://schemas.microsoft.com/office/drawing/2014/main" id="{A8F7DA03-538E-43B5-8F2E-A1D4994AEB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05" y="7890"/>
                    <a:ext cx="915" cy="39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Receiver</a:t>
                    </a:r>
                    <a:endParaRPr lang="en-US" altLang="en-US"/>
                  </a:p>
                </p:txBody>
              </p:sp>
              <p:sp>
                <p:nvSpPr>
                  <p:cNvPr id="4127" name="Line 84">
                    <a:extLst>
                      <a:ext uri="{FF2B5EF4-FFF2-40B4-BE49-F238E27FC236}">
                        <a16:creationId xmlns:a16="http://schemas.microsoft.com/office/drawing/2014/main" id="{B51BEE95-F0DC-4116-961B-B4C3DC8472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0" y="7305"/>
                    <a:ext cx="0" cy="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8" name="Line 85">
                    <a:extLst>
                      <a:ext uri="{FF2B5EF4-FFF2-40B4-BE49-F238E27FC236}">
                        <a16:creationId xmlns:a16="http://schemas.microsoft.com/office/drawing/2014/main" id="{90684B16-BE4A-4B35-A8AB-850B731917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70" y="648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9" name="Line 86">
                    <a:extLst>
                      <a:ext uri="{FF2B5EF4-FFF2-40B4-BE49-F238E27FC236}">
                        <a16:creationId xmlns:a16="http://schemas.microsoft.com/office/drawing/2014/main" id="{FD70BE63-7A58-4AE9-8E72-B20456E11F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830" y="6975"/>
                    <a:ext cx="24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0" name="Rectangle 87">
                    <a:extLst>
                      <a:ext uri="{FF2B5EF4-FFF2-40B4-BE49-F238E27FC236}">
                        <a16:creationId xmlns:a16="http://schemas.microsoft.com/office/drawing/2014/main" id="{F0531135-3B9E-4AD1-B528-2C36AB300B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5" y="6615"/>
                    <a:ext cx="915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 b="1"/>
                      <a:t>DM</a:t>
                    </a:r>
                    <a:endParaRPr lang="en-US" altLang="en-US"/>
                  </a:p>
                </p:txBody>
              </p:sp>
              <p:sp>
                <p:nvSpPr>
                  <p:cNvPr id="4131" name="Rectangle 88">
                    <a:extLst>
                      <a:ext uri="{FF2B5EF4-FFF2-40B4-BE49-F238E27FC236}">
                        <a16:creationId xmlns:a16="http://schemas.microsoft.com/office/drawing/2014/main" id="{80E21CE5-583C-480E-AFB9-010F40B06D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30" y="6880"/>
                    <a:ext cx="915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800" b="1"/>
                      <a:t>CM</a:t>
                    </a:r>
                    <a:endParaRPr lang="en-US" altLang="en-US"/>
                  </a:p>
                </p:txBody>
              </p:sp>
            </p:grpSp>
          </p:grpSp>
          <p:graphicFrame>
            <p:nvGraphicFramePr>
              <p:cNvPr id="4098" name="Object 2">
                <a:extLst>
                  <a:ext uri="{FF2B5EF4-FFF2-40B4-BE49-F238E27FC236}">
                    <a16:creationId xmlns:a16="http://schemas.microsoft.com/office/drawing/2014/main" id="{527F3584-8E73-40EB-A3BE-15C1049C5CA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05" y="11786"/>
              <a:ext cx="1067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8" name="Equation" r:id="rId5" imgW="634680" imgH="228600" progId="Equation.3">
                      <p:embed/>
                    </p:oleObj>
                  </mc:Choice>
                  <mc:Fallback>
                    <p:oleObj name="Equation" r:id="rId5" imgW="634680" imgH="2286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5" y="11786"/>
                            <a:ext cx="1067" cy="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9" name="Object 3">
                <a:extLst>
                  <a:ext uri="{FF2B5EF4-FFF2-40B4-BE49-F238E27FC236}">
                    <a16:creationId xmlns:a16="http://schemas.microsoft.com/office/drawing/2014/main" id="{AE0D8711-5B86-4762-9439-A74BE51BDC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13" y="11786"/>
              <a:ext cx="1485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9" name="Equation" r:id="rId7" imgW="863280" imgH="228600" progId="Equation.3">
                      <p:embed/>
                    </p:oleObj>
                  </mc:Choice>
                  <mc:Fallback>
                    <p:oleObj name="Equation" r:id="rId7" imgW="863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3" y="11786"/>
                            <a:ext cx="1485" cy="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0" name="Object 4">
                <a:extLst>
                  <a:ext uri="{FF2B5EF4-FFF2-40B4-BE49-F238E27FC236}">
                    <a16:creationId xmlns:a16="http://schemas.microsoft.com/office/drawing/2014/main" id="{60448EF8-1E2B-4362-8A2D-C2653F3E06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95" y="11786"/>
              <a:ext cx="1088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0" name="Equation" r:id="rId9" imgW="647640" imgH="215640" progId="Equation.3">
                      <p:embed/>
                    </p:oleObj>
                  </mc:Choice>
                  <mc:Fallback>
                    <p:oleObj name="Equation" r:id="rId9" imgW="64764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5" y="11786"/>
                            <a:ext cx="1088" cy="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1" name="Object 5">
                <a:extLst>
                  <a:ext uri="{FF2B5EF4-FFF2-40B4-BE49-F238E27FC236}">
                    <a16:creationId xmlns:a16="http://schemas.microsoft.com/office/drawing/2014/main" id="{EF537F4D-1B27-41D1-9DAE-8DF895C693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95" y="11806"/>
              <a:ext cx="377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1" name="Equation" r:id="rId11" imgW="228600" imgH="203040" progId="Equation.3">
                      <p:embed/>
                    </p:oleObj>
                  </mc:Choice>
                  <mc:Fallback>
                    <p:oleObj name="Equation" r:id="rId11" imgW="228600" imgH="2030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5" y="11806"/>
                            <a:ext cx="377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2" name="Object 6">
                <a:extLst>
                  <a:ext uri="{FF2B5EF4-FFF2-40B4-BE49-F238E27FC236}">
                    <a16:creationId xmlns:a16="http://schemas.microsoft.com/office/drawing/2014/main" id="{DA46ED76-0794-472D-887E-7B47F0766F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970" y="11806"/>
              <a:ext cx="356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2" name="Equation" r:id="rId13" imgW="215640" imgH="203040" progId="Equation.3">
                      <p:embed/>
                    </p:oleObj>
                  </mc:Choice>
                  <mc:Fallback>
                    <p:oleObj name="Equation" r:id="rId13" imgW="215640" imgH="2030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0" y="11806"/>
                            <a:ext cx="356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3" name="Object 7">
                <a:extLst>
                  <a:ext uri="{FF2B5EF4-FFF2-40B4-BE49-F238E27FC236}">
                    <a16:creationId xmlns:a16="http://schemas.microsoft.com/office/drawing/2014/main" id="{9C61DF9C-30D4-4DAE-8B89-48B2333A7B6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705" y="11826"/>
              <a:ext cx="377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3" name="Equation" r:id="rId15" imgW="228600" imgH="203040" progId="Equation.3">
                      <p:embed/>
                    </p:oleObj>
                  </mc:Choice>
                  <mc:Fallback>
                    <p:oleObj name="Equation" r:id="rId15" imgW="228600" imgH="2030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5" y="11826"/>
                            <a:ext cx="377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4110" name="Picture 99" descr="eil_1">
            <a:extLst>
              <a:ext uri="{FF2B5EF4-FFF2-40B4-BE49-F238E27FC236}">
                <a16:creationId xmlns:a16="http://schemas.microsoft.com/office/drawing/2014/main" id="{C0B7EB6D-0FBD-4D95-B12F-9E589503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6258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11" name="Straight Arrow Connector 58">
            <a:extLst>
              <a:ext uri="{FF2B5EF4-FFF2-40B4-BE49-F238E27FC236}">
                <a16:creationId xmlns:a16="http://schemas.microsoft.com/office/drawing/2014/main" id="{B65B251A-BF59-4319-B577-E163C0E85A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" y="6019800"/>
            <a:ext cx="3200400" cy="1588"/>
          </a:xfrm>
          <a:prstGeom prst="straightConnector1">
            <a:avLst/>
          </a:prstGeom>
          <a:noFill/>
          <a:ln w="12700" cap="sq" algn="ctr">
            <a:solidFill>
              <a:srgbClr val="3333CC"/>
            </a:solidFill>
            <a:round/>
            <a:headEnd type="triangle" w="lg" len="lg"/>
            <a:tailEnd type="triangle" w="lg" len="lg"/>
          </a:ln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2B7E86A-83F7-413D-B282-84891FED2C10}"/>
              </a:ext>
            </a:extLst>
          </p:cNvPr>
          <p:cNvSpPr txBox="1"/>
          <p:nvPr/>
        </p:nvSpPr>
        <p:spPr>
          <a:xfrm>
            <a:off x="1676400" y="6096000"/>
            <a:ext cx="1295400" cy="215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3333CC"/>
                </a:solidFill>
              </a:rPr>
              <a:t>9kHz --- 100 MHz</a:t>
            </a:r>
            <a:endParaRPr lang="en-US" sz="800" i="1" dirty="0">
              <a:solidFill>
                <a:srgbClr val="3333CC"/>
              </a:solidFill>
            </a:endParaRPr>
          </a:p>
        </p:txBody>
      </p:sp>
      <p:cxnSp>
        <p:nvCxnSpPr>
          <p:cNvPr id="4113" name="Straight Arrow Connector 60">
            <a:extLst>
              <a:ext uri="{FF2B5EF4-FFF2-40B4-BE49-F238E27FC236}">
                <a16:creationId xmlns:a16="http://schemas.microsoft.com/office/drawing/2014/main" id="{0701F99A-90C3-4D4D-BBF6-51B30CC5EDC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38500" y="4991100"/>
            <a:ext cx="1906588" cy="1588"/>
          </a:xfrm>
          <a:prstGeom prst="straightConnector1">
            <a:avLst/>
          </a:prstGeom>
          <a:noFill/>
          <a:ln w="12700" cap="sq" algn="ctr">
            <a:solidFill>
              <a:srgbClr val="C00000"/>
            </a:solidFill>
            <a:round/>
            <a:headEnd type="triangle" w="lg" len="lg"/>
            <a:tailEnd type="triangle" w="lg" len="lg"/>
          </a:ln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8F27B10-44AB-4007-BF8C-656DE2AA12C6}"/>
              </a:ext>
            </a:extLst>
          </p:cNvPr>
          <p:cNvSpPr txBox="1"/>
          <p:nvPr/>
        </p:nvSpPr>
        <p:spPr>
          <a:xfrm rot="16200000">
            <a:off x="3346450" y="4883150"/>
            <a:ext cx="1295400" cy="215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err="1">
                <a:solidFill>
                  <a:srgbClr val="C00000"/>
                </a:solidFill>
              </a:rPr>
              <a:t>dBµA</a:t>
            </a:r>
            <a:endParaRPr lang="en-US" sz="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5235-AE92-49DA-AEAE-2FD00036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CM Noise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476C2-E297-430C-A3A9-B7CFACC57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C238D9-90F5-4E58-A6F8-5792810EC340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8381E957-10B6-4E02-91DC-9995FC4C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5052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886DCE2C-8BC8-499E-93D9-1094492F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40386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>
            <a:extLst>
              <a:ext uri="{FF2B5EF4-FFF2-40B4-BE49-F238E27FC236}">
                <a16:creationId xmlns:a16="http://schemas.microsoft.com/office/drawing/2014/main" id="{F6F66872-433D-4283-ACE5-749CC5B0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7940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Example: output common mode noise for 2 custom prototypes using identical discrete components (commercial driver + switches). Only the design of the PCB and the passive components differ</a:t>
            </a:r>
          </a:p>
        </p:txBody>
      </p:sp>
      <p:sp>
        <p:nvSpPr>
          <p:cNvPr id="32775" name="Text Box 8">
            <a:extLst>
              <a:ext uri="{FF2B5EF4-FFF2-40B4-BE49-F238E27FC236}">
                <a16:creationId xmlns:a16="http://schemas.microsoft.com/office/drawing/2014/main" id="{8943A625-7441-467B-A336-C016E0BF1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81600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Frequency (Hz)</a:t>
            </a: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id="{A5F541C7-F053-4731-8F3C-091EFBBB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81600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Frequency (Hz)</a:t>
            </a:r>
          </a:p>
        </p:txBody>
      </p:sp>
      <p:sp>
        <p:nvSpPr>
          <p:cNvPr id="32777" name="Text Box 10">
            <a:extLst>
              <a:ext uri="{FF2B5EF4-FFF2-40B4-BE49-F238E27FC236}">
                <a16:creationId xmlns:a16="http://schemas.microsoft.com/office/drawing/2014/main" id="{BE913E99-396A-4384-A1A2-FFFB732604B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26232" y="3864768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Noise (dBuA)</a:t>
            </a:r>
          </a:p>
        </p:txBody>
      </p:sp>
      <p:pic>
        <p:nvPicPr>
          <p:cNvPr id="32778" name="Picture 12">
            <a:extLst>
              <a:ext uri="{FF2B5EF4-FFF2-40B4-BE49-F238E27FC236}">
                <a16:creationId xmlns:a16="http://schemas.microsoft.com/office/drawing/2014/main" id="{32489492-53F7-4485-8994-4F29F53A5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85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3">
            <a:extLst>
              <a:ext uri="{FF2B5EF4-FFF2-40B4-BE49-F238E27FC236}">
                <a16:creationId xmlns:a16="http://schemas.microsoft.com/office/drawing/2014/main" id="{B9BC1B4D-1E7B-4E4F-830D-41EE36FE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49369" y="1875631"/>
            <a:ext cx="9906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14">
            <a:extLst>
              <a:ext uri="{FF2B5EF4-FFF2-40B4-BE49-F238E27FC236}">
                <a16:creationId xmlns:a16="http://schemas.microsoft.com/office/drawing/2014/main" id="{BD210DD4-9FE0-4C54-92B2-6E6FFB16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52600"/>
            <a:ext cx="335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“Reference” level based on Class A limit from CISPR11 converted to current on a given impedance (Careful: this is NOT a real limit)</a:t>
            </a:r>
          </a:p>
        </p:txBody>
      </p:sp>
      <p:sp>
        <p:nvSpPr>
          <p:cNvPr id="32781" name="Line 15">
            <a:extLst>
              <a:ext uri="{FF2B5EF4-FFF2-40B4-BE49-F238E27FC236}">
                <a16:creationId xmlns:a16="http://schemas.microsoft.com/office/drawing/2014/main" id="{CC22F6F9-AC58-4086-89AC-A07347B25C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667000"/>
            <a:ext cx="76200" cy="121920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C54-21CB-427F-A2AA-D2349DE4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Importance to limit the noise currents in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E6799-CFF3-42B4-B91D-87FBBA71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CM currents (on all cables) must be contained under a limit that is reasonably set under 100uA in the sensitivity band of our front-ends.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CM currents above few </a:t>
            </a:r>
            <a:r>
              <a:rPr lang="en-US" sz="2000" dirty="0" err="1"/>
              <a:t>mA</a:t>
            </a:r>
            <a:r>
              <a:rPr lang="en-US" sz="2000" dirty="0"/>
              <a:t> will definitively collapse front-ends.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Patches are always difficult to put in place.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200" dirty="0"/>
              <a:t>The sensitivity of FE is determined with susceptibility tests.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A1CFC-0CAE-419D-90FC-C1241D775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32B056-841E-49B2-92D0-9C529F035F62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20AD-22C3-404E-BEC6-DC4826E8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Typical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D57A3-1D8D-407B-9E67-CC27D9016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E4BFA1-AF1A-47A0-8D30-F334C597784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F794BB-E4CD-4439-A441-ED69B8E9E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400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Conducted emissions limits in LHC experiments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400" i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	</a:t>
            </a:r>
            <a:r>
              <a:rPr lang="en-US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- </a:t>
            </a:r>
            <a:r>
              <a:rPr lang="en-US" b="1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Extension of CISPR11 Class A Group 1: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600" b="1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		</a:t>
            </a: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- to all power links in experiment zones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		- to high voltage and data links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b="1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	- Conversion of limits in terms of dB</a:t>
            </a:r>
            <a:r>
              <a:rPr lang="el-GR" b="1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μ</a:t>
            </a:r>
            <a:r>
              <a:rPr lang="en-US" b="1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A that can be easily measured on site: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b="1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	- Extension of frequency: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b="1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	</a:t>
            </a:r>
            <a:r>
              <a:rPr lang="en-US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	- up to </a:t>
            </a: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100 MHz to cover the LHC clock and its first harmonic.</a:t>
            </a:r>
            <a:endParaRPr lang="en-US" sz="1600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l-GR" sz="1600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b="1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6F6F2CF0-1A9B-4B99-BF04-CC64CD8D982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676400" y="3200400"/>
          <a:ext cx="4038600" cy="17907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Frequency Band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[MHz]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Class A Group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dBμV into 50</a:t>
                      </a:r>
                      <a:r>
                        <a:rPr kumimoji="0" lang="el-G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/50</a:t>
                      </a:r>
                      <a:r>
                        <a:rPr kumimoji="0" lang="el-G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kumimoji="0" lang="el-G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dBμA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QPK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QPK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AVG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0,15 – 0,50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0,50 - 5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5 - 30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30 -100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7">
            <a:extLst>
              <a:ext uri="{FF2B5EF4-FFF2-40B4-BE49-F238E27FC236}">
                <a16:creationId xmlns:a16="http://schemas.microsoft.com/office/drawing/2014/main" id="{6069B9AF-CB11-4B78-B5D3-F59B57A02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91000"/>
            <a:ext cx="609600" cy="228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dirty="0">
                <a:latin typeface="Arial" charset="0"/>
              </a:rPr>
              <a:t>= 89 </a:t>
            </a:r>
            <a:r>
              <a:rPr lang="en-US" sz="900" dirty="0" err="1">
                <a:latin typeface="Arial" charset="0"/>
              </a:rPr>
              <a:t>uA</a:t>
            </a:r>
            <a:endParaRPr lang="en-US" sz="700" dirty="0">
              <a:latin typeface="Arial" charset="0"/>
            </a:endParaRPr>
          </a:p>
        </p:txBody>
      </p:sp>
      <p:cxnSp>
        <p:nvCxnSpPr>
          <p:cNvPr id="34865" name="Straight Arrow Connector 8">
            <a:extLst>
              <a:ext uri="{FF2B5EF4-FFF2-40B4-BE49-F238E27FC236}">
                <a16:creationId xmlns:a16="http://schemas.microsoft.com/office/drawing/2014/main" id="{502E7915-6F2D-479C-AA87-6CC2EC68E54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48200" y="4419600"/>
            <a:ext cx="14478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5B32-9EEF-44A0-B816-7D10B097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Measuring Susceptibility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CAC5-841E-495C-8FD0-E33390608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D2A04D-E8BF-4675-8792-99BC3DFD0E1A}" type="slidenum">
              <a:rPr lang="en-US" altLang="en-US"/>
              <a:pPr/>
              <a:t>27</a:t>
            </a:fld>
            <a:endParaRPr lang="en-US" altLang="en-US"/>
          </a:p>
        </p:txBody>
      </p:sp>
      <p:grpSp>
        <p:nvGrpSpPr>
          <p:cNvPr id="35844" name="Group 66">
            <a:extLst>
              <a:ext uri="{FF2B5EF4-FFF2-40B4-BE49-F238E27FC236}">
                <a16:creationId xmlns:a16="http://schemas.microsoft.com/office/drawing/2014/main" id="{5AFFD30D-B04A-493B-BC7F-BD89F38ACE0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1613"/>
            <a:ext cx="8343900" cy="1574800"/>
            <a:chOff x="380207" y="1471571"/>
            <a:chExt cx="8344693" cy="1574400"/>
          </a:xfrm>
        </p:grpSpPr>
        <p:pic>
          <p:nvPicPr>
            <p:cNvPr id="35852" name="Picture 40">
              <a:extLst>
                <a:ext uri="{FF2B5EF4-FFF2-40B4-BE49-F238E27FC236}">
                  <a16:creationId xmlns:a16="http://schemas.microsoft.com/office/drawing/2014/main" id="{9EDA374A-659E-44DD-B8A4-4C0A3AC0C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864" y="1471571"/>
              <a:ext cx="528638" cy="46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28" descr="http://www.arww-rfmicro.com/images/leftside/150W1000.jpg">
              <a:extLst>
                <a:ext uri="{FF2B5EF4-FFF2-40B4-BE49-F238E27FC236}">
                  <a16:creationId xmlns:a16="http://schemas.microsoft.com/office/drawing/2014/main" id="{BF5A7D79-936C-4A57-A564-476CA167F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50" y="2414206"/>
              <a:ext cx="904875" cy="53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Picture 22" descr="C:\Documents and Settings\blanchot\My Documents\Projects\Roman pots\S-Curves and XTalk\Pictures RP-ALFA\DSCN1905.JPG">
              <a:extLst>
                <a:ext uri="{FF2B5EF4-FFF2-40B4-BE49-F238E27FC236}">
                  <a16:creationId xmlns:a16="http://schemas.microsoft.com/office/drawing/2014/main" id="{7C229093-D3D7-42EF-80AB-4B7F93FBE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652957"/>
              <a:ext cx="1905000" cy="139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5" name="Group 47">
              <a:extLst>
                <a:ext uri="{FF2B5EF4-FFF2-40B4-BE49-F238E27FC236}">
                  <a16:creationId xmlns:a16="http://schemas.microsoft.com/office/drawing/2014/main" id="{FA82960E-91B1-400B-BAFB-2B0A2B227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07" y="1734734"/>
              <a:ext cx="6106318" cy="1084666"/>
              <a:chOff x="380207" y="2082539"/>
              <a:chExt cx="6106318" cy="1084666"/>
            </a:xfrm>
          </p:grpSpPr>
          <p:grpSp>
            <p:nvGrpSpPr>
              <p:cNvPr id="35867" name="Group 28">
                <a:extLst>
                  <a:ext uri="{FF2B5EF4-FFF2-40B4-BE49-F238E27FC236}">
                    <a16:creationId xmlns:a16="http://schemas.microsoft.com/office/drawing/2014/main" id="{077AC456-C002-4A30-9469-D406DD8A2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7582" y="2282808"/>
                <a:ext cx="2591046" cy="49199"/>
                <a:chOff x="1142307" y="2285985"/>
                <a:chExt cx="2591046" cy="49199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2C56171-9D22-40CB-9B6A-4982B6E30872}"/>
                    </a:ext>
                  </a:extLst>
                </p:cNvPr>
                <p:cNvCxnSpPr/>
                <p:nvPr/>
              </p:nvCxnSpPr>
              <p:spPr bwMode="auto">
                <a:xfrm>
                  <a:off x="1142307" y="2285985"/>
                  <a:ext cx="2591046" cy="1587"/>
                </a:xfrm>
                <a:prstGeom prst="line">
                  <a:avLst/>
                </a:prstGeom>
                <a:solidFill>
                  <a:srgbClr val="CCFFFF"/>
                </a:solidFill>
                <a:ln w="3175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9C17488-0EE4-4286-9D36-5D08B8AE8F3C}"/>
                    </a:ext>
                  </a:extLst>
                </p:cNvPr>
                <p:cNvCxnSpPr/>
                <p:nvPr/>
              </p:nvCxnSpPr>
              <p:spPr bwMode="auto">
                <a:xfrm>
                  <a:off x="1142307" y="2333597"/>
                  <a:ext cx="2591046" cy="1587"/>
                </a:xfrm>
                <a:prstGeom prst="line">
                  <a:avLst/>
                </a:prstGeom>
                <a:solidFill>
                  <a:srgbClr val="CCFFFF"/>
                </a:solidFill>
                <a:ln w="3175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ED51841E-A88D-411B-8B83-08265ADD1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207" y="2144730"/>
                <a:ext cx="1057375" cy="36979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</a:rPr>
                  <a:t>I/O Port</a:t>
                </a:r>
              </a:p>
            </p:txBody>
          </p:sp>
          <p:sp>
            <p:nvSpPr>
              <p:cNvPr id="35869" name="Rectangle 6">
                <a:extLst>
                  <a:ext uri="{FF2B5EF4-FFF2-40B4-BE49-F238E27FC236}">
                    <a16:creationId xmlns:a16="http://schemas.microsoft.com/office/drawing/2014/main" id="{F4B95E6B-42C7-4CDB-8ADC-27ED13675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075" y="2098157"/>
                <a:ext cx="2457450" cy="464582"/>
              </a:xfrm>
              <a:prstGeom prst="rect">
                <a:avLst/>
              </a:prstGeom>
              <a:solidFill>
                <a:srgbClr val="CC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Front-End Electronics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20345B1-B6D5-4F9D-9B11-0C2B25691F75}"/>
                  </a:ext>
                </a:extLst>
              </p:cNvPr>
              <p:cNvSpPr/>
              <p:nvPr/>
            </p:nvSpPr>
            <p:spPr bwMode="auto">
              <a:xfrm>
                <a:off x="1757363" y="2092064"/>
                <a:ext cx="190501" cy="432061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25400"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" name="Rectangle 6">
                <a:extLst>
                  <a:ext uri="{FF2B5EF4-FFF2-40B4-BE49-F238E27FC236}">
                    <a16:creationId xmlns:a16="http://schemas.microsoft.com/office/drawing/2014/main" id="{0E34A714-2B42-4348-B9A9-7996FA74B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74" y="2809724"/>
                <a:ext cx="828754" cy="355510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b="1" dirty="0">
                    <a:latin typeface="Arial" charset="0"/>
                  </a:rPr>
                  <a:t>RF Generator</a:t>
                </a:r>
              </a:p>
            </p:txBody>
          </p:sp>
          <p:sp>
            <p:nvSpPr>
              <p:cNvPr id="26" name="Rectangle 7">
                <a:extLst>
                  <a:ext uri="{FF2B5EF4-FFF2-40B4-BE49-F238E27FC236}">
                    <a16:creationId xmlns:a16="http://schemas.microsoft.com/office/drawing/2014/main" id="{426EC3A7-5865-4F04-965E-19A75CE4F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582" y="2809724"/>
                <a:ext cx="828754" cy="355510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b="1">
                    <a:latin typeface="Arial" charset="0"/>
                  </a:rPr>
                  <a:t>RF Amplifier</a:t>
                </a:r>
              </a:p>
            </p:txBody>
          </p:sp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6F70AE09-074B-4004-AB16-FEB1A2D7C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3668" y="2811311"/>
                <a:ext cx="828754" cy="355510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050" b="1">
                    <a:latin typeface="Arial" charset="0"/>
                  </a:rPr>
                  <a:t>Spectrum Analyzer</a:t>
                </a:r>
              </a:p>
            </p:txBody>
          </p:sp>
          <p:cxnSp>
            <p:nvCxnSpPr>
              <p:cNvPr id="35876" name="Elbow Connector 36">
                <a:extLst>
                  <a:ext uri="{FF2B5EF4-FFF2-40B4-BE49-F238E27FC236}">
                    <a16:creationId xmlns:a16="http://schemas.microsoft.com/office/drawing/2014/main" id="{C2144C85-B9CA-4AF5-9937-2193F99FB8B3}"/>
                  </a:ext>
                </a:extLst>
              </p:cNvPr>
              <p:cNvCxnSpPr>
                <a:cxnSpLocks noChangeShapeType="1"/>
                <a:stCxn id="25" idx="3"/>
                <a:endCxn id="26" idx="1"/>
              </p:cNvCxnSpPr>
              <p:nvPr/>
            </p:nvCxnSpPr>
            <p:spPr bwMode="auto">
              <a:xfrm>
                <a:off x="1252537" y="2987746"/>
                <a:ext cx="185738" cy="1588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77" name="Elbow Connector 38">
                <a:extLst>
                  <a:ext uri="{FF2B5EF4-FFF2-40B4-BE49-F238E27FC236}">
                    <a16:creationId xmlns:a16="http://schemas.microsoft.com/office/drawing/2014/main" id="{29B09C43-8334-4974-A015-70F55EBC08B2}"/>
                  </a:ext>
                </a:extLst>
              </p:cNvPr>
              <p:cNvCxnSpPr>
                <a:cxnSpLocks noChangeShapeType="1"/>
                <a:stCxn id="26" idx="0"/>
              </p:cNvCxnSpPr>
              <p:nvPr/>
            </p:nvCxnSpPr>
            <p:spPr bwMode="auto">
              <a:xfrm rot="5400000" flipH="1" flipV="1">
                <a:off x="1709738" y="2666999"/>
                <a:ext cx="285750" cy="2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4ED9A36-70E8-4841-8BEE-9950E5B6D61C}"/>
                  </a:ext>
                </a:extLst>
              </p:cNvPr>
              <p:cNvSpPr/>
              <p:nvPr/>
            </p:nvSpPr>
            <p:spPr bwMode="auto">
              <a:xfrm>
                <a:off x="3444080" y="2082539"/>
                <a:ext cx="190501" cy="432061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25400"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cxnSp>
            <p:nvCxnSpPr>
              <p:cNvPr id="35881" name="Elbow Connector 44">
                <a:extLst>
                  <a:ext uri="{FF2B5EF4-FFF2-40B4-BE49-F238E27FC236}">
                    <a16:creationId xmlns:a16="http://schemas.microsoft.com/office/drawing/2014/main" id="{50630DBC-DC4E-4DF6-AE8E-03E2C833F1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390503" y="2662634"/>
                <a:ext cx="296863" cy="794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35856" name="Picture 4">
              <a:extLst>
                <a:ext uri="{FF2B5EF4-FFF2-40B4-BE49-F238E27FC236}">
                  <a16:creationId xmlns:a16="http://schemas.microsoft.com/office/drawing/2014/main" id="{DAE8D570-7DE4-4639-8AB5-D25E7FCC1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4" y="2349464"/>
              <a:ext cx="1017553" cy="580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857" name="Straight Arrow Connector 13">
              <a:extLst>
                <a:ext uri="{FF2B5EF4-FFF2-40B4-BE49-F238E27FC236}">
                  <a16:creationId xmlns:a16="http://schemas.microsoft.com/office/drawing/2014/main" id="{0DE23E39-B3D4-477F-8138-302529F4B1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43175" y="1855195"/>
              <a:ext cx="304800" cy="1588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5EA9CA-1432-41B8-82B3-2EF9F9896552}"/>
                </a:ext>
              </a:extLst>
            </p:cNvPr>
            <p:cNvCxnSpPr/>
            <p:nvPr/>
          </p:nvCxnSpPr>
          <p:spPr bwMode="auto">
            <a:xfrm>
              <a:off x="2542587" y="2074668"/>
              <a:ext cx="304829" cy="1587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59" name="Straight Arrow Connector 23">
              <a:extLst>
                <a:ext uri="{FF2B5EF4-FFF2-40B4-BE49-F238E27FC236}">
                  <a16:creationId xmlns:a16="http://schemas.microsoft.com/office/drawing/2014/main" id="{B6B0FF0F-129C-4BBD-B5C5-99A53CDAC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067051" y="1855195"/>
              <a:ext cx="304800" cy="1588"/>
            </a:xfrm>
            <a:prstGeom prst="straightConnector1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6B759C5-130C-4BBA-97E4-FCFEA3AABF81}"/>
                </a:ext>
              </a:extLst>
            </p:cNvPr>
            <p:cNvCxnSpPr/>
            <p:nvPr/>
          </p:nvCxnSpPr>
          <p:spPr bwMode="auto">
            <a:xfrm>
              <a:off x="3076038" y="2073080"/>
              <a:ext cx="304829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861" name="TextBox 26">
              <a:extLst>
                <a:ext uri="{FF2B5EF4-FFF2-40B4-BE49-F238E27FC236}">
                  <a16:creationId xmlns:a16="http://schemas.microsoft.com/office/drawing/2014/main" id="{BC5E5A46-156E-4D96-85B8-0DF70DAAB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575" y="1553471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70C0"/>
                  </a:solidFill>
                </a:rPr>
                <a:t>CM </a:t>
              </a:r>
            </a:p>
          </p:txBody>
        </p:sp>
        <p:sp>
          <p:nvSpPr>
            <p:cNvPr id="35862" name="TextBox 29">
              <a:extLst>
                <a:ext uri="{FF2B5EF4-FFF2-40B4-BE49-F238E27FC236}">
                  <a16:creationId xmlns:a16="http://schemas.microsoft.com/office/drawing/2014/main" id="{C58A06FF-BF0B-489F-B15B-F779365FA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975" y="1553471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C00000"/>
                  </a:solidFill>
                </a:rPr>
                <a:t>DM </a:t>
              </a:r>
            </a:p>
          </p:txBody>
        </p:sp>
        <p:cxnSp>
          <p:nvCxnSpPr>
            <p:cNvPr id="35863" name="Straight Connector 58">
              <a:extLst>
                <a:ext uri="{FF2B5EF4-FFF2-40B4-BE49-F238E27FC236}">
                  <a16:creationId xmlns:a16="http://schemas.microsoft.com/office/drawing/2014/main" id="{BFA5398C-1AD2-4F81-ADAA-1D4F4F587F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3863" y="3005475"/>
              <a:ext cx="6062662" cy="1588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4" name="Straight Arrow Connector 23">
              <a:extLst>
                <a:ext uri="{FF2B5EF4-FFF2-40B4-BE49-F238E27FC236}">
                  <a16:creationId xmlns:a16="http://schemas.microsoft.com/office/drawing/2014/main" id="{7C6A75B9-19CA-46BA-9F11-44A3CFD07E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921000" y="2946400"/>
              <a:ext cx="304800" cy="1588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5" name="Straight Arrow Connector 23">
              <a:extLst>
                <a:ext uri="{FF2B5EF4-FFF2-40B4-BE49-F238E27FC236}">
                  <a16:creationId xmlns:a16="http://schemas.microsoft.com/office/drawing/2014/main" id="{A4402842-63C6-4D10-9891-709B084783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14270" y="2610205"/>
              <a:ext cx="790541" cy="1588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6" name="Straight Arrow Connector 23">
              <a:extLst>
                <a:ext uri="{FF2B5EF4-FFF2-40B4-BE49-F238E27FC236}">
                  <a16:creationId xmlns:a16="http://schemas.microsoft.com/office/drawing/2014/main" id="{BDD89C80-F9C9-4781-8FFA-68F39AA4EB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01850" y="2598270"/>
              <a:ext cx="664300" cy="1588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994149B-B951-459A-84F4-DBA7ED82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184525"/>
            <a:ext cx="8382000" cy="1616075"/>
          </a:xfrm>
        </p:spPr>
        <p:txBody>
          <a:bodyPr/>
          <a:lstStyle/>
          <a:p>
            <a:pPr>
              <a:defRPr/>
            </a:pPr>
            <a:r>
              <a:rPr lang="en-US" sz="1600"/>
              <a:t>The injected signal is provided by a RF generator that delivers a low distortion single frequency (swept).</a:t>
            </a:r>
          </a:p>
          <a:p>
            <a:pPr>
              <a:defRPr/>
            </a:pPr>
            <a:r>
              <a:rPr lang="en-US" sz="1600"/>
              <a:t>CM or DM currents are injected inductively on the tested port using an injection current probe.</a:t>
            </a:r>
          </a:p>
          <a:p>
            <a:pPr>
              <a:defRPr/>
            </a:pPr>
            <a:r>
              <a:rPr lang="en-US" sz="1600"/>
              <a:t>The injected current must be monitored with a calibrated probe and an accurate spectrum analyzer.</a:t>
            </a:r>
            <a:endParaRPr lang="en-US" sz="1400"/>
          </a:p>
        </p:txBody>
      </p:sp>
      <p:grpSp>
        <p:nvGrpSpPr>
          <p:cNvPr id="35846" name="Group 73">
            <a:extLst>
              <a:ext uri="{FF2B5EF4-FFF2-40B4-BE49-F238E27FC236}">
                <a16:creationId xmlns:a16="http://schemas.microsoft.com/office/drawing/2014/main" id="{243038D7-0DCB-463B-886B-CFAFF1E2B06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4814888"/>
            <a:ext cx="8347075" cy="1509712"/>
            <a:chOff x="415132" y="4662831"/>
            <a:chExt cx="8347868" cy="1509369"/>
          </a:xfrm>
        </p:grpSpPr>
        <p:sp>
          <p:nvSpPr>
            <p:cNvPr id="35847" name="Text Box 8">
              <a:extLst>
                <a:ext uri="{FF2B5EF4-FFF2-40B4-BE49-F238E27FC236}">
                  <a16:creationId xmlns:a16="http://schemas.microsoft.com/office/drawing/2014/main" id="{E4B59777-63E6-444D-9F82-5E18A0585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212" y="4662831"/>
              <a:ext cx="214312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The injection of current is not very effective at low frequencies: amplifiers are often required.</a:t>
              </a:r>
            </a:p>
          </p:txBody>
        </p:sp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13EA20B6-241B-4B5B-A2FC-FB64B1B26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132" y="4696160"/>
              <a:ext cx="1967100" cy="13046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849" name="Oval 69">
              <a:extLst>
                <a:ext uri="{FF2B5EF4-FFF2-40B4-BE49-F238E27FC236}">
                  <a16:creationId xmlns:a16="http://schemas.microsoft.com/office/drawing/2014/main" id="{EF1D206F-BC52-4910-A483-0A73FBD31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99" y="4953000"/>
              <a:ext cx="642937" cy="6096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5850" name="Text Box 8">
              <a:extLst>
                <a:ext uri="{FF2B5EF4-FFF2-40B4-BE49-F238E27FC236}">
                  <a16:creationId xmlns:a16="http://schemas.microsoft.com/office/drawing/2014/main" id="{CD6168F5-641F-4F75-8B84-7F49C99A5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795" y="4662831"/>
              <a:ext cx="33520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The injected currents usually vary from few uA to few mA.</a:t>
              </a:r>
            </a:p>
          </p:txBody>
        </p:sp>
        <p:sp>
          <p:nvSpPr>
            <p:cNvPr id="35851" name="Text Box 8">
              <a:extLst>
                <a:ext uri="{FF2B5EF4-FFF2-40B4-BE49-F238E27FC236}">
                  <a16:creationId xmlns:a16="http://schemas.microsoft.com/office/drawing/2014/main" id="{56473E02-0175-427A-BBAA-2313C30CD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795" y="5341203"/>
              <a:ext cx="342820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The frequency of interest ranges from 100 kHz up to 100 MHz: beyond this, radiated couplings take place.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B2B2-E965-4B7D-86BA-BBB877839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Measuring Susceptibility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CC659-C9E5-4A8F-9C42-65ABAF1ACA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D11506-7AFB-45F5-A434-F0F935234050}" type="slidenum">
              <a:rPr lang="en-US" altLang="en-US"/>
              <a:pPr/>
              <a:t>28</a:t>
            </a:fld>
            <a:endParaRPr lang="en-US" altLang="en-US"/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01E9EFC6-4CF6-4EFD-94E0-803805F19CD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371600"/>
            <a:ext cx="8077200" cy="4419600"/>
            <a:chOff x="762000" y="1371600"/>
            <a:chExt cx="8077200" cy="4419600"/>
          </a:xfrm>
        </p:grpSpPr>
        <p:grpSp>
          <p:nvGrpSpPr>
            <p:cNvPr id="36869" name="Group 35">
              <a:extLst>
                <a:ext uri="{FF2B5EF4-FFF2-40B4-BE49-F238E27FC236}">
                  <a16:creationId xmlns:a16="http://schemas.microsoft.com/office/drawing/2014/main" id="{25618538-C5C4-40E0-9366-CE1F226B1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371600"/>
              <a:ext cx="6629400" cy="1990725"/>
              <a:chOff x="672" y="1008"/>
              <a:chExt cx="4176" cy="1254"/>
            </a:xfrm>
          </p:grpSpPr>
          <p:sp>
            <p:nvSpPr>
              <p:cNvPr id="36879" name="Rectangle 5">
                <a:extLst>
                  <a:ext uri="{FF2B5EF4-FFF2-40B4-BE49-F238E27FC236}">
                    <a16:creationId xmlns:a16="http://schemas.microsoft.com/office/drawing/2014/main" id="{F2B6C6D7-E4BC-44A6-B3CA-F3140EB8F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182"/>
                <a:ext cx="216" cy="144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80" name="Text Box 6">
                <a:extLst>
                  <a:ext uri="{FF2B5EF4-FFF2-40B4-BE49-F238E27FC236}">
                    <a16:creationId xmlns:a16="http://schemas.microsoft.com/office/drawing/2014/main" id="{E37CDE42-DD16-4F75-8BFD-83F73EC10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" y="1080"/>
                <a:ext cx="79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800"/>
                  <a:t>Probe</a:t>
                </a:r>
                <a:endParaRPr lang="en-US" altLang="en-US"/>
              </a:p>
            </p:txBody>
          </p:sp>
          <p:sp>
            <p:nvSpPr>
              <p:cNvPr id="36881" name="Text Box 7">
                <a:extLst>
                  <a:ext uri="{FF2B5EF4-FFF2-40B4-BE49-F238E27FC236}">
                    <a16:creationId xmlns:a16="http://schemas.microsoft.com/office/drawing/2014/main" id="{83268131-240C-4EE6-B4F1-6219E9DEA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0" y="1152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800"/>
                  <a:t>Power Link</a:t>
                </a:r>
                <a:endParaRPr lang="en-US" altLang="en-US"/>
              </a:p>
            </p:txBody>
          </p:sp>
          <p:sp>
            <p:nvSpPr>
              <p:cNvPr id="36882" name="Text Box 8">
                <a:extLst>
                  <a:ext uri="{FF2B5EF4-FFF2-40B4-BE49-F238E27FC236}">
                    <a16:creationId xmlns:a16="http://schemas.microsoft.com/office/drawing/2014/main" id="{EB0DC9DF-27EF-4F5B-90BF-C20120D466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" y="1008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800"/>
                  <a:t>Data Links</a:t>
                </a:r>
                <a:endParaRPr lang="en-US" altLang="en-US"/>
              </a:p>
            </p:txBody>
          </p:sp>
          <p:sp>
            <p:nvSpPr>
              <p:cNvPr id="36883" name="Line 9">
                <a:extLst>
                  <a:ext uri="{FF2B5EF4-FFF2-40B4-BE49-F238E27FC236}">
                    <a16:creationId xmlns:a16="http://schemas.microsoft.com/office/drawing/2014/main" id="{2C8E6AF1-9749-4B7B-8E7B-17C762295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296"/>
                <a:ext cx="360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4" name="Text Box 10">
                <a:extLst>
                  <a:ext uri="{FF2B5EF4-FFF2-40B4-BE49-F238E27FC236}">
                    <a16:creationId xmlns:a16="http://schemas.microsoft.com/office/drawing/2014/main" id="{EC0AE0F9-3ECC-406E-851C-DC031C42C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" y="1152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800"/>
                  <a:t>AC</a:t>
                </a:r>
                <a:endParaRPr lang="en-US" altLang="en-US"/>
              </a:p>
            </p:txBody>
          </p:sp>
          <p:sp>
            <p:nvSpPr>
              <p:cNvPr id="36885" name="Line 11">
                <a:extLst>
                  <a:ext uri="{FF2B5EF4-FFF2-40B4-BE49-F238E27FC236}">
                    <a16:creationId xmlns:a16="http://schemas.microsoft.com/office/drawing/2014/main" id="{0B440569-C034-498D-8F96-CFF4682A4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8" y="1296"/>
                <a:ext cx="360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6886" name="Group 12">
                <a:extLst>
                  <a:ext uri="{FF2B5EF4-FFF2-40B4-BE49-F238E27FC236}">
                    <a16:creationId xmlns:a16="http://schemas.microsoft.com/office/drawing/2014/main" id="{26908BAC-9A17-4E63-B8E3-250324490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6" y="1182"/>
                <a:ext cx="720" cy="1080"/>
                <a:chOff x="2961" y="8301"/>
                <a:chExt cx="1800" cy="2700"/>
              </a:xfrm>
            </p:grpSpPr>
            <p:sp>
              <p:nvSpPr>
                <p:cNvPr id="36902" name="Rectangle 13">
                  <a:extLst>
                    <a:ext uri="{FF2B5EF4-FFF2-40B4-BE49-F238E27FC236}">
                      <a16:creationId xmlns:a16="http://schemas.microsoft.com/office/drawing/2014/main" id="{7C4E7754-01BC-494D-B552-6AF4A7536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1" y="8301"/>
                  <a:ext cx="540" cy="36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903" name="Rectangle 14">
                  <a:extLst>
                    <a:ext uri="{FF2B5EF4-FFF2-40B4-BE49-F238E27FC236}">
                      <a16:creationId xmlns:a16="http://schemas.microsoft.com/office/drawing/2014/main" id="{D77D1B0F-F783-4DDE-B141-38EAADB8E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1" y="10101"/>
                  <a:ext cx="1800" cy="9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200">
                      <a:solidFill>
                        <a:schemeClr val="bg1"/>
                      </a:solidFill>
                    </a:rPr>
                    <a:t>Analyzer</a:t>
                  </a:r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904" name="Line 15">
                  <a:extLst>
                    <a:ext uri="{FF2B5EF4-FFF2-40B4-BE49-F238E27FC236}">
                      <a16:creationId xmlns:a16="http://schemas.microsoft.com/office/drawing/2014/main" id="{0F2C3638-3A9D-4368-8C8F-FC8F8F786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1" y="8661"/>
                  <a:ext cx="0" cy="1440"/>
                </a:xfrm>
                <a:prstGeom prst="lin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6887" name="Line 16">
                <a:extLst>
                  <a:ext uri="{FF2B5EF4-FFF2-40B4-BE49-F238E27FC236}">
                    <a16:creationId xmlns:a16="http://schemas.microsoft.com/office/drawing/2014/main" id="{F8B1678F-C3B5-4DE8-824D-937697C99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8" y="1577"/>
                <a:ext cx="3744" cy="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8" name="Text Box 17">
                <a:extLst>
                  <a:ext uri="{FF2B5EF4-FFF2-40B4-BE49-F238E27FC236}">
                    <a16:creationId xmlns:a16="http://schemas.microsoft.com/office/drawing/2014/main" id="{5B56D638-BA3A-4FD2-87FA-5812513A0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584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800"/>
                  <a:t>Ground plane</a:t>
                </a:r>
                <a:endParaRPr lang="en-US" altLang="en-US"/>
              </a:p>
            </p:txBody>
          </p:sp>
          <p:sp>
            <p:nvSpPr>
              <p:cNvPr id="36889" name="Freeform 18">
                <a:extLst>
                  <a:ext uri="{FF2B5EF4-FFF2-40B4-BE49-F238E27FC236}">
                    <a16:creationId xmlns:a16="http://schemas.microsoft.com/office/drawing/2014/main" id="{CC4B4E18-AEBE-4659-8803-5B41B0337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368"/>
                <a:ext cx="144" cy="144"/>
              </a:xfrm>
              <a:custGeom>
                <a:avLst/>
                <a:gdLst>
                  <a:gd name="T0" fmla="*/ 0 w 360"/>
                  <a:gd name="T1" fmla="*/ 0 h 360"/>
                  <a:gd name="T2" fmla="*/ 144 w 360"/>
                  <a:gd name="T3" fmla="*/ 72 h 360"/>
                  <a:gd name="T4" fmla="*/ 0 w 360"/>
                  <a:gd name="T5" fmla="*/ 144 h 360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360"/>
                  <a:gd name="T11" fmla="*/ 360 w 360"/>
                  <a:gd name="T12" fmla="*/ 360 h 3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360">
                    <a:moveTo>
                      <a:pt x="0" y="0"/>
                    </a:moveTo>
                    <a:cubicBezTo>
                      <a:pt x="180" y="60"/>
                      <a:pt x="360" y="120"/>
                      <a:pt x="360" y="180"/>
                    </a:cubicBezTo>
                    <a:cubicBezTo>
                      <a:pt x="360" y="240"/>
                      <a:pt x="180" y="300"/>
                      <a:pt x="0" y="360"/>
                    </a:cubicBezTo>
                  </a:path>
                </a:pathLst>
              </a:cu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90" name="Text Box 19">
                <a:extLst>
                  <a:ext uri="{FF2B5EF4-FFF2-40B4-BE49-F238E27FC236}">
                    <a16:creationId xmlns:a16="http://schemas.microsoft.com/office/drawing/2014/main" id="{BA077D5A-45C2-44B5-B639-0B190491C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" y="1368"/>
                <a:ext cx="86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800"/>
                  <a:t>CM Noise</a:t>
                </a:r>
                <a:endParaRPr lang="en-US" altLang="en-US"/>
              </a:p>
            </p:txBody>
          </p:sp>
          <p:sp>
            <p:nvSpPr>
              <p:cNvPr id="36891" name="Rectangle 24">
                <a:extLst>
                  <a:ext uri="{FF2B5EF4-FFF2-40B4-BE49-F238E27FC236}">
                    <a16:creationId xmlns:a16="http://schemas.microsoft.com/office/drawing/2014/main" id="{F4C00AF9-97FE-4421-924E-FCD550A4B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" y="1038"/>
                <a:ext cx="432" cy="43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/>
                  <a:t>LVPS</a:t>
                </a:r>
                <a:endParaRPr lang="en-US" altLang="en-US"/>
              </a:p>
            </p:txBody>
          </p:sp>
          <p:sp>
            <p:nvSpPr>
              <p:cNvPr id="36892" name="Rectangle 25">
                <a:extLst>
                  <a:ext uri="{FF2B5EF4-FFF2-40B4-BE49-F238E27FC236}">
                    <a16:creationId xmlns:a16="http://schemas.microsoft.com/office/drawing/2014/main" id="{B27E4ECC-9464-45B1-A099-81ADD4600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1038"/>
                <a:ext cx="432" cy="43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000"/>
                  <a:t>System</a:t>
                </a:r>
              </a:p>
              <a:p>
                <a:pPr algn="ctr"/>
                <a:r>
                  <a:rPr lang="en-US" altLang="en-US" sz="1000"/>
                  <a:t>Under</a:t>
                </a:r>
              </a:p>
              <a:p>
                <a:pPr algn="ctr"/>
                <a:r>
                  <a:rPr lang="en-US" altLang="en-US" sz="1000"/>
                  <a:t>Test</a:t>
                </a:r>
                <a:endParaRPr lang="en-US" altLang="en-US"/>
              </a:p>
            </p:txBody>
          </p:sp>
          <p:sp>
            <p:nvSpPr>
              <p:cNvPr id="36893" name="Rectangle 26">
                <a:extLst>
                  <a:ext uri="{FF2B5EF4-FFF2-40B4-BE49-F238E27FC236}">
                    <a16:creationId xmlns:a16="http://schemas.microsoft.com/office/drawing/2014/main" id="{05E65532-9891-4BEF-A994-4E2974B01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38"/>
                <a:ext cx="504" cy="43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/>
                  <a:t>DAQ/DCS</a:t>
                </a:r>
                <a:endParaRPr lang="en-US" altLang="en-US"/>
              </a:p>
            </p:txBody>
          </p:sp>
          <p:sp>
            <p:nvSpPr>
              <p:cNvPr id="36894" name="Line 27">
                <a:extLst>
                  <a:ext uri="{FF2B5EF4-FFF2-40B4-BE49-F238E27FC236}">
                    <a16:creationId xmlns:a16="http://schemas.microsoft.com/office/drawing/2014/main" id="{7F61C3C3-2846-4E33-B30B-62F337EEF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1182"/>
                <a:ext cx="1080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5" name="Line 28">
                <a:extLst>
                  <a:ext uri="{FF2B5EF4-FFF2-40B4-BE49-F238E27FC236}">
                    <a16:creationId xmlns:a16="http://schemas.microsoft.com/office/drawing/2014/main" id="{2C397FDD-E2EE-41CF-8D28-0C42A11AC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1326"/>
                <a:ext cx="1080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6" name="Line 29">
                <a:extLst>
                  <a:ext uri="{FF2B5EF4-FFF2-40B4-BE49-F238E27FC236}">
                    <a16:creationId xmlns:a16="http://schemas.microsoft.com/office/drawing/2014/main" id="{0B581AF2-CD78-487B-A977-23EEC387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1398"/>
                <a:ext cx="1080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7" name="Line 30">
                <a:extLst>
                  <a:ext uri="{FF2B5EF4-FFF2-40B4-BE49-F238E27FC236}">
                    <a16:creationId xmlns:a16="http://schemas.microsoft.com/office/drawing/2014/main" id="{53E98361-95BB-48C9-85C2-D67F71AC0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1110"/>
                <a:ext cx="1080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8" name="Line 31">
                <a:extLst>
                  <a:ext uri="{FF2B5EF4-FFF2-40B4-BE49-F238E27FC236}">
                    <a16:creationId xmlns:a16="http://schemas.microsoft.com/office/drawing/2014/main" id="{D194CD4E-D464-46D5-AD36-66AAC170E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1254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9" name="Line 32">
                <a:extLst>
                  <a:ext uri="{FF2B5EF4-FFF2-40B4-BE49-F238E27FC236}">
                    <a16:creationId xmlns:a16="http://schemas.microsoft.com/office/drawing/2014/main" id="{C0617546-C2C6-4344-9587-738652A34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1254"/>
                <a:ext cx="108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00" name="Rectangle 33">
                <a:extLst>
                  <a:ext uri="{FF2B5EF4-FFF2-40B4-BE49-F238E27FC236}">
                    <a16:creationId xmlns:a16="http://schemas.microsoft.com/office/drawing/2014/main" id="{82D6AC84-3147-4732-8146-DC1174BDC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" y="1902"/>
                <a:ext cx="720" cy="36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200">
                    <a:solidFill>
                      <a:schemeClr val="bg1"/>
                    </a:solidFill>
                  </a:rPr>
                  <a:t>RF Generator</a:t>
                </a:r>
              </a:p>
              <a:p>
                <a:r>
                  <a:rPr lang="en-US" altLang="en-US" sz="1200">
                    <a:solidFill>
                      <a:schemeClr val="bg1"/>
                    </a:solidFill>
                  </a:rPr>
                  <a:t>RF Amplifier</a:t>
                </a:r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901" name="Line 34">
                <a:extLst>
                  <a:ext uri="{FF2B5EF4-FFF2-40B4-BE49-F238E27FC236}">
                    <a16:creationId xmlns:a16="http://schemas.microsoft.com/office/drawing/2014/main" id="{0C89544A-B5A2-40D6-9A6D-8BD8EC818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8" y="1326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870" name="Rectangle 36">
              <a:extLst>
                <a:ext uri="{FF2B5EF4-FFF2-40B4-BE49-F238E27FC236}">
                  <a16:creationId xmlns:a16="http://schemas.microsoft.com/office/drawing/2014/main" id="{06B7290D-B757-4995-9F87-4451BD4D2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3581400"/>
              <a:ext cx="1676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1400" i="1">
                  <a:solidFill>
                    <a:schemeClr val="folHlink"/>
                  </a:solidFill>
                </a:rPr>
                <a:t>EMI Couplings will degrade the noise performance of the system: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1400" i="1"/>
                <a:t>The relationship between EMI coupling and resukting noise is determined with immunity tests.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endParaRPr lang="en-US" altLang="en-US" sz="1000" i="1"/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 altLang="en-US" sz="2000" i="1"/>
            </a:p>
          </p:txBody>
        </p:sp>
        <p:sp>
          <p:nvSpPr>
            <p:cNvPr id="36871" name="AutoShape 37">
              <a:extLst>
                <a:ext uri="{FF2B5EF4-FFF2-40B4-BE49-F238E27FC236}">
                  <a16:creationId xmlns:a16="http://schemas.microsoft.com/office/drawing/2014/main" id="{8D5F2648-2681-4FE7-972C-4067E096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1371600"/>
              <a:ext cx="1219200" cy="1066800"/>
            </a:xfrm>
            <a:prstGeom prst="downArrowCallout">
              <a:avLst>
                <a:gd name="adj1" fmla="val 28571"/>
                <a:gd name="adj2" fmla="val 28571"/>
                <a:gd name="adj3" fmla="val 16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/>
                <a:t>Online/Offline Data Porcessing</a:t>
              </a:r>
            </a:p>
          </p:txBody>
        </p:sp>
        <p:sp>
          <p:nvSpPr>
            <p:cNvPr id="36872" name="Rectangle 38">
              <a:extLst>
                <a:ext uri="{FF2B5EF4-FFF2-40B4-BE49-F238E27FC236}">
                  <a16:creationId xmlns:a16="http://schemas.microsoft.com/office/drawing/2014/main" id="{4F64FA82-47BD-41C5-BD4F-548B8F43C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590800"/>
              <a:ext cx="1676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1400" i="1">
                  <a:solidFill>
                    <a:schemeClr val="folHlink"/>
                  </a:solidFill>
                </a:rPr>
                <a:t>Parameters can be: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1400" i="1"/>
                <a:t> Hit rate (Hz)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1400" i="1"/>
                <a:t> ENC (pC)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1400" i="1"/>
                <a:t> Vrms, Irms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1400" i="1"/>
                <a:t> Any combination of those, chi2, linearity coefficients, etc…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altLang="en-US" sz="1400" i="1"/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1400" i="1" u="sng"/>
                <a:t>The system must define the parameter that sets the quality of its data.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endParaRPr lang="en-US" altLang="en-US" sz="1000" i="1" u="sng"/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US" altLang="en-US" sz="2000" i="1"/>
            </a:p>
          </p:txBody>
        </p:sp>
        <p:grpSp>
          <p:nvGrpSpPr>
            <p:cNvPr id="36873" name="Group 44">
              <a:extLst>
                <a:ext uri="{FF2B5EF4-FFF2-40B4-BE49-F238E27FC236}">
                  <a16:creationId xmlns:a16="http://schemas.microsoft.com/office/drawing/2014/main" id="{DE1E8334-6C23-4724-8AF1-87C37FF7A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4038600"/>
              <a:ext cx="3429000" cy="1066800"/>
              <a:chOff x="1824" y="2544"/>
              <a:chExt cx="2160" cy="672"/>
            </a:xfrm>
          </p:grpSpPr>
          <p:sp>
            <p:nvSpPr>
              <p:cNvPr id="36874" name="Rectangle 39">
                <a:extLst>
                  <a:ext uri="{FF2B5EF4-FFF2-40B4-BE49-F238E27FC236}">
                    <a16:creationId xmlns:a16="http://schemas.microsoft.com/office/drawing/2014/main" id="{BE44A1A4-3B79-4F97-BE2D-50BE7C3A2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544"/>
                <a:ext cx="91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/>
                  <a:t>System</a:t>
                </a:r>
              </a:p>
            </p:txBody>
          </p:sp>
          <p:sp>
            <p:nvSpPr>
              <p:cNvPr id="36875" name="Line 40">
                <a:extLst>
                  <a:ext uri="{FF2B5EF4-FFF2-40B4-BE49-F238E27FC236}">
                    <a16:creationId xmlns:a16="http://schemas.microsoft.com/office/drawing/2014/main" id="{F73076C1-7E7C-4663-9549-31DC5B226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6" name="Text Box 41">
                <a:extLst>
                  <a:ext uri="{FF2B5EF4-FFF2-40B4-BE49-F238E27FC236}">
                    <a16:creationId xmlns:a16="http://schemas.microsoft.com/office/drawing/2014/main" id="{796AC247-1B37-4FFC-9CB4-F87EDF53AF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2688"/>
                <a:ext cx="41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folHlink"/>
                    </a:solidFill>
                  </a:rPr>
                  <a:t>I (dBuA)</a:t>
                </a:r>
                <a:br>
                  <a:rPr lang="en-US" altLang="en-US" sz="800">
                    <a:solidFill>
                      <a:schemeClr val="folHlink"/>
                    </a:solidFill>
                  </a:rPr>
                </a:br>
                <a:r>
                  <a:rPr lang="en-US" altLang="en-US" sz="800">
                    <a:solidFill>
                      <a:schemeClr val="folHlink"/>
                    </a:solidFill>
                  </a:rPr>
                  <a:t>f (Hz)</a:t>
                </a:r>
                <a:endParaRPr lang="en-US" alt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36877" name="Line 42">
                <a:extLst>
                  <a:ext uri="{FF2B5EF4-FFF2-40B4-BE49-F238E27FC236}">
                    <a16:creationId xmlns:a16="http://schemas.microsoft.com/office/drawing/2014/main" id="{BC514FDA-2CA3-4656-8AD6-168A2D867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8" name="Text Box 43">
                <a:extLst>
                  <a:ext uri="{FF2B5EF4-FFF2-40B4-BE49-F238E27FC236}">
                    <a16:creationId xmlns:a16="http://schemas.microsoft.com/office/drawing/2014/main" id="{D17A845D-9C3F-4236-9807-26ABE04B8A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2736"/>
                <a:ext cx="41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800">
                    <a:solidFill>
                      <a:schemeClr val="folHlink"/>
                    </a:solidFill>
                  </a:rPr>
                  <a:t>&lt;Xn&gt;</a:t>
                </a:r>
                <a:endParaRPr lang="en-US" altLang="en-US">
                  <a:solidFill>
                    <a:schemeClr val="folHlink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23BF-154A-4AE4-A2BA-6A3244D4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Susceptibility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D2A7F-5D21-422E-95D4-0955B8843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F43304-C1F1-4F8F-AD3D-7B65BF46563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7892" name="Rectangle 37">
            <a:extLst>
              <a:ext uri="{FF2B5EF4-FFF2-40B4-BE49-F238E27FC236}">
                <a16:creationId xmlns:a16="http://schemas.microsoft.com/office/drawing/2014/main" id="{9D5A90F1-7091-4730-909F-38490F7C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00600"/>
            <a:ext cx="678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>
                <a:solidFill>
                  <a:schemeClr val="folHlink"/>
                </a:solidFill>
              </a:rPr>
              <a:t>Two identical detector systems: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/>
              <a:t>Detector A is powered through a 15 meter shielded cable.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/>
              <a:t>Detector B is powered through 15 meter unshielded cable.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/>
              <a:t>The power supply is common.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/>
              <a:t>The DAQ is common.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/>
              <a:t>The noise evaluation parameter is set as hit rate recorded by counters.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altLang="en-US" sz="1000" i="1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000" i="1"/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307EA845-885B-4B40-A4D1-F249265BE7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1600" y="2057400"/>
            <a:ext cx="54864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ED608C52-A62E-4204-B498-0A752D4C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57400"/>
            <a:ext cx="768350" cy="2633663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00">
                <a:solidFill>
                  <a:srgbClr val="000000"/>
                </a:solidFill>
              </a:rPr>
              <a:t>Low Voltage Power Supply</a:t>
            </a:r>
          </a:p>
          <a:p>
            <a:pPr algn="ctr"/>
            <a:endParaRPr lang="en-US" altLang="en-US" sz="1300">
              <a:solidFill>
                <a:srgbClr val="000000"/>
              </a:solidFill>
            </a:endParaRPr>
          </a:p>
          <a:p>
            <a:pPr algn="ctr"/>
            <a:r>
              <a:rPr lang="en-US" altLang="en-US" sz="1300">
                <a:solidFill>
                  <a:srgbClr val="000000"/>
                </a:solidFill>
              </a:rPr>
              <a:t>5VDC</a:t>
            </a:r>
          </a:p>
          <a:p>
            <a:pPr algn="ctr"/>
            <a:r>
              <a:rPr lang="en-US" altLang="en-US" sz="1300">
                <a:solidFill>
                  <a:srgbClr val="000000"/>
                </a:solidFill>
              </a:rPr>
              <a:t>11A</a:t>
            </a:r>
            <a:endParaRPr lang="en-US" alt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E5EC5ACA-FD5C-45ED-8912-A2CBD8DC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2716213"/>
            <a:ext cx="1041400" cy="13160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00">
                <a:solidFill>
                  <a:srgbClr val="000000"/>
                </a:solidFill>
              </a:rPr>
              <a:t>High Voltage Power Supply</a:t>
            </a:r>
          </a:p>
          <a:p>
            <a:pPr algn="ctr"/>
            <a:r>
              <a:rPr lang="en-US" altLang="en-US" sz="1300">
                <a:solidFill>
                  <a:srgbClr val="000000"/>
                </a:solidFill>
              </a:rPr>
              <a:t>3kV @ </a:t>
            </a:r>
            <a:r>
              <a:rPr lang="el-GR" altLang="en-US" sz="1300">
                <a:solidFill>
                  <a:srgbClr val="000000"/>
                </a:solidFill>
              </a:rPr>
              <a:t>μ</a:t>
            </a:r>
            <a:r>
              <a:rPr lang="en-US" altLang="en-US" sz="1300">
                <a:solidFill>
                  <a:srgbClr val="000000"/>
                </a:solidFill>
              </a:rPr>
              <a:t>A</a:t>
            </a:r>
            <a:endParaRPr lang="en-US" altLang="en-US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A9A028E1-6874-48AF-877A-89B6E3EF1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057400"/>
            <a:ext cx="547687" cy="658813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00">
                <a:solidFill>
                  <a:srgbClr val="000000"/>
                </a:solidFill>
              </a:rPr>
              <a:t>LV Box</a:t>
            </a:r>
            <a:endParaRPr lang="en-US" altLang="en-US"/>
          </a:p>
        </p:txBody>
      </p:sp>
      <p:sp>
        <p:nvSpPr>
          <p:cNvPr id="37897" name="Line 9">
            <a:extLst>
              <a:ext uri="{FF2B5EF4-FFF2-40B4-BE49-F238E27FC236}">
                <a16:creationId xmlns:a16="http://schemas.microsoft.com/office/drawing/2014/main" id="{AA997AB8-867B-4127-85C2-BCE6289F8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386013"/>
            <a:ext cx="16462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8" name="AutoShape 10">
            <a:extLst>
              <a:ext uri="{FF2B5EF4-FFF2-40B4-BE49-F238E27FC236}">
                <a16:creationId xmlns:a16="http://schemas.microsoft.com/office/drawing/2014/main" id="{6EA47FC5-E967-44DE-A4C5-DCE89F78D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222500"/>
            <a:ext cx="768350" cy="328613"/>
          </a:xfrm>
          <a:prstGeom prst="rightArrow">
            <a:avLst>
              <a:gd name="adj1" fmla="val 50000"/>
              <a:gd name="adj2" fmla="val 58454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ED64A3DE-96E0-4F88-B329-B495385AA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4032250"/>
            <a:ext cx="547687" cy="658813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00">
                <a:solidFill>
                  <a:srgbClr val="000000"/>
                </a:solidFill>
              </a:rPr>
              <a:t>LV Box</a:t>
            </a:r>
            <a:endParaRPr lang="en-US" altLang="en-US"/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1865E80E-8487-4448-973F-DD183483A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4362450"/>
            <a:ext cx="16462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1" name="AutoShape 13">
            <a:extLst>
              <a:ext uri="{FF2B5EF4-FFF2-40B4-BE49-F238E27FC236}">
                <a16:creationId xmlns:a16="http://schemas.microsoft.com/office/drawing/2014/main" id="{C346482C-D4D8-401B-BC5E-286115E4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4197350"/>
            <a:ext cx="768350" cy="328613"/>
          </a:xfrm>
          <a:prstGeom prst="rightArrow">
            <a:avLst>
              <a:gd name="adj1" fmla="val 50000"/>
              <a:gd name="adj2" fmla="val 58454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id="{B4DF4438-02D4-4736-9447-EE63173C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825750"/>
            <a:ext cx="547687" cy="10969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00">
                <a:solidFill>
                  <a:srgbClr val="000000"/>
                </a:solidFill>
              </a:rPr>
              <a:t>HV Split</a:t>
            </a:r>
            <a:endParaRPr lang="en-US" altLang="en-US"/>
          </a:p>
        </p:txBody>
      </p:sp>
      <p:sp>
        <p:nvSpPr>
          <p:cNvPr id="37903" name="Line 15">
            <a:extLst>
              <a:ext uri="{FF2B5EF4-FFF2-40B4-BE49-F238E27FC236}">
                <a16:creationId xmlns:a16="http://schemas.microsoft.com/office/drawing/2014/main" id="{4C88073A-AD79-4B7F-A838-6B2A12283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5988" y="3044825"/>
            <a:ext cx="330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4" name="Line 16">
            <a:extLst>
              <a:ext uri="{FF2B5EF4-FFF2-40B4-BE49-F238E27FC236}">
                <a16:creationId xmlns:a16="http://schemas.microsoft.com/office/drawing/2014/main" id="{9BCC094C-41CB-4BFF-A77C-3A4553310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5988" y="3648075"/>
            <a:ext cx="330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5" name="AutoShape 17">
            <a:extLst>
              <a:ext uri="{FF2B5EF4-FFF2-40B4-BE49-F238E27FC236}">
                <a16:creationId xmlns:a16="http://schemas.microsoft.com/office/drawing/2014/main" id="{8C14717C-3114-4245-82AC-BC7FADCF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881313"/>
            <a:ext cx="439738" cy="328612"/>
          </a:xfrm>
          <a:prstGeom prst="rightArrow">
            <a:avLst>
              <a:gd name="adj1" fmla="val 50000"/>
              <a:gd name="adj2" fmla="val 33454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06" name="AutoShape 18">
            <a:extLst>
              <a:ext uri="{FF2B5EF4-FFF2-40B4-BE49-F238E27FC236}">
                <a16:creationId xmlns:a16="http://schemas.microsoft.com/office/drawing/2014/main" id="{562EAC37-62FD-496C-B913-B497B59A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3484563"/>
            <a:ext cx="439738" cy="328612"/>
          </a:xfrm>
          <a:prstGeom prst="rightArrow">
            <a:avLst>
              <a:gd name="adj1" fmla="val 50000"/>
              <a:gd name="adj2" fmla="val 33454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07" name="Rectangle 19">
            <a:extLst>
              <a:ext uri="{FF2B5EF4-FFF2-40B4-BE49-F238E27FC236}">
                <a16:creationId xmlns:a16="http://schemas.microsoft.com/office/drawing/2014/main" id="{10C4A485-D3E8-462F-B453-0E3E4DBA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2825750"/>
            <a:ext cx="328612" cy="438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">
                <a:solidFill>
                  <a:srgbClr val="000000"/>
                </a:solidFill>
              </a:rPr>
              <a:t>Filter</a:t>
            </a:r>
            <a:endParaRPr lang="en-US" altLang="en-US"/>
          </a:p>
        </p:txBody>
      </p:sp>
      <p:sp>
        <p:nvSpPr>
          <p:cNvPr id="37908" name="Rectangle 20">
            <a:extLst>
              <a:ext uri="{FF2B5EF4-FFF2-40B4-BE49-F238E27FC236}">
                <a16:creationId xmlns:a16="http://schemas.microsoft.com/office/drawing/2014/main" id="{E49F96A2-1627-43BB-BE45-EC711117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3429000"/>
            <a:ext cx="328612" cy="438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">
                <a:solidFill>
                  <a:srgbClr val="000000"/>
                </a:solidFill>
              </a:rPr>
              <a:t>Filter</a:t>
            </a:r>
            <a:endParaRPr lang="en-US" altLang="en-US"/>
          </a:p>
        </p:txBody>
      </p:sp>
      <p:sp>
        <p:nvSpPr>
          <p:cNvPr id="37909" name="Rectangle 21">
            <a:extLst>
              <a:ext uri="{FF2B5EF4-FFF2-40B4-BE49-F238E27FC236}">
                <a16:creationId xmlns:a16="http://schemas.microsoft.com/office/drawing/2014/main" id="{B492D0FB-B5F0-4E3F-9210-B1482DF06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2057400"/>
            <a:ext cx="987425" cy="12065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Detector A</a:t>
            </a:r>
            <a:endParaRPr lang="en-US" altLang="en-US"/>
          </a:p>
        </p:txBody>
      </p:sp>
      <p:sp>
        <p:nvSpPr>
          <p:cNvPr id="37910" name="Rectangle 22">
            <a:extLst>
              <a:ext uri="{FF2B5EF4-FFF2-40B4-BE49-F238E27FC236}">
                <a16:creationId xmlns:a16="http://schemas.microsoft.com/office/drawing/2014/main" id="{3E69B944-D82A-4568-BEEF-0774BDBD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3429000"/>
            <a:ext cx="987425" cy="12065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Detector B</a:t>
            </a:r>
            <a:endParaRPr lang="en-US" altLang="en-US"/>
          </a:p>
        </p:txBody>
      </p:sp>
      <p:sp>
        <p:nvSpPr>
          <p:cNvPr id="37911" name="Line 23">
            <a:extLst>
              <a:ext uri="{FF2B5EF4-FFF2-40B4-BE49-F238E27FC236}">
                <a16:creationId xmlns:a16="http://schemas.microsoft.com/office/drawing/2014/main" id="{609B2E83-7D29-4C08-A575-3FF0A7E35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3613" y="3373438"/>
            <a:ext cx="1974850" cy="0"/>
          </a:xfrm>
          <a:prstGeom prst="line">
            <a:avLst/>
          </a:prstGeom>
          <a:noFill/>
          <a:ln w="57150">
            <a:pattFill prst="wdUpDiag">
              <a:fgClr>
                <a:srgbClr val="33CC33"/>
              </a:fgClr>
              <a:bgClr>
                <a:srgbClr val="FFFF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7912" name="Group 24">
            <a:extLst>
              <a:ext uri="{FF2B5EF4-FFF2-40B4-BE49-F238E27FC236}">
                <a16:creationId xmlns:a16="http://schemas.microsoft.com/office/drawing/2014/main" id="{F98D1829-D1F8-42F3-8113-D22EB1D980F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352800"/>
            <a:ext cx="377825" cy="222250"/>
            <a:chOff x="761" y="528"/>
            <a:chExt cx="238" cy="239"/>
          </a:xfrm>
        </p:grpSpPr>
        <p:sp>
          <p:nvSpPr>
            <p:cNvPr id="37925" name="Line 25">
              <a:extLst>
                <a:ext uri="{FF2B5EF4-FFF2-40B4-BE49-F238E27FC236}">
                  <a16:creationId xmlns:a16="http://schemas.microsoft.com/office/drawing/2014/main" id="{47A021F1-740F-4318-97EB-C1C575D42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528"/>
              <a:ext cx="29" cy="164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6" name="Line 26">
              <a:extLst>
                <a:ext uri="{FF2B5EF4-FFF2-40B4-BE49-F238E27FC236}">
                  <a16:creationId xmlns:a16="http://schemas.microsoft.com/office/drawing/2014/main" id="{4CFDBF54-41C5-4FA3-B5A7-0A7C171D2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671"/>
              <a:ext cx="238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7" name="Line 27">
              <a:extLst>
                <a:ext uri="{FF2B5EF4-FFF2-40B4-BE49-F238E27FC236}">
                  <a16:creationId xmlns:a16="http://schemas.microsoft.com/office/drawing/2014/main" id="{DC36B99F-93FC-4609-947D-CDF2FD757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" y="719"/>
              <a:ext cx="192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8" name="Line 28">
              <a:extLst>
                <a:ext uri="{FF2B5EF4-FFF2-40B4-BE49-F238E27FC236}">
                  <a16:creationId xmlns:a16="http://schemas.microsoft.com/office/drawing/2014/main" id="{B0471B9B-5B1F-4CDB-8FA9-CB0EC00D2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" y="767"/>
              <a:ext cx="96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913" name="Line 29">
            <a:extLst>
              <a:ext uri="{FF2B5EF4-FFF2-40B4-BE49-F238E27FC236}">
                <a16:creationId xmlns:a16="http://schemas.microsoft.com/office/drawing/2014/main" id="{37DD7AA3-6FCA-4930-89D9-3E52A9D38A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3613" y="3263900"/>
            <a:ext cx="0" cy="109538"/>
          </a:xfrm>
          <a:prstGeom prst="line">
            <a:avLst/>
          </a:prstGeom>
          <a:noFill/>
          <a:ln w="28575">
            <a:pattFill prst="wdUpDiag">
              <a:fgClr>
                <a:srgbClr val="33CC33"/>
              </a:fgClr>
              <a:bgClr>
                <a:srgbClr val="FFFF00"/>
              </a:bgClr>
            </a:patt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4" name="Line 30">
            <a:extLst>
              <a:ext uri="{FF2B5EF4-FFF2-40B4-BE49-F238E27FC236}">
                <a16:creationId xmlns:a16="http://schemas.microsoft.com/office/drawing/2014/main" id="{9E3C374E-4321-4BC6-B2FB-5D9A7B126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3613" y="3375025"/>
            <a:ext cx="0" cy="53975"/>
          </a:xfrm>
          <a:prstGeom prst="line">
            <a:avLst/>
          </a:prstGeom>
          <a:noFill/>
          <a:ln w="9525">
            <a:pattFill prst="wdUpDiag">
              <a:fgClr>
                <a:srgbClr val="33CC33"/>
              </a:fgClr>
              <a:bgClr>
                <a:srgbClr val="FFFF00"/>
              </a:bgClr>
            </a:patt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5" name="Text Box 31">
            <a:extLst>
              <a:ext uri="{FF2B5EF4-FFF2-40B4-BE49-F238E27FC236}">
                <a16:creationId xmlns:a16="http://schemas.microsoft.com/office/drawing/2014/main" id="{2E82F4F9-CD6C-4A45-AC85-9573B3CA2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3109913"/>
            <a:ext cx="438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837" tIns="32918" rIns="65837" bIns="329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33CC33"/>
                </a:solidFill>
              </a:rPr>
              <a:t>PE</a:t>
            </a:r>
            <a:endParaRPr lang="en-US" altLang="en-US"/>
          </a:p>
        </p:txBody>
      </p:sp>
      <p:sp>
        <p:nvSpPr>
          <p:cNvPr id="37916" name="Rectangle 32">
            <a:extLst>
              <a:ext uri="{FF2B5EF4-FFF2-40B4-BE49-F238E27FC236}">
                <a16:creationId xmlns:a16="http://schemas.microsoft.com/office/drawing/2014/main" id="{03A9FF33-11FE-49FA-9435-9D4AC176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81200"/>
            <a:ext cx="768350" cy="2633663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837" tIns="32918" rIns="65837" bIns="329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00">
                <a:solidFill>
                  <a:srgbClr val="000000"/>
                </a:solidFill>
              </a:rPr>
              <a:t>Hit Rate Counter</a:t>
            </a:r>
            <a:endParaRPr lang="en-US" altLang="en-US"/>
          </a:p>
        </p:txBody>
      </p:sp>
      <p:sp>
        <p:nvSpPr>
          <p:cNvPr id="37917" name="Line 33">
            <a:extLst>
              <a:ext uri="{FF2B5EF4-FFF2-40B4-BE49-F238E27FC236}">
                <a16:creationId xmlns:a16="http://schemas.microsoft.com/office/drawing/2014/main" id="{F7FBCE18-EC5F-414E-B032-3F46294AC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62200"/>
            <a:ext cx="10668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8" name="Line 34">
            <a:extLst>
              <a:ext uri="{FF2B5EF4-FFF2-40B4-BE49-F238E27FC236}">
                <a16:creationId xmlns:a16="http://schemas.microsoft.com/office/drawing/2014/main" id="{4DC0354B-6D87-47CF-8864-FFC46D481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338638"/>
            <a:ext cx="1066800" cy="47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9" name="Rectangle 35">
            <a:extLst>
              <a:ext uri="{FF2B5EF4-FFF2-40B4-BE49-F238E27FC236}">
                <a16:creationId xmlns:a16="http://schemas.microsoft.com/office/drawing/2014/main" id="{38BEF205-DB7D-4622-A55E-086E054A8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81200"/>
            <a:ext cx="990600" cy="30480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SHIELDED</a:t>
            </a:r>
            <a:endParaRPr lang="en-US" altLang="en-US" sz="700">
              <a:solidFill>
                <a:schemeClr val="bg1"/>
              </a:solidFill>
            </a:endParaRPr>
          </a:p>
        </p:txBody>
      </p:sp>
      <p:sp>
        <p:nvSpPr>
          <p:cNvPr id="37920" name="Rectangle 36">
            <a:extLst>
              <a:ext uri="{FF2B5EF4-FFF2-40B4-BE49-F238E27FC236}">
                <a16:creationId xmlns:a16="http://schemas.microsoft.com/office/drawing/2014/main" id="{8D2A1CF0-1E34-47D2-A663-3FD596DC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419600"/>
            <a:ext cx="990600" cy="30480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UNSHIELDED</a:t>
            </a:r>
            <a:endParaRPr lang="en-US" altLang="en-US" sz="700">
              <a:solidFill>
                <a:schemeClr val="bg1"/>
              </a:solidFill>
            </a:endParaRPr>
          </a:p>
        </p:txBody>
      </p:sp>
      <p:sp>
        <p:nvSpPr>
          <p:cNvPr id="37921" name="AutoShape 39">
            <a:extLst>
              <a:ext uri="{FF2B5EF4-FFF2-40B4-BE49-F238E27FC236}">
                <a16:creationId xmlns:a16="http://schemas.microsoft.com/office/drawing/2014/main" id="{28872159-5FD9-4308-AFD1-7953B37ED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28800"/>
            <a:ext cx="304800" cy="457200"/>
          </a:xfrm>
          <a:prstGeom prst="lightningBol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22" name="AutoShape 40">
            <a:extLst>
              <a:ext uri="{FF2B5EF4-FFF2-40B4-BE49-F238E27FC236}">
                <a16:creationId xmlns:a16="http://schemas.microsoft.com/office/drawing/2014/main" id="{26561C7F-34C8-4F89-815B-DC363CB06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86200"/>
            <a:ext cx="304800" cy="457200"/>
          </a:xfrm>
          <a:prstGeom prst="lightningBol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7923" name="Picture 43">
            <a:extLst>
              <a:ext uri="{FF2B5EF4-FFF2-40B4-BE49-F238E27FC236}">
                <a16:creationId xmlns:a16="http://schemas.microsoft.com/office/drawing/2014/main" id="{7C8E3B9D-493D-415A-9FA3-0B3643CB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397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4" name="TextBox 41">
            <a:extLst>
              <a:ext uri="{FF2B5EF4-FFF2-40B4-BE49-F238E27FC236}">
                <a16:creationId xmlns:a16="http://schemas.microsoft.com/office/drawing/2014/main" id="{93CEBD5E-4922-4B47-BF8E-9C58EBFE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4478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ATLAS MDT Prototype (2004)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CD5D36-7510-4AE9-9262-29E161780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D68830-13EC-4944-8420-B57051F71AD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4CE890-3B6F-42DC-A685-12CC73577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6783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/>
              <a:t>Why do we need to care about this thing !?</a:t>
            </a:r>
            <a:endParaRPr lang="en-US" sz="2400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3366FF"/>
                </a:solidFill>
              </a:rPr>
              <a:t>“EMC = Electro Magnetic Compatibility”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400" i="1" dirty="0"/>
              <a:t>Means:</a:t>
            </a:r>
          </a:p>
          <a:p>
            <a:pPr>
              <a:defRPr/>
            </a:pPr>
            <a:r>
              <a:rPr lang="en-US" sz="2000" dirty="0"/>
              <a:t>Ability of a system to operate as required in presence of electro magnetic disturbances.</a:t>
            </a:r>
            <a:endParaRPr lang="en-US" sz="2400" b="1" u="sng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400" i="1" dirty="0"/>
              <a:t> and also: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1400" i="1" dirty="0"/>
          </a:p>
          <a:p>
            <a:pPr>
              <a:defRPr/>
            </a:pPr>
            <a:r>
              <a:rPr lang="en-US" sz="2000" dirty="0"/>
              <a:t>Ability of a system to operate without compromising the normal operation of other systems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000" dirty="0"/>
              <a:t>The compatibility between systems is achieved:</a:t>
            </a:r>
          </a:p>
          <a:p>
            <a:pPr lvl="1">
              <a:defRPr/>
            </a:pPr>
            <a:r>
              <a:rPr lang="en-US" sz="2000" dirty="0"/>
              <a:t>Defining methods and tools to quantify the disturbances.</a:t>
            </a:r>
          </a:p>
          <a:p>
            <a:pPr lvl="1">
              <a:defRPr/>
            </a:pPr>
            <a:r>
              <a:rPr lang="en-US" sz="2000" dirty="0"/>
              <a:t>Defining limits that will ensure the good operation of all systems.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49797E0-0B7A-450E-92ED-6FC456B18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 to EMC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927B-E189-4D50-B5EC-0A6A0C17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Susceptibility Curve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C4BFC-D27D-432B-AA41-33F2E633A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4302CA-C026-4EE6-8166-5FE69DB32CCC}" type="slidenum">
              <a:rPr lang="en-US" altLang="en-US"/>
              <a:pPr/>
              <a:t>30</a:t>
            </a:fld>
            <a:endParaRPr lang="en-US" altLang="en-US"/>
          </a:p>
        </p:txBody>
      </p:sp>
      <p:grpSp>
        <p:nvGrpSpPr>
          <p:cNvPr id="5126" name="Group 26">
            <a:extLst>
              <a:ext uri="{FF2B5EF4-FFF2-40B4-BE49-F238E27FC236}">
                <a16:creationId xmlns:a16="http://schemas.microsoft.com/office/drawing/2014/main" id="{E44402A9-5634-430F-84AC-59DC6082209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95400"/>
            <a:ext cx="8229600" cy="3810000"/>
            <a:chOff x="288" y="1008"/>
            <a:chExt cx="5184" cy="2400"/>
          </a:xfrm>
        </p:grpSpPr>
        <p:graphicFrame>
          <p:nvGraphicFramePr>
            <p:cNvPr id="5122" name="Object 2">
              <a:extLst>
                <a:ext uri="{FF2B5EF4-FFF2-40B4-BE49-F238E27FC236}">
                  <a16:creationId xmlns:a16="http://schemas.microsoft.com/office/drawing/2014/main" id="{99709DA1-23DB-48DF-93E9-DBFD5A381D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1008"/>
            <a:ext cx="2544" cy="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Chart" r:id="rId3" imgW="8210396" imgH="5476858" progId="Excel.Chart.8">
                    <p:embed/>
                  </p:oleObj>
                </mc:Choice>
                <mc:Fallback>
                  <p:oleObj name="Chart" r:id="rId3" imgW="8210396" imgH="5476858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008"/>
                          <a:ext cx="2544" cy="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3">
              <a:extLst>
                <a:ext uri="{FF2B5EF4-FFF2-40B4-BE49-F238E27FC236}">
                  <a16:creationId xmlns:a16="http://schemas.microsoft.com/office/drawing/2014/main" id="{1462BE66-8D5B-42FD-A50E-13B257F962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1008"/>
            <a:ext cx="2544" cy="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Chart" r:id="rId5" imgW="8210396" imgH="5457722" progId="Excel.Chart.8">
                    <p:embed/>
                  </p:oleObj>
                </mc:Choice>
                <mc:Fallback>
                  <p:oleObj name="Chart" r:id="rId5" imgW="8210396" imgH="5457722" progId="Excel.Char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008"/>
                          <a:ext cx="2544" cy="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1" name="Line 22">
              <a:extLst>
                <a:ext uri="{FF2B5EF4-FFF2-40B4-BE49-F238E27FC236}">
                  <a16:creationId xmlns:a16="http://schemas.microsoft.com/office/drawing/2014/main" id="{7B97B6CA-616E-4639-872E-D07339351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1" y="2323"/>
              <a:ext cx="0" cy="7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2" name="Line 23">
              <a:extLst>
                <a:ext uri="{FF2B5EF4-FFF2-40B4-BE49-F238E27FC236}">
                  <a16:creationId xmlns:a16="http://schemas.microsoft.com/office/drawing/2014/main" id="{8737A807-674C-41CD-BDCC-97AD0D815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2304"/>
              <a:ext cx="0" cy="7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Line 24">
              <a:extLst>
                <a:ext uri="{FF2B5EF4-FFF2-40B4-BE49-F238E27FC236}">
                  <a16:creationId xmlns:a16="http://schemas.microsoft.com/office/drawing/2014/main" id="{F88DFBE4-22D6-471E-9BC6-E31ECA7DE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976"/>
              <a:ext cx="219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Line 25">
              <a:extLst>
                <a:ext uri="{FF2B5EF4-FFF2-40B4-BE49-F238E27FC236}">
                  <a16:creationId xmlns:a16="http://schemas.microsoft.com/office/drawing/2014/main" id="{E0E374D9-1814-443B-9594-2A265C767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32"/>
              <a:ext cx="219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Rectangle 27">
            <a:extLst>
              <a:ext uri="{FF2B5EF4-FFF2-40B4-BE49-F238E27FC236}">
                <a16:creationId xmlns:a16="http://schemas.microsoft.com/office/drawing/2014/main" id="{39A6BC4E-F5CB-4010-B35A-62A3B72C9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990600" cy="990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dirty="0">
                <a:latin typeface="Arial" charset="0"/>
              </a:rPr>
              <a:t>GOOD</a:t>
            </a:r>
          </a:p>
          <a:p>
            <a:pPr algn="ctr">
              <a:defRPr/>
            </a:pPr>
            <a:r>
              <a:rPr lang="en-US" sz="900" dirty="0">
                <a:latin typeface="Arial" charset="0"/>
              </a:rPr>
              <a:t>The shielding improves the EMI immunity of the front end electronics</a:t>
            </a:r>
            <a:endParaRPr lang="en-US" sz="700" dirty="0">
              <a:latin typeface="Arial" charset="0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5C4043BD-B44A-4E44-8FFE-1D24281E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295400"/>
            <a:ext cx="1157288" cy="12192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dirty="0">
                <a:latin typeface="Arial" charset="0"/>
              </a:rPr>
              <a:t>BAD</a:t>
            </a:r>
          </a:p>
          <a:p>
            <a:pPr algn="ctr">
              <a:defRPr/>
            </a:pPr>
            <a:r>
              <a:rPr lang="en-US" sz="900" dirty="0">
                <a:latin typeface="Arial" charset="0"/>
              </a:rPr>
              <a:t>The use of an unshielded power cable has a direct impact on the EMI immunity of the front end electronics</a:t>
            </a:r>
            <a:endParaRPr lang="en-US" sz="700" dirty="0">
              <a:latin typeface="Arial" charset="0"/>
            </a:endParaRPr>
          </a:p>
        </p:txBody>
      </p:sp>
      <p:sp>
        <p:nvSpPr>
          <p:cNvPr id="5129" name="Rectangle 29">
            <a:extLst>
              <a:ext uri="{FF2B5EF4-FFF2-40B4-BE49-F238E27FC236}">
                <a16:creationId xmlns:a16="http://schemas.microsoft.com/office/drawing/2014/main" id="{D462A3C6-4179-49A0-8BA6-9623CCCE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54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>
                <a:solidFill>
                  <a:schemeClr val="folHlink"/>
                </a:solidFill>
              </a:rPr>
              <a:t>Threshold: 5mA doubles the hit rate.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/>
              <a:t>One channel is particularly sensitive to CM.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/>
              <a:t>Few mA are sufficient to screw up the best low noise front end electronics by more than one order of magnitude; it is also very easy to pick up few mA of noise.</a:t>
            </a:r>
          </a:p>
        </p:txBody>
      </p:sp>
      <p:sp>
        <p:nvSpPr>
          <p:cNvPr id="5130" name="Rectangle 30">
            <a:extLst>
              <a:ext uri="{FF2B5EF4-FFF2-40B4-BE49-F238E27FC236}">
                <a16:creationId xmlns:a16="http://schemas.microsoft.com/office/drawing/2014/main" id="{7D19B4F8-E83B-426B-9263-3F7841D5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054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>
                <a:solidFill>
                  <a:schemeClr val="folHlink"/>
                </a:solidFill>
              </a:rPr>
              <a:t>Threshold: 2mA doubles the hit rate.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0A48-73A2-4ECD-B6D1-F551E76D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Another example: ATLAS ALFA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2610-9C66-4262-9610-E3898E409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43FC82-FE1D-4AFC-B85D-CBD791A4811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8916" name="Text Box 30">
            <a:extLst>
              <a:ext uri="{FF2B5EF4-FFF2-40B4-BE49-F238E27FC236}">
                <a16:creationId xmlns:a16="http://schemas.microsoft.com/office/drawing/2014/main" id="{25EDD8DA-9DE6-4191-975E-5E6965FBF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4413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/>
              <a:t>64</a:t>
            </a:r>
          </a:p>
        </p:txBody>
      </p:sp>
      <p:sp>
        <p:nvSpPr>
          <p:cNvPr id="38917" name="AutoShape 17">
            <a:extLst>
              <a:ext uri="{FF2B5EF4-FFF2-40B4-BE49-F238E27FC236}">
                <a16:creationId xmlns:a16="http://schemas.microsoft.com/office/drawing/2014/main" id="{F2B0AD6F-2A91-4F23-8307-D0999585E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98675"/>
            <a:ext cx="533400" cy="381000"/>
          </a:xfrm>
          <a:prstGeom prst="cube">
            <a:avLst>
              <a:gd name="adj" fmla="val 137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PMT</a:t>
            </a:r>
          </a:p>
        </p:txBody>
      </p:sp>
      <p:sp>
        <p:nvSpPr>
          <p:cNvPr id="38918" name="AutoShape 18">
            <a:extLst>
              <a:ext uri="{FF2B5EF4-FFF2-40B4-BE49-F238E27FC236}">
                <a16:creationId xmlns:a16="http://schemas.microsoft.com/office/drawing/2014/main" id="{BCC5ED3B-C566-4D79-8D13-E12B5F9B2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93875"/>
            <a:ext cx="1295400" cy="1219200"/>
          </a:xfrm>
          <a:prstGeom prst="cube">
            <a:avLst>
              <a:gd name="adj" fmla="val 520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19" name="AutoShape 19">
            <a:extLst>
              <a:ext uri="{FF2B5EF4-FFF2-40B4-BE49-F238E27FC236}">
                <a16:creationId xmlns:a16="http://schemas.microsoft.com/office/drawing/2014/main" id="{885D67A6-F7BA-443D-8D96-66D25931CE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47800" y="2098675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0" name="AutoShape 20">
            <a:extLst>
              <a:ext uri="{FF2B5EF4-FFF2-40B4-BE49-F238E27FC236}">
                <a16:creationId xmlns:a16="http://schemas.microsoft.com/office/drawing/2014/main" id="{93B14516-876D-4CED-AB06-6D143FEA7E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57400" y="2098675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1" name="Line 21">
            <a:extLst>
              <a:ext uri="{FF2B5EF4-FFF2-40B4-BE49-F238E27FC236}">
                <a16:creationId xmlns:a16="http://schemas.microsoft.com/office/drawing/2014/main" id="{9100D077-E0B4-4935-A96C-83C8CC9BE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295525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8922" name="Text Box 22">
            <a:extLst>
              <a:ext uri="{FF2B5EF4-FFF2-40B4-BE49-F238E27FC236}">
                <a16:creationId xmlns:a16="http://schemas.microsoft.com/office/drawing/2014/main" id="{863BD2BE-E2E9-49D1-B6DB-A401AD3C7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65275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MAROC2 (ASIC)</a:t>
            </a:r>
          </a:p>
        </p:txBody>
      </p:sp>
      <p:sp>
        <p:nvSpPr>
          <p:cNvPr id="38923" name="Text Box 23">
            <a:extLst>
              <a:ext uri="{FF2B5EF4-FFF2-40B4-BE49-F238E27FC236}">
                <a16:creationId xmlns:a16="http://schemas.microsoft.com/office/drawing/2014/main" id="{D818773C-EEC8-4249-B187-9DC8A68AB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1881188"/>
            <a:ext cx="1216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/>
              <a:t>Preamp</a:t>
            </a:r>
          </a:p>
        </p:txBody>
      </p:sp>
      <p:sp>
        <p:nvSpPr>
          <p:cNvPr id="38924" name="Text Box 24">
            <a:extLst>
              <a:ext uri="{FF2B5EF4-FFF2-40B4-BE49-F238E27FC236}">
                <a16:creationId xmlns:a16="http://schemas.microsoft.com/office/drawing/2014/main" id="{97FF3825-4E95-4198-BBE3-41FC8CED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1885950"/>
            <a:ext cx="1216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/>
              <a:t>Discri</a:t>
            </a:r>
          </a:p>
        </p:txBody>
      </p:sp>
      <p:sp>
        <p:nvSpPr>
          <p:cNvPr id="38925" name="Line 25">
            <a:extLst>
              <a:ext uri="{FF2B5EF4-FFF2-40B4-BE49-F238E27FC236}">
                <a16:creationId xmlns:a16="http://schemas.microsoft.com/office/drawing/2014/main" id="{7D9F0975-0139-41F8-9F73-51CC0814E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29552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8926" name="AutoShape 26">
            <a:extLst>
              <a:ext uri="{FF2B5EF4-FFF2-40B4-BE49-F238E27FC236}">
                <a16:creationId xmlns:a16="http://schemas.microsoft.com/office/drawing/2014/main" id="{5D810E3F-D473-4DDA-9CAB-BB09C525A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793875"/>
            <a:ext cx="1447800" cy="1219200"/>
          </a:xfrm>
          <a:prstGeom prst="cube">
            <a:avLst>
              <a:gd name="adj" fmla="val 520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7" name="Text Box 27">
            <a:extLst>
              <a:ext uri="{FF2B5EF4-FFF2-40B4-BE49-F238E27FC236}">
                <a16:creationId xmlns:a16="http://schemas.microsoft.com/office/drawing/2014/main" id="{8D19A912-7E7B-4B09-9126-C3E1BD0E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65275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ALFA-R (FPGA)</a:t>
            </a:r>
          </a:p>
        </p:txBody>
      </p:sp>
      <p:sp>
        <p:nvSpPr>
          <p:cNvPr id="38928" name="Line 28">
            <a:extLst>
              <a:ext uri="{FF2B5EF4-FFF2-40B4-BE49-F238E27FC236}">
                <a16:creationId xmlns:a16="http://schemas.microsoft.com/office/drawing/2014/main" id="{990BA327-44B2-47EC-8F15-B293719B32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295525"/>
            <a:ext cx="1198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8929" name="Text Box 29">
            <a:extLst>
              <a:ext uri="{FF2B5EF4-FFF2-40B4-BE49-F238E27FC236}">
                <a16:creationId xmlns:a16="http://schemas.microsoft.com/office/drawing/2014/main" id="{77ED8352-34CE-4394-9741-574152792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9552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/>
              <a:t>64</a:t>
            </a:r>
          </a:p>
        </p:txBody>
      </p:sp>
      <p:sp>
        <p:nvSpPr>
          <p:cNvPr id="38930" name="Rectangle 31">
            <a:extLst>
              <a:ext uri="{FF2B5EF4-FFF2-40B4-BE49-F238E27FC236}">
                <a16:creationId xmlns:a16="http://schemas.microsoft.com/office/drawing/2014/main" id="{66F39E49-0662-47E2-9A5A-E69DDE11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00325"/>
            <a:ext cx="10668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"/>
              <a:t>Front-End Configuration</a:t>
            </a:r>
          </a:p>
        </p:txBody>
      </p:sp>
      <p:sp>
        <p:nvSpPr>
          <p:cNvPr id="38931" name="Rectangle 32">
            <a:extLst>
              <a:ext uri="{FF2B5EF4-FFF2-40B4-BE49-F238E27FC236}">
                <a16:creationId xmlns:a16="http://schemas.microsoft.com/office/drawing/2014/main" id="{695525F5-062A-4C36-8B47-F467A8C8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054225"/>
            <a:ext cx="1143000" cy="425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"/>
              <a:t>Readout System</a:t>
            </a:r>
          </a:p>
        </p:txBody>
      </p:sp>
      <p:sp>
        <p:nvSpPr>
          <p:cNvPr id="38932" name="Rectangle 33">
            <a:extLst>
              <a:ext uri="{FF2B5EF4-FFF2-40B4-BE49-F238E27FC236}">
                <a16:creationId xmlns:a16="http://schemas.microsoft.com/office/drawing/2014/main" id="{EA99203B-31C5-4610-A67E-570F3E73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622550"/>
            <a:ext cx="1143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"/>
              <a:t>Stream Register</a:t>
            </a:r>
          </a:p>
        </p:txBody>
      </p:sp>
      <p:sp>
        <p:nvSpPr>
          <p:cNvPr id="38933" name="Line 34">
            <a:extLst>
              <a:ext uri="{FF2B5EF4-FFF2-40B4-BE49-F238E27FC236}">
                <a16:creationId xmlns:a16="http://schemas.microsoft.com/office/drawing/2014/main" id="{D033D983-EF2F-4342-A6EC-3B56F3F5F3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749550"/>
            <a:ext cx="1198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8934" name="Text Box 35">
            <a:extLst>
              <a:ext uri="{FF2B5EF4-FFF2-40B4-BE49-F238E27FC236}">
                <a16:creationId xmlns:a16="http://schemas.microsoft.com/office/drawing/2014/main" id="{6A093DEC-2504-41D8-B294-B26B44A54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4002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/>
              <a:t>3</a:t>
            </a:r>
          </a:p>
        </p:txBody>
      </p:sp>
      <p:grpSp>
        <p:nvGrpSpPr>
          <p:cNvPr id="38935" name="Group 38">
            <a:extLst>
              <a:ext uri="{FF2B5EF4-FFF2-40B4-BE49-F238E27FC236}">
                <a16:creationId xmlns:a16="http://schemas.microsoft.com/office/drawing/2014/main" id="{888E75DD-D590-4974-AEE1-1A150217131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679575"/>
            <a:ext cx="842963" cy="228600"/>
            <a:chOff x="4944" y="1224"/>
            <a:chExt cx="531" cy="144"/>
          </a:xfrm>
        </p:grpSpPr>
        <p:sp>
          <p:nvSpPr>
            <p:cNvPr id="38961" name="Line 36">
              <a:extLst>
                <a:ext uri="{FF2B5EF4-FFF2-40B4-BE49-F238E27FC236}">
                  <a16:creationId xmlns:a16="http://schemas.microsoft.com/office/drawing/2014/main" id="{AE625CD0-BA26-4522-8678-0B464170A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35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8962" name="Text Box 37">
              <a:extLst>
                <a:ext uri="{FF2B5EF4-FFF2-40B4-BE49-F238E27FC236}">
                  <a16:creationId xmlns:a16="http://schemas.microsoft.com/office/drawing/2014/main" id="{8CB27B56-1623-41B1-A6C2-3396EBCB9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224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00"/>
                <a:t>LVL1A</a:t>
              </a:r>
            </a:p>
          </p:txBody>
        </p:sp>
      </p:grpSp>
      <p:grpSp>
        <p:nvGrpSpPr>
          <p:cNvPr id="38936" name="Group 39">
            <a:extLst>
              <a:ext uri="{FF2B5EF4-FFF2-40B4-BE49-F238E27FC236}">
                <a16:creationId xmlns:a16="http://schemas.microsoft.com/office/drawing/2014/main" id="{7B281DE8-35B6-4D08-81B9-AEAE5CEEB3E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870075"/>
            <a:ext cx="842963" cy="228600"/>
            <a:chOff x="4752" y="1224"/>
            <a:chExt cx="531" cy="144"/>
          </a:xfrm>
        </p:grpSpPr>
        <p:sp>
          <p:nvSpPr>
            <p:cNvPr id="38959" name="Line 40">
              <a:extLst>
                <a:ext uri="{FF2B5EF4-FFF2-40B4-BE49-F238E27FC236}">
                  <a16:creationId xmlns:a16="http://schemas.microsoft.com/office/drawing/2014/main" id="{79D94F56-00CE-4031-B4D6-7C6CC0C9C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2" y="135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8960" name="Text Box 41">
              <a:extLst>
                <a:ext uri="{FF2B5EF4-FFF2-40B4-BE49-F238E27FC236}">
                  <a16:creationId xmlns:a16="http://schemas.microsoft.com/office/drawing/2014/main" id="{8C4C8DCE-1D95-49BC-B970-D128B24AA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224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00"/>
                <a:t>CLK40</a:t>
              </a:r>
            </a:p>
          </p:txBody>
        </p:sp>
      </p:grpSp>
      <p:grpSp>
        <p:nvGrpSpPr>
          <p:cNvPr id="38937" name="Group 42">
            <a:extLst>
              <a:ext uri="{FF2B5EF4-FFF2-40B4-BE49-F238E27FC236}">
                <a16:creationId xmlns:a16="http://schemas.microsoft.com/office/drawing/2014/main" id="{D360E3EE-FC6E-4E9D-9948-591F19FD1E94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555875"/>
            <a:ext cx="838200" cy="228600"/>
            <a:chOff x="4992" y="1224"/>
            <a:chExt cx="528" cy="144"/>
          </a:xfrm>
        </p:grpSpPr>
        <p:sp>
          <p:nvSpPr>
            <p:cNvPr id="38957" name="Line 43">
              <a:extLst>
                <a:ext uri="{FF2B5EF4-FFF2-40B4-BE49-F238E27FC236}">
                  <a16:creationId xmlns:a16="http://schemas.microsoft.com/office/drawing/2014/main" id="{E7E759F1-7317-42CF-95F5-412713D1F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135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8958" name="Text Box 44">
              <a:extLst>
                <a:ext uri="{FF2B5EF4-FFF2-40B4-BE49-F238E27FC236}">
                  <a16:creationId xmlns:a16="http://schemas.microsoft.com/office/drawing/2014/main" id="{3E8C3FF9-85D3-4740-AE84-15FB30AA2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" y="1224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00"/>
                <a:t>SPI</a:t>
              </a:r>
            </a:p>
          </p:txBody>
        </p:sp>
      </p:grpSp>
      <p:grpSp>
        <p:nvGrpSpPr>
          <p:cNvPr id="38938" name="Group 45">
            <a:extLst>
              <a:ext uri="{FF2B5EF4-FFF2-40B4-BE49-F238E27FC236}">
                <a16:creationId xmlns:a16="http://schemas.microsoft.com/office/drawing/2014/main" id="{AB4B6ADB-F2D6-4198-91BF-B22E04F514F0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098675"/>
            <a:ext cx="842963" cy="228600"/>
            <a:chOff x="4944" y="1224"/>
            <a:chExt cx="531" cy="144"/>
          </a:xfrm>
        </p:grpSpPr>
        <p:sp>
          <p:nvSpPr>
            <p:cNvPr id="38955" name="Line 46">
              <a:extLst>
                <a:ext uri="{FF2B5EF4-FFF2-40B4-BE49-F238E27FC236}">
                  <a16:creationId xmlns:a16="http://schemas.microsoft.com/office/drawing/2014/main" id="{7547364A-3E18-477F-8DEC-33C77BBC0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35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8956" name="Text Box 47">
              <a:extLst>
                <a:ext uri="{FF2B5EF4-FFF2-40B4-BE49-F238E27FC236}">
                  <a16:creationId xmlns:a16="http://schemas.microsoft.com/office/drawing/2014/main" id="{57F0F7F8-F3B8-4D25-BCA6-401DD8E32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224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00"/>
                <a:t>DATA BUS</a:t>
              </a:r>
            </a:p>
          </p:txBody>
        </p:sp>
      </p:grpSp>
      <p:sp>
        <p:nvSpPr>
          <p:cNvPr id="38939" name="AutoShape 18">
            <a:extLst>
              <a:ext uri="{FF2B5EF4-FFF2-40B4-BE49-F238E27FC236}">
                <a16:creationId xmlns:a16="http://schemas.microsoft.com/office/drawing/2014/main" id="{2A3A46CC-F0CF-4C29-8AA7-88E74EA5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749425"/>
            <a:ext cx="1981200" cy="1219200"/>
          </a:xfrm>
          <a:prstGeom prst="cube">
            <a:avLst>
              <a:gd name="adj" fmla="val 520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Motherboard</a:t>
            </a:r>
          </a:p>
        </p:txBody>
      </p:sp>
      <p:cxnSp>
        <p:nvCxnSpPr>
          <p:cNvPr id="38940" name="Straight Arrow Connector 97">
            <a:extLst>
              <a:ext uri="{FF2B5EF4-FFF2-40B4-BE49-F238E27FC236}">
                <a16:creationId xmlns:a16="http://schemas.microsoft.com/office/drawing/2014/main" id="{B3C9809C-A9A9-48EF-B232-B8C2CB1757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72400" y="1908175"/>
            <a:ext cx="990600" cy="158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Straight Arrow Connector 98">
            <a:extLst>
              <a:ext uri="{FF2B5EF4-FFF2-40B4-BE49-F238E27FC236}">
                <a16:creationId xmlns:a16="http://schemas.microsoft.com/office/drawing/2014/main" id="{AF3E321C-368A-406F-97CF-B63976DA480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72400" y="2293938"/>
            <a:ext cx="990600" cy="158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2" name="Straight Arrow Connector 99">
            <a:extLst>
              <a:ext uri="{FF2B5EF4-FFF2-40B4-BE49-F238E27FC236}">
                <a16:creationId xmlns:a16="http://schemas.microsoft.com/office/drawing/2014/main" id="{0493A25B-3284-4C55-AD9E-6E5CC4C071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72400" y="2738438"/>
            <a:ext cx="990600" cy="158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321DC25-D6D1-416D-9A6F-14499E26B571}"/>
              </a:ext>
            </a:extLst>
          </p:cNvPr>
          <p:cNvSpPr/>
          <p:nvPr/>
        </p:nvSpPr>
        <p:spPr bwMode="auto">
          <a:xfrm>
            <a:off x="8077200" y="1736464"/>
            <a:ext cx="190501" cy="355861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25400"/>
        </p:spPr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62B7D0-C1A6-4ECF-B6FB-785743FB81B1}"/>
              </a:ext>
            </a:extLst>
          </p:cNvPr>
          <p:cNvSpPr/>
          <p:nvPr/>
        </p:nvSpPr>
        <p:spPr bwMode="auto">
          <a:xfrm>
            <a:off x="8324850" y="2092325"/>
            <a:ext cx="190501" cy="355861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25400"/>
        </p:spPr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8949" name="Text Box 37">
            <a:extLst>
              <a:ext uri="{FF2B5EF4-FFF2-40B4-BE49-F238E27FC236}">
                <a16:creationId xmlns:a16="http://schemas.microsoft.com/office/drawing/2014/main" id="{F375151E-00DB-4765-AD09-DBBAEC914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3" y="1676400"/>
            <a:ext cx="385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/>
              <a:t>5V</a:t>
            </a:r>
          </a:p>
        </p:txBody>
      </p:sp>
      <p:sp>
        <p:nvSpPr>
          <p:cNvPr id="38950" name="Text Box 37">
            <a:extLst>
              <a:ext uri="{FF2B5EF4-FFF2-40B4-BE49-F238E27FC236}">
                <a16:creationId xmlns:a16="http://schemas.microsoft.com/office/drawing/2014/main" id="{A0238980-5125-4737-B4AF-0D4C9E6A4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2065338"/>
            <a:ext cx="385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/>
              <a:t>12V</a:t>
            </a:r>
          </a:p>
        </p:txBody>
      </p:sp>
      <p:sp>
        <p:nvSpPr>
          <p:cNvPr id="38951" name="Text Box 37">
            <a:extLst>
              <a:ext uri="{FF2B5EF4-FFF2-40B4-BE49-F238E27FC236}">
                <a16:creationId xmlns:a16="http://schemas.microsoft.com/office/drawing/2014/main" id="{2F426AA6-FEAA-487A-AE5A-C3EA9FD4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2524125"/>
            <a:ext cx="8239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/>
              <a:t>To DAQ</a:t>
            </a:r>
          </a:p>
        </p:txBody>
      </p:sp>
      <p:pic>
        <p:nvPicPr>
          <p:cNvPr id="38952" name="Picture 4">
            <a:extLst>
              <a:ext uri="{FF2B5EF4-FFF2-40B4-BE49-F238E27FC236}">
                <a16:creationId xmlns:a16="http://schemas.microsoft.com/office/drawing/2014/main" id="{A2291D98-06DF-404C-B2AC-8260BA91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38263"/>
            <a:ext cx="736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3" name="Picture 50" descr="C:\Documents and Settings\blanchot\My Documents\Projects\Roman pots\S-Curves and XTalk\Pictures RP-ALFA\alfa setup.jpg">
            <a:extLst>
              <a:ext uri="{FF2B5EF4-FFF2-40B4-BE49-F238E27FC236}">
                <a16:creationId xmlns:a16="http://schemas.microsoft.com/office/drawing/2014/main" id="{6DF1D544-9424-481A-B927-21AD7BD1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429000"/>
            <a:ext cx="37687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E6100108-8BD3-4AA1-9765-D2635F5D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3276600"/>
            <a:ext cx="4419600" cy="2574925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Common mode currents are injected in the 12V input port first, after in the 5V port, with magnitudes up to 10 </a:t>
            </a:r>
            <a:r>
              <a:rPr lang="en-US" sz="1600" dirty="0" err="1"/>
              <a:t>mA</a:t>
            </a:r>
            <a:r>
              <a:rPr lang="en-US" sz="1600" dirty="0"/>
              <a:t> in the </a:t>
            </a:r>
            <a:r>
              <a:rPr lang="en-US" sz="1600" dirty="0" err="1"/>
              <a:t>ferquency</a:t>
            </a:r>
            <a:r>
              <a:rPr lang="en-US" sz="1600" dirty="0"/>
              <a:t> range between 150 kHz and 30 </a:t>
            </a:r>
            <a:r>
              <a:rPr lang="en-US" sz="1600" dirty="0" err="1"/>
              <a:t>MHz.</a:t>
            </a:r>
            <a:r>
              <a:rPr lang="en-US" sz="1600" dirty="0"/>
              <a:t> </a:t>
            </a:r>
          </a:p>
          <a:p>
            <a:pPr>
              <a:defRPr/>
            </a:pPr>
            <a:r>
              <a:rPr lang="en-US" sz="1600" dirty="0"/>
              <a:t>The 12V powers exclusively the motherboard, which is fully digital. It was found to be insensitive to the injected current. </a:t>
            </a:r>
          </a:p>
          <a:p>
            <a:pPr>
              <a:defRPr/>
            </a:pPr>
            <a:r>
              <a:rPr lang="en-US" sz="1600" dirty="0"/>
              <a:t>The 5V powers the front-end chips (MAROC, FPGA), with analog circuitry. It was found to be sensitive to the injected current.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00FF-DB10-40E4-B507-8418BB2C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ALFA Conducted Susceptibility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829D-EEAB-46D0-A98D-16AEBDE9E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A50C13-CE79-4CB3-B771-6CCDF2EA9C26}" type="slidenum">
              <a:rPr lang="en-US" altLang="en-US"/>
              <a:pPr/>
              <a:t>32</a:t>
            </a:fld>
            <a:endParaRPr lang="en-US" altLang="en-US"/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5159D5D3-F338-4036-B0C5-71492DC490B4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371600"/>
            <a:ext cx="8267700" cy="4597400"/>
            <a:chOff x="495300" y="1371600"/>
            <a:chExt cx="8267700" cy="4597400"/>
          </a:xfrm>
        </p:grpSpPr>
        <p:grpSp>
          <p:nvGrpSpPr>
            <p:cNvPr id="39944" name="Group 25">
              <a:extLst>
                <a:ext uri="{FF2B5EF4-FFF2-40B4-BE49-F238E27FC236}">
                  <a16:creationId xmlns:a16="http://schemas.microsoft.com/office/drawing/2014/main" id="{4C8CE560-9034-4C57-8499-78CC9BE83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" y="1371598"/>
              <a:ext cx="3048000" cy="2046286"/>
              <a:chOff x="495870" y="1371600"/>
              <a:chExt cx="3048000" cy="2045732"/>
            </a:xfrm>
          </p:grpSpPr>
          <p:sp>
            <p:nvSpPr>
              <p:cNvPr id="39953" name="Text Box 121">
                <a:extLst>
                  <a:ext uri="{FF2B5EF4-FFF2-40B4-BE49-F238E27FC236}">
                    <a16:creationId xmlns:a16="http://schemas.microsoft.com/office/drawing/2014/main" id="{BE0540D3-627E-4389-931E-B0503864A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3048000"/>
                <a:ext cx="2286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00"/>
                  <a:t>Refer to: “MAROC: Multi Anode Readout Chip”, S. Blin, TWEPP 2007.</a:t>
                </a:r>
              </a:p>
            </p:txBody>
          </p:sp>
          <p:pic>
            <p:nvPicPr>
              <p:cNvPr id="39954" name="Picture 128" descr="C:\Documents and Settings\blanchot\My Documents\Projects\Roman pots\TWEPP Workshop 2008\figure maroc2.bmp">
                <a:extLst>
                  <a:ext uri="{FF2B5EF4-FFF2-40B4-BE49-F238E27FC236}">
                    <a16:creationId xmlns:a16="http://schemas.microsoft.com/office/drawing/2014/main" id="{0F67FC27-33B8-4782-A51D-112F22DF4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870" y="1371600"/>
                <a:ext cx="3048000" cy="175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945" name="Text Box 8">
              <a:extLst>
                <a:ext uri="{FF2B5EF4-FFF2-40B4-BE49-F238E27FC236}">
                  <a16:creationId xmlns:a16="http://schemas.microsoft.com/office/drawing/2014/main" id="{3173A3F5-22E9-4E22-A458-2F39771EE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1371600"/>
              <a:ext cx="51816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The front-end chip is configured at nominal gains and the susceptibility is measured for different thresholds (DAC) in the transition region of the S curves.</a:t>
              </a:r>
            </a:p>
          </p:txBody>
        </p:sp>
        <p:sp>
          <p:nvSpPr>
            <p:cNvPr id="39946" name="Text Box 8">
              <a:extLst>
                <a:ext uri="{FF2B5EF4-FFF2-40B4-BE49-F238E27FC236}">
                  <a16:creationId xmlns:a16="http://schemas.microsoft.com/office/drawing/2014/main" id="{E8F1107D-7D72-4DA5-8D96-EACC356C3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5181600"/>
              <a:ext cx="33512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3d plot</a:t>
              </a:r>
            </a:p>
          </p:txBody>
        </p:sp>
        <p:pic>
          <p:nvPicPr>
            <p:cNvPr id="39947" name="Picture 17" descr="Pattern_DAC89.eps">
              <a:extLst>
                <a:ext uri="{FF2B5EF4-FFF2-40B4-BE49-F238E27FC236}">
                  <a16:creationId xmlns:a16="http://schemas.microsoft.com/office/drawing/2014/main" id="{AEADA890-95F0-42B5-B898-82468EED4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4027488"/>
              <a:ext cx="2324100" cy="1941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8" name="Picture 19" descr="Pattern_24MHz.eps">
              <a:extLst>
                <a:ext uri="{FF2B5EF4-FFF2-40B4-BE49-F238E27FC236}">
                  <a16:creationId xmlns:a16="http://schemas.microsoft.com/office/drawing/2014/main" id="{DE1BAE96-D146-48F8-BB8C-AEF6586F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4027488"/>
              <a:ext cx="2324100" cy="1941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9" name="Picture 20">
              <a:extLst>
                <a:ext uri="{FF2B5EF4-FFF2-40B4-BE49-F238E27FC236}">
                  <a16:creationId xmlns:a16="http://schemas.microsoft.com/office/drawing/2014/main" id="{DF17462B-47B0-48AF-BF9A-AC90C040E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201863"/>
              <a:ext cx="2057400" cy="130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Text Box 8">
              <a:extLst>
                <a:ext uri="{FF2B5EF4-FFF2-40B4-BE49-F238E27FC236}">
                  <a16:creationId xmlns:a16="http://schemas.microsoft.com/office/drawing/2014/main" id="{CE7F94F8-D810-4C33-8558-E7F91580D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2093913"/>
              <a:ext cx="19812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1400"/>
                <a:t>The sensitive DAC range at nominal gain is found to be between 88  and 94.</a:t>
              </a: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7D4DD436-2BFF-4F79-A5C4-55E7A0CAF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" y="3505200"/>
              <a:ext cx="2324100" cy="46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>
                  <a:latin typeface="Arial" charset="0"/>
                </a:rPr>
                <a:t>The noise hit rate is a function of current, frequency and DAC</a:t>
              </a:r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3F481F49-1AD4-4C94-88EE-21AAF0061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900" y="3162300"/>
              <a:ext cx="2324100" cy="8302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>
                  <a:latin typeface="Arial" charset="0"/>
                </a:rPr>
                <a:t>At a given threshold, the maximum noise current permitted is established for every critical frequency</a:t>
              </a:r>
            </a:p>
          </p:txBody>
        </p:sp>
      </p:grpSp>
      <p:grpSp>
        <p:nvGrpSpPr>
          <p:cNvPr id="39941" name="Group 18">
            <a:extLst>
              <a:ext uri="{FF2B5EF4-FFF2-40B4-BE49-F238E27FC236}">
                <a16:creationId xmlns:a16="http://schemas.microsoft.com/office/drawing/2014/main" id="{677391BD-355A-403F-B3B0-528C842BA11A}"/>
              </a:ext>
            </a:extLst>
          </p:cNvPr>
          <p:cNvGrpSpPr>
            <a:grpSpLocks/>
          </p:cNvGrpSpPr>
          <p:nvPr/>
        </p:nvGrpSpPr>
        <p:grpSpPr bwMode="auto">
          <a:xfrm>
            <a:off x="6062663" y="3733800"/>
            <a:ext cx="2700337" cy="2208213"/>
            <a:chOff x="6062030" y="3886200"/>
            <a:chExt cx="2700970" cy="2208392"/>
          </a:xfrm>
        </p:grpSpPr>
        <p:pic>
          <p:nvPicPr>
            <p:cNvPr id="39942" name="Picture 11" descr="Susc_DAC89_I10.eps">
              <a:extLst>
                <a:ext uri="{FF2B5EF4-FFF2-40B4-BE49-F238E27FC236}">
                  <a16:creationId xmlns:a16="http://schemas.microsoft.com/office/drawing/2014/main" id="{A9B50424-C69B-428C-86DC-569563525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030" y="3886200"/>
              <a:ext cx="2700970" cy="220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21">
              <a:extLst>
                <a:ext uri="{FF2B5EF4-FFF2-40B4-BE49-F238E27FC236}">
                  <a16:creationId xmlns:a16="http://schemas.microsoft.com/office/drawing/2014/main" id="{CFBEC0DC-5E30-4407-A711-2DD6F3FE9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508" y="4025911"/>
              <a:ext cx="2362754" cy="646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900" dirty="0">
                  <a:latin typeface="Arial" charset="0"/>
                </a:rPr>
                <a:t>Injected current: 	10 </a:t>
              </a:r>
              <a:r>
                <a:rPr lang="en-US" sz="900" dirty="0" err="1">
                  <a:latin typeface="Arial" charset="0"/>
                </a:rPr>
                <a:t>mA</a:t>
              </a:r>
              <a:r>
                <a:rPr lang="en-US" sz="900" dirty="0">
                  <a:latin typeface="Arial" charset="0"/>
                </a:rPr>
                <a:t> on 5V input.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900" dirty="0">
                  <a:latin typeface="Arial" charset="0"/>
                </a:rPr>
                <a:t>Hit rate:	up to 40% for all pixels.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900" dirty="0">
                  <a:latin typeface="Arial" charset="0"/>
                </a:rPr>
                <a:t>Frequency peaks:	 13 </a:t>
              </a:r>
              <a:r>
                <a:rPr lang="en-US" sz="900" dirty="0" err="1">
                  <a:latin typeface="Arial" charset="0"/>
                </a:rPr>
                <a:t>Mhz</a:t>
              </a:r>
              <a:r>
                <a:rPr lang="en-US" sz="900" dirty="0">
                  <a:latin typeface="Arial" charset="0"/>
                </a:rPr>
                <a:t>, 22-30 MHz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92D9-EF52-4268-BA10-3C410B49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Susceptibility to radiated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8521B-3F29-487F-82D2-FB403ED72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136F15-AB6C-4927-815A-C0658114487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A76716-CE89-4BCE-A8F1-8D26837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Qualitative tests to evaluate susceptibility to E field (capacitive coupling) and H field (inductive coupling) are easy to perform.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Accurate and quantitative measurements are much more difficult and require more specialized infrastructure.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E8B4-5138-4761-BCDC-2ABD085F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1066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Example: TOTEM near field susceptibility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AC462-AAC6-410D-B8FE-D41F14B1A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6DDACB-E0DD-43C2-BFE4-CE72AC37F686}" type="slidenum">
              <a:rPr lang="en-US" altLang="en-US"/>
              <a:pPr/>
              <a:t>34</a:t>
            </a:fld>
            <a:endParaRPr lang="en-US" altLang="en-US"/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31633941-FB37-4809-A819-A9D1E2F0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b="6883"/>
          <a:stretch>
            <a:fillRect/>
          </a:stretch>
        </p:blipFill>
        <p:spPr bwMode="auto">
          <a:xfrm>
            <a:off x="457200" y="24384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>
            <a:extLst>
              <a:ext uri="{FF2B5EF4-FFF2-40B4-BE49-F238E27FC236}">
                <a16:creationId xmlns:a16="http://schemas.microsoft.com/office/drawing/2014/main" id="{821B60D3-7CC3-4A9A-8A07-9E0EF460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438400"/>
            <a:ext cx="44862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 descr="DSCN0168.JPG">
            <a:extLst>
              <a:ext uri="{FF2B5EF4-FFF2-40B4-BE49-F238E27FC236}">
                <a16:creationId xmlns:a16="http://schemas.microsoft.com/office/drawing/2014/main" id="{DB08348F-8781-4222-BF01-CA164BE9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5146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DSCN0198.JPG">
            <a:extLst>
              <a:ext uri="{FF2B5EF4-FFF2-40B4-BE49-F238E27FC236}">
                <a16:creationId xmlns:a16="http://schemas.microsoft.com/office/drawing/2014/main" id="{A37ADDCB-5995-47D9-A90C-9062FDE39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2672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>
            <a:extLst>
              <a:ext uri="{FF2B5EF4-FFF2-40B4-BE49-F238E27FC236}">
                <a16:creationId xmlns:a16="http://schemas.microsoft.com/office/drawing/2014/main" id="{96EE36C5-131B-44D5-9518-92987FFE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The susceptibility of systems to the magnetic field emitted by inductors of power converters is a major concern. System tests were carried out on TOTEM, with a coil driven by an amplified RF source. The coil is accurately positioned above the detector, the bondings and the ASICs and the induced noise is analyzed from the test DAQ.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934B26B-5C39-48DA-AE84-CF85CB80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1447800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538 nH air core, 1A.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EF1FC8-7006-41AB-BD44-6A99DC50436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162425"/>
          <a:ext cx="1752600" cy="201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79">
                <a:tc>
                  <a:txBody>
                    <a:bodyPr/>
                    <a:lstStyle/>
                    <a:p>
                      <a:r>
                        <a:rPr lang="en-US" sz="1200" dirty="0"/>
                        <a:t>Distance to center (mm)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Field (</a:t>
                      </a:r>
                      <a:r>
                        <a:rPr lang="en-US" sz="1200" dirty="0" err="1"/>
                        <a:t>uT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1560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88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en-US" sz="1200" dirty="0"/>
                        <a:t>19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6.4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en-US" sz="1200" dirty="0"/>
                        <a:t>24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2.9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2017" name="Straight Connector 11">
            <a:extLst>
              <a:ext uri="{FF2B5EF4-FFF2-40B4-BE49-F238E27FC236}">
                <a16:creationId xmlns:a16="http://schemas.microsoft.com/office/drawing/2014/main" id="{4BF42096-C229-43B6-97CE-6E45803C2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4267200"/>
            <a:ext cx="28956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21">
            <a:extLst>
              <a:ext uri="{FF2B5EF4-FFF2-40B4-BE49-F238E27FC236}">
                <a16:creationId xmlns:a16="http://schemas.microsoft.com/office/drawing/2014/main" id="{504FDC5B-6827-4E97-99DD-43483A476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008438"/>
            <a:ext cx="1639888" cy="2301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FF0000"/>
                </a:solidFill>
                <a:latin typeface="Arial" charset="0"/>
              </a:rPr>
              <a:t>100 </a:t>
            </a:r>
            <a:r>
              <a:rPr lang="en-US" sz="900" b="1" dirty="0" err="1">
                <a:solidFill>
                  <a:srgbClr val="FF0000"/>
                </a:solidFill>
                <a:latin typeface="Arial" charset="0"/>
              </a:rPr>
              <a:t>uT</a:t>
            </a:r>
            <a:r>
              <a:rPr lang="en-US" sz="900" b="1" dirty="0">
                <a:solidFill>
                  <a:srgbClr val="FF0000"/>
                </a:solidFill>
                <a:latin typeface="Arial" charset="0"/>
              </a:rPr>
              <a:t> at 5 mm from edge</a:t>
            </a:r>
          </a:p>
        </p:txBody>
      </p:sp>
      <p:cxnSp>
        <p:nvCxnSpPr>
          <p:cNvPr id="42019" name="Straight Connector 13">
            <a:extLst>
              <a:ext uri="{FF2B5EF4-FFF2-40B4-BE49-F238E27FC236}">
                <a16:creationId xmlns:a16="http://schemas.microsoft.com/office/drawing/2014/main" id="{C1E60568-C38F-4471-84DC-06ABC3A4E03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71307" y="4306094"/>
            <a:ext cx="2362200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21">
            <a:extLst>
              <a:ext uri="{FF2B5EF4-FFF2-40B4-BE49-F238E27FC236}">
                <a16:creationId xmlns:a16="http://schemas.microsoft.com/office/drawing/2014/main" id="{E473F688-80C4-46AD-8F3C-25E020CB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3276600"/>
            <a:ext cx="762000" cy="2301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latin typeface="Arial" charset="0"/>
              </a:rPr>
              <a:t>Coil edge</a:t>
            </a:r>
          </a:p>
        </p:txBody>
      </p:sp>
      <p:cxnSp>
        <p:nvCxnSpPr>
          <p:cNvPr id="42021" name="Straight Arrow Connector 15">
            <a:extLst>
              <a:ext uri="{FF2B5EF4-FFF2-40B4-BE49-F238E27FC236}">
                <a16:creationId xmlns:a16="http://schemas.microsoft.com/office/drawing/2014/main" id="{E16E79DA-A38E-468C-8658-31B887A420E3}"/>
              </a:ext>
            </a:extLst>
          </p:cNvPr>
          <p:cNvCxnSpPr>
            <a:cxnSpLocks noChangeShapeType="1"/>
            <a:stCxn id="15" idx="2"/>
          </p:cNvCxnSpPr>
          <p:nvPr/>
        </p:nvCxnSpPr>
        <p:spPr bwMode="auto">
          <a:xfrm rot="5400000">
            <a:off x="5943601" y="3506787"/>
            <a:ext cx="227012" cy="2270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1D8D-4877-410E-912F-D5A696B9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 Field Susceptibility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B85FD-AF4C-4730-B391-C92CC0552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29EC7-9F18-4022-9559-D454E0D1FC7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3012" name="Text Box 8">
            <a:extLst>
              <a:ext uri="{FF2B5EF4-FFF2-40B4-BE49-F238E27FC236}">
                <a16:creationId xmlns:a16="http://schemas.microsoft.com/office/drawing/2014/main" id="{B90A7C2A-2380-458C-9CDF-41AC5063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41913"/>
            <a:ext cx="8305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The TOTEM system showed noise sensitivity increasing with the frequency: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 System not able anymore to extract correct S curves parameters.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 The test was made at constant dB/dt:  (I*f = constant).</a:t>
            </a:r>
          </a:p>
        </p:txBody>
      </p:sp>
      <p:sp>
        <p:nvSpPr>
          <p:cNvPr id="43013" name="TextBox 5">
            <a:extLst>
              <a:ext uri="{FF2B5EF4-FFF2-40B4-BE49-F238E27FC236}">
                <a16:creationId xmlns:a16="http://schemas.microsoft.com/office/drawing/2014/main" id="{6C580932-93D8-4813-9AF9-F67434AB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371600"/>
            <a:ext cx="251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/>
              <a:t>Inductor focused obliquely on the bonding</a:t>
            </a:r>
          </a:p>
        </p:txBody>
      </p:sp>
      <p:pic>
        <p:nvPicPr>
          <p:cNvPr id="43014" name="Picture 15" descr="DSCN0169.JPG">
            <a:extLst>
              <a:ext uri="{FF2B5EF4-FFF2-40B4-BE49-F238E27FC236}">
                <a16:creationId xmlns:a16="http://schemas.microsoft.com/office/drawing/2014/main" id="{8AE58A17-68A0-46AC-8BD6-A85A20E87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6A2A1B-A41D-40F5-BC72-8E115ACDAA23}"/>
              </a:ext>
            </a:extLst>
          </p:cNvPr>
          <p:cNvGraphicFramePr/>
          <p:nvPr/>
        </p:nvGraphicFramePr>
        <p:xfrm>
          <a:off x="381000" y="1371600"/>
          <a:ext cx="6248400" cy="399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21">
            <a:extLst>
              <a:ext uri="{FF2B5EF4-FFF2-40B4-BE49-F238E27FC236}">
                <a16:creationId xmlns:a16="http://schemas.microsoft.com/office/drawing/2014/main" id="{ED04C394-4ED7-4532-BA16-34D5DB5C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49488"/>
            <a:ext cx="1905000" cy="3683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FF0000"/>
                </a:solidFill>
                <a:latin typeface="Arial" charset="0"/>
              </a:rPr>
              <a:t>Corrupted S curve beyond this point</a:t>
            </a:r>
          </a:p>
        </p:txBody>
      </p:sp>
      <p:cxnSp>
        <p:nvCxnSpPr>
          <p:cNvPr id="43017" name="Straight Arrow Connector 9">
            <a:extLst>
              <a:ext uri="{FF2B5EF4-FFF2-40B4-BE49-F238E27FC236}">
                <a16:creationId xmlns:a16="http://schemas.microsoft.com/office/drawing/2014/main" id="{0D38B8AB-009A-4A4B-AFDD-602886CCE1FA}"/>
              </a:ext>
            </a:extLst>
          </p:cNvPr>
          <p:cNvCxnSpPr>
            <a:cxnSpLocks noChangeShapeType="1"/>
            <a:stCxn id="9" idx="1"/>
          </p:cNvCxnSpPr>
          <p:nvPr/>
        </p:nvCxnSpPr>
        <p:spPr bwMode="auto">
          <a:xfrm rot="10800000">
            <a:off x="2667000" y="2362200"/>
            <a:ext cx="457200" cy="714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Straight Arrow Connector 10">
            <a:extLst>
              <a:ext uri="{FF2B5EF4-FFF2-40B4-BE49-F238E27FC236}">
                <a16:creationId xmlns:a16="http://schemas.microsoft.com/office/drawing/2014/main" id="{5BD8D53C-C084-4D0E-B188-144250F278D2}"/>
              </a:ext>
            </a:extLst>
          </p:cNvPr>
          <p:cNvCxnSpPr>
            <a:cxnSpLocks noChangeShapeType="1"/>
            <a:stCxn id="9" idx="2"/>
          </p:cNvCxnSpPr>
          <p:nvPr/>
        </p:nvCxnSpPr>
        <p:spPr bwMode="auto">
          <a:xfrm rot="5400000">
            <a:off x="3575844" y="2928144"/>
            <a:ext cx="811212" cy="190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Arrow Connector 11">
            <a:extLst>
              <a:ext uri="{FF2B5EF4-FFF2-40B4-BE49-F238E27FC236}">
                <a16:creationId xmlns:a16="http://schemas.microsoft.com/office/drawing/2014/main" id="{515E67C0-71D9-499F-8D7E-201D3050159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40137" y="2725738"/>
            <a:ext cx="1177925" cy="6858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6EBA-2366-4576-ADDB-D2417A59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 Field Susceptibility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AFA5E-B840-443A-9F3F-820F96BB8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2D6F02-B693-42C8-B8DF-31C111D1D8E9}" type="slidenum">
              <a:rPr lang="en-US" altLang="en-US"/>
              <a:pPr/>
              <a:t>36</a:t>
            </a:fld>
            <a:endParaRPr lang="en-US" altLang="en-US"/>
          </a:p>
        </p:txBody>
      </p:sp>
      <p:grpSp>
        <p:nvGrpSpPr>
          <p:cNvPr id="44036" name="Group 4">
            <a:extLst>
              <a:ext uri="{FF2B5EF4-FFF2-40B4-BE49-F238E27FC236}">
                <a16:creationId xmlns:a16="http://schemas.microsoft.com/office/drawing/2014/main" id="{C32EE596-DE5D-4F86-BF24-04BC4E83DF3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2225"/>
            <a:ext cx="8499475" cy="2136775"/>
            <a:chOff x="380998" y="1349390"/>
            <a:chExt cx="8499019" cy="2136775"/>
          </a:xfrm>
        </p:grpSpPr>
        <p:pic>
          <p:nvPicPr>
            <p:cNvPr id="44039" name="Picture 6" descr="C:\Documents and Settings\blanchot\My Documents\Projects\Roman pots\TWEPP Workshop 2008\Pictures\DSCN0233.JPG">
              <a:extLst>
                <a:ext uri="{FF2B5EF4-FFF2-40B4-BE49-F238E27FC236}">
                  <a16:creationId xmlns:a16="http://schemas.microsoft.com/office/drawing/2014/main" id="{6FD5BAA1-8D75-4AED-BAFB-4C8FCB5B5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70" y="1657158"/>
              <a:ext cx="2438401" cy="182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7" descr="C:\Documents and Settings\blanchot\My Documents\Projects\Roman pots\TWEPP Workshop 2008\Pictures\DSCN0231.JPG">
              <a:extLst>
                <a:ext uri="{FF2B5EF4-FFF2-40B4-BE49-F238E27FC236}">
                  <a16:creationId xmlns:a16="http://schemas.microsoft.com/office/drawing/2014/main" id="{609EE5A2-4D90-450D-8149-417E0AD12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657158"/>
              <a:ext cx="2438401" cy="182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8" descr="C:\Documents and Settings\blanchot\My Documents\Projects\Roman pots\TWEPP Workshop 2008\Pictures\DSCN0242.JPG">
              <a:extLst>
                <a:ext uri="{FF2B5EF4-FFF2-40B4-BE49-F238E27FC236}">
                  <a16:creationId xmlns:a16="http://schemas.microsoft.com/office/drawing/2014/main" id="{A71CC182-A41A-443D-9CA1-E414E575A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45" y="1657157"/>
              <a:ext cx="2438400" cy="182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2" name="Text Box 8">
              <a:extLst>
                <a:ext uri="{FF2B5EF4-FFF2-40B4-BE49-F238E27FC236}">
                  <a16:creationId xmlns:a16="http://schemas.microsoft.com/office/drawing/2014/main" id="{F45AC19E-C243-4334-B23B-E2D061EE6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98" y="1349390"/>
              <a:ext cx="23622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Large plate cap. coupling</a:t>
              </a:r>
            </a:p>
          </p:txBody>
        </p:sp>
        <p:sp>
          <p:nvSpPr>
            <p:cNvPr id="44043" name="Text Box 8">
              <a:extLst>
                <a:ext uri="{FF2B5EF4-FFF2-40B4-BE49-F238E27FC236}">
                  <a16:creationId xmlns:a16="http://schemas.microsoft.com/office/drawing/2014/main" id="{AE4010B6-4871-4C2B-8D03-AF61676B5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069" y="1349390"/>
              <a:ext cx="236220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Small plate cap. coupling.</a:t>
              </a:r>
            </a:p>
          </p:txBody>
        </p:sp>
        <p:sp>
          <p:nvSpPr>
            <p:cNvPr id="44044" name="Text Box 8">
              <a:extLst>
                <a:ext uri="{FF2B5EF4-FFF2-40B4-BE49-F238E27FC236}">
                  <a16:creationId xmlns:a16="http://schemas.microsoft.com/office/drawing/2014/main" id="{436109B7-7108-4EB0-B771-C7665EB8E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44" y="1349391"/>
              <a:ext cx="27839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Spot cap. Coupling (wire end).</a:t>
              </a:r>
            </a:p>
          </p:txBody>
        </p:sp>
      </p:grpSp>
      <p:sp>
        <p:nvSpPr>
          <p:cNvPr id="44037" name="Text Box 8">
            <a:extLst>
              <a:ext uri="{FF2B5EF4-FFF2-40B4-BE49-F238E27FC236}">
                <a16:creationId xmlns:a16="http://schemas.microsoft.com/office/drawing/2014/main" id="{8AF94AB0-A41F-4F8F-9BB6-308F4ED1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u="sng"/>
              <a:t>The system showed also sensitivity to capacitive coupling (electric field):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 3.4V/1MHz: signal equivalent to the one present on the inductor wires.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 Exposed areas develop large noise.</a:t>
            </a:r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403D5DC1-7AD6-4186-ACEE-C8AF13FB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657600"/>
            <a:ext cx="41100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CFCD-9762-4118-970A-E94C59A3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Want better tools?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21B0C-4DD3-4CF5-B429-92221B514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532139-FC32-4873-9565-E906EF344A19}" type="slidenum">
              <a:rPr lang="en-US" altLang="en-US"/>
              <a:pPr/>
              <a:t>37</a:t>
            </a:fld>
            <a:endParaRPr lang="en-US" altLang="en-US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32ADB493-680D-4956-9041-6FAC1C1B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908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5061" name="Picture 4" descr="Agilent 11945A Product Photograph">
            <a:extLst>
              <a:ext uri="{FF2B5EF4-FFF2-40B4-BE49-F238E27FC236}">
                <a16:creationId xmlns:a16="http://schemas.microsoft.com/office/drawing/2014/main" id="{AAD6F85F-5B1C-43DE-97E1-2562D3CC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0"/>
            <a:ext cx="1666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8">
            <a:extLst>
              <a:ext uri="{FF2B5EF4-FFF2-40B4-BE49-F238E27FC236}">
                <a16:creationId xmlns:a16="http://schemas.microsoft.com/office/drawing/2014/main" id="{5911BA80-C978-4928-A75A-5AA4084BB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3733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ETS-Lindgren Near Field Probing Kit</a:t>
            </a:r>
          </a:p>
          <a:p>
            <a:pPr>
              <a:spcBef>
                <a:spcPct val="50000"/>
              </a:spcBef>
            </a:pPr>
            <a:r>
              <a:rPr lang="en-US" altLang="en-US" sz="1400" i="1"/>
              <a:t>Provides calibrated measurement of emitted fields, but can be used as EMI sources as well!</a:t>
            </a:r>
            <a:endParaRPr lang="en-US" altLang="en-US" sz="1200" i="1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B6A14933-6C29-455D-93E8-4FFD79C5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334000"/>
            <a:ext cx="3733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Agilent Near Field Probing Kit</a:t>
            </a:r>
          </a:p>
          <a:p>
            <a:pPr>
              <a:spcBef>
                <a:spcPct val="50000"/>
              </a:spcBef>
            </a:pPr>
            <a:r>
              <a:rPr lang="en-US" altLang="en-US" sz="1400" i="1"/>
              <a:t>Have a different sensitive geometry, to be used for calibrated measurements</a:t>
            </a:r>
            <a:endParaRPr lang="en-US" altLang="en-US" sz="1200" i="1"/>
          </a:p>
        </p:txBody>
      </p:sp>
      <p:pic>
        <p:nvPicPr>
          <p:cNvPr id="45064" name="Picture 5">
            <a:extLst>
              <a:ext uri="{FF2B5EF4-FFF2-40B4-BE49-F238E27FC236}">
                <a16:creationId xmlns:a16="http://schemas.microsoft.com/office/drawing/2014/main" id="{E3EBA721-162E-4046-BC7B-083E6323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00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5065" name="Picture 6">
            <a:extLst>
              <a:ext uri="{FF2B5EF4-FFF2-40B4-BE49-F238E27FC236}">
                <a16:creationId xmlns:a16="http://schemas.microsoft.com/office/drawing/2014/main" id="{C8922AE8-034F-463C-BE81-624306D4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81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5066" name="Text Box 8">
            <a:extLst>
              <a:ext uri="{FF2B5EF4-FFF2-40B4-BE49-F238E27FC236}">
                <a16:creationId xmlns:a16="http://schemas.microsoft.com/office/drawing/2014/main" id="{CFE86159-470A-4650-9FAE-09215390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76800"/>
            <a:ext cx="3733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400"/>
              <a:t>Nexus B field Scan</a:t>
            </a:r>
          </a:p>
          <a:p>
            <a:pPr algn="r">
              <a:spcBef>
                <a:spcPct val="50000"/>
              </a:spcBef>
            </a:pPr>
            <a:r>
              <a:rPr lang="en-US" altLang="en-US" sz="1400" i="1"/>
              <a:t>Locate EMI spots, evaluate shields</a:t>
            </a:r>
            <a:endParaRPr lang="en-US" altLang="en-US" sz="1200" i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F88981-0166-4E25-AC24-AB706AAA3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A578DD-0A64-4957-9C63-3BB92047389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80BE8B-9500-4692-A7B5-E7A315F9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7924800" cy="46783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How to mitigate the coupling effects?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 front-end can be designed with some degree of immunity against conducted or radiated noise.</a:t>
            </a:r>
          </a:p>
          <a:p>
            <a:pPr>
              <a:defRPr/>
            </a:pPr>
            <a:r>
              <a:rPr lang="en-US" sz="2400" dirty="0"/>
              <a:t>It can be connected to a compatible power supply (emits CM currents lower than the acceptable limit of the front-end system).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Still, unexpected couplings often come from unknown neighbors, in particular within the cable trays.</a:t>
            </a:r>
          </a:p>
          <a:p>
            <a:pPr lvl="1">
              <a:defRPr/>
            </a:pPr>
            <a:r>
              <a:rPr lang="en-US" sz="2200" dirty="0"/>
              <a:t>The only protection is to SHIELD.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CD90F85-9CF2-43CF-816D-C7B92B98B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Dealing with EMI Couplings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D729-11A9-4A09-80BA-60AE0CEA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wonderful world!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E525-079F-4F4E-8FF2-7B1C0CE09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4EF361-365A-456F-8924-256D3BB9B71E}" type="slidenum">
              <a:rPr lang="en-US" altLang="en-US"/>
              <a:pPr/>
              <a:t>39</a:t>
            </a:fld>
            <a:endParaRPr lang="en-US" altLang="en-US"/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08F23C1F-14E8-4769-BDA6-444EB6D5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851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DB0B-31FA-404F-B7D5-AE823133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Interconnection of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282A-6111-4732-B0E9-2F28786AA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E0B3D3-2540-4101-BD44-1CDE2E4393C6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16388" name="Picture 6" descr="C:\Documents and Settings\blanchot\Local Settings\Temporary Internet Files\Content.IE5\HCKVM9XZ\MPj01849660000[1].jpg">
            <a:extLst>
              <a:ext uri="{FF2B5EF4-FFF2-40B4-BE49-F238E27FC236}">
                <a16:creationId xmlns:a16="http://schemas.microsoft.com/office/drawing/2014/main" id="{D89770E5-D59F-4B92-B16C-31033796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433638"/>
            <a:ext cx="4286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89" name="Straight Connector 110">
            <a:extLst>
              <a:ext uri="{FF2B5EF4-FFF2-40B4-BE49-F238E27FC236}">
                <a16:creationId xmlns:a16="http://schemas.microsoft.com/office/drawing/2014/main" id="{1A9DAB1D-53C7-4181-902E-7A7C491E95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2209800"/>
            <a:ext cx="2971800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0" name="Group 89">
            <a:extLst>
              <a:ext uri="{FF2B5EF4-FFF2-40B4-BE49-F238E27FC236}">
                <a16:creationId xmlns:a16="http://schemas.microsoft.com/office/drawing/2014/main" id="{159B4A9A-8301-49AE-B488-8BB8E86C2137}"/>
              </a:ext>
            </a:extLst>
          </p:cNvPr>
          <p:cNvGrpSpPr>
            <a:grpSpLocks/>
          </p:cNvGrpSpPr>
          <p:nvPr/>
        </p:nvGrpSpPr>
        <p:grpSpPr bwMode="auto">
          <a:xfrm rot="2190934">
            <a:off x="2566988" y="3182938"/>
            <a:ext cx="481012" cy="80962"/>
            <a:chOff x="4648200" y="2362200"/>
            <a:chExt cx="762000" cy="153988"/>
          </a:xfrm>
        </p:grpSpPr>
        <p:cxnSp>
          <p:nvCxnSpPr>
            <p:cNvPr id="16499" name="Straight Connector 90">
              <a:extLst>
                <a:ext uri="{FF2B5EF4-FFF2-40B4-BE49-F238E27FC236}">
                  <a16:creationId xmlns:a16="http://schemas.microsoft.com/office/drawing/2014/main" id="{98AA5D3F-F637-4BA1-BA56-C515F14B48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00" name="Straight Connector 91">
              <a:extLst>
                <a:ext uri="{FF2B5EF4-FFF2-40B4-BE49-F238E27FC236}">
                  <a16:creationId xmlns:a16="http://schemas.microsoft.com/office/drawing/2014/main" id="{77A68DB1-0678-47AC-BE70-90F31D1221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01" name="Straight Arrow Connector 92">
              <a:extLst>
                <a:ext uri="{FF2B5EF4-FFF2-40B4-BE49-F238E27FC236}">
                  <a16:creationId xmlns:a16="http://schemas.microsoft.com/office/drawing/2014/main" id="{FCE45560-27D1-4759-B878-C5167BF304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1" name="Group 85">
            <a:extLst>
              <a:ext uri="{FF2B5EF4-FFF2-40B4-BE49-F238E27FC236}">
                <a16:creationId xmlns:a16="http://schemas.microsoft.com/office/drawing/2014/main" id="{ACBF9993-13EB-4370-BD66-B11C720CC973}"/>
              </a:ext>
            </a:extLst>
          </p:cNvPr>
          <p:cNvGrpSpPr>
            <a:grpSpLocks/>
          </p:cNvGrpSpPr>
          <p:nvPr/>
        </p:nvGrpSpPr>
        <p:grpSpPr bwMode="auto">
          <a:xfrm rot="2190934">
            <a:off x="2566988" y="2420938"/>
            <a:ext cx="481012" cy="80962"/>
            <a:chOff x="4648200" y="2362200"/>
            <a:chExt cx="762000" cy="153988"/>
          </a:xfrm>
        </p:grpSpPr>
        <p:cxnSp>
          <p:nvCxnSpPr>
            <p:cNvPr id="16496" name="Straight Connector 86">
              <a:extLst>
                <a:ext uri="{FF2B5EF4-FFF2-40B4-BE49-F238E27FC236}">
                  <a16:creationId xmlns:a16="http://schemas.microsoft.com/office/drawing/2014/main" id="{4A1915D0-A9E6-4288-9C64-328419DE54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7" name="Straight Connector 87">
              <a:extLst>
                <a:ext uri="{FF2B5EF4-FFF2-40B4-BE49-F238E27FC236}">
                  <a16:creationId xmlns:a16="http://schemas.microsoft.com/office/drawing/2014/main" id="{F7BC939F-24B0-4446-804A-79A2F3E9AA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8" name="Straight Arrow Connector 88">
              <a:extLst>
                <a:ext uri="{FF2B5EF4-FFF2-40B4-BE49-F238E27FC236}">
                  <a16:creationId xmlns:a16="http://schemas.microsoft.com/office/drawing/2014/main" id="{8D2C260E-75C2-409F-97F6-B6A48F40F8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392" name="Straight Connector 39">
            <a:extLst>
              <a:ext uri="{FF2B5EF4-FFF2-40B4-BE49-F238E27FC236}">
                <a16:creationId xmlns:a16="http://schemas.microsoft.com/office/drawing/2014/main" id="{61E61FE5-E3E8-4521-A1AA-8CB1F510C61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676400" y="4800600"/>
            <a:ext cx="762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Rectangle 42">
            <a:extLst>
              <a:ext uri="{FF2B5EF4-FFF2-40B4-BE49-F238E27FC236}">
                <a16:creationId xmlns:a16="http://schemas.microsoft.com/office/drawing/2014/main" id="{58E1E513-A058-493A-B7D4-91E3A4C7B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685800" cy="4572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6394" name="Straight Connector 36">
            <a:extLst>
              <a:ext uri="{FF2B5EF4-FFF2-40B4-BE49-F238E27FC236}">
                <a16:creationId xmlns:a16="http://schemas.microsoft.com/office/drawing/2014/main" id="{A29DC538-02CA-4524-B422-EAD7103AAA1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676400" y="3581400"/>
            <a:ext cx="762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5" name="Group 6">
            <a:extLst>
              <a:ext uri="{FF2B5EF4-FFF2-40B4-BE49-F238E27FC236}">
                <a16:creationId xmlns:a16="http://schemas.microsoft.com/office/drawing/2014/main" id="{B04E045B-9005-4A58-8335-B08EB9E1406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200400"/>
            <a:ext cx="457200" cy="304800"/>
            <a:chOff x="685800" y="3200400"/>
            <a:chExt cx="457200" cy="304800"/>
          </a:xfrm>
        </p:grpSpPr>
        <p:sp>
          <p:nvSpPr>
            <p:cNvPr id="16494" name="Oval 4">
              <a:extLst>
                <a:ext uri="{FF2B5EF4-FFF2-40B4-BE49-F238E27FC236}">
                  <a16:creationId xmlns:a16="http://schemas.microsoft.com/office/drawing/2014/main" id="{7261EA66-F18B-44C2-B820-974348EF0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200400"/>
              <a:ext cx="304800" cy="304800"/>
            </a:xfrm>
            <a:prstGeom prst="ellipse">
              <a:avLst/>
            </a:prstGeom>
            <a:noFill/>
            <a:ln w="28575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95" name="Oval 5">
              <a:extLst>
                <a:ext uri="{FF2B5EF4-FFF2-40B4-BE49-F238E27FC236}">
                  <a16:creationId xmlns:a16="http://schemas.microsoft.com/office/drawing/2014/main" id="{6A7FBB5C-4CEF-4955-9CF1-4B1C008D4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200400"/>
              <a:ext cx="304800" cy="304800"/>
            </a:xfrm>
            <a:prstGeom prst="ellipse">
              <a:avLst/>
            </a:prstGeom>
            <a:noFill/>
            <a:ln w="28575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6396" name="Straight Arrow Connector 8">
            <a:extLst>
              <a:ext uri="{FF2B5EF4-FFF2-40B4-BE49-F238E27FC236}">
                <a16:creationId xmlns:a16="http://schemas.microsoft.com/office/drawing/2014/main" id="{B1342614-AD8B-48A9-8A6E-31BDE87E67C3}"/>
              </a:ext>
            </a:extLst>
          </p:cNvPr>
          <p:cNvCxnSpPr>
            <a:cxnSpLocks noChangeShapeType="1"/>
            <a:endCxn id="16494" idx="2"/>
          </p:cNvCxnSpPr>
          <p:nvPr/>
        </p:nvCxnSpPr>
        <p:spPr bwMode="auto">
          <a:xfrm>
            <a:off x="457200" y="3352800"/>
            <a:ext cx="3810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Arrow Connector 9">
            <a:extLst>
              <a:ext uri="{FF2B5EF4-FFF2-40B4-BE49-F238E27FC236}">
                <a16:creationId xmlns:a16="http://schemas.microsoft.com/office/drawing/2014/main" id="{B6EC1C25-1DAA-4B44-93E3-D571764BA4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3352800"/>
            <a:ext cx="3810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Connector 11">
            <a:extLst>
              <a:ext uri="{FF2B5EF4-FFF2-40B4-BE49-F238E27FC236}">
                <a16:creationId xmlns:a16="http://schemas.microsoft.com/office/drawing/2014/main" id="{95F10655-0CB5-48DA-9172-7EDEC5C706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533399" y="3733800"/>
            <a:ext cx="4419600" cy="3175"/>
          </a:xfrm>
          <a:prstGeom prst="line">
            <a:avLst/>
          </a:prstGeom>
          <a:noFill/>
          <a:ln w="571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Connector 24">
            <a:extLst>
              <a:ext uri="{FF2B5EF4-FFF2-40B4-BE49-F238E27FC236}">
                <a16:creationId xmlns:a16="http://schemas.microsoft.com/office/drawing/2014/main" id="{729C59DC-A25F-4138-A7A6-9042E2002024}"/>
              </a:ext>
            </a:extLst>
          </p:cNvPr>
          <p:cNvCxnSpPr>
            <a:cxnSpLocks noChangeShapeType="1"/>
            <a:stCxn id="16490" idx="1"/>
          </p:cNvCxnSpPr>
          <p:nvPr/>
        </p:nvCxnSpPr>
        <p:spPr bwMode="auto">
          <a:xfrm rot="10800000">
            <a:off x="1676400" y="2133600"/>
            <a:ext cx="762000" cy="15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Straight Connector 25">
            <a:extLst>
              <a:ext uri="{FF2B5EF4-FFF2-40B4-BE49-F238E27FC236}">
                <a16:creationId xmlns:a16="http://schemas.microsoft.com/office/drawing/2014/main" id="{D38B2B8F-E4F3-409B-B594-404B4BB3C087}"/>
              </a:ext>
            </a:extLst>
          </p:cNvPr>
          <p:cNvCxnSpPr>
            <a:cxnSpLocks noChangeShapeType="1"/>
            <a:stCxn id="16486" idx="1"/>
          </p:cNvCxnSpPr>
          <p:nvPr/>
        </p:nvCxnSpPr>
        <p:spPr bwMode="auto">
          <a:xfrm rot="10800000">
            <a:off x="1676400" y="2895600"/>
            <a:ext cx="762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01" name="Group 17">
            <a:extLst>
              <a:ext uri="{FF2B5EF4-FFF2-40B4-BE49-F238E27FC236}">
                <a16:creationId xmlns:a16="http://schemas.microsoft.com/office/drawing/2014/main" id="{C2243907-1B14-4C2C-B210-077F4865176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905000"/>
            <a:ext cx="685800" cy="474663"/>
            <a:chOff x="2438400" y="1905000"/>
            <a:chExt cx="685800" cy="474821"/>
          </a:xfrm>
        </p:grpSpPr>
        <p:sp>
          <p:nvSpPr>
            <p:cNvPr id="16490" name="Rectangle 12">
              <a:extLst>
                <a:ext uri="{FF2B5EF4-FFF2-40B4-BE49-F238E27FC236}">
                  <a16:creationId xmlns:a16="http://schemas.microsoft.com/office/drawing/2014/main" id="{E84E6810-FD64-4D46-B36B-5B9FDE78B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1905000"/>
              <a:ext cx="685800" cy="4572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6491" name="Straight Connector 14">
              <a:extLst>
                <a:ext uri="{FF2B5EF4-FFF2-40B4-BE49-F238E27FC236}">
                  <a16:creationId xmlns:a16="http://schemas.microsoft.com/office/drawing/2014/main" id="{9CFD5217-35DF-456F-AB07-A6681B4BAF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438400" y="1905000"/>
              <a:ext cx="685800" cy="45720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92" name="TextBox 15">
              <a:extLst>
                <a:ext uri="{FF2B5EF4-FFF2-40B4-BE49-F238E27FC236}">
                  <a16:creationId xmlns:a16="http://schemas.microsoft.com/office/drawing/2014/main" id="{DDF36D0E-D004-4A21-BF6F-D615751EB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1905000"/>
              <a:ext cx="3810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AC</a:t>
              </a:r>
            </a:p>
          </p:txBody>
        </p:sp>
        <p:sp>
          <p:nvSpPr>
            <p:cNvPr id="16493" name="TextBox 16">
              <a:extLst>
                <a:ext uri="{FF2B5EF4-FFF2-40B4-BE49-F238E27FC236}">
                  <a16:creationId xmlns:a16="http://schemas.microsoft.com/office/drawing/2014/main" id="{54ADFED1-6B37-45C7-8011-0B5DD4081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133600"/>
              <a:ext cx="3810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DC</a:t>
              </a:r>
            </a:p>
          </p:txBody>
        </p:sp>
      </p:grpSp>
      <p:grpSp>
        <p:nvGrpSpPr>
          <p:cNvPr id="16402" name="Group 18">
            <a:extLst>
              <a:ext uri="{FF2B5EF4-FFF2-40B4-BE49-F238E27FC236}">
                <a16:creationId xmlns:a16="http://schemas.microsoft.com/office/drawing/2014/main" id="{4E4BE928-AE97-4982-9B74-B3FAA2EAD22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667000"/>
            <a:ext cx="685800" cy="474663"/>
            <a:chOff x="2438400" y="1905000"/>
            <a:chExt cx="685800" cy="474821"/>
          </a:xfrm>
        </p:grpSpPr>
        <p:sp>
          <p:nvSpPr>
            <p:cNvPr id="16486" name="Rectangle 19">
              <a:extLst>
                <a:ext uri="{FF2B5EF4-FFF2-40B4-BE49-F238E27FC236}">
                  <a16:creationId xmlns:a16="http://schemas.microsoft.com/office/drawing/2014/main" id="{81BC63CB-D8A7-40A9-9DEE-52E4739C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1905000"/>
              <a:ext cx="685800" cy="4572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6487" name="Straight Connector 20">
              <a:extLst>
                <a:ext uri="{FF2B5EF4-FFF2-40B4-BE49-F238E27FC236}">
                  <a16:creationId xmlns:a16="http://schemas.microsoft.com/office/drawing/2014/main" id="{CC1188C8-DE49-42BB-AC0C-547F22D5E3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438400" y="1905000"/>
              <a:ext cx="685800" cy="45720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88" name="TextBox 21">
              <a:extLst>
                <a:ext uri="{FF2B5EF4-FFF2-40B4-BE49-F238E27FC236}">
                  <a16:creationId xmlns:a16="http://schemas.microsoft.com/office/drawing/2014/main" id="{8BCAD62D-AF1B-48BC-81D5-47D30532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1905000"/>
              <a:ext cx="3810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AC</a:t>
              </a:r>
            </a:p>
          </p:txBody>
        </p:sp>
        <p:sp>
          <p:nvSpPr>
            <p:cNvPr id="16489" name="TextBox 22">
              <a:extLst>
                <a:ext uri="{FF2B5EF4-FFF2-40B4-BE49-F238E27FC236}">
                  <a16:creationId xmlns:a16="http://schemas.microsoft.com/office/drawing/2014/main" id="{257D02CB-C124-4601-BFC7-E34E39B2F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133600"/>
              <a:ext cx="3810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DC</a:t>
              </a:r>
            </a:p>
          </p:txBody>
        </p:sp>
      </p:grpSp>
      <p:sp>
        <p:nvSpPr>
          <p:cNvPr id="16403" name="Rectangle 32">
            <a:extLst>
              <a:ext uri="{FF2B5EF4-FFF2-40B4-BE49-F238E27FC236}">
                <a16:creationId xmlns:a16="http://schemas.microsoft.com/office/drawing/2014/main" id="{858F834B-5AB9-4586-BA9C-61F3C9FAB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29000"/>
            <a:ext cx="685800" cy="6096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04" name="Litebulb">
            <a:extLst>
              <a:ext uri="{FF2B5EF4-FFF2-40B4-BE49-F238E27FC236}">
                <a16:creationId xmlns:a16="http://schemas.microsoft.com/office/drawing/2014/main" id="{4F5471F7-3352-4102-A9B8-63053563D20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667000" y="4648200"/>
            <a:ext cx="188913" cy="306388"/>
          </a:xfrm>
          <a:custGeom>
            <a:avLst/>
            <a:gdLst>
              <a:gd name="T0" fmla="*/ 63191428 w 21600"/>
              <a:gd name="T1" fmla="*/ 0 h 21600"/>
              <a:gd name="T2" fmla="*/ 126382227 w 21600"/>
              <a:gd name="T3" fmla="*/ 315038581 h 21600"/>
              <a:gd name="T4" fmla="*/ 0 w 21600"/>
              <a:gd name="T5" fmla="*/ 315038581 h 21600"/>
              <a:gd name="T6" fmla="*/ 63191428 w 21600"/>
              <a:gd name="T7" fmla="*/ 8744312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6405" name="Straight Connector 43">
            <a:extLst>
              <a:ext uri="{FF2B5EF4-FFF2-40B4-BE49-F238E27FC236}">
                <a16:creationId xmlns:a16="http://schemas.microsoft.com/office/drawing/2014/main" id="{4438763B-C423-46C1-ACF7-63255BFD73E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676400" y="5562600"/>
            <a:ext cx="762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6" name="Rectangle 44">
            <a:extLst>
              <a:ext uri="{FF2B5EF4-FFF2-40B4-BE49-F238E27FC236}">
                <a16:creationId xmlns:a16="http://schemas.microsoft.com/office/drawing/2014/main" id="{5DA9BB78-26D7-43E9-A5DB-41EDF90A7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334000"/>
            <a:ext cx="685800" cy="685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6407" name="Picture 4" descr="C:\Documents and Settings\blanchot\Local Settings\Temporary Internet Files\Content.IE5\RDF7MIKY\MCj03977380000[1].wmf">
            <a:extLst>
              <a:ext uri="{FF2B5EF4-FFF2-40B4-BE49-F238E27FC236}">
                <a16:creationId xmlns:a16="http://schemas.microsoft.com/office/drawing/2014/main" id="{6A35B046-7BC8-4294-A26C-1296C85D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523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5" descr="C:\Program Files\Microsoft Office\MEDIA\CAGCAT10\j0285750.wmf">
            <a:extLst>
              <a:ext uri="{FF2B5EF4-FFF2-40B4-BE49-F238E27FC236}">
                <a16:creationId xmlns:a16="http://schemas.microsoft.com/office/drawing/2014/main" id="{0B8D79B4-04A6-4A63-B225-A7322BBF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5397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9" name="Group 56">
            <a:extLst>
              <a:ext uri="{FF2B5EF4-FFF2-40B4-BE49-F238E27FC236}">
                <a16:creationId xmlns:a16="http://schemas.microsoft.com/office/drawing/2014/main" id="{43C51365-25C1-421D-8066-2356881AC12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048000"/>
            <a:ext cx="481013" cy="79375"/>
            <a:chOff x="4648200" y="2362200"/>
            <a:chExt cx="762000" cy="153988"/>
          </a:xfrm>
        </p:grpSpPr>
        <p:cxnSp>
          <p:nvCxnSpPr>
            <p:cNvPr id="16483" name="Straight Connector 51">
              <a:extLst>
                <a:ext uri="{FF2B5EF4-FFF2-40B4-BE49-F238E27FC236}">
                  <a16:creationId xmlns:a16="http://schemas.microsoft.com/office/drawing/2014/main" id="{C7838A8F-0848-432F-8BA1-DFBCB57747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4" name="Straight Connector 53">
              <a:extLst>
                <a:ext uri="{FF2B5EF4-FFF2-40B4-BE49-F238E27FC236}">
                  <a16:creationId xmlns:a16="http://schemas.microsoft.com/office/drawing/2014/main" id="{A12989F6-1337-44DD-AF6F-1621AEFF9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5" name="Straight Arrow Connector 55">
              <a:extLst>
                <a:ext uri="{FF2B5EF4-FFF2-40B4-BE49-F238E27FC236}">
                  <a16:creationId xmlns:a16="http://schemas.microsoft.com/office/drawing/2014/main" id="{8C55CDD9-494F-4F1B-9231-7998EC21F8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0" name="Group 57">
            <a:extLst>
              <a:ext uri="{FF2B5EF4-FFF2-40B4-BE49-F238E27FC236}">
                <a16:creationId xmlns:a16="http://schemas.microsoft.com/office/drawing/2014/main" id="{03C001B9-4605-4CD1-8CB3-371CC5B7513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828800" y="1981200"/>
            <a:ext cx="481013" cy="79375"/>
            <a:chOff x="4648200" y="2362200"/>
            <a:chExt cx="762000" cy="153988"/>
          </a:xfrm>
        </p:grpSpPr>
        <p:cxnSp>
          <p:nvCxnSpPr>
            <p:cNvPr id="16480" name="Straight Connector 58">
              <a:extLst>
                <a:ext uri="{FF2B5EF4-FFF2-40B4-BE49-F238E27FC236}">
                  <a16:creationId xmlns:a16="http://schemas.microsoft.com/office/drawing/2014/main" id="{37B22C1D-A2B7-4333-8349-96BBBBD030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1" name="Straight Connector 59">
              <a:extLst>
                <a:ext uri="{FF2B5EF4-FFF2-40B4-BE49-F238E27FC236}">
                  <a16:creationId xmlns:a16="http://schemas.microsoft.com/office/drawing/2014/main" id="{EBCB2045-17AD-4403-8DDD-0370D06C4F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2" name="Straight Arrow Connector 60">
              <a:extLst>
                <a:ext uri="{FF2B5EF4-FFF2-40B4-BE49-F238E27FC236}">
                  <a16:creationId xmlns:a16="http://schemas.microsoft.com/office/drawing/2014/main" id="{CE2BA76E-1452-4156-85B9-44D2DC14BA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1" name="Group 61">
            <a:extLst>
              <a:ext uri="{FF2B5EF4-FFF2-40B4-BE49-F238E27FC236}">
                <a16:creationId xmlns:a16="http://schemas.microsoft.com/office/drawing/2014/main" id="{10814524-59E8-46A3-898D-83C038314B0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743200"/>
            <a:ext cx="481013" cy="79375"/>
            <a:chOff x="4648200" y="2362200"/>
            <a:chExt cx="762000" cy="153988"/>
          </a:xfrm>
        </p:grpSpPr>
        <p:cxnSp>
          <p:nvCxnSpPr>
            <p:cNvPr id="16477" name="Straight Connector 62">
              <a:extLst>
                <a:ext uri="{FF2B5EF4-FFF2-40B4-BE49-F238E27FC236}">
                  <a16:creationId xmlns:a16="http://schemas.microsoft.com/office/drawing/2014/main" id="{C05A6D4D-E070-4C88-B76C-ED07458B77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8" name="Straight Connector 63">
              <a:extLst>
                <a:ext uri="{FF2B5EF4-FFF2-40B4-BE49-F238E27FC236}">
                  <a16:creationId xmlns:a16="http://schemas.microsoft.com/office/drawing/2014/main" id="{F96F0282-FFFF-4BDF-9144-F799623D72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9" name="Straight Arrow Connector 64">
              <a:extLst>
                <a:ext uri="{FF2B5EF4-FFF2-40B4-BE49-F238E27FC236}">
                  <a16:creationId xmlns:a16="http://schemas.microsoft.com/office/drawing/2014/main" id="{AB9F02EA-E7C3-4359-ACCA-D604E87538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2" name="Group 65">
            <a:extLst>
              <a:ext uri="{FF2B5EF4-FFF2-40B4-BE49-F238E27FC236}">
                <a16:creationId xmlns:a16="http://schemas.microsoft.com/office/drawing/2014/main" id="{92F0CEBA-E57F-43CE-973D-D0A5DF36758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828800" y="3429000"/>
            <a:ext cx="481013" cy="79375"/>
            <a:chOff x="4648200" y="2362200"/>
            <a:chExt cx="762000" cy="153988"/>
          </a:xfrm>
        </p:grpSpPr>
        <p:cxnSp>
          <p:nvCxnSpPr>
            <p:cNvPr id="16474" name="Straight Connector 66">
              <a:extLst>
                <a:ext uri="{FF2B5EF4-FFF2-40B4-BE49-F238E27FC236}">
                  <a16:creationId xmlns:a16="http://schemas.microsoft.com/office/drawing/2014/main" id="{A40417C3-5957-4080-92C5-F9DAA21392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5" name="Straight Connector 67">
              <a:extLst>
                <a:ext uri="{FF2B5EF4-FFF2-40B4-BE49-F238E27FC236}">
                  <a16:creationId xmlns:a16="http://schemas.microsoft.com/office/drawing/2014/main" id="{D9431158-0507-4085-964F-EDF6327EF0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6" name="Straight Arrow Connector 68">
              <a:extLst>
                <a:ext uri="{FF2B5EF4-FFF2-40B4-BE49-F238E27FC236}">
                  <a16:creationId xmlns:a16="http://schemas.microsoft.com/office/drawing/2014/main" id="{6F6A0E18-55F2-493A-ACA2-5A30287E98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3" name="Group 69">
            <a:extLst>
              <a:ext uri="{FF2B5EF4-FFF2-40B4-BE49-F238E27FC236}">
                <a16:creationId xmlns:a16="http://schemas.microsoft.com/office/drawing/2014/main" id="{180E0EED-A771-4A1E-BBA5-2F83A0E4EF5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657600"/>
            <a:ext cx="481013" cy="79375"/>
            <a:chOff x="4648200" y="2362200"/>
            <a:chExt cx="762000" cy="153988"/>
          </a:xfrm>
        </p:grpSpPr>
        <p:cxnSp>
          <p:nvCxnSpPr>
            <p:cNvPr id="16471" name="Straight Connector 70">
              <a:extLst>
                <a:ext uri="{FF2B5EF4-FFF2-40B4-BE49-F238E27FC236}">
                  <a16:creationId xmlns:a16="http://schemas.microsoft.com/office/drawing/2014/main" id="{169AA440-D132-4BEF-904E-3933149696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2" name="Straight Connector 71">
              <a:extLst>
                <a:ext uri="{FF2B5EF4-FFF2-40B4-BE49-F238E27FC236}">
                  <a16:creationId xmlns:a16="http://schemas.microsoft.com/office/drawing/2014/main" id="{F2E51CBC-283B-497F-9394-605C99AE82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3" name="Straight Arrow Connector 72">
              <a:extLst>
                <a:ext uri="{FF2B5EF4-FFF2-40B4-BE49-F238E27FC236}">
                  <a16:creationId xmlns:a16="http://schemas.microsoft.com/office/drawing/2014/main" id="{870BEB2F-37A5-4810-A834-E39A42CEAB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4" name="Group 73">
            <a:extLst>
              <a:ext uri="{FF2B5EF4-FFF2-40B4-BE49-F238E27FC236}">
                <a16:creationId xmlns:a16="http://schemas.microsoft.com/office/drawing/2014/main" id="{09496FA5-BCC9-4DD3-8995-D0649C84551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828800" y="4648200"/>
            <a:ext cx="481013" cy="79375"/>
            <a:chOff x="4648200" y="2362200"/>
            <a:chExt cx="762000" cy="153988"/>
          </a:xfrm>
        </p:grpSpPr>
        <p:cxnSp>
          <p:nvCxnSpPr>
            <p:cNvPr id="16468" name="Straight Connector 74">
              <a:extLst>
                <a:ext uri="{FF2B5EF4-FFF2-40B4-BE49-F238E27FC236}">
                  <a16:creationId xmlns:a16="http://schemas.microsoft.com/office/drawing/2014/main" id="{3BC8C3A4-68C5-427E-B28A-DA4AD082CC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9" name="Straight Connector 75">
              <a:extLst>
                <a:ext uri="{FF2B5EF4-FFF2-40B4-BE49-F238E27FC236}">
                  <a16:creationId xmlns:a16="http://schemas.microsoft.com/office/drawing/2014/main" id="{CC18C118-5F5D-4F06-8C21-7135D345C6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0" name="Straight Arrow Connector 76">
              <a:extLst>
                <a:ext uri="{FF2B5EF4-FFF2-40B4-BE49-F238E27FC236}">
                  <a16:creationId xmlns:a16="http://schemas.microsoft.com/office/drawing/2014/main" id="{69F1C613-60DF-48B6-A2E9-983C5E4F30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5" name="Group 77">
            <a:extLst>
              <a:ext uri="{FF2B5EF4-FFF2-40B4-BE49-F238E27FC236}">
                <a16:creationId xmlns:a16="http://schemas.microsoft.com/office/drawing/2014/main" id="{241E28A6-809A-44E5-8B33-37F5877C8B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828800" y="5410200"/>
            <a:ext cx="481013" cy="79375"/>
            <a:chOff x="4648200" y="2362200"/>
            <a:chExt cx="762000" cy="153988"/>
          </a:xfrm>
        </p:grpSpPr>
        <p:cxnSp>
          <p:nvCxnSpPr>
            <p:cNvPr id="16465" name="Straight Connector 78">
              <a:extLst>
                <a:ext uri="{FF2B5EF4-FFF2-40B4-BE49-F238E27FC236}">
                  <a16:creationId xmlns:a16="http://schemas.microsoft.com/office/drawing/2014/main" id="{45053B09-17C1-49A0-81A5-3C5550ECDA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6" name="Straight Connector 79">
              <a:extLst>
                <a:ext uri="{FF2B5EF4-FFF2-40B4-BE49-F238E27FC236}">
                  <a16:creationId xmlns:a16="http://schemas.microsoft.com/office/drawing/2014/main" id="{68A62A5E-17DD-4E68-A82A-E9B5D9DD0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7" name="Straight Arrow Connector 80">
              <a:extLst>
                <a:ext uri="{FF2B5EF4-FFF2-40B4-BE49-F238E27FC236}">
                  <a16:creationId xmlns:a16="http://schemas.microsoft.com/office/drawing/2014/main" id="{E282A917-9392-476C-88FD-C55CE0B3B9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6" name="Group 81">
            <a:extLst>
              <a:ext uri="{FF2B5EF4-FFF2-40B4-BE49-F238E27FC236}">
                <a16:creationId xmlns:a16="http://schemas.microsoft.com/office/drawing/2014/main" id="{680E8790-AA4D-42AE-874A-1DA5BE64E87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38200" y="3581400"/>
            <a:ext cx="481013" cy="79375"/>
            <a:chOff x="4648200" y="2362200"/>
            <a:chExt cx="762000" cy="153988"/>
          </a:xfrm>
        </p:grpSpPr>
        <p:cxnSp>
          <p:nvCxnSpPr>
            <p:cNvPr id="16462" name="Straight Connector 82">
              <a:extLst>
                <a:ext uri="{FF2B5EF4-FFF2-40B4-BE49-F238E27FC236}">
                  <a16:creationId xmlns:a16="http://schemas.microsoft.com/office/drawing/2014/main" id="{DF71F6BB-5352-4EC2-9DAD-7A689FC853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3" name="Straight Connector 83">
              <a:extLst>
                <a:ext uri="{FF2B5EF4-FFF2-40B4-BE49-F238E27FC236}">
                  <a16:creationId xmlns:a16="http://schemas.microsoft.com/office/drawing/2014/main" id="{236F5CF6-7668-4BF2-AE9B-F4D486426B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4" name="Straight Arrow Connector 84">
              <a:extLst>
                <a:ext uri="{FF2B5EF4-FFF2-40B4-BE49-F238E27FC236}">
                  <a16:creationId xmlns:a16="http://schemas.microsoft.com/office/drawing/2014/main" id="{A6EDD64E-2762-413C-A180-63AC7B0189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7" name="Group 93">
            <a:extLst>
              <a:ext uri="{FF2B5EF4-FFF2-40B4-BE49-F238E27FC236}">
                <a16:creationId xmlns:a16="http://schemas.microsoft.com/office/drawing/2014/main" id="{CD264078-3326-470B-A2F9-D48FE7F6BB63}"/>
              </a:ext>
            </a:extLst>
          </p:cNvPr>
          <p:cNvGrpSpPr>
            <a:grpSpLocks/>
          </p:cNvGrpSpPr>
          <p:nvPr/>
        </p:nvGrpSpPr>
        <p:grpSpPr bwMode="auto">
          <a:xfrm rot="-7700815">
            <a:off x="2531270" y="4212431"/>
            <a:ext cx="481012" cy="79375"/>
            <a:chOff x="4648200" y="2362200"/>
            <a:chExt cx="762000" cy="153988"/>
          </a:xfrm>
        </p:grpSpPr>
        <p:cxnSp>
          <p:nvCxnSpPr>
            <p:cNvPr id="16459" name="Straight Connector 94">
              <a:extLst>
                <a:ext uri="{FF2B5EF4-FFF2-40B4-BE49-F238E27FC236}">
                  <a16:creationId xmlns:a16="http://schemas.microsoft.com/office/drawing/2014/main" id="{5F1802DD-5128-48C4-B757-0FC438F83B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0" name="Straight Connector 95">
              <a:extLst>
                <a:ext uri="{FF2B5EF4-FFF2-40B4-BE49-F238E27FC236}">
                  <a16:creationId xmlns:a16="http://schemas.microsoft.com/office/drawing/2014/main" id="{A085C787-AB59-4F04-B421-024D0C2487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1" name="Straight Arrow Connector 96">
              <a:extLst>
                <a:ext uri="{FF2B5EF4-FFF2-40B4-BE49-F238E27FC236}">
                  <a16:creationId xmlns:a16="http://schemas.microsoft.com/office/drawing/2014/main" id="{1AD3D21B-A929-404E-A3AB-FBC1FBE913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7030A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18" name="Group 102">
            <a:extLst>
              <a:ext uri="{FF2B5EF4-FFF2-40B4-BE49-F238E27FC236}">
                <a16:creationId xmlns:a16="http://schemas.microsoft.com/office/drawing/2014/main" id="{9072EEAF-7B0A-4B9A-AB8D-142B94F57AAC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011363"/>
            <a:ext cx="381000" cy="246062"/>
            <a:chOff x="5257800" y="1905000"/>
            <a:chExt cx="381000" cy="246221"/>
          </a:xfrm>
        </p:grpSpPr>
        <p:sp>
          <p:nvSpPr>
            <p:cNvPr id="16457" name="Rectangle 98">
              <a:extLst>
                <a:ext uri="{FF2B5EF4-FFF2-40B4-BE49-F238E27FC236}">
                  <a16:creationId xmlns:a16="http://schemas.microsoft.com/office/drawing/2014/main" id="{D1714223-E8FF-4056-B1F7-6BA5EF66A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9050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8" name="TextBox 100">
              <a:extLst>
                <a:ext uri="{FF2B5EF4-FFF2-40B4-BE49-F238E27FC236}">
                  <a16:creationId xmlns:a16="http://schemas.microsoft.com/office/drawing/2014/main" id="{E2686DB5-C027-4C67-99E6-B6B5E74B5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1905000"/>
              <a:ext cx="3810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FE</a:t>
              </a:r>
            </a:p>
          </p:txBody>
        </p:sp>
      </p:grpSp>
      <p:cxnSp>
        <p:nvCxnSpPr>
          <p:cNvPr id="16419" name="Straight Connector 104">
            <a:extLst>
              <a:ext uri="{FF2B5EF4-FFF2-40B4-BE49-F238E27FC236}">
                <a16:creationId xmlns:a16="http://schemas.microsoft.com/office/drawing/2014/main" id="{B09FB466-58CF-4288-8B01-577F3693B2FB}"/>
              </a:ext>
            </a:extLst>
          </p:cNvPr>
          <p:cNvCxnSpPr>
            <a:cxnSpLocks noChangeShapeType="1"/>
            <a:stCxn id="16490" idx="3"/>
            <a:endCxn id="16458" idx="1"/>
          </p:cNvCxnSpPr>
          <p:nvPr/>
        </p:nvCxnSpPr>
        <p:spPr bwMode="auto">
          <a:xfrm>
            <a:off x="3124200" y="2133600"/>
            <a:ext cx="2438400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0" name="Straight Connector 106">
            <a:extLst>
              <a:ext uri="{FF2B5EF4-FFF2-40B4-BE49-F238E27FC236}">
                <a16:creationId xmlns:a16="http://schemas.microsoft.com/office/drawing/2014/main" id="{84701E9C-6EDB-4780-AEB9-3E69AF5C3C0F}"/>
              </a:ext>
            </a:extLst>
          </p:cNvPr>
          <p:cNvCxnSpPr>
            <a:cxnSpLocks noChangeShapeType="1"/>
            <a:stCxn id="16486" idx="3"/>
          </p:cNvCxnSpPr>
          <p:nvPr/>
        </p:nvCxnSpPr>
        <p:spPr bwMode="auto">
          <a:xfrm>
            <a:off x="3124200" y="2895600"/>
            <a:ext cx="228600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1" name="Straight Connector 108">
            <a:extLst>
              <a:ext uri="{FF2B5EF4-FFF2-40B4-BE49-F238E27FC236}">
                <a16:creationId xmlns:a16="http://schemas.microsoft.com/office/drawing/2014/main" id="{3811E91C-0AAC-451C-B135-10AE1549E1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009901" y="2552700"/>
            <a:ext cx="685800" cy="31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22" name="Group 111">
            <a:extLst>
              <a:ext uri="{FF2B5EF4-FFF2-40B4-BE49-F238E27FC236}">
                <a16:creationId xmlns:a16="http://schemas.microsoft.com/office/drawing/2014/main" id="{F2C3EDD3-4A22-4D2D-A6A1-84A43B3D7E58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009775"/>
            <a:ext cx="381000" cy="246063"/>
            <a:chOff x="5257800" y="1905000"/>
            <a:chExt cx="381000" cy="246221"/>
          </a:xfrm>
        </p:grpSpPr>
        <p:sp>
          <p:nvSpPr>
            <p:cNvPr id="16455" name="Rectangle 112">
              <a:extLst>
                <a:ext uri="{FF2B5EF4-FFF2-40B4-BE49-F238E27FC236}">
                  <a16:creationId xmlns:a16="http://schemas.microsoft.com/office/drawing/2014/main" id="{D1F4481C-B5D7-4E79-876A-58475A43D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9050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6" name="TextBox 113">
              <a:extLst>
                <a:ext uri="{FF2B5EF4-FFF2-40B4-BE49-F238E27FC236}">
                  <a16:creationId xmlns:a16="http://schemas.microsoft.com/office/drawing/2014/main" id="{BA1B6D87-86E4-4005-9445-20F2AFEA5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1905000"/>
              <a:ext cx="3810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FE</a:t>
              </a: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D7554E2F-DC45-41EF-A7BF-20F4733D49D3}"/>
              </a:ext>
            </a:extLst>
          </p:cNvPr>
          <p:cNvSpPr/>
          <p:nvPr/>
        </p:nvSpPr>
        <p:spPr bwMode="auto">
          <a:xfrm>
            <a:off x="5181600" y="1295400"/>
            <a:ext cx="18288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Frame</a:t>
            </a:r>
          </a:p>
        </p:txBody>
      </p:sp>
      <p:cxnSp>
        <p:nvCxnSpPr>
          <p:cNvPr id="16424" name="Straight Connector 116">
            <a:extLst>
              <a:ext uri="{FF2B5EF4-FFF2-40B4-BE49-F238E27FC236}">
                <a16:creationId xmlns:a16="http://schemas.microsoft.com/office/drawing/2014/main" id="{8654E92D-8959-4791-BE61-EBA7F398B252}"/>
              </a:ext>
            </a:extLst>
          </p:cNvPr>
          <p:cNvCxnSpPr>
            <a:cxnSpLocks noChangeShapeType="1"/>
            <a:stCxn id="16458" idx="0"/>
          </p:cNvCxnSpPr>
          <p:nvPr/>
        </p:nvCxnSpPr>
        <p:spPr bwMode="auto">
          <a:xfrm rot="5400000" flipH="1" flipV="1">
            <a:off x="5718968" y="1939132"/>
            <a:ext cx="106363" cy="381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5" name="Straight Connector 118">
            <a:extLst>
              <a:ext uri="{FF2B5EF4-FFF2-40B4-BE49-F238E27FC236}">
                <a16:creationId xmlns:a16="http://schemas.microsoft.com/office/drawing/2014/main" id="{2121DBD5-256F-4AC0-9CAA-5F0738CDDC31}"/>
              </a:ext>
            </a:extLst>
          </p:cNvPr>
          <p:cNvCxnSpPr>
            <a:cxnSpLocks noChangeShapeType="1"/>
            <a:stCxn id="16456" idx="0"/>
          </p:cNvCxnSpPr>
          <p:nvPr/>
        </p:nvCxnSpPr>
        <p:spPr bwMode="auto">
          <a:xfrm rot="16200000" flipV="1">
            <a:off x="6367462" y="1938338"/>
            <a:ext cx="104775" cy="381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6" name="Straight Connector 120">
            <a:extLst>
              <a:ext uri="{FF2B5EF4-FFF2-40B4-BE49-F238E27FC236}">
                <a16:creationId xmlns:a16="http://schemas.microsoft.com/office/drawing/2014/main" id="{D3F84BDB-DB4A-499C-B137-60BDDE8FB748}"/>
              </a:ext>
            </a:extLst>
          </p:cNvPr>
          <p:cNvCxnSpPr>
            <a:cxnSpLocks noChangeShapeType="1"/>
            <a:stCxn id="16403" idx="3"/>
          </p:cNvCxnSpPr>
          <p:nvPr/>
        </p:nvCxnSpPr>
        <p:spPr bwMode="auto">
          <a:xfrm>
            <a:off x="3124200" y="3733800"/>
            <a:ext cx="304800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7" name="Straight Connector 122">
            <a:extLst>
              <a:ext uri="{FF2B5EF4-FFF2-40B4-BE49-F238E27FC236}">
                <a16:creationId xmlns:a16="http://schemas.microsoft.com/office/drawing/2014/main" id="{A69B989E-C4FA-4471-A182-AAF9A184056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705101" y="3009900"/>
            <a:ext cx="1447800" cy="31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8" name="Straight Connector 124">
            <a:extLst>
              <a:ext uri="{FF2B5EF4-FFF2-40B4-BE49-F238E27FC236}">
                <a16:creationId xmlns:a16="http://schemas.microsoft.com/office/drawing/2014/main" id="{C4522295-54DB-4CA5-88B1-BC559E555A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2286000"/>
            <a:ext cx="4114800" cy="1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29" name="Group 125">
            <a:extLst>
              <a:ext uri="{FF2B5EF4-FFF2-40B4-BE49-F238E27FC236}">
                <a16:creationId xmlns:a16="http://schemas.microsoft.com/office/drawing/2014/main" id="{75EDE55A-D38D-4963-A68B-F3CD9B4D31BD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2133600"/>
            <a:ext cx="609600" cy="400050"/>
            <a:chOff x="5257800" y="1905000"/>
            <a:chExt cx="381000" cy="400110"/>
          </a:xfrm>
        </p:grpSpPr>
        <p:sp>
          <p:nvSpPr>
            <p:cNvPr id="16453" name="Rectangle 126">
              <a:extLst>
                <a:ext uri="{FF2B5EF4-FFF2-40B4-BE49-F238E27FC236}">
                  <a16:creationId xmlns:a16="http://schemas.microsoft.com/office/drawing/2014/main" id="{BAC1D425-94BC-4452-8A58-2522F9A32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9050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4" name="TextBox 127">
              <a:extLst>
                <a:ext uri="{FF2B5EF4-FFF2-40B4-BE49-F238E27FC236}">
                  <a16:creationId xmlns:a16="http://schemas.microsoft.com/office/drawing/2014/main" id="{6BBD6BF3-1C1E-4959-831F-2FE2CE17A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1905000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ELMB</a:t>
              </a:r>
            </a:p>
          </p:txBody>
        </p:sp>
      </p:grpSp>
      <p:sp>
        <p:nvSpPr>
          <p:cNvPr id="129" name="Arc 128">
            <a:extLst>
              <a:ext uri="{FF2B5EF4-FFF2-40B4-BE49-F238E27FC236}">
                <a16:creationId xmlns:a16="http://schemas.microsoft.com/office/drawing/2014/main" id="{315EAE81-6D36-43A5-9907-7B881B8D129D}"/>
              </a:ext>
            </a:extLst>
          </p:cNvPr>
          <p:cNvSpPr/>
          <p:nvPr/>
        </p:nvSpPr>
        <p:spPr bwMode="auto">
          <a:xfrm rot="18357199">
            <a:off x="3853657" y="2069306"/>
            <a:ext cx="381000" cy="274637"/>
          </a:xfrm>
          <a:prstGeom prst="arc">
            <a:avLst>
              <a:gd name="adj1" fmla="val 17773902"/>
              <a:gd name="adj2" fmla="val 9058129"/>
            </a:avLst>
          </a:prstGeom>
          <a:noFill/>
          <a:ln w="28575" cap="sq" cmpd="sng" algn="ctr">
            <a:solidFill>
              <a:srgbClr val="3366FF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id="{FA4B506E-0BA7-4A15-94F3-06D5017BDC4D}"/>
              </a:ext>
            </a:extLst>
          </p:cNvPr>
          <p:cNvSpPr/>
          <p:nvPr/>
        </p:nvSpPr>
        <p:spPr bwMode="auto">
          <a:xfrm rot="18357199">
            <a:off x="4158457" y="2078831"/>
            <a:ext cx="381000" cy="274637"/>
          </a:xfrm>
          <a:prstGeom prst="arc">
            <a:avLst>
              <a:gd name="adj1" fmla="val 17773902"/>
              <a:gd name="adj2" fmla="val 9058129"/>
            </a:avLst>
          </a:prstGeom>
          <a:noFill/>
          <a:ln w="28575" cap="sq" cmpd="sng" algn="ctr">
            <a:solidFill>
              <a:srgbClr val="00B050"/>
            </a:solidFill>
            <a:prstDash val="solid"/>
            <a:round/>
            <a:headEnd type="arrow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6432" name="Straight Arrow Connector 131">
            <a:extLst>
              <a:ext uri="{FF2B5EF4-FFF2-40B4-BE49-F238E27FC236}">
                <a16:creationId xmlns:a16="http://schemas.microsoft.com/office/drawing/2014/main" id="{24864B31-66C2-4316-A00F-654CBA0A1F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2057400"/>
            <a:ext cx="533400" cy="1588"/>
          </a:xfrm>
          <a:prstGeom prst="straightConnector1">
            <a:avLst/>
          </a:prstGeom>
          <a:noFill/>
          <a:ln w="12700" cap="sq" algn="ctr">
            <a:solidFill>
              <a:srgbClr val="0066FF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33" name="Straight Arrow Connector 132">
            <a:extLst>
              <a:ext uri="{FF2B5EF4-FFF2-40B4-BE49-F238E27FC236}">
                <a16:creationId xmlns:a16="http://schemas.microsoft.com/office/drawing/2014/main" id="{41AB023C-C586-4139-B765-86F7998AD0B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724400" y="2362200"/>
            <a:ext cx="533400" cy="1588"/>
          </a:xfrm>
          <a:prstGeom prst="straightConnector1">
            <a:avLst/>
          </a:prstGeom>
          <a:noFill/>
          <a:ln w="12700" cap="sq" algn="ctr">
            <a:solidFill>
              <a:srgbClr val="00B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34" name="Group 144">
            <a:extLst>
              <a:ext uri="{FF2B5EF4-FFF2-40B4-BE49-F238E27FC236}">
                <a16:creationId xmlns:a16="http://schemas.microsoft.com/office/drawing/2014/main" id="{BA5E7E20-8C12-41EC-8852-9917507D8941}"/>
              </a:ext>
            </a:extLst>
          </p:cNvPr>
          <p:cNvGrpSpPr>
            <a:grpSpLocks/>
          </p:cNvGrpSpPr>
          <p:nvPr/>
        </p:nvGrpSpPr>
        <p:grpSpPr bwMode="auto">
          <a:xfrm>
            <a:off x="5780088" y="2252663"/>
            <a:ext cx="2892425" cy="3803650"/>
            <a:chOff x="5780315" y="2253342"/>
            <a:chExt cx="2891517" cy="3803761"/>
          </a:xfrm>
        </p:grpSpPr>
        <p:grpSp>
          <p:nvGrpSpPr>
            <p:cNvPr id="16448" name="Group 142">
              <a:extLst>
                <a:ext uri="{FF2B5EF4-FFF2-40B4-BE49-F238E27FC236}">
                  <a16:creationId xmlns:a16="http://schemas.microsoft.com/office/drawing/2014/main" id="{D59F6DC2-B55C-4E8C-A9A3-2FEC5FA79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3800" y="5943600"/>
              <a:ext cx="304800" cy="113503"/>
              <a:chOff x="5791200" y="5562600"/>
              <a:chExt cx="304800" cy="113503"/>
            </a:xfrm>
          </p:grpSpPr>
          <p:cxnSp>
            <p:nvCxnSpPr>
              <p:cNvPr id="16450" name="Straight Connector 135">
                <a:extLst>
                  <a:ext uri="{FF2B5EF4-FFF2-40B4-BE49-F238E27FC236}">
                    <a16:creationId xmlns:a16="http://schemas.microsoft.com/office/drawing/2014/main" id="{F45E7D13-6A1A-4EE0-A68B-541E315E53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791200" y="5562600"/>
                <a:ext cx="304800" cy="1588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51" name="Straight Connector 136">
                <a:extLst>
                  <a:ext uri="{FF2B5EF4-FFF2-40B4-BE49-F238E27FC236}">
                    <a16:creationId xmlns:a16="http://schemas.microsoft.com/office/drawing/2014/main" id="{F0374473-CD58-479B-9C0F-0A49D0DAA3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26923" y="5614990"/>
                <a:ext cx="228600" cy="1588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52" name="Straight Connector 137">
                <a:extLst>
                  <a:ext uri="{FF2B5EF4-FFF2-40B4-BE49-F238E27FC236}">
                    <a16:creationId xmlns:a16="http://schemas.microsoft.com/office/drawing/2014/main" id="{17011274-BF06-43BB-B414-CBED7C38E5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07885" y="5674515"/>
                <a:ext cx="76200" cy="1588"/>
              </a:xfrm>
              <a:prstGeom prst="line">
                <a:avLst/>
              </a:prstGeom>
              <a:noFill/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449" name="Freeform 143">
              <a:extLst>
                <a:ext uri="{FF2B5EF4-FFF2-40B4-BE49-F238E27FC236}">
                  <a16:creationId xmlns:a16="http://schemas.microsoft.com/office/drawing/2014/main" id="{2089D9F5-EC8F-459F-A4DF-42028EF6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315" y="2253342"/>
              <a:ext cx="2891517" cy="3714750"/>
            </a:xfrm>
            <a:custGeom>
              <a:avLst/>
              <a:gdLst>
                <a:gd name="T0" fmla="*/ 644978 w 2891517"/>
                <a:gd name="T1" fmla="*/ 0 h 3767818"/>
                <a:gd name="T2" fmla="*/ 179614 w 2891517"/>
                <a:gd name="T3" fmla="*/ 1126238 h 3767818"/>
                <a:gd name="T4" fmla="*/ 1722668 w 2891517"/>
                <a:gd name="T5" fmla="*/ 1789636 h 3767818"/>
                <a:gd name="T6" fmla="*/ 2857499 w 2891517"/>
                <a:gd name="T7" fmla="*/ 2699882 h 3767818"/>
                <a:gd name="T8" fmla="*/ 1926775 w 2891517"/>
                <a:gd name="T9" fmla="*/ 3162718 h 3767818"/>
                <a:gd name="T10" fmla="*/ 1926775 w 2891517"/>
                <a:gd name="T11" fmla="*/ 3502133 h 3767818"/>
                <a:gd name="T12" fmla="*/ 1926775 w 2891517"/>
                <a:gd name="T13" fmla="*/ 3509845 h 3767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1517"/>
                <a:gd name="T22" fmla="*/ 0 h 3767818"/>
                <a:gd name="T23" fmla="*/ 2891517 w 2891517"/>
                <a:gd name="T24" fmla="*/ 3767818 h 37678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1517" h="3767818">
                  <a:moveTo>
                    <a:pt x="644978" y="0"/>
                  </a:moveTo>
                  <a:cubicBezTo>
                    <a:pt x="322489" y="438150"/>
                    <a:pt x="0" y="876300"/>
                    <a:pt x="179614" y="1191986"/>
                  </a:cubicBezTo>
                  <a:cubicBezTo>
                    <a:pt x="359228" y="1507672"/>
                    <a:pt x="1276350" y="1616528"/>
                    <a:pt x="1722664" y="1894114"/>
                  </a:cubicBezTo>
                  <a:cubicBezTo>
                    <a:pt x="2168978" y="2171700"/>
                    <a:pt x="2823481" y="2615293"/>
                    <a:pt x="2857499" y="2857500"/>
                  </a:cubicBezTo>
                  <a:cubicBezTo>
                    <a:pt x="2891517" y="3099707"/>
                    <a:pt x="2081892" y="3205843"/>
                    <a:pt x="1926771" y="3347357"/>
                  </a:cubicBezTo>
                  <a:cubicBezTo>
                    <a:pt x="1771650" y="3488871"/>
                    <a:pt x="1926771" y="3706586"/>
                    <a:pt x="1926771" y="3706586"/>
                  </a:cubicBezTo>
                  <a:cubicBezTo>
                    <a:pt x="1926771" y="3767818"/>
                    <a:pt x="1895475" y="3714750"/>
                    <a:pt x="1926771" y="3714750"/>
                  </a:cubicBezTo>
                </a:path>
              </a:pathLst>
            </a:cu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435" name="TextBox 146">
            <a:extLst>
              <a:ext uri="{FF2B5EF4-FFF2-40B4-BE49-F238E27FC236}">
                <a16:creationId xmlns:a16="http://schemas.microsoft.com/office/drawing/2014/main" id="{44345D42-E37F-4469-A19B-715B2D5B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038600"/>
            <a:ext cx="472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Disturbances from AC mains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Conducted noise: via cables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Radiated noise: via E/M fields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Couplings between cables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Grounding cables</a:t>
            </a:r>
          </a:p>
        </p:txBody>
      </p:sp>
      <p:grpSp>
        <p:nvGrpSpPr>
          <p:cNvPr id="16436" name="Group 152">
            <a:extLst>
              <a:ext uri="{FF2B5EF4-FFF2-40B4-BE49-F238E27FC236}">
                <a16:creationId xmlns:a16="http://schemas.microsoft.com/office/drawing/2014/main" id="{3CFDBD18-E577-4196-9322-63EAE7062FB0}"/>
              </a:ext>
            </a:extLst>
          </p:cNvPr>
          <p:cNvGrpSpPr>
            <a:grpSpLocks/>
          </p:cNvGrpSpPr>
          <p:nvPr/>
        </p:nvGrpSpPr>
        <p:grpSpPr bwMode="auto">
          <a:xfrm rot="-2157157">
            <a:off x="7226300" y="2379663"/>
            <a:ext cx="336550" cy="46037"/>
            <a:chOff x="4732565" y="3426016"/>
            <a:chExt cx="480784" cy="80009"/>
          </a:xfrm>
        </p:grpSpPr>
        <p:cxnSp>
          <p:nvCxnSpPr>
            <p:cNvPr id="16445" name="Straight Connector 149">
              <a:extLst>
                <a:ext uri="{FF2B5EF4-FFF2-40B4-BE49-F238E27FC236}">
                  <a16:creationId xmlns:a16="http://schemas.microsoft.com/office/drawing/2014/main" id="{3E2AD10B-9785-4085-9993-05C0133920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32565" y="3426016"/>
              <a:ext cx="288470" cy="825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6" name="Straight Connector 150">
              <a:extLst>
                <a:ext uri="{FF2B5EF4-FFF2-40B4-BE49-F238E27FC236}">
                  <a16:creationId xmlns:a16="http://schemas.microsoft.com/office/drawing/2014/main" id="{3CD6A4AC-0F6A-4881-89CB-EE8AA746FF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3426016"/>
              <a:ext cx="144235" cy="79184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7" name="Straight Arrow Connector 151">
              <a:extLst>
                <a:ext uri="{FF2B5EF4-FFF2-40B4-BE49-F238E27FC236}">
                  <a16:creationId xmlns:a16="http://schemas.microsoft.com/office/drawing/2014/main" id="{EC73FD43-50F9-486C-BE6E-B74E445523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3505200"/>
              <a:ext cx="336549" cy="825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37" name="Group 153">
            <a:extLst>
              <a:ext uri="{FF2B5EF4-FFF2-40B4-BE49-F238E27FC236}">
                <a16:creationId xmlns:a16="http://schemas.microsoft.com/office/drawing/2014/main" id="{87D2C7D3-B525-4912-A719-918305913A0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81200"/>
            <a:ext cx="481013" cy="79375"/>
            <a:chOff x="4648200" y="2362200"/>
            <a:chExt cx="762000" cy="153988"/>
          </a:xfrm>
        </p:grpSpPr>
        <p:cxnSp>
          <p:nvCxnSpPr>
            <p:cNvPr id="16442" name="Straight Connector 154">
              <a:extLst>
                <a:ext uri="{FF2B5EF4-FFF2-40B4-BE49-F238E27FC236}">
                  <a16:creationId xmlns:a16="http://schemas.microsoft.com/office/drawing/2014/main" id="{53463315-7C46-4713-B8E7-F5F65242BF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2362200"/>
              <a:ext cx="457200" cy="1588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3" name="Straight Connector 155">
              <a:extLst>
                <a:ext uri="{FF2B5EF4-FFF2-40B4-BE49-F238E27FC236}">
                  <a16:creationId xmlns:a16="http://schemas.microsoft.com/office/drawing/2014/main" id="{C11776F3-178E-47E2-BFD1-BCEA6B66CB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76800" y="2362200"/>
              <a:ext cx="228600" cy="152400"/>
            </a:xfrm>
            <a:prstGeom prst="line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4" name="Straight Arrow Connector 156">
              <a:extLst>
                <a:ext uri="{FF2B5EF4-FFF2-40B4-BE49-F238E27FC236}">
                  <a16:creationId xmlns:a16="http://schemas.microsoft.com/office/drawing/2014/main" id="{6E3EC46C-02AB-4DE5-819C-C9ACDD7B32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533400" cy="1588"/>
            </a:xfrm>
            <a:prstGeom prst="straightConnector1">
              <a:avLst/>
            </a:prstGeom>
            <a:noFill/>
            <a:ln w="12700" cap="sq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438" name="TextBox 113">
            <a:extLst>
              <a:ext uri="{FF2B5EF4-FFF2-40B4-BE49-F238E27FC236}">
                <a16:creationId xmlns:a16="http://schemas.microsoft.com/office/drawing/2014/main" id="{2E6656CF-FB03-4240-BA29-97AA00A2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00200"/>
            <a:ext cx="99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rgbClr val="FF0000"/>
                </a:solidFill>
              </a:rPr>
              <a:t>Conducted EMI</a:t>
            </a:r>
          </a:p>
        </p:txBody>
      </p:sp>
      <p:sp>
        <p:nvSpPr>
          <p:cNvPr id="16439" name="TextBox 115">
            <a:extLst>
              <a:ext uri="{FF2B5EF4-FFF2-40B4-BE49-F238E27FC236}">
                <a16:creationId xmlns:a16="http://schemas.microsoft.com/office/drawing/2014/main" id="{DC6FE8EE-0736-4600-9497-FEA3B2B4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14600"/>
            <a:ext cx="990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FF0000"/>
                </a:solidFill>
              </a:rPr>
              <a:t>ESD</a:t>
            </a:r>
          </a:p>
        </p:txBody>
      </p:sp>
      <p:sp>
        <p:nvSpPr>
          <p:cNvPr id="16440" name="TextBox 116">
            <a:extLst>
              <a:ext uri="{FF2B5EF4-FFF2-40B4-BE49-F238E27FC236}">
                <a16:creationId xmlns:a16="http://schemas.microsoft.com/office/drawing/2014/main" id="{461CFA32-0DEB-4BAE-8772-B4899E014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076700"/>
            <a:ext cx="99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rgbClr val="3333CC"/>
                </a:solidFill>
              </a:rPr>
              <a:t>Radiated Coupling</a:t>
            </a:r>
          </a:p>
        </p:txBody>
      </p:sp>
      <p:sp>
        <p:nvSpPr>
          <p:cNvPr id="16441" name="TextBox 117">
            <a:extLst>
              <a:ext uri="{FF2B5EF4-FFF2-40B4-BE49-F238E27FC236}">
                <a16:creationId xmlns:a16="http://schemas.microsoft.com/office/drawing/2014/main" id="{BE62E59B-3DD3-4F48-BCBF-F033DDDE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99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>
                <a:solidFill>
                  <a:srgbClr val="FF0000"/>
                </a:solidFill>
              </a:rPr>
              <a:t>Near Field Coupling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20A7-A5A0-4C46-AF5F-5673CAF9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Shielding against E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112B5-CE3D-493A-8D1D-A4DE83942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E31B91-0D44-4D45-A461-75B019D1ACDA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C700DE0-8424-4807-8AA7-9A426BEA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03350"/>
            <a:ext cx="8001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u="sng"/>
              <a:t>Equivalent circuit: Shielding against external E field</a:t>
            </a:r>
          </a:p>
        </p:txBody>
      </p:sp>
      <p:grpSp>
        <p:nvGrpSpPr>
          <p:cNvPr id="48133" name="Group 23">
            <a:extLst>
              <a:ext uri="{FF2B5EF4-FFF2-40B4-BE49-F238E27FC236}">
                <a16:creationId xmlns:a16="http://schemas.microsoft.com/office/drawing/2014/main" id="{C00A6100-CE4D-4ACD-8FA6-63EC572F49CA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2647950"/>
            <a:ext cx="228600" cy="1219200"/>
            <a:chOff x="3984" y="2400"/>
            <a:chExt cx="96" cy="672"/>
          </a:xfrm>
        </p:grpSpPr>
        <p:sp>
          <p:nvSpPr>
            <p:cNvPr id="48157" name="Line 24">
              <a:extLst>
                <a:ext uri="{FF2B5EF4-FFF2-40B4-BE49-F238E27FC236}">
                  <a16:creationId xmlns:a16="http://schemas.microsoft.com/office/drawing/2014/main" id="{8F463D1B-08AA-4622-A338-9FA13AD4B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8" name="Line 25">
              <a:extLst>
                <a:ext uri="{FF2B5EF4-FFF2-40B4-BE49-F238E27FC236}">
                  <a16:creationId xmlns:a16="http://schemas.microsoft.com/office/drawing/2014/main" id="{F25D17E4-A218-4B21-8665-3E1BB423B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83"/>
              <a:ext cx="9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9" name="Line 26">
              <a:extLst>
                <a:ext uri="{FF2B5EF4-FFF2-40B4-BE49-F238E27FC236}">
                  <a16:creationId xmlns:a16="http://schemas.microsoft.com/office/drawing/2014/main" id="{0740F3BE-47CA-47A5-879E-65E257EFB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2" y="240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0" name="Line 27">
              <a:extLst>
                <a:ext uri="{FF2B5EF4-FFF2-40B4-BE49-F238E27FC236}">
                  <a16:creationId xmlns:a16="http://schemas.microsoft.com/office/drawing/2014/main" id="{8731F10F-A05D-4264-8C10-C08B2D4B2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278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134" name="Group 14">
            <a:extLst>
              <a:ext uri="{FF2B5EF4-FFF2-40B4-BE49-F238E27FC236}">
                <a16:creationId xmlns:a16="http://schemas.microsoft.com/office/drawing/2014/main" id="{646664B2-E550-4133-A58A-07F8F4AC6F12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3841750"/>
            <a:ext cx="274637" cy="228600"/>
            <a:chOff x="379" y="3403"/>
            <a:chExt cx="173" cy="144"/>
          </a:xfrm>
        </p:grpSpPr>
        <p:sp>
          <p:nvSpPr>
            <p:cNvPr id="48153" name="Line 15">
              <a:extLst>
                <a:ext uri="{FF2B5EF4-FFF2-40B4-BE49-F238E27FC236}">
                  <a16:creationId xmlns:a16="http://schemas.microsoft.com/office/drawing/2014/main" id="{E07113B4-D268-41D5-B923-59C86D956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" y="3475"/>
              <a:ext cx="1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4" name="Line 16">
              <a:extLst>
                <a:ext uri="{FF2B5EF4-FFF2-40B4-BE49-F238E27FC236}">
                  <a16:creationId xmlns:a16="http://schemas.microsoft.com/office/drawing/2014/main" id="{BBF96F42-76E1-4DF3-B998-20B28E8BE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" y="3511"/>
              <a:ext cx="1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5" name="Line 17">
              <a:extLst>
                <a:ext uri="{FF2B5EF4-FFF2-40B4-BE49-F238E27FC236}">
                  <a16:creationId xmlns:a16="http://schemas.microsoft.com/office/drawing/2014/main" id="{F1F8D8B9-3220-4B4A-B015-63A61628A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" y="3547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6" name="Line 18">
              <a:extLst>
                <a:ext uri="{FF2B5EF4-FFF2-40B4-BE49-F238E27FC236}">
                  <a16:creationId xmlns:a16="http://schemas.microsoft.com/office/drawing/2014/main" id="{381588E9-2D2C-40B4-A679-BC28004298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" y="34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135" name="Line 19">
            <a:extLst>
              <a:ext uri="{FF2B5EF4-FFF2-40B4-BE49-F238E27FC236}">
                <a16:creationId xmlns:a16="http://schemas.microsoft.com/office/drawing/2014/main" id="{96A8EF48-F13F-47BA-B47F-9BAE8135C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841750"/>
            <a:ext cx="845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36" name="Oval 20">
            <a:extLst>
              <a:ext uri="{FF2B5EF4-FFF2-40B4-BE49-F238E27FC236}">
                <a16:creationId xmlns:a16="http://schemas.microsoft.com/office/drawing/2014/main" id="{A2197B3E-41F3-465B-B089-9D652B55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279650"/>
            <a:ext cx="381000" cy="381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G</a:t>
            </a:r>
          </a:p>
        </p:txBody>
      </p:sp>
      <p:sp>
        <p:nvSpPr>
          <p:cNvPr id="48137" name="Oval 21">
            <a:extLst>
              <a:ext uri="{FF2B5EF4-FFF2-40B4-BE49-F238E27FC236}">
                <a16:creationId xmlns:a16="http://schemas.microsoft.com/office/drawing/2014/main" id="{CF8526B3-7FD0-4AE5-B558-60FB9116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2241550"/>
            <a:ext cx="381000" cy="381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R</a:t>
            </a:r>
          </a:p>
        </p:txBody>
      </p:sp>
      <p:sp>
        <p:nvSpPr>
          <p:cNvPr id="48138" name="Oval 22">
            <a:extLst>
              <a:ext uri="{FF2B5EF4-FFF2-40B4-BE49-F238E27FC236}">
                <a16:creationId xmlns:a16="http://schemas.microsoft.com/office/drawing/2014/main" id="{AACF23A1-EF0D-4F11-8B16-544B3E55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1784350"/>
            <a:ext cx="1333500" cy="13335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29FF29"/>
              </a:solidFill>
            </a:endParaRPr>
          </a:p>
        </p:txBody>
      </p:sp>
      <p:grpSp>
        <p:nvGrpSpPr>
          <p:cNvPr id="48139" name="Group 28">
            <a:extLst>
              <a:ext uri="{FF2B5EF4-FFF2-40B4-BE49-F238E27FC236}">
                <a16:creationId xmlns:a16="http://schemas.microsoft.com/office/drawing/2014/main" id="{F7AA24F2-6070-43BF-A4A3-9590CDAAD45E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687638" y="1839912"/>
            <a:ext cx="196850" cy="1247775"/>
            <a:chOff x="3984" y="2400"/>
            <a:chExt cx="96" cy="672"/>
          </a:xfrm>
        </p:grpSpPr>
        <p:sp>
          <p:nvSpPr>
            <p:cNvPr id="48149" name="Line 29">
              <a:extLst>
                <a:ext uri="{FF2B5EF4-FFF2-40B4-BE49-F238E27FC236}">
                  <a16:creationId xmlns:a16="http://schemas.microsoft.com/office/drawing/2014/main" id="{187BE6E5-92E8-4A8F-9AD0-2AEEAEDF1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0" name="Line 30">
              <a:extLst>
                <a:ext uri="{FF2B5EF4-FFF2-40B4-BE49-F238E27FC236}">
                  <a16:creationId xmlns:a16="http://schemas.microsoft.com/office/drawing/2014/main" id="{5248D86E-B82D-49B6-B85A-A50A723BF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783"/>
              <a:ext cx="9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1" name="Line 31">
              <a:extLst>
                <a:ext uri="{FF2B5EF4-FFF2-40B4-BE49-F238E27FC236}">
                  <a16:creationId xmlns:a16="http://schemas.microsoft.com/office/drawing/2014/main" id="{DBC72B0A-C077-4EF0-ADAE-5E806BE2E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2" y="240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2" name="Line 32">
              <a:extLst>
                <a:ext uri="{FF2B5EF4-FFF2-40B4-BE49-F238E27FC236}">
                  <a16:creationId xmlns:a16="http://schemas.microsoft.com/office/drawing/2014/main" id="{A7B5C1C7-DCAA-4A52-A537-E1B541976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278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140" name="Line 33">
            <a:extLst>
              <a:ext uri="{FF2B5EF4-FFF2-40B4-BE49-F238E27FC236}">
                <a16:creationId xmlns:a16="http://schemas.microsoft.com/office/drawing/2014/main" id="{23A35D8E-7C93-43BA-8F3E-E2F8564F83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1300" y="3117850"/>
            <a:ext cx="0" cy="723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41" name="Freeform 34">
            <a:extLst>
              <a:ext uri="{FF2B5EF4-FFF2-40B4-BE49-F238E27FC236}">
                <a16:creationId xmlns:a16="http://schemas.microsoft.com/office/drawing/2014/main" id="{A8AC7A90-11DB-488A-9529-AF9978D17A10}"/>
              </a:ext>
            </a:extLst>
          </p:cNvPr>
          <p:cNvSpPr>
            <a:spLocks/>
          </p:cNvSpPr>
          <p:nvPr/>
        </p:nvSpPr>
        <p:spPr bwMode="auto">
          <a:xfrm>
            <a:off x="2082800" y="2622550"/>
            <a:ext cx="1816100" cy="1104900"/>
          </a:xfrm>
          <a:custGeom>
            <a:avLst/>
            <a:gdLst>
              <a:gd name="T0" fmla="*/ 355600 w 1144"/>
              <a:gd name="T1" fmla="*/ 0 h 696"/>
              <a:gd name="T2" fmla="*/ 1117600 w 1144"/>
              <a:gd name="T3" fmla="*/ 76200 h 696"/>
              <a:gd name="T4" fmla="*/ 1346200 w 1144"/>
              <a:gd name="T5" fmla="*/ 381000 h 696"/>
              <a:gd name="T6" fmla="*/ 1651000 w 1144"/>
              <a:gd name="T7" fmla="*/ 533400 h 696"/>
              <a:gd name="T8" fmla="*/ 1803400 w 1144"/>
              <a:gd name="T9" fmla="*/ 838200 h 696"/>
              <a:gd name="T10" fmla="*/ 1574800 w 1144"/>
              <a:gd name="T11" fmla="*/ 1066800 h 696"/>
              <a:gd name="T12" fmla="*/ 1041400 w 1144"/>
              <a:gd name="T13" fmla="*/ 1066800 h 696"/>
              <a:gd name="T14" fmla="*/ 431800 w 1144"/>
              <a:gd name="T15" fmla="*/ 990600 h 696"/>
              <a:gd name="T16" fmla="*/ 50800 w 1144"/>
              <a:gd name="T17" fmla="*/ 685800 h 696"/>
              <a:gd name="T18" fmla="*/ 127000 w 1144"/>
              <a:gd name="T19" fmla="*/ 228600 h 6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4"/>
              <a:gd name="T31" fmla="*/ 0 h 696"/>
              <a:gd name="T32" fmla="*/ 1144 w 1144"/>
              <a:gd name="T33" fmla="*/ 696 h 6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4" h="696">
                <a:moveTo>
                  <a:pt x="224" y="0"/>
                </a:moveTo>
                <a:cubicBezTo>
                  <a:pt x="412" y="4"/>
                  <a:pt x="600" y="8"/>
                  <a:pt x="704" y="48"/>
                </a:cubicBezTo>
                <a:cubicBezTo>
                  <a:pt x="808" y="88"/>
                  <a:pt x="792" y="192"/>
                  <a:pt x="848" y="240"/>
                </a:cubicBezTo>
                <a:cubicBezTo>
                  <a:pt x="904" y="288"/>
                  <a:pt x="992" y="288"/>
                  <a:pt x="1040" y="336"/>
                </a:cubicBezTo>
                <a:cubicBezTo>
                  <a:pt x="1088" y="384"/>
                  <a:pt x="1144" y="472"/>
                  <a:pt x="1136" y="528"/>
                </a:cubicBezTo>
                <a:cubicBezTo>
                  <a:pt x="1128" y="584"/>
                  <a:pt x="1072" y="648"/>
                  <a:pt x="992" y="672"/>
                </a:cubicBezTo>
                <a:cubicBezTo>
                  <a:pt x="912" y="696"/>
                  <a:pt x="776" y="680"/>
                  <a:pt x="656" y="672"/>
                </a:cubicBezTo>
                <a:cubicBezTo>
                  <a:pt x="536" y="664"/>
                  <a:pt x="376" y="664"/>
                  <a:pt x="272" y="624"/>
                </a:cubicBezTo>
                <a:cubicBezTo>
                  <a:pt x="168" y="584"/>
                  <a:pt x="64" y="512"/>
                  <a:pt x="32" y="432"/>
                </a:cubicBezTo>
                <a:cubicBezTo>
                  <a:pt x="0" y="352"/>
                  <a:pt x="72" y="184"/>
                  <a:pt x="80" y="14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42" name="Rectangle 35">
            <a:extLst>
              <a:ext uri="{FF2B5EF4-FFF2-40B4-BE49-F238E27FC236}">
                <a16:creationId xmlns:a16="http://schemas.microsoft.com/office/drawing/2014/main" id="{9381A009-C3F1-4537-A9A2-0CF10749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03550"/>
            <a:ext cx="1096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/>
              <a:t>I</a:t>
            </a:r>
            <a:r>
              <a:rPr lang="en-US" altLang="en-US" sz="1000" baseline="-25000"/>
              <a:t>GS</a:t>
            </a:r>
          </a:p>
        </p:txBody>
      </p:sp>
      <p:sp>
        <p:nvSpPr>
          <p:cNvPr id="48143" name="Rectangle 36">
            <a:extLst>
              <a:ext uri="{FF2B5EF4-FFF2-40B4-BE49-F238E27FC236}">
                <a16:creationId xmlns:a16="http://schemas.microsoft.com/office/drawing/2014/main" id="{2B0710BD-DDAD-4B04-8B5D-9385E991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4150"/>
            <a:ext cx="525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200"/>
              <a:t> </a:t>
            </a:r>
            <a:r>
              <a:rPr lang="en-US" altLang="en-US" sz="1400"/>
              <a:t>A current is coupled into the shield through stray capacitances</a:t>
            </a:r>
          </a:p>
          <a:p>
            <a:pPr lvl="1">
              <a:buFontTx/>
              <a:buChar char="–"/>
            </a:pPr>
            <a:r>
              <a:rPr lang="en-US" altLang="en-US" sz="1200"/>
              <a:t>Capacitance to shield</a:t>
            </a:r>
          </a:p>
          <a:p>
            <a:pPr lvl="1">
              <a:buFontTx/>
              <a:buChar char="–"/>
            </a:pPr>
            <a:r>
              <a:rPr lang="en-US" altLang="en-US" sz="1200"/>
              <a:t>Capacitance to ground</a:t>
            </a:r>
          </a:p>
          <a:p>
            <a:pPr lvl="1">
              <a:buFontTx/>
              <a:buChar char="–"/>
            </a:pPr>
            <a:endParaRPr lang="en-US" altLang="en-US" sz="120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400">
                <a:cs typeface="Arial" panose="020B0604020202020204" pitchFamily="34" charset="0"/>
              </a:rPr>
              <a:t> Performant shield is only achieved if current can flow easily</a:t>
            </a:r>
          </a:p>
          <a:p>
            <a:pPr lvl="1">
              <a:buFontTx/>
              <a:buChar char="–"/>
            </a:pPr>
            <a:r>
              <a:rPr lang="en-US" altLang="en-US" sz="1200">
                <a:cs typeface="Arial" panose="020B0604020202020204" pitchFamily="34" charset="0"/>
              </a:rPr>
              <a:t>E field shielding is achieved by grounding one side only.</a:t>
            </a:r>
          </a:p>
          <a:p>
            <a:pPr lvl="1">
              <a:buFontTx/>
              <a:buChar char="–"/>
            </a:pPr>
            <a:r>
              <a:rPr lang="en-US" altLang="en-US" sz="1200">
                <a:cs typeface="Arial" panose="020B0604020202020204" pitchFamily="34" charset="0"/>
              </a:rPr>
              <a:t>Connectors must be metallic, all around bonded to the shield, without straps, capacitors or resistors.</a:t>
            </a:r>
          </a:p>
          <a:p>
            <a:pPr lvl="1">
              <a:buFontTx/>
              <a:buChar char="–"/>
            </a:pPr>
            <a:r>
              <a:rPr lang="en-US" altLang="en-US" sz="1200">
                <a:cs typeface="Arial" panose="020B0604020202020204" pitchFamily="34" charset="0"/>
              </a:rPr>
              <a:t>Enclosure must be well bonded to the equipotential network.</a:t>
            </a:r>
            <a:endParaRPr lang="el-GR" altLang="en-US" sz="1200">
              <a:cs typeface="Arial" panose="020B0604020202020204" pitchFamily="34" charset="0"/>
            </a:endParaRPr>
          </a:p>
        </p:txBody>
      </p:sp>
      <p:pic>
        <p:nvPicPr>
          <p:cNvPr id="48144" name="Picture 38" descr="step14_b">
            <a:extLst>
              <a:ext uri="{FF2B5EF4-FFF2-40B4-BE49-F238E27FC236}">
                <a16:creationId xmlns:a16="http://schemas.microsoft.com/office/drawing/2014/main" id="{2F975516-22C2-4ED8-BF0D-CB330A09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677988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39" descr="step_12">
            <a:extLst>
              <a:ext uri="{FF2B5EF4-FFF2-40B4-BE49-F238E27FC236}">
                <a16:creationId xmlns:a16="http://schemas.microsoft.com/office/drawing/2014/main" id="{723D6360-F5D0-461A-A8C9-E2A58954B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3083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Rectangle 40">
            <a:extLst>
              <a:ext uri="{FF2B5EF4-FFF2-40B4-BE49-F238E27FC236}">
                <a16:creationId xmlns:a16="http://schemas.microsoft.com/office/drawing/2014/main" id="{B8A9E693-C091-499C-8C3C-3FA17928A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089150"/>
            <a:ext cx="1096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v</a:t>
            </a:r>
            <a:r>
              <a:rPr lang="en-US" altLang="en-US" sz="1000" baseline="-25000"/>
              <a:t>GS</a:t>
            </a:r>
          </a:p>
        </p:txBody>
      </p:sp>
      <p:sp>
        <p:nvSpPr>
          <p:cNvPr id="48147" name="Rectangle 41">
            <a:extLst>
              <a:ext uri="{FF2B5EF4-FFF2-40B4-BE49-F238E27FC236}">
                <a16:creationId xmlns:a16="http://schemas.microsoft.com/office/drawing/2014/main" id="{B807D232-37A0-4FB5-8C2F-94C32E8E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55950"/>
            <a:ext cx="1096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v</a:t>
            </a:r>
            <a:r>
              <a:rPr lang="en-US" altLang="en-US" sz="1000" baseline="-25000"/>
              <a:t>GE</a:t>
            </a:r>
          </a:p>
        </p:txBody>
      </p:sp>
      <p:pic>
        <p:nvPicPr>
          <p:cNvPr id="48148" name="Picture 42">
            <a:extLst>
              <a:ext uri="{FF2B5EF4-FFF2-40B4-BE49-F238E27FC236}">
                <a16:creationId xmlns:a16="http://schemas.microsoft.com/office/drawing/2014/main" id="{AE816624-A7B2-458D-832A-45BA9015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4984750"/>
            <a:ext cx="2057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2D68-3768-48A1-8265-B3ECE4F0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About grounding both 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A8633-8FAA-4688-93AA-AD9527193E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58FCD7-DE87-4267-AFC3-4D9C0854450B}" type="slidenum">
              <a:rPr lang="en-US" altLang="en-US"/>
              <a:pPr/>
              <a:t>41</a:t>
            </a:fld>
            <a:endParaRPr lang="en-US" altLang="en-US"/>
          </a:p>
        </p:txBody>
      </p:sp>
      <p:grpSp>
        <p:nvGrpSpPr>
          <p:cNvPr id="49156" name="Group 51">
            <a:extLst>
              <a:ext uri="{FF2B5EF4-FFF2-40B4-BE49-F238E27FC236}">
                <a16:creationId xmlns:a16="http://schemas.microsoft.com/office/drawing/2014/main" id="{2816B38E-CE49-4731-85E3-A415D331769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038600"/>
            <a:ext cx="6248400" cy="2438400"/>
            <a:chOff x="672" y="1920"/>
            <a:chExt cx="3936" cy="1536"/>
          </a:xfrm>
        </p:grpSpPr>
        <p:sp>
          <p:nvSpPr>
            <p:cNvPr id="49158" name="Line 2">
              <a:extLst>
                <a:ext uri="{FF2B5EF4-FFF2-40B4-BE49-F238E27FC236}">
                  <a16:creationId xmlns:a16="http://schemas.microsoft.com/office/drawing/2014/main" id="{F596F659-BC91-4546-986E-E9E379E02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496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9159" name="Group 7">
              <a:extLst>
                <a:ext uri="{FF2B5EF4-FFF2-40B4-BE49-F238E27FC236}">
                  <a16:creationId xmlns:a16="http://schemas.microsoft.com/office/drawing/2014/main" id="{87948323-7396-4DC3-814F-9F199ADAE9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832"/>
              <a:ext cx="192" cy="336"/>
              <a:chOff x="1248" y="2832"/>
              <a:chExt cx="192" cy="336"/>
            </a:xfrm>
          </p:grpSpPr>
          <p:sp>
            <p:nvSpPr>
              <p:cNvPr id="49192" name="Line 8">
                <a:extLst>
                  <a:ext uri="{FF2B5EF4-FFF2-40B4-BE49-F238E27FC236}">
                    <a16:creationId xmlns:a16="http://schemas.microsoft.com/office/drawing/2014/main" id="{BD2D2596-7900-43A0-9439-A32E77C48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0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93" name="Line 9">
                <a:extLst>
                  <a:ext uri="{FF2B5EF4-FFF2-40B4-BE49-F238E27FC236}">
                    <a16:creationId xmlns:a16="http://schemas.microsoft.com/office/drawing/2014/main" id="{53103450-58C9-4CCC-8AE9-4BDADD921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7" y="3132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94" name="Line 10">
                <a:extLst>
                  <a:ext uri="{FF2B5EF4-FFF2-40B4-BE49-F238E27FC236}">
                    <a16:creationId xmlns:a16="http://schemas.microsoft.com/office/drawing/2014/main" id="{F1F57D5C-6CDE-4913-94B2-4C870B37E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3" y="3168"/>
                <a:ext cx="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95" name="Line 11">
                <a:extLst>
                  <a:ext uri="{FF2B5EF4-FFF2-40B4-BE49-F238E27FC236}">
                    <a16:creationId xmlns:a16="http://schemas.microsoft.com/office/drawing/2014/main" id="{08BA7CE4-1D7E-45BB-890D-66B169914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4" y="2832"/>
                <a:ext cx="3" cy="2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160" name="Line 17">
              <a:extLst>
                <a:ext uri="{FF2B5EF4-FFF2-40B4-BE49-F238E27FC236}">
                  <a16:creationId xmlns:a16="http://schemas.microsoft.com/office/drawing/2014/main" id="{903205CA-3EC9-4145-B03B-7A25F2B86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976"/>
              <a:ext cx="39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1" name="Rectangle 18">
              <a:extLst>
                <a:ext uri="{FF2B5EF4-FFF2-40B4-BE49-F238E27FC236}">
                  <a16:creationId xmlns:a16="http://schemas.microsoft.com/office/drawing/2014/main" id="{0F12F480-D585-4754-A1C2-9FFABF82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880"/>
              <a:ext cx="336" cy="14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r, l</a:t>
              </a:r>
            </a:p>
          </p:txBody>
        </p:sp>
        <p:sp>
          <p:nvSpPr>
            <p:cNvPr id="49162" name="Rectangle 19">
              <a:extLst>
                <a:ext uri="{FF2B5EF4-FFF2-40B4-BE49-F238E27FC236}">
                  <a16:creationId xmlns:a16="http://schemas.microsoft.com/office/drawing/2014/main" id="{D3E5A26B-8CFD-406E-ABC0-F871A8323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064"/>
              <a:ext cx="766" cy="7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63" name="Rectangle 20">
              <a:extLst>
                <a:ext uri="{FF2B5EF4-FFF2-40B4-BE49-F238E27FC236}">
                  <a16:creationId xmlns:a16="http://schemas.microsoft.com/office/drawing/2014/main" id="{7631419F-DF5A-4B1D-B3C6-728AC5295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352"/>
              <a:ext cx="6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u="sng"/>
                <a:t>AC/DC Conv.</a:t>
              </a:r>
              <a:endParaRPr lang="en-US" altLang="en-US" sz="2800"/>
            </a:p>
          </p:txBody>
        </p:sp>
        <p:sp>
          <p:nvSpPr>
            <p:cNvPr id="49164" name="Line 21">
              <a:extLst>
                <a:ext uri="{FF2B5EF4-FFF2-40B4-BE49-F238E27FC236}">
                  <a16:creationId xmlns:a16="http://schemas.microsoft.com/office/drawing/2014/main" id="{C032D3EA-7E27-4628-A663-E72DE31D0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5" name="Line 22">
              <a:extLst>
                <a:ext uri="{FF2B5EF4-FFF2-40B4-BE49-F238E27FC236}">
                  <a16:creationId xmlns:a16="http://schemas.microsoft.com/office/drawing/2014/main" id="{8FAF1EDE-8C68-4086-9A0B-5DC7C18D2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4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6" name="Rectangle 23">
              <a:extLst>
                <a:ext uri="{FF2B5EF4-FFF2-40B4-BE49-F238E27FC236}">
                  <a16:creationId xmlns:a16="http://schemas.microsoft.com/office/drawing/2014/main" id="{AE54EA13-C88F-4A5E-A342-57EBD887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064"/>
              <a:ext cx="766" cy="7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67" name="Rectangle 24">
              <a:extLst>
                <a:ext uri="{FF2B5EF4-FFF2-40B4-BE49-F238E27FC236}">
                  <a16:creationId xmlns:a16="http://schemas.microsoft.com/office/drawing/2014/main" id="{1F579BC0-2930-4D07-99BF-BFB9D19B0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256"/>
              <a:ext cx="3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u="sng"/>
                <a:t>Load</a:t>
              </a:r>
              <a:endParaRPr lang="en-US" altLang="en-US" sz="2800"/>
            </a:p>
          </p:txBody>
        </p:sp>
        <p:sp>
          <p:nvSpPr>
            <p:cNvPr id="49168" name="Rectangle 25">
              <a:extLst>
                <a:ext uri="{FF2B5EF4-FFF2-40B4-BE49-F238E27FC236}">
                  <a16:creationId xmlns:a16="http://schemas.microsoft.com/office/drawing/2014/main" id="{5484D262-33F0-4B6B-90EE-7767EE838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256"/>
              <a:ext cx="57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69" name="AutoShape 26">
              <a:extLst>
                <a:ext uri="{FF2B5EF4-FFF2-40B4-BE49-F238E27FC236}">
                  <a16:creationId xmlns:a16="http://schemas.microsoft.com/office/drawing/2014/main" id="{1F09A49D-E6B4-4076-8BBB-D54227AD7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96"/>
              <a:ext cx="144" cy="288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0" name="Rectangle 27">
              <a:extLst>
                <a:ext uri="{FF2B5EF4-FFF2-40B4-BE49-F238E27FC236}">
                  <a16:creationId xmlns:a16="http://schemas.microsoft.com/office/drawing/2014/main" id="{BBDB9FC6-6091-4C7D-BE0A-B3CA7348E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u="sng"/>
                <a:t>Coupling</a:t>
              </a:r>
              <a:endParaRPr lang="en-US" altLang="en-US" sz="2800"/>
            </a:p>
          </p:txBody>
        </p:sp>
        <p:sp>
          <p:nvSpPr>
            <p:cNvPr id="49171" name="Rectangle 29">
              <a:extLst>
                <a:ext uri="{FF2B5EF4-FFF2-40B4-BE49-F238E27FC236}">
                  <a16:creationId xmlns:a16="http://schemas.microsoft.com/office/drawing/2014/main" id="{79029DDD-9BF4-433D-89DE-B00413280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0"/>
              <a:ext cx="6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I</a:t>
              </a:r>
              <a:r>
                <a:rPr lang="en-US" altLang="en-US" sz="1000" baseline="-25000"/>
                <a:t>CM</a:t>
              </a:r>
            </a:p>
          </p:txBody>
        </p:sp>
        <p:sp>
          <p:nvSpPr>
            <p:cNvPr id="49172" name="Line 36">
              <a:extLst>
                <a:ext uri="{FF2B5EF4-FFF2-40B4-BE49-F238E27FC236}">
                  <a16:creationId xmlns:a16="http://schemas.microsoft.com/office/drawing/2014/main" id="{8D0E7E81-67D5-470A-B8AD-CE6F87982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73" name="Rectangle 37">
              <a:extLst>
                <a:ext uri="{FF2B5EF4-FFF2-40B4-BE49-F238E27FC236}">
                  <a16:creationId xmlns:a16="http://schemas.microsoft.com/office/drawing/2014/main" id="{314B4091-4412-4B56-915F-0880C3139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72"/>
              <a:ext cx="163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/>
                <a:t>Equipotential</a:t>
              </a:r>
              <a:endParaRPr lang="en-US" altLang="en-US" sz="2800"/>
            </a:p>
          </p:txBody>
        </p:sp>
        <p:sp>
          <p:nvSpPr>
            <p:cNvPr id="49174" name="Line 5">
              <a:extLst>
                <a:ext uri="{FF2B5EF4-FFF2-40B4-BE49-F238E27FC236}">
                  <a16:creationId xmlns:a16="http://schemas.microsoft.com/office/drawing/2014/main" id="{C611DA01-FC5C-4DD9-93D7-3075B9D06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30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75" name="Line 6">
              <a:extLst>
                <a:ext uri="{FF2B5EF4-FFF2-40B4-BE49-F238E27FC236}">
                  <a16:creationId xmlns:a16="http://schemas.microsoft.com/office/drawing/2014/main" id="{1CE8D277-EDA1-4097-90F4-3796F548B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40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9176" name="Group 30">
              <a:extLst>
                <a:ext uri="{FF2B5EF4-FFF2-40B4-BE49-F238E27FC236}">
                  <a16:creationId xmlns:a16="http://schemas.microsoft.com/office/drawing/2014/main" id="{D0CB64AC-36CC-49BE-9180-EF53A634D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60"/>
              <a:ext cx="1056" cy="432"/>
              <a:chOff x="2160" y="2352"/>
              <a:chExt cx="1056" cy="432"/>
            </a:xfrm>
          </p:grpSpPr>
          <p:sp>
            <p:nvSpPr>
              <p:cNvPr id="49187" name="Oval 31">
                <a:extLst>
                  <a:ext uri="{FF2B5EF4-FFF2-40B4-BE49-F238E27FC236}">
                    <a16:creationId xmlns:a16="http://schemas.microsoft.com/office/drawing/2014/main" id="{018AC4A6-E2EF-41B6-A956-163BDBF88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352"/>
                <a:ext cx="96" cy="432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88" name="Rectangle 32">
                <a:extLst>
                  <a:ext uri="{FF2B5EF4-FFF2-40B4-BE49-F238E27FC236}">
                    <a16:creationId xmlns:a16="http://schemas.microsoft.com/office/drawing/2014/main" id="{1355D712-7F52-45B3-AF05-5D39A751E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352"/>
                <a:ext cx="768" cy="432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89" name="Oval 33">
                <a:extLst>
                  <a:ext uri="{FF2B5EF4-FFF2-40B4-BE49-F238E27FC236}">
                    <a16:creationId xmlns:a16="http://schemas.microsoft.com/office/drawing/2014/main" id="{550EED61-F4A6-4BCF-BB18-AB481FFEE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352"/>
                <a:ext cx="96" cy="432"/>
              </a:xfrm>
              <a:prstGeom prst="ellipse">
                <a:avLst/>
              </a:prstGeom>
              <a:solidFill>
                <a:srgbClr val="CC99FF">
                  <a:alpha val="8313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90" name="Line 34">
                <a:extLst>
                  <a:ext uri="{FF2B5EF4-FFF2-40B4-BE49-F238E27FC236}">
                    <a16:creationId xmlns:a16="http://schemas.microsoft.com/office/drawing/2014/main" id="{7385AE7C-F6E7-48C2-8BEE-EDA6AA0EC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7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91" name="Line 35">
                <a:extLst>
                  <a:ext uri="{FF2B5EF4-FFF2-40B4-BE49-F238E27FC236}">
                    <a16:creationId xmlns:a16="http://schemas.microsoft.com/office/drawing/2014/main" id="{2C60035F-CDF2-4606-A886-3C9275809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78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9177" name="Group 38">
              <a:extLst>
                <a:ext uri="{FF2B5EF4-FFF2-40B4-BE49-F238E27FC236}">
                  <a16:creationId xmlns:a16="http://schemas.microsoft.com/office/drawing/2014/main" id="{59678676-2EB8-4EEA-95A0-18B6E62530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832"/>
              <a:ext cx="192" cy="336"/>
              <a:chOff x="1248" y="2832"/>
              <a:chExt cx="192" cy="336"/>
            </a:xfrm>
          </p:grpSpPr>
          <p:sp>
            <p:nvSpPr>
              <p:cNvPr id="49183" name="Line 39">
                <a:extLst>
                  <a:ext uri="{FF2B5EF4-FFF2-40B4-BE49-F238E27FC236}">
                    <a16:creationId xmlns:a16="http://schemas.microsoft.com/office/drawing/2014/main" id="{E5648B29-F09D-4F31-A8AD-4750FB8F5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09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84" name="Line 40">
                <a:extLst>
                  <a:ext uri="{FF2B5EF4-FFF2-40B4-BE49-F238E27FC236}">
                    <a16:creationId xmlns:a16="http://schemas.microsoft.com/office/drawing/2014/main" id="{6137F15F-2C14-4F5E-B57D-0579A1028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7" y="3132"/>
                <a:ext cx="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85" name="Line 41">
                <a:extLst>
                  <a:ext uri="{FF2B5EF4-FFF2-40B4-BE49-F238E27FC236}">
                    <a16:creationId xmlns:a16="http://schemas.microsoft.com/office/drawing/2014/main" id="{31AE500D-5930-4434-A427-82E7E029E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3" y="3168"/>
                <a:ext cx="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86" name="Line 42">
                <a:extLst>
                  <a:ext uri="{FF2B5EF4-FFF2-40B4-BE49-F238E27FC236}">
                    <a16:creationId xmlns:a16="http://schemas.microsoft.com/office/drawing/2014/main" id="{5B07ECC2-F75D-464D-BD0D-3C2990750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4" y="2832"/>
                <a:ext cx="3" cy="2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178" name="Oval 44">
              <a:extLst>
                <a:ext uri="{FF2B5EF4-FFF2-40B4-BE49-F238E27FC236}">
                  <a16:creationId xmlns:a16="http://schemas.microsoft.com/office/drawing/2014/main" id="{49A1DF4D-EEBA-4DA2-957C-E84DDA781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84"/>
              <a:ext cx="9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9" name="Rectangle 45">
              <a:extLst>
                <a:ext uri="{FF2B5EF4-FFF2-40B4-BE49-F238E27FC236}">
                  <a16:creationId xmlns:a16="http://schemas.microsoft.com/office/drawing/2014/main" id="{BF7AD070-0238-4C61-AA79-63F5BEFF9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024"/>
              <a:ext cx="8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u="sng">
                  <a:solidFill>
                    <a:srgbClr val="CC0000"/>
                  </a:solidFill>
                </a:rPr>
                <a:t>Equipotential bound</a:t>
              </a:r>
              <a:endParaRPr lang="en-US" altLang="en-US" sz="2800">
                <a:solidFill>
                  <a:srgbClr val="CC0000"/>
                </a:solidFill>
              </a:endParaRPr>
            </a:p>
          </p:txBody>
        </p:sp>
        <p:sp>
          <p:nvSpPr>
            <p:cNvPr id="49180" name="Oval 46">
              <a:extLst>
                <a:ext uri="{FF2B5EF4-FFF2-40B4-BE49-F238E27FC236}">
                  <a16:creationId xmlns:a16="http://schemas.microsoft.com/office/drawing/2014/main" id="{92822477-744F-4D3D-954A-36CE8A782F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64" y="2544"/>
              <a:ext cx="336" cy="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1" name="Oval 47">
              <a:extLst>
                <a:ext uri="{FF2B5EF4-FFF2-40B4-BE49-F238E27FC236}">
                  <a16:creationId xmlns:a16="http://schemas.microsoft.com/office/drawing/2014/main" id="{D6B9EAB3-45C2-499D-951B-66201545AB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76" y="2544"/>
              <a:ext cx="336" cy="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2" name="Rectangle 48">
              <a:extLst>
                <a:ext uri="{FF2B5EF4-FFF2-40B4-BE49-F238E27FC236}">
                  <a16:creationId xmlns:a16="http://schemas.microsoft.com/office/drawing/2014/main" id="{65E1AF2F-B40B-4451-AC37-95F24FE3D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8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u="sng">
                  <a:solidFill>
                    <a:srgbClr val="CC0000"/>
                  </a:solidFill>
                </a:rPr>
                <a:t>Shield connected on both ends</a:t>
              </a:r>
              <a:endParaRPr lang="en-US" altLang="en-US" sz="2800">
                <a:solidFill>
                  <a:srgbClr val="CC0000"/>
                </a:solidFill>
              </a:endParaRPr>
            </a:p>
          </p:txBody>
        </p:sp>
      </p:grpSp>
      <p:sp>
        <p:nvSpPr>
          <p:cNvPr id="44" name="Rectangle 50">
            <a:extLst>
              <a:ext uri="{FF2B5EF4-FFF2-40B4-BE49-F238E27FC236}">
                <a16:creationId xmlns:a16="http://schemas.microsoft.com/office/drawing/2014/main" id="{EC460968-2883-4EE2-B240-AEBE7EE69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769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Grounding of the shield: </a:t>
            </a:r>
            <a:r>
              <a:rPr lang="en-US" sz="1600" u="sng" dirty="0">
                <a:latin typeface="Arial" charset="0"/>
              </a:rPr>
              <a:t>on both ends</a:t>
            </a:r>
          </a:p>
          <a:p>
            <a:pPr>
              <a:defRPr/>
            </a:pPr>
            <a:endParaRPr lang="en-US" sz="1200" u="sng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1200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Reduced common mode loop.</a:t>
            </a:r>
          </a:p>
          <a:p>
            <a:pPr marL="742950" lvl="1" indent="-285750">
              <a:buFontTx/>
              <a:buChar char="–"/>
              <a:defRPr/>
            </a:pPr>
            <a:r>
              <a:rPr lang="en-US" sz="1200" dirty="0">
                <a:latin typeface="Arial" charset="0"/>
                <a:cs typeface="Arial" pitchFamily="34" charset="0"/>
              </a:rPr>
              <a:t>The CM current is forced to return in the shield (mutual inductance)</a:t>
            </a:r>
          </a:p>
          <a:p>
            <a:pPr marL="742950" lvl="1" indent="-285750">
              <a:buFontTx/>
              <a:buChar char="–"/>
              <a:defRPr/>
            </a:pPr>
            <a:r>
              <a:rPr lang="en-US" sz="1200" dirty="0">
                <a:latin typeface="Arial" charset="0"/>
                <a:cs typeface="Arial" pitchFamily="34" charset="0"/>
              </a:rPr>
              <a:t>CM emissions are reduced </a:t>
            </a:r>
            <a:r>
              <a:rPr lang="en-US" sz="1200" i="1" dirty="0">
                <a:latin typeface="Arial" charset="0"/>
                <a:cs typeface="Arial" pitchFamily="34" charset="0"/>
              </a:rPr>
              <a:t>radically</a:t>
            </a:r>
            <a:r>
              <a:rPr lang="en-US" sz="1200" dirty="0">
                <a:latin typeface="Arial" charset="0"/>
                <a:cs typeface="Arial" pitchFamily="34" charset="0"/>
              </a:rPr>
              <a:t>.</a:t>
            </a:r>
          </a:p>
          <a:p>
            <a:pPr marL="742950" lvl="1" indent="-285750">
              <a:buFontTx/>
              <a:buChar char="–"/>
              <a:defRPr/>
            </a:pPr>
            <a:endParaRPr lang="en-US" sz="1200" dirty="0">
              <a:latin typeface="Arial" charset="0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400" dirty="0">
                <a:latin typeface="Arial" charset="0"/>
                <a:cs typeface="Arial" pitchFamily="34" charset="0"/>
              </a:rPr>
              <a:t> Reduced electric field</a:t>
            </a:r>
          </a:p>
          <a:p>
            <a:pPr marL="742950" lvl="1" indent="-285750">
              <a:buFontTx/>
              <a:buChar char="–"/>
              <a:defRPr/>
            </a:pPr>
            <a:r>
              <a:rPr lang="en-US" sz="1200" dirty="0">
                <a:latin typeface="Arial" charset="0"/>
                <a:cs typeface="Arial" pitchFamily="34" charset="0"/>
              </a:rPr>
              <a:t>Contained within the shield</a:t>
            </a:r>
          </a:p>
          <a:p>
            <a:pPr>
              <a:buFontTx/>
              <a:buChar char="•"/>
              <a:defRPr/>
            </a:pPr>
            <a:endParaRPr lang="en-US" sz="1400" dirty="0">
              <a:latin typeface="Arial" charset="0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400" dirty="0">
                <a:latin typeface="Arial" charset="0"/>
                <a:cs typeface="Arial" pitchFamily="34" charset="0"/>
              </a:rPr>
              <a:t> Magnetic field shielding</a:t>
            </a:r>
          </a:p>
          <a:p>
            <a:pPr marL="742950" lvl="1" indent="-285750">
              <a:buFontTx/>
              <a:buChar char="–"/>
              <a:defRPr/>
            </a:pPr>
            <a:r>
              <a:rPr lang="en-US" sz="1200" dirty="0">
                <a:latin typeface="Arial" charset="0"/>
                <a:cs typeface="Arial" pitchFamily="34" charset="0"/>
              </a:rPr>
              <a:t>The inductively coupled current is cancelled in the live conductor by mutual inductance.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200" b="1" dirty="0">
              <a:latin typeface="Arial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b="1" dirty="0">
                <a:latin typeface="Arial" charset="0"/>
                <a:cs typeface="Arial" pitchFamily="34" charset="0"/>
              </a:rPr>
              <a:t>Electric field shielding is improved</a:t>
            </a:r>
          </a:p>
          <a:p>
            <a:pPr marL="742950" lvl="1" indent="-285750">
              <a:defRPr/>
            </a:pPr>
            <a:r>
              <a:rPr lang="en-US" sz="1200" dirty="0">
                <a:latin typeface="Arial" charset="0"/>
                <a:cs typeface="Arial" pitchFamily="34" charset="0"/>
              </a:rPr>
              <a:t>- Two paths instead of one!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FB4D-5E12-49CF-B9C1-1C680EA6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Shield is return path for CM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97CC7-00A7-49AC-9A2C-9EE376954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E9F42C-9F79-42BC-9EE4-96826FCF85E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150" name="Rectangle 176">
            <a:extLst>
              <a:ext uri="{FF2B5EF4-FFF2-40B4-BE49-F238E27FC236}">
                <a16:creationId xmlns:a16="http://schemas.microsoft.com/office/drawing/2014/main" id="{5D0BD416-58E6-4E22-A9DE-C7D03A51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39850"/>
            <a:ext cx="8001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u="sng"/>
              <a:t>Equivalent circuit: mutual inductance forces CM current to return into the shield</a:t>
            </a:r>
          </a:p>
        </p:txBody>
      </p:sp>
      <p:grpSp>
        <p:nvGrpSpPr>
          <p:cNvPr id="6151" name="Group 225">
            <a:extLst>
              <a:ext uri="{FF2B5EF4-FFF2-40B4-BE49-F238E27FC236}">
                <a16:creationId xmlns:a16="http://schemas.microsoft.com/office/drawing/2014/main" id="{2EA552B4-7E7D-423D-A87D-B95F3468387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797050"/>
            <a:ext cx="7315200" cy="4451350"/>
            <a:chOff x="480" y="1008"/>
            <a:chExt cx="4608" cy="2804"/>
          </a:xfrm>
        </p:grpSpPr>
        <p:pic>
          <p:nvPicPr>
            <p:cNvPr id="6152" name="Picture 217">
              <a:extLst>
                <a:ext uri="{FF2B5EF4-FFF2-40B4-BE49-F238E27FC236}">
                  <a16:creationId xmlns:a16="http://schemas.microsoft.com/office/drawing/2014/main" id="{D8123858-8DE8-4302-BD37-DD81CBBA8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08"/>
              <a:ext cx="4608" cy="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146" name="Object 4">
              <a:extLst>
                <a:ext uri="{FF2B5EF4-FFF2-40B4-BE49-F238E27FC236}">
                  <a16:creationId xmlns:a16="http://schemas.microsoft.com/office/drawing/2014/main" id="{31D3753B-0052-4EE5-B326-E943454D7A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3072"/>
            <a:ext cx="79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4" imgW="1257120" imgH="609480" progId="Equation.3">
                    <p:embed/>
                  </p:oleObj>
                </mc:Choice>
                <mc:Fallback>
                  <p:oleObj name="Equation" r:id="rId4" imgW="1257120" imgH="609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072"/>
                          <a:ext cx="792" cy="38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153" name="Picture 224">
              <a:extLst>
                <a:ext uri="{FF2B5EF4-FFF2-40B4-BE49-F238E27FC236}">
                  <a16:creationId xmlns:a16="http://schemas.microsoft.com/office/drawing/2014/main" id="{B8253D1E-23E7-4D5C-ADAA-16D716B36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48"/>
              <a:ext cx="1728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Freeform 212">
              <a:extLst>
                <a:ext uri="{FF2B5EF4-FFF2-40B4-BE49-F238E27FC236}">
                  <a16:creationId xmlns:a16="http://schemas.microsoft.com/office/drawing/2014/main" id="{1C326E02-794A-4292-B9F1-A9D81BC9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440"/>
              <a:ext cx="96" cy="384"/>
            </a:xfrm>
            <a:custGeom>
              <a:avLst/>
              <a:gdLst>
                <a:gd name="T0" fmla="*/ 96 w 144"/>
                <a:gd name="T1" fmla="*/ 0 h 384"/>
                <a:gd name="T2" fmla="*/ 0 w 144"/>
                <a:gd name="T3" fmla="*/ 192 h 384"/>
                <a:gd name="T4" fmla="*/ 96 w 1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44"/>
                <a:gd name="T10" fmla="*/ 0 h 384"/>
                <a:gd name="T11" fmla="*/ 144 w 1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84">
                  <a:moveTo>
                    <a:pt x="144" y="0"/>
                  </a:moveTo>
                  <a:cubicBezTo>
                    <a:pt x="72" y="64"/>
                    <a:pt x="0" y="128"/>
                    <a:pt x="0" y="192"/>
                  </a:cubicBezTo>
                  <a:cubicBezTo>
                    <a:pt x="0" y="256"/>
                    <a:pt x="144" y="344"/>
                    <a:pt x="144" y="38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i="1">
                <a:solidFill>
                  <a:srgbClr val="FFE701"/>
                </a:solidFill>
              </a:endParaRPr>
            </a:p>
          </p:txBody>
        </p:sp>
        <p:sp>
          <p:nvSpPr>
            <p:cNvPr id="6155" name="Line 213">
              <a:extLst>
                <a:ext uri="{FF2B5EF4-FFF2-40B4-BE49-F238E27FC236}">
                  <a16:creationId xmlns:a16="http://schemas.microsoft.com/office/drawing/2014/main" id="{7462A0F5-E784-4A37-BF3D-3C762BD91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392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Line 214">
              <a:extLst>
                <a:ext uri="{FF2B5EF4-FFF2-40B4-BE49-F238E27FC236}">
                  <a16:creationId xmlns:a16="http://schemas.microsoft.com/office/drawing/2014/main" id="{F609A76D-312F-4E5C-9664-1928E3172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824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Rectangle 215">
              <a:extLst>
                <a:ext uri="{FF2B5EF4-FFF2-40B4-BE49-F238E27FC236}">
                  <a16:creationId xmlns:a16="http://schemas.microsoft.com/office/drawing/2014/main" id="{3172903E-105A-4166-A4C6-DF45A9143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48"/>
              <a:ext cx="6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en-US" altLang="en-US" sz="1000">
                  <a:solidFill>
                    <a:srgbClr val="000000"/>
                  </a:solidFill>
                </a:rPr>
                <a:t>I</a:t>
              </a:r>
              <a:r>
                <a:rPr lang="en-US" altLang="en-US" sz="1000" baseline="-25000">
                  <a:solidFill>
                    <a:srgbClr val="000000"/>
                  </a:solidFill>
                </a:rPr>
                <a:t>CM</a:t>
              </a:r>
            </a:p>
          </p:txBody>
        </p:sp>
        <p:graphicFrame>
          <p:nvGraphicFramePr>
            <p:cNvPr id="6147" name="Object 5">
              <a:extLst>
                <a:ext uri="{FF2B5EF4-FFF2-40B4-BE49-F238E27FC236}">
                  <a16:creationId xmlns:a16="http://schemas.microsoft.com/office/drawing/2014/main" id="{DB3EEA58-89A0-4C37-940A-BBB58386CE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2016"/>
            <a:ext cx="624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7" imgW="774360" imgH="215640" progId="Equation.3">
                    <p:embed/>
                  </p:oleObj>
                </mc:Choice>
                <mc:Fallback>
                  <p:oleObj name="Equation" r:id="rId7" imgW="77436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016"/>
                          <a:ext cx="624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8" name="Rectangle 216">
              <a:extLst>
                <a:ext uri="{FF2B5EF4-FFF2-40B4-BE49-F238E27FC236}">
                  <a16:creationId xmlns:a16="http://schemas.microsoft.com/office/drawing/2014/main" id="{F7AFB8F0-7837-40B2-BD08-B64D15FFB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80"/>
              <a:ext cx="6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en-US" altLang="en-US" sz="1000">
                  <a:solidFill>
                    <a:srgbClr val="000000"/>
                  </a:solidFill>
                </a:rPr>
                <a:t>Ishield</a:t>
              </a:r>
              <a:endParaRPr lang="en-US" altLang="en-US" sz="1000" baseline="-25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BAABCE5-A976-485B-BDE1-DEDB9D7BC8C4}"/>
              </a:ext>
            </a:extLst>
          </p:cNvPr>
          <p:cNvSpPr/>
          <p:nvPr/>
        </p:nvSpPr>
        <p:spPr bwMode="auto">
          <a:xfrm>
            <a:off x="685800" y="4648200"/>
            <a:ext cx="7772400" cy="1752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D6D67-E233-4467-92BC-09602C8C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Shielding for B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BE150-3C8F-4924-BD3E-BAFCB1211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B9D2D2-1A5A-4E1E-8F99-DF74DF7C32A8}" type="slidenum">
              <a:rPr lang="en-US" altLang="en-US"/>
              <a:pPr/>
              <a:t>43</a:t>
            </a:fld>
            <a:endParaRPr lang="en-US" altLang="en-US"/>
          </a:p>
        </p:txBody>
      </p:sp>
      <p:pic>
        <p:nvPicPr>
          <p:cNvPr id="7183" name="Picture 35">
            <a:extLst>
              <a:ext uri="{FF2B5EF4-FFF2-40B4-BE49-F238E27FC236}">
                <a16:creationId xmlns:a16="http://schemas.microsoft.com/office/drawing/2014/main" id="{CC3EE860-56EA-42FB-8DAE-8932EDE5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95463"/>
            <a:ext cx="437673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269751E3-4AF0-4DC3-B0EE-1814732A7E8A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2190750" y="2578100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4" imgW="571320" imgH="228600" progId="Equation.3">
                  <p:embed/>
                </p:oleObj>
              </mc:Choice>
              <mc:Fallback>
                <p:oleObj name="Equation" r:id="rId4" imgW="571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578100"/>
                        <a:ext cx="57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47035EE1-11CD-4425-B483-1068FDAEF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6850" y="257810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6" imgW="241200" imgH="228600" progId="Equation.3">
                  <p:embed/>
                </p:oleObj>
              </mc:Choice>
              <mc:Fallback>
                <p:oleObj name="Equation" r:id="rId6" imgW="241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2578100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3">
            <a:extLst>
              <a:ext uri="{FF2B5EF4-FFF2-40B4-BE49-F238E27FC236}">
                <a16:creationId xmlns:a16="http://schemas.microsoft.com/office/drawing/2014/main" id="{B544612A-8259-4CE8-98AE-8C4CB107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8001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u="sng"/>
              <a:t>Equivalent circuit: shielding against external B field.</a:t>
            </a:r>
          </a:p>
        </p:txBody>
      </p:sp>
      <p:pic>
        <p:nvPicPr>
          <p:cNvPr id="7185" name="Picture 33">
            <a:extLst>
              <a:ext uri="{FF2B5EF4-FFF2-40B4-BE49-F238E27FC236}">
                <a16:creationId xmlns:a16="http://schemas.microsoft.com/office/drawing/2014/main" id="{28977E2F-F5B5-4661-952C-C2966FAF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7050"/>
            <a:ext cx="35814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Line 36">
            <a:extLst>
              <a:ext uri="{FF2B5EF4-FFF2-40B4-BE49-F238E27FC236}">
                <a16:creationId xmlns:a16="http://schemas.microsoft.com/office/drawing/2014/main" id="{02A10200-9670-4E29-B3EC-225792F77A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209800"/>
            <a:ext cx="457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Line 37">
            <a:extLst>
              <a:ext uri="{FF2B5EF4-FFF2-40B4-BE49-F238E27FC236}">
                <a16:creationId xmlns:a16="http://schemas.microsoft.com/office/drawing/2014/main" id="{F49D9E8B-A8AA-4C8F-821A-7FDA8E15D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209800"/>
            <a:ext cx="457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Line 38">
            <a:extLst>
              <a:ext uri="{FF2B5EF4-FFF2-40B4-BE49-F238E27FC236}">
                <a16:creationId xmlns:a16="http://schemas.microsoft.com/office/drawing/2014/main" id="{1EBD7F0B-1E00-4C3A-99A0-EC0CEA6B39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2743200"/>
            <a:ext cx="457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1C081A07-D9D3-4737-BA7C-4BAAD0F7E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971675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9" imgW="558720" imgH="228600" progId="Equation.3">
                  <p:embed/>
                </p:oleObj>
              </mc:Choice>
              <mc:Fallback>
                <p:oleObj name="Equation" r:id="rId9" imgW="5587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971675"/>
                        <a:ext cx="55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>
            <a:extLst>
              <a:ext uri="{FF2B5EF4-FFF2-40B4-BE49-F238E27FC236}">
                <a16:creationId xmlns:a16="http://schemas.microsoft.com/office/drawing/2014/main" id="{B88BDE7B-3E74-4399-877F-121FC17F7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8350" y="2498725"/>
          <a:ext cx="5969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1" imgW="558720" imgH="228600" progId="Equation.3">
                  <p:embed/>
                </p:oleObj>
              </mc:Choice>
              <mc:Fallback>
                <p:oleObj name="Equation" r:id="rId11" imgW="5587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498725"/>
                        <a:ext cx="5969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Line 52">
            <a:extLst>
              <a:ext uri="{FF2B5EF4-FFF2-40B4-BE49-F238E27FC236}">
                <a16:creationId xmlns:a16="http://schemas.microsoft.com/office/drawing/2014/main" id="{79EEAE6E-2CDA-4388-86BB-0FA8772B40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4763" y="2498725"/>
            <a:ext cx="584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0" name="Line 53">
            <a:extLst>
              <a:ext uri="{FF2B5EF4-FFF2-40B4-BE49-F238E27FC236}">
                <a16:creationId xmlns:a16="http://schemas.microsoft.com/office/drawing/2014/main" id="{9E9AC1C0-3071-49FE-B67F-58EA1F0B8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4763" y="3048000"/>
            <a:ext cx="584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9AC6BEE1-402E-418C-AD9A-4821B6227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6850" y="2498725"/>
          <a:ext cx="2032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3" imgW="190440" imgH="228600" progId="Equation.3">
                  <p:embed/>
                </p:oleObj>
              </mc:Choice>
              <mc:Fallback>
                <p:oleObj name="Equation" r:id="rId13" imgW="1904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2498725"/>
                        <a:ext cx="2032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>
            <a:extLst>
              <a:ext uri="{FF2B5EF4-FFF2-40B4-BE49-F238E27FC236}">
                <a16:creationId xmlns:a16="http://schemas.microsoft.com/office/drawing/2014/main" id="{FE98A9B6-98C8-4186-BA14-CFA18D90BE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6250" y="1971675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15" imgW="571320" imgH="228600" progId="Equation.3">
                  <p:embed/>
                </p:oleObj>
              </mc:Choice>
              <mc:Fallback>
                <p:oleObj name="Equation" r:id="rId15" imgW="5713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1971675"/>
                        <a:ext cx="57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91" name="Group 71">
            <a:extLst>
              <a:ext uri="{FF2B5EF4-FFF2-40B4-BE49-F238E27FC236}">
                <a16:creationId xmlns:a16="http://schemas.microsoft.com/office/drawing/2014/main" id="{1DEBB087-ADDF-49F6-B114-4CD13B3E7749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16475"/>
            <a:ext cx="6502400" cy="1120775"/>
            <a:chOff x="768" y="3034"/>
            <a:chExt cx="4096" cy="706"/>
          </a:xfrm>
        </p:grpSpPr>
        <p:graphicFrame>
          <p:nvGraphicFramePr>
            <p:cNvPr id="7176" name="Object 8">
              <a:extLst>
                <a:ext uri="{FF2B5EF4-FFF2-40B4-BE49-F238E27FC236}">
                  <a16:creationId xmlns:a16="http://schemas.microsoft.com/office/drawing/2014/main" id="{D1ADF96D-C3A0-4C21-87F3-DC8DFA1746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3200"/>
            <a:ext cx="1532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Equation" r:id="rId17" imgW="1587240" imgH="431640" progId="Equation.3">
                    <p:embed/>
                  </p:oleObj>
                </mc:Choice>
                <mc:Fallback>
                  <p:oleObj name="Equation" r:id="rId17" imgW="1587240" imgH="431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200"/>
                          <a:ext cx="1532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7" name="Object 9">
              <a:extLst>
                <a:ext uri="{FF2B5EF4-FFF2-40B4-BE49-F238E27FC236}">
                  <a16:creationId xmlns:a16="http://schemas.microsoft.com/office/drawing/2014/main" id="{53B0A963-3230-4D94-9AF2-FFFD6133BC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43" y="3445"/>
            <a:ext cx="282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Equation" r:id="rId19" imgW="469800" imgH="431640" progId="Equation.3">
                    <p:embed/>
                  </p:oleObj>
                </mc:Choice>
                <mc:Fallback>
                  <p:oleObj name="Equation" r:id="rId19" imgW="46980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3" y="3445"/>
                          <a:ext cx="282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2" name="Text Box 66">
              <a:extLst>
                <a:ext uri="{FF2B5EF4-FFF2-40B4-BE49-F238E27FC236}">
                  <a16:creationId xmlns:a16="http://schemas.microsoft.com/office/drawing/2014/main" id="{C7DD1110-0C26-4B77-A60F-C3106552E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" y="3265"/>
              <a:ext cx="1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SF = </a:t>
              </a:r>
            </a:p>
          </p:txBody>
        </p:sp>
        <p:sp>
          <p:nvSpPr>
            <p:cNvPr id="7193" name="AutoShape 67">
              <a:extLst>
                <a:ext uri="{FF2B5EF4-FFF2-40B4-BE49-F238E27FC236}">
                  <a16:creationId xmlns:a16="http://schemas.microsoft.com/office/drawing/2014/main" id="{1099BBDA-D993-432E-9036-D6846965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034"/>
              <a:ext cx="236" cy="706"/>
            </a:xfrm>
            <a:prstGeom prst="leftBrace">
              <a:avLst>
                <a:gd name="adj1" fmla="val 2492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4" name="Text Box 68">
              <a:extLst>
                <a:ext uri="{FF2B5EF4-FFF2-40B4-BE49-F238E27FC236}">
                  <a16:creationId xmlns:a16="http://schemas.microsoft.com/office/drawing/2014/main" id="{6664DF59-3926-4F9E-94B8-C0DDBA2BB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3034"/>
              <a:ext cx="1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1 </a:t>
              </a:r>
            </a:p>
          </p:txBody>
        </p:sp>
        <p:graphicFrame>
          <p:nvGraphicFramePr>
            <p:cNvPr id="7178" name="Object 10">
              <a:extLst>
                <a:ext uri="{FF2B5EF4-FFF2-40B4-BE49-F238E27FC236}">
                  <a16:creationId xmlns:a16="http://schemas.microsoft.com/office/drawing/2014/main" id="{496C9044-2BB2-4389-9207-A2DBD4A488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4" y="3034"/>
            <a:ext cx="68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name="Equation" r:id="rId21" imgW="1079280" imgH="431640" progId="Equation.3">
                    <p:embed/>
                  </p:oleObj>
                </mc:Choice>
                <mc:Fallback>
                  <p:oleObj name="Equation" r:id="rId21" imgW="1079280" imgH="431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" y="3034"/>
                          <a:ext cx="68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9" name="Object 11">
              <a:extLst>
                <a:ext uri="{FF2B5EF4-FFF2-40B4-BE49-F238E27FC236}">
                  <a16:creationId xmlns:a16="http://schemas.microsoft.com/office/drawing/2014/main" id="{F8B57FAE-9FD6-4397-9FDC-925B27E97F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0" y="3409"/>
            <a:ext cx="68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4" name="Equation" r:id="rId23" imgW="1079280" imgH="431640" progId="Equation.3">
                    <p:embed/>
                  </p:oleObj>
                </mc:Choice>
                <mc:Fallback>
                  <p:oleObj name="Equation" r:id="rId23" imgW="1079280" imgH="431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3409"/>
                          <a:ext cx="680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A7E1-E81B-4843-BEFC-18E23534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Shielding Effectiveness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997CF-08E1-4D09-9B7F-640827C27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06C6D2-3D2B-467F-A0E2-D669ACBCE3C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197" name="Rectangle 75">
            <a:extLst>
              <a:ext uri="{FF2B5EF4-FFF2-40B4-BE49-F238E27FC236}">
                <a16:creationId xmlns:a16="http://schemas.microsoft.com/office/drawing/2014/main" id="{31FC5492-7B05-498A-8645-2E38FE1EF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1417638"/>
            <a:ext cx="5334000" cy="292576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8" name="Rectangle 30">
            <a:extLst>
              <a:ext uri="{FF2B5EF4-FFF2-40B4-BE49-F238E27FC236}">
                <a16:creationId xmlns:a16="http://schemas.microsoft.com/office/drawing/2014/main" id="{107AD441-552B-4101-9A6E-6CB0698C5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970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/>
              <a:t>The effectiness to shield depends of the shield construction: RSH, LSH, coverage.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It can be measured on a section of 1 meter of cable injecting a reference shield current as shown. 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Optical coverages greater than 85% are always recommended.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en-US" sz="14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8199" name="Rectangle 32">
            <a:extLst>
              <a:ext uri="{FF2B5EF4-FFF2-40B4-BE49-F238E27FC236}">
                <a16:creationId xmlns:a16="http://schemas.microsoft.com/office/drawing/2014/main" id="{2D4F8CDB-A54C-49EC-B2B1-53B045F71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4495800"/>
            <a:ext cx="49799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/>
              <a:t>ZT = transfer impedance &lt;-&gt; shielding effectiveness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  <a:p>
            <a:pPr>
              <a:lnSpc>
                <a:spcPct val="90000"/>
              </a:lnSpc>
            </a:pPr>
            <a:endParaRPr lang="en-US" altLang="en-US" sz="1400"/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1000" u="sng"/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  <p:grpSp>
        <p:nvGrpSpPr>
          <p:cNvPr id="8200" name="Group 39">
            <a:extLst>
              <a:ext uri="{FF2B5EF4-FFF2-40B4-BE49-F238E27FC236}">
                <a16:creationId xmlns:a16="http://schemas.microsoft.com/office/drawing/2014/main" id="{E185D92B-5066-45C6-A7FA-B93BF70B22EF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2878138"/>
            <a:ext cx="4654550" cy="1193800"/>
            <a:chOff x="2950" y="8264"/>
            <a:chExt cx="7331" cy="1880"/>
          </a:xfrm>
        </p:grpSpPr>
        <p:sp>
          <p:nvSpPr>
            <p:cNvPr id="8222" name="Line 40">
              <a:extLst>
                <a:ext uri="{FF2B5EF4-FFF2-40B4-BE49-F238E27FC236}">
                  <a16:creationId xmlns:a16="http://schemas.microsoft.com/office/drawing/2014/main" id="{218D5E58-6497-4F94-9842-081E5ABA2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926"/>
              <a:ext cx="51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Line 41">
              <a:extLst>
                <a:ext uri="{FF2B5EF4-FFF2-40B4-BE49-F238E27FC236}">
                  <a16:creationId xmlns:a16="http://schemas.microsoft.com/office/drawing/2014/main" id="{3AD878E7-52E3-402E-A097-0C7B2FE3C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6" y="9544"/>
              <a:ext cx="6925" cy="7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4" name="Line 42">
              <a:extLst>
                <a:ext uri="{FF2B5EF4-FFF2-40B4-BE49-F238E27FC236}">
                  <a16:creationId xmlns:a16="http://schemas.microsoft.com/office/drawing/2014/main" id="{C999A574-1476-4F5B-82B2-628CD9127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5" y="9163"/>
              <a:ext cx="405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5" name="Text Box 43">
              <a:extLst>
                <a:ext uri="{FF2B5EF4-FFF2-40B4-BE49-F238E27FC236}">
                  <a16:creationId xmlns:a16="http://schemas.microsoft.com/office/drawing/2014/main" id="{775F8880-3A0F-4207-B25C-5C6D53305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" y="9163"/>
              <a:ext cx="56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8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en-US" sz="800" baseline="-25000">
                  <a:solidFill>
                    <a:srgbClr val="800000"/>
                  </a:solidFill>
                  <a:latin typeface="Times New Roman" panose="02020603050405020304" pitchFamily="18" charset="0"/>
                </a:rPr>
                <a:t>sh</a:t>
              </a:r>
              <a:endParaRPr lang="en-US" altLang="en-US"/>
            </a:p>
          </p:txBody>
        </p:sp>
        <p:sp>
          <p:nvSpPr>
            <p:cNvPr id="8226" name="Line 44">
              <a:extLst>
                <a:ext uri="{FF2B5EF4-FFF2-40B4-BE49-F238E27FC236}">
                  <a16:creationId xmlns:a16="http://schemas.microsoft.com/office/drawing/2014/main" id="{14812DDC-25C6-4C6B-84F2-C260CF205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5" y="9036"/>
              <a:ext cx="0" cy="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7" name="Text Box 45">
              <a:extLst>
                <a:ext uri="{FF2B5EF4-FFF2-40B4-BE49-F238E27FC236}">
                  <a16:creationId xmlns:a16="http://schemas.microsoft.com/office/drawing/2014/main" id="{BAAC3B11-CD4A-4595-8E4C-52AE2207E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5" y="9096"/>
              <a:ext cx="56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8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800" baseline="-25000">
                  <a:solidFill>
                    <a:srgbClr val="8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8228" name="Text Box 46">
              <a:extLst>
                <a:ext uri="{FF2B5EF4-FFF2-40B4-BE49-F238E27FC236}">
                  <a16:creationId xmlns:a16="http://schemas.microsoft.com/office/drawing/2014/main" id="{D306AD64-F6C2-4332-90B9-DE371B189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" y="9664"/>
              <a:ext cx="6441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Figure : Current probe test setup: grounded connectors (C), injection probe (1), current probe (2).</a:t>
              </a:r>
              <a:endParaRPr lang="en-US" altLang="en-US"/>
            </a:p>
          </p:txBody>
        </p:sp>
        <p:grpSp>
          <p:nvGrpSpPr>
            <p:cNvPr id="8229" name="Group 47">
              <a:extLst>
                <a:ext uri="{FF2B5EF4-FFF2-40B4-BE49-F238E27FC236}">
                  <a16:creationId xmlns:a16="http://schemas.microsoft.com/office/drawing/2014/main" id="{BB81720D-08A6-4DD5-95A1-16C2D55B7CC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964" y="9133"/>
              <a:ext cx="603" cy="194"/>
              <a:chOff x="144" y="432"/>
              <a:chExt cx="2592" cy="576"/>
            </a:xfrm>
          </p:grpSpPr>
          <p:grpSp>
            <p:nvGrpSpPr>
              <p:cNvPr id="8246" name="Group 48">
                <a:extLst>
                  <a:ext uri="{FF2B5EF4-FFF2-40B4-BE49-F238E27FC236}">
                    <a16:creationId xmlns:a16="http://schemas.microsoft.com/office/drawing/2014/main" id="{11E834BA-0543-4A3E-BE69-6B7F808BEE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432"/>
                <a:ext cx="2016" cy="576"/>
                <a:chOff x="432" y="432"/>
                <a:chExt cx="2016" cy="576"/>
              </a:xfrm>
            </p:grpSpPr>
            <p:sp>
              <p:nvSpPr>
                <p:cNvPr id="8249" name="Line 49">
                  <a:extLst>
                    <a:ext uri="{FF2B5EF4-FFF2-40B4-BE49-F238E27FC236}">
                      <a16:creationId xmlns:a16="http://schemas.microsoft.com/office/drawing/2014/main" id="{E54C2D53-59E5-4CA5-89DF-22C50D5E38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2" y="432"/>
                  <a:ext cx="282" cy="576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0" name="Line 50">
                  <a:extLst>
                    <a:ext uri="{FF2B5EF4-FFF2-40B4-BE49-F238E27FC236}">
                      <a16:creationId xmlns:a16="http://schemas.microsoft.com/office/drawing/2014/main" id="{AF066953-3D23-4422-B2E1-71250FF70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32"/>
                  <a:ext cx="288" cy="576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1" name="Line 51">
                  <a:extLst>
                    <a:ext uri="{FF2B5EF4-FFF2-40B4-BE49-F238E27FC236}">
                      <a16:creationId xmlns:a16="http://schemas.microsoft.com/office/drawing/2014/main" id="{49084508-7F33-45B6-9447-787D09B25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52" y="432"/>
                  <a:ext cx="282" cy="576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2" name="Line 52">
                  <a:extLst>
                    <a:ext uri="{FF2B5EF4-FFF2-40B4-BE49-F238E27FC236}">
                      <a16:creationId xmlns:a16="http://schemas.microsoft.com/office/drawing/2014/main" id="{EDDE33CF-CCEC-4AE0-9F0D-6D5D295BA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4" y="432"/>
                  <a:ext cx="288" cy="576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3" name="Line 53">
                  <a:extLst>
                    <a:ext uri="{FF2B5EF4-FFF2-40B4-BE49-F238E27FC236}">
                      <a16:creationId xmlns:a16="http://schemas.microsoft.com/office/drawing/2014/main" id="{FA9E5769-A93B-4E63-928F-443E4C911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2" y="432"/>
                  <a:ext cx="282" cy="576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4" name="Line 54">
                  <a:extLst>
                    <a:ext uri="{FF2B5EF4-FFF2-40B4-BE49-F238E27FC236}">
                      <a16:creationId xmlns:a16="http://schemas.microsoft.com/office/drawing/2014/main" id="{A3C88149-0C4E-4700-903C-7456F1ECE3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4" y="432"/>
                  <a:ext cx="288" cy="576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5" name="Line 55">
                  <a:extLst>
                    <a:ext uri="{FF2B5EF4-FFF2-40B4-BE49-F238E27FC236}">
                      <a16:creationId xmlns:a16="http://schemas.microsoft.com/office/drawing/2014/main" id="{36482093-DD7D-4755-9C63-8B7028728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697"/>
                  <a:ext cx="150" cy="311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56" name="Line 56">
                  <a:extLst>
                    <a:ext uri="{FF2B5EF4-FFF2-40B4-BE49-F238E27FC236}">
                      <a16:creationId xmlns:a16="http://schemas.microsoft.com/office/drawing/2014/main" id="{BA4A6B69-37EA-43BE-90F5-FAB6F45CAB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92" y="697"/>
                  <a:ext cx="156" cy="311"/>
                </a:xfrm>
                <a:prstGeom prst="line">
                  <a:avLst/>
                </a:prstGeom>
                <a:noFill/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247" name="Line 57">
                <a:extLst>
                  <a:ext uri="{FF2B5EF4-FFF2-40B4-BE49-F238E27FC236}">
                    <a16:creationId xmlns:a16="http://schemas.microsoft.com/office/drawing/2014/main" id="{2CD3A067-BC50-457F-A146-548BF6B64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697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8" name="Line 58">
                <a:extLst>
                  <a:ext uri="{FF2B5EF4-FFF2-40B4-BE49-F238E27FC236}">
                    <a16:creationId xmlns:a16="http://schemas.microsoft.com/office/drawing/2014/main" id="{016DC487-2B12-42CF-8B1B-3A6679DD7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697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30" name="Text Box 59">
              <a:extLst>
                <a:ext uri="{FF2B5EF4-FFF2-40B4-BE49-F238E27FC236}">
                  <a16:creationId xmlns:a16="http://schemas.microsoft.com/office/drawing/2014/main" id="{93D47820-BE01-4AA2-9509-415DA88E1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" y="9051"/>
              <a:ext cx="767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800">
                  <a:solidFill>
                    <a:srgbClr val="800000"/>
                  </a:solidFill>
                  <a:latin typeface="Times New Roman" panose="02020603050405020304" pitchFamily="18" charset="0"/>
                </a:rPr>
                <a:t>50Ω</a:t>
              </a:r>
              <a:endParaRPr lang="en-US" altLang="en-US"/>
            </a:p>
          </p:txBody>
        </p:sp>
        <p:sp>
          <p:nvSpPr>
            <p:cNvPr id="8231" name="Rectangle 60">
              <a:extLst>
                <a:ext uri="{FF2B5EF4-FFF2-40B4-BE49-F238E27FC236}">
                  <a16:creationId xmlns:a16="http://schemas.microsoft.com/office/drawing/2014/main" id="{5C6B173E-F720-4E06-A652-6ECEBAD38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" y="8792"/>
              <a:ext cx="580" cy="244"/>
            </a:xfrm>
            <a:prstGeom prst="rect">
              <a:avLst/>
            </a:prstGeom>
            <a:solidFill>
              <a:srgbClr val="969696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8232" name="Line 61">
              <a:extLst>
                <a:ext uri="{FF2B5EF4-FFF2-40B4-BE49-F238E27FC236}">
                  <a16:creationId xmlns:a16="http://schemas.microsoft.com/office/drawing/2014/main" id="{110CC984-39A9-4EDF-94EF-F5F42393B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" y="9029"/>
              <a:ext cx="0" cy="515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3" name="Line 62">
              <a:extLst>
                <a:ext uri="{FF2B5EF4-FFF2-40B4-BE49-F238E27FC236}">
                  <a16:creationId xmlns:a16="http://schemas.microsoft.com/office/drawing/2014/main" id="{29CE2253-3BBE-4714-BD83-2C641C9B7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4" y="9036"/>
              <a:ext cx="0" cy="515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4" name="Rectangle 63" descr="Zig zag">
              <a:extLst>
                <a:ext uri="{FF2B5EF4-FFF2-40B4-BE49-F238E27FC236}">
                  <a16:creationId xmlns:a16="http://schemas.microsoft.com/office/drawing/2014/main" id="{8D992A13-3318-4031-BA63-0524AB08E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" y="8729"/>
              <a:ext cx="2736" cy="393"/>
            </a:xfrm>
            <a:prstGeom prst="rect">
              <a:avLst/>
            </a:prstGeom>
            <a:pattFill prst="zigZag">
              <a:fgClr>
                <a:srgbClr val="969696">
                  <a:alpha val="30980"/>
                </a:srgbClr>
              </a:fgClr>
              <a:bgClr>
                <a:srgbClr val="FFFFFF">
                  <a:alpha val="30980"/>
                </a:srgbClr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5" name="Rectangle 64">
              <a:extLst>
                <a:ext uri="{FF2B5EF4-FFF2-40B4-BE49-F238E27FC236}">
                  <a16:creationId xmlns:a16="http://schemas.microsoft.com/office/drawing/2014/main" id="{9133E6CF-F05F-47C7-9E36-DBC90D84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" y="8305"/>
              <a:ext cx="874" cy="897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Times New Roman" panose="02020603050405020304" pitchFamily="18" charset="0"/>
                </a:rPr>
                <a:t>DSO</a:t>
              </a:r>
              <a:endParaRPr lang="en-US" altLang="en-US"/>
            </a:p>
          </p:txBody>
        </p:sp>
        <p:sp>
          <p:nvSpPr>
            <p:cNvPr id="8236" name="Rectangle 65">
              <a:extLst>
                <a:ext uri="{FF2B5EF4-FFF2-40B4-BE49-F238E27FC236}">
                  <a16:creationId xmlns:a16="http://schemas.microsoft.com/office/drawing/2014/main" id="{19FE95A4-A5E9-421A-B447-D60F47E4A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1" y="8536"/>
              <a:ext cx="206" cy="75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800">
                  <a:solidFill>
                    <a:srgbClr val="FFFFFF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7" name="Line 66">
              <a:extLst>
                <a:ext uri="{FF2B5EF4-FFF2-40B4-BE49-F238E27FC236}">
                  <a16:creationId xmlns:a16="http://schemas.microsoft.com/office/drawing/2014/main" id="{C85FA2EE-791D-4F0D-80C2-48FF00CB1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1" y="8369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8" name="Line 67">
              <a:extLst>
                <a:ext uri="{FF2B5EF4-FFF2-40B4-BE49-F238E27FC236}">
                  <a16:creationId xmlns:a16="http://schemas.microsoft.com/office/drawing/2014/main" id="{96E6D7CD-90E3-4FC4-9BAE-E6A18CE39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1" y="8369"/>
              <a:ext cx="17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9" name="Rectangle 68">
              <a:extLst>
                <a:ext uri="{FF2B5EF4-FFF2-40B4-BE49-F238E27FC236}">
                  <a16:creationId xmlns:a16="http://schemas.microsoft.com/office/drawing/2014/main" id="{CCF09AC1-53DF-424A-B8C4-A08066BC2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8264"/>
              <a:ext cx="1290" cy="556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Times New Roman" panose="02020603050405020304" pitchFamily="18" charset="0"/>
                </a:rPr>
                <a:t>RF Gen.</a:t>
              </a:r>
              <a:endParaRPr lang="en-US" altLang="en-US"/>
            </a:p>
          </p:txBody>
        </p:sp>
        <p:sp>
          <p:nvSpPr>
            <p:cNvPr id="8240" name="Line 69">
              <a:extLst>
                <a:ext uri="{FF2B5EF4-FFF2-40B4-BE49-F238E27FC236}">
                  <a16:creationId xmlns:a16="http://schemas.microsoft.com/office/drawing/2014/main" id="{1F08E8DD-93CE-4A87-AAC5-172AF3156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" y="8305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1" name="Line 70">
              <a:extLst>
                <a:ext uri="{FF2B5EF4-FFF2-40B4-BE49-F238E27FC236}">
                  <a16:creationId xmlns:a16="http://schemas.microsoft.com/office/drawing/2014/main" id="{50BDF9AC-399B-44AC-98F6-218E98FA8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6" y="8305"/>
              <a:ext cx="11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2" name="Rectangle 71">
              <a:extLst>
                <a:ext uri="{FF2B5EF4-FFF2-40B4-BE49-F238E27FC236}">
                  <a16:creationId xmlns:a16="http://schemas.microsoft.com/office/drawing/2014/main" id="{1D03EEEE-8E13-43DD-B498-1055A4D0F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5" y="8536"/>
              <a:ext cx="206" cy="75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800">
                  <a:solidFill>
                    <a:srgbClr val="FFFFFF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8243" name="Rectangle 72">
              <a:extLst>
                <a:ext uri="{FF2B5EF4-FFF2-40B4-BE49-F238E27FC236}">
                  <a16:creationId xmlns:a16="http://schemas.microsoft.com/office/drawing/2014/main" id="{BB99F23A-66E0-4C30-9EF1-3AA2D8118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" y="8785"/>
              <a:ext cx="580" cy="244"/>
            </a:xfrm>
            <a:prstGeom prst="rect">
              <a:avLst/>
            </a:prstGeom>
            <a:solidFill>
              <a:srgbClr val="969696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8244" name="Text Box 73">
              <a:extLst>
                <a:ext uri="{FF2B5EF4-FFF2-40B4-BE49-F238E27FC236}">
                  <a16:creationId xmlns:a16="http://schemas.microsoft.com/office/drawing/2014/main" id="{5C87E8DE-8DF8-461E-98DD-1DB190E25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5" y="8470"/>
              <a:ext cx="56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8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800" baseline="-25000">
                  <a:solidFill>
                    <a:srgbClr val="800000"/>
                  </a:solidFill>
                  <a:latin typeface="Times New Roman" panose="02020603050405020304" pitchFamily="18" charset="0"/>
                </a:rPr>
                <a:t>sh</a:t>
              </a:r>
              <a:endParaRPr lang="en-US" altLang="en-US"/>
            </a:p>
          </p:txBody>
        </p:sp>
        <p:sp>
          <p:nvSpPr>
            <p:cNvPr id="8245" name="Line 74">
              <a:extLst>
                <a:ext uri="{FF2B5EF4-FFF2-40B4-BE49-F238E27FC236}">
                  <a16:creationId xmlns:a16="http://schemas.microsoft.com/office/drawing/2014/main" id="{E7B34538-92A4-4027-B223-678C4FFED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7" y="8536"/>
              <a:ext cx="0" cy="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01" name="Group 76">
            <a:extLst>
              <a:ext uri="{FF2B5EF4-FFF2-40B4-BE49-F238E27FC236}">
                <a16:creationId xmlns:a16="http://schemas.microsoft.com/office/drawing/2014/main" id="{9CE938B4-BC60-42E0-999C-2DC0D028802B}"/>
              </a:ext>
            </a:extLst>
          </p:cNvPr>
          <p:cNvGrpSpPr>
            <a:grpSpLocks/>
          </p:cNvGrpSpPr>
          <p:nvPr/>
        </p:nvGrpSpPr>
        <p:grpSpPr bwMode="auto">
          <a:xfrm>
            <a:off x="1382713" y="1736725"/>
            <a:ext cx="3030537" cy="762000"/>
            <a:chOff x="3586" y="12331"/>
            <a:chExt cx="4771" cy="1199"/>
          </a:xfrm>
        </p:grpSpPr>
        <p:grpSp>
          <p:nvGrpSpPr>
            <p:cNvPr id="8202" name="Group 77">
              <a:extLst>
                <a:ext uri="{FF2B5EF4-FFF2-40B4-BE49-F238E27FC236}">
                  <a16:creationId xmlns:a16="http://schemas.microsoft.com/office/drawing/2014/main" id="{FE05B5C7-E419-4D7A-B30D-2EA9067AE2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" y="12331"/>
              <a:ext cx="4771" cy="869"/>
              <a:chOff x="3239" y="12607"/>
              <a:chExt cx="4771" cy="869"/>
            </a:xfrm>
          </p:grpSpPr>
          <p:grpSp>
            <p:nvGrpSpPr>
              <p:cNvPr id="8204" name="Group 78">
                <a:extLst>
                  <a:ext uri="{FF2B5EF4-FFF2-40B4-BE49-F238E27FC236}">
                    <a16:creationId xmlns:a16="http://schemas.microsoft.com/office/drawing/2014/main" id="{07196E4D-162A-47E8-A5A7-001AD2D82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9" y="12607"/>
                <a:ext cx="3915" cy="869"/>
                <a:chOff x="3975" y="12607"/>
                <a:chExt cx="3915" cy="869"/>
              </a:xfrm>
            </p:grpSpPr>
            <p:sp>
              <p:nvSpPr>
                <p:cNvPr id="8205" name="Line 79">
                  <a:extLst>
                    <a:ext uri="{FF2B5EF4-FFF2-40B4-BE49-F238E27FC236}">
                      <a16:creationId xmlns:a16="http://schemas.microsoft.com/office/drawing/2014/main" id="{045A8C34-1F6A-46AE-B47C-182473A2D1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2" y="12828"/>
                  <a:ext cx="29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6" name="Oval 80">
                  <a:extLst>
                    <a:ext uri="{FF2B5EF4-FFF2-40B4-BE49-F238E27FC236}">
                      <a16:creationId xmlns:a16="http://schemas.microsoft.com/office/drawing/2014/main" id="{3379A9B8-BA4E-4BC4-8448-E42AE081F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5" y="12607"/>
                  <a:ext cx="143" cy="431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round/>
                  <a:headEnd/>
                  <a:tailEnd/>
                </a:ln>
                <a:scene3d>
                  <a:camera prst="legacyObliqueRight"/>
                  <a:lightRig rig="legacyFlat3" dir="b"/>
                </a:scene3d>
                <a:sp3d extrusionH="1497000" prstMaterial="legacyMatte">
                  <a:bevelT w="13500" h="13500" prst="angle"/>
                  <a:bevelB w="13500" h="13500" prst="angle"/>
                  <a:extrusionClr>
                    <a:srgbClr val="FFCC00"/>
                  </a:extrusionClr>
                  <a:contourClr>
                    <a:srgbClr val="FFCC00"/>
                  </a:contourClr>
                </a:sp3d>
              </p:spPr>
              <p:txBody>
                <a:bodyPr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207" name="Oval 81">
                  <a:extLst>
                    <a:ext uri="{FF2B5EF4-FFF2-40B4-BE49-F238E27FC236}">
                      <a16:creationId xmlns:a16="http://schemas.microsoft.com/office/drawing/2014/main" id="{393067F6-4BE5-4943-B8E8-1B62CD052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6" y="12651"/>
                  <a:ext cx="90" cy="35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208" name="Line 82">
                  <a:extLst>
                    <a:ext uri="{FF2B5EF4-FFF2-40B4-BE49-F238E27FC236}">
                      <a16:creationId xmlns:a16="http://schemas.microsoft.com/office/drawing/2014/main" id="{A42CD2E1-F5AC-4CC1-A14F-FBD8933F8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3038"/>
                  <a:ext cx="0" cy="43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9" name="Line 83">
                  <a:extLst>
                    <a:ext uri="{FF2B5EF4-FFF2-40B4-BE49-F238E27FC236}">
                      <a16:creationId xmlns:a16="http://schemas.microsoft.com/office/drawing/2014/main" id="{B95B0E0F-CE72-4812-ADFF-CE2F6EA5B5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37" y="13038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 type="oval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0" name="Line 84">
                  <a:extLst>
                    <a:ext uri="{FF2B5EF4-FFF2-40B4-BE49-F238E27FC236}">
                      <a16:creationId xmlns:a16="http://schemas.microsoft.com/office/drawing/2014/main" id="{A16C2BDE-A6C5-40E6-88E3-9F25C6987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10" y="12828"/>
                  <a:ext cx="15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1" name="Line 85">
                  <a:extLst>
                    <a:ext uri="{FF2B5EF4-FFF2-40B4-BE49-F238E27FC236}">
                      <a16:creationId xmlns:a16="http://schemas.microsoft.com/office/drawing/2014/main" id="{4F3824F7-B147-4C18-BEC4-A0A08E79C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75" y="13446"/>
                  <a:ext cx="3915" cy="0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8212" name="Group 86">
                  <a:extLst>
                    <a:ext uri="{FF2B5EF4-FFF2-40B4-BE49-F238E27FC236}">
                      <a16:creationId xmlns:a16="http://schemas.microsoft.com/office/drawing/2014/main" id="{3FA689F5-9688-47B6-9C42-F5AEA67471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0" y="12915"/>
                  <a:ext cx="660" cy="230"/>
                  <a:chOff x="840" y="2568"/>
                  <a:chExt cx="576" cy="191"/>
                </a:xfrm>
              </p:grpSpPr>
              <p:sp>
                <p:nvSpPr>
                  <p:cNvPr id="8218" name="Oval 87">
                    <a:extLst>
                      <a:ext uri="{FF2B5EF4-FFF2-40B4-BE49-F238E27FC236}">
                        <a16:creationId xmlns:a16="http://schemas.microsoft.com/office/drawing/2014/main" id="{941043B5-DA19-4A4D-8D51-4815578D31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84" y="2568"/>
                    <a:ext cx="191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/>
                  </a:p>
                </p:txBody>
              </p:sp>
              <p:sp>
                <p:nvSpPr>
                  <p:cNvPr id="8219" name="Oval 88">
                    <a:extLst>
                      <a:ext uri="{FF2B5EF4-FFF2-40B4-BE49-F238E27FC236}">
                        <a16:creationId xmlns:a16="http://schemas.microsoft.com/office/drawing/2014/main" id="{A8B4A888-3912-4B92-996C-99793718EC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80" y="2568"/>
                    <a:ext cx="191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/>
                  </a:p>
                </p:txBody>
              </p:sp>
              <p:sp>
                <p:nvSpPr>
                  <p:cNvPr id="8220" name="Line 89">
                    <a:extLst>
                      <a:ext uri="{FF2B5EF4-FFF2-40B4-BE49-F238E27FC236}">
                        <a16:creationId xmlns:a16="http://schemas.microsoft.com/office/drawing/2014/main" id="{CDFE8022-BA22-4D3F-A14B-AD519F4E60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912" y="2592"/>
                    <a:ext cx="0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21" name="Line 90">
                    <a:extLst>
                      <a:ext uri="{FF2B5EF4-FFF2-40B4-BE49-F238E27FC236}">
                        <a16:creationId xmlns:a16="http://schemas.microsoft.com/office/drawing/2014/main" id="{03FDBC7B-DBC9-406D-9268-8B0DCC43BE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344" y="2595"/>
                    <a:ext cx="0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8213" name="Line 91">
                  <a:extLst>
                    <a:ext uri="{FF2B5EF4-FFF2-40B4-BE49-F238E27FC236}">
                      <a16:creationId xmlns:a16="http://schemas.microsoft.com/office/drawing/2014/main" id="{327A078C-E8BF-44EA-ADB2-A88A7EE6D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2" y="12828"/>
                  <a:ext cx="0" cy="6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4" name="Line 92">
                  <a:extLst>
                    <a:ext uri="{FF2B5EF4-FFF2-40B4-BE49-F238E27FC236}">
                      <a16:creationId xmlns:a16="http://schemas.microsoft.com/office/drawing/2014/main" id="{54A35793-46B6-4E5C-9234-1A3D7AE08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05" y="13200"/>
                  <a:ext cx="405" cy="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5" name="Text Box 93">
                  <a:extLst>
                    <a:ext uri="{FF2B5EF4-FFF2-40B4-BE49-F238E27FC236}">
                      <a16:creationId xmlns:a16="http://schemas.microsoft.com/office/drawing/2014/main" id="{226A97A5-DEB0-46FC-A253-2CE6B9B47C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38" y="13131"/>
                  <a:ext cx="562" cy="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800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I</a:t>
                  </a:r>
                  <a:r>
                    <a:rPr lang="en-US" altLang="en-US" sz="800" baseline="-25000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sh</a:t>
                  </a:r>
                  <a:endParaRPr lang="en-US" altLang="en-US"/>
                </a:p>
              </p:txBody>
            </p:sp>
            <p:sp>
              <p:nvSpPr>
                <p:cNvPr id="8216" name="Line 94">
                  <a:extLst>
                    <a:ext uri="{FF2B5EF4-FFF2-40B4-BE49-F238E27FC236}">
                      <a16:creationId xmlns:a16="http://schemas.microsoft.com/office/drawing/2014/main" id="{D6BF5D96-8D49-44BA-B283-538EBF566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72" y="12953"/>
                  <a:ext cx="0" cy="3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7" name="Text Box 95">
                  <a:extLst>
                    <a:ext uri="{FF2B5EF4-FFF2-40B4-BE49-F238E27FC236}">
                      <a16:creationId xmlns:a16="http://schemas.microsoft.com/office/drawing/2014/main" id="{BFD916D4-EE93-4CCB-B2C8-DA5BD42B34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01" y="13007"/>
                  <a:ext cx="562" cy="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800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V</a:t>
                  </a:r>
                  <a:r>
                    <a:rPr lang="en-US" altLang="en-US" sz="800" baseline="-25000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l</a:t>
                  </a:r>
                  <a:endParaRPr lang="en-US" altLang="en-US"/>
                </a:p>
              </p:txBody>
            </p:sp>
          </p:grpSp>
          <p:graphicFrame>
            <p:nvGraphicFramePr>
              <p:cNvPr id="8194" name="Object 2">
                <a:extLst>
                  <a:ext uri="{FF2B5EF4-FFF2-40B4-BE49-F238E27FC236}">
                    <a16:creationId xmlns:a16="http://schemas.microsoft.com/office/drawing/2014/main" id="{2F2D00B1-5976-4607-8C1F-51763926115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72" y="12826"/>
              <a:ext cx="638" cy="4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7" name="Equation" r:id="rId3" imgW="558720" imgH="431640" progId="Equation.3">
                      <p:embed/>
                    </p:oleObj>
                  </mc:Choice>
                  <mc:Fallback>
                    <p:oleObj name="Equation" r:id="rId3" imgW="558720" imgH="43164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72" y="12826"/>
                            <a:ext cx="638" cy="4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03" name="Text Box 97">
              <a:extLst>
                <a:ext uri="{FF2B5EF4-FFF2-40B4-BE49-F238E27FC236}">
                  <a16:creationId xmlns:a16="http://schemas.microsoft.com/office/drawing/2014/main" id="{0B56F8E7-1112-4C3B-B004-ECD903537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" y="13290"/>
              <a:ext cx="4771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>
                  <a:latin typeface="Times New Roman" panose="02020603050405020304" pitchFamily="18" charset="0"/>
                </a:rPr>
                <a:t>Figure : Transfer impedance of a shielded cable.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8C95-030F-4745-8596-69EC7203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Transfer Impedance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DB7AB-79C6-4EAF-B27C-A4E78E9BA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D34C4-8FA4-4C85-BC1E-03E6945E71E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9C1841B9-A9E4-49AF-9A7D-899C4646C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97000"/>
            <a:ext cx="25146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/>
              <a:t>Example of 2 shielde dpower cables from CERN stores.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 shield effectiveness starts degrading at 100 kHz!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 corner frequency depends in particular of the shield inductnace and of its connection to the plane: pigtails add inductance and therefore degrade the shielding effectiveness.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en-US" sz="14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50181" name="Picture 12">
            <a:extLst>
              <a:ext uri="{FF2B5EF4-FFF2-40B4-BE49-F238E27FC236}">
                <a16:creationId xmlns:a16="http://schemas.microsoft.com/office/drawing/2014/main" id="{3F952443-3008-4B8D-96B3-E9206696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3244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46A5-61B1-4450-9089-DC2454D4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When susceptibility is discovered 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B0CA-BCA2-4BF5-B5C7-CF1863B8B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8D7388-FB0F-43D2-BDEC-4A73787A2F97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537F2EF3-F385-44DA-A59A-036B1198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2588"/>
            <a:ext cx="21701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Unnamed detector suffered from LVPS noise during commissioning. </a:t>
            </a:r>
          </a:p>
        </p:txBody>
      </p:sp>
      <p:grpSp>
        <p:nvGrpSpPr>
          <p:cNvPr id="51205" name="Group 8">
            <a:extLst>
              <a:ext uri="{FF2B5EF4-FFF2-40B4-BE49-F238E27FC236}">
                <a16:creationId xmlns:a16="http://schemas.microsoft.com/office/drawing/2014/main" id="{4ACA732F-B716-4E0D-8B97-2F617D1AE3B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5943600" cy="4754563"/>
            <a:chOff x="228600" y="1371600"/>
            <a:chExt cx="5943600" cy="4754563"/>
          </a:xfrm>
        </p:grpSpPr>
        <p:pic>
          <p:nvPicPr>
            <p:cNvPr id="51206" name="Picture 3" descr="FLVPS vs Temp Pedestals 2">
              <a:extLst>
                <a:ext uri="{FF2B5EF4-FFF2-40B4-BE49-F238E27FC236}">
                  <a16:creationId xmlns:a16="http://schemas.microsoft.com/office/drawing/2014/main" id="{D71C3FA8-ABC3-4051-B8AB-5F0B39DCC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87475"/>
              <a:ext cx="5943600" cy="473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A7544126-337D-49B1-9905-C4B3FCEA4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371600"/>
              <a:ext cx="3124200" cy="38100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900" dirty="0">
                  <a:latin typeface="Arial" charset="0"/>
                </a:rPr>
                <a:t>BAD</a:t>
              </a:r>
            </a:p>
            <a:p>
              <a:pPr algn="ctr">
                <a:defRPr/>
              </a:pPr>
              <a:r>
                <a:rPr lang="en-US" sz="900" dirty="0">
                  <a:latin typeface="Arial" charset="0"/>
                </a:rPr>
                <a:t>Noise shows up once using the production power supplies</a:t>
              </a:r>
              <a:endParaRPr lang="en-US" sz="700" dirty="0">
                <a:latin typeface="Arial" charset="0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D1A10262-3D24-4274-9C10-D1651E963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3733800"/>
              <a:ext cx="3124200" cy="38100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900" dirty="0">
                  <a:latin typeface="Arial" charset="0"/>
                </a:rPr>
                <a:t>GOOD</a:t>
              </a:r>
            </a:p>
            <a:p>
              <a:pPr algn="ctr">
                <a:defRPr/>
              </a:pPr>
              <a:r>
                <a:rPr lang="en-US" sz="900" dirty="0">
                  <a:latin typeface="Arial" charset="0"/>
                </a:rPr>
                <a:t>However… it looked so good in the lab!</a:t>
              </a:r>
              <a:endParaRPr lang="en-US" sz="700" dirty="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377F-9736-4127-8411-DA17EF9B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Adding Chokes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CD3C1-CC7B-4F8B-A000-9C3057A17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57FA0-1116-47A7-BCF5-E70EDB23C037}" type="slidenum">
              <a:rPr lang="en-US" altLang="en-US"/>
              <a:pPr/>
              <a:t>47</a:t>
            </a:fld>
            <a:endParaRPr lang="en-US" altLang="en-US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7B8DAA1D-F279-431C-904E-221335FD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295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RN152">
            <a:extLst>
              <a:ext uri="{FF2B5EF4-FFF2-40B4-BE49-F238E27FC236}">
                <a16:creationId xmlns:a16="http://schemas.microsoft.com/office/drawing/2014/main" id="{5DDD4E7B-D825-4051-9AE8-274AC70F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3810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>
            <a:extLst>
              <a:ext uri="{FF2B5EF4-FFF2-40B4-BE49-F238E27FC236}">
                <a16:creationId xmlns:a16="http://schemas.microsoft.com/office/drawing/2014/main" id="{05F9C7E9-4B13-4DAE-A7B8-83540022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9624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6">
            <a:extLst>
              <a:ext uri="{FF2B5EF4-FFF2-40B4-BE49-F238E27FC236}">
                <a16:creationId xmlns:a16="http://schemas.microsoft.com/office/drawing/2014/main" id="{32F322BE-07D0-4BBB-91D6-A0741FBA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35438"/>
            <a:ext cx="495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600">
                <a:latin typeface="Times New Roman" panose="02020603050405020304" pitchFamily="18" charset="0"/>
              </a:rPr>
              <a:t> Bulky common mode chokes provide the best attenuation of switch frequency noise.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600">
                <a:latin typeface="Times New Roman" panose="02020603050405020304" pitchFamily="18" charset="0"/>
              </a:rPr>
              <a:t> Very hard to add on site: it is much better to insert them at the beginning of the design.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600">
                <a:latin typeface="Times New Roman" panose="02020603050405020304" pitchFamily="18" charset="0"/>
              </a:rPr>
              <a:t> Limitation: magnetic field of experiments.</a:t>
            </a:r>
          </a:p>
        </p:txBody>
      </p:sp>
      <p:pic>
        <p:nvPicPr>
          <p:cNvPr id="52232" name="Picture 7" descr="chokes_CM_higch46_t20">
            <a:extLst>
              <a:ext uri="{FF2B5EF4-FFF2-40B4-BE49-F238E27FC236}">
                <a16:creationId xmlns:a16="http://schemas.microsoft.com/office/drawing/2014/main" id="{E85905CF-A107-4E7B-9A4F-A6F88654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214813"/>
            <a:ext cx="173196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8" descr="nochokes_higch46_t28">
            <a:extLst>
              <a:ext uri="{FF2B5EF4-FFF2-40B4-BE49-F238E27FC236}">
                <a16:creationId xmlns:a16="http://schemas.microsoft.com/office/drawing/2014/main" id="{58C89885-1C58-4E95-8B0A-56D5545C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4214813"/>
            <a:ext cx="17605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43554C39-98C9-4B72-962A-4C267B29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752600"/>
            <a:ext cx="609600" cy="228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dirty="0">
                <a:latin typeface="Arial" charset="0"/>
              </a:rPr>
              <a:t>Before</a:t>
            </a:r>
            <a:endParaRPr lang="en-US" sz="700" dirty="0">
              <a:latin typeface="Arial" charset="0"/>
            </a:endParaRP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90242F61-B4CF-476B-AD14-D215C8D3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048000"/>
            <a:ext cx="609600" cy="228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dirty="0">
                <a:latin typeface="Arial" charset="0"/>
              </a:rPr>
              <a:t>After</a:t>
            </a:r>
            <a:endParaRPr lang="en-US" sz="700" dirty="0">
              <a:latin typeface="Arial" charset="0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36CD2ADF-0EF2-43AE-B469-B25091EF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91000"/>
            <a:ext cx="609600" cy="228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dirty="0">
                <a:latin typeface="Arial" charset="0"/>
              </a:rPr>
              <a:t>Before</a:t>
            </a:r>
            <a:endParaRPr lang="en-US" sz="700" dirty="0">
              <a:latin typeface="Arial" charset="0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EB6EE525-1341-4F0F-A77E-74DB9D7B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91000"/>
            <a:ext cx="609600" cy="2286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dirty="0">
                <a:latin typeface="Arial" charset="0"/>
              </a:rPr>
              <a:t>After</a:t>
            </a:r>
            <a:endParaRPr lang="en-US" sz="7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87E9-299F-4FE2-B82C-318600D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Adding ferrites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340F6-BEBE-4970-A2CA-C2F9A8BAB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1EBA29-A032-4EED-A51B-BB366BB38276}" type="slidenum">
              <a:rPr lang="en-US" altLang="en-US"/>
              <a:pPr/>
              <a:t>48</a:t>
            </a:fld>
            <a:endParaRPr lang="en-US" altLang="en-US"/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524729ED-4AE5-4C30-A7D3-D28500A4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41500"/>
            <a:ext cx="28146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>
            <a:extLst>
              <a:ext uri="{FF2B5EF4-FFF2-40B4-BE49-F238E27FC236}">
                <a16:creationId xmlns:a16="http://schemas.microsoft.com/office/drawing/2014/main" id="{420BB04A-BE1F-42AE-8523-A172B70B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7081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>
            <a:extLst>
              <a:ext uri="{FF2B5EF4-FFF2-40B4-BE49-F238E27FC236}">
                <a16:creationId xmlns:a16="http://schemas.microsoft.com/office/drawing/2014/main" id="{0FC528B9-0F91-45D3-A672-1902A9EA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pedestalA46_ch46highgain">
            <a:extLst>
              <a:ext uri="{FF2B5EF4-FFF2-40B4-BE49-F238E27FC236}">
                <a16:creationId xmlns:a16="http://schemas.microsoft.com/office/drawing/2014/main" id="{C036E57F-4752-4470-91FB-0DA21B92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581400"/>
            <a:ext cx="3746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 Box 7">
            <a:extLst>
              <a:ext uri="{FF2B5EF4-FFF2-40B4-BE49-F238E27FC236}">
                <a16:creationId xmlns:a16="http://schemas.microsoft.com/office/drawing/2014/main" id="{19E111F5-9FCE-41D3-BF9E-554AD9BE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295400"/>
            <a:ext cx="41957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600">
                <a:latin typeface="Times New Roman" panose="02020603050405020304" pitchFamily="18" charset="0"/>
              </a:rPr>
              <a:t> Last resource!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600">
                <a:latin typeface="Times New Roman" panose="02020603050405020304" pitchFamily="18" charset="0"/>
              </a:rPr>
              <a:t> Compromised in presence of magnetic field.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600">
                <a:latin typeface="Times New Roman" panose="02020603050405020304" pitchFamily="18" charset="0"/>
              </a:rPr>
              <a:t> Works better at few tens of MHz in the sensitivity range of typical front-end amplifiers.</a:t>
            </a:r>
          </a:p>
          <a:p>
            <a:pPr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B2B5-F0D0-464F-8FE1-7557AD07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Other filters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047A3-3971-44DD-96CB-AEDEA8D16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C69342-9E36-49F4-A3AA-8BF971DC65E3}" type="slidenum">
              <a:rPr lang="en-US" altLang="en-US"/>
              <a:pPr/>
              <a:t>49</a:t>
            </a:fld>
            <a:endParaRPr lang="en-US" altLang="en-US"/>
          </a:p>
        </p:txBody>
      </p:sp>
      <p:pic>
        <p:nvPicPr>
          <p:cNvPr id="54276" name="Picture 3" descr="_images7">
            <a:extLst>
              <a:ext uri="{FF2B5EF4-FFF2-40B4-BE49-F238E27FC236}">
                <a16:creationId xmlns:a16="http://schemas.microsoft.com/office/drawing/2014/main" id="{BFB28313-31E9-4A9B-A27F-3B35E6E7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14382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>
            <a:extLst>
              <a:ext uri="{FF2B5EF4-FFF2-40B4-BE49-F238E27FC236}">
                <a16:creationId xmlns:a16="http://schemas.microsoft.com/office/drawing/2014/main" id="{3FACCCCC-D1A2-4802-8230-B062EDA2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7638"/>
            <a:ext cx="2819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5">
            <a:extLst>
              <a:ext uri="{FF2B5EF4-FFF2-40B4-BE49-F238E27FC236}">
                <a16:creationId xmlns:a16="http://schemas.microsoft.com/office/drawing/2014/main" id="{5DA6F0F4-B0C8-43A9-93B8-529EEE48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52600"/>
            <a:ext cx="685800" cy="304800"/>
          </a:xfrm>
          <a:prstGeom prst="rect">
            <a:avLst/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2FC49E7B-7D57-4063-85B7-BF89C3504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417638"/>
            <a:ext cx="0" cy="10287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0" name="Line 7">
            <a:extLst>
              <a:ext uri="{FF2B5EF4-FFF2-40B4-BE49-F238E27FC236}">
                <a16:creationId xmlns:a16="http://schemas.microsoft.com/office/drawing/2014/main" id="{E0C233F0-5985-4AC2-B368-EF2006541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1" name="Line 8">
            <a:extLst>
              <a:ext uri="{FF2B5EF4-FFF2-40B4-BE49-F238E27FC236}">
                <a16:creationId xmlns:a16="http://schemas.microsoft.com/office/drawing/2014/main" id="{1D960C16-47A8-477B-930D-60D0AF39C7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2" name="Line 9">
            <a:extLst>
              <a:ext uri="{FF2B5EF4-FFF2-40B4-BE49-F238E27FC236}">
                <a16:creationId xmlns:a16="http://schemas.microsoft.com/office/drawing/2014/main" id="{85054A7E-970F-43BE-B61A-D5E2EEE5EF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1981200"/>
            <a:ext cx="457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3" name="Line 10">
            <a:extLst>
              <a:ext uri="{FF2B5EF4-FFF2-40B4-BE49-F238E27FC236}">
                <a16:creationId xmlns:a16="http://schemas.microsoft.com/office/drawing/2014/main" id="{CDFACF68-7B58-4C6D-A1F3-CBDA42045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4" name="Line 11">
            <a:extLst>
              <a:ext uri="{FF2B5EF4-FFF2-40B4-BE49-F238E27FC236}">
                <a16:creationId xmlns:a16="http://schemas.microsoft.com/office/drawing/2014/main" id="{97B615DD-31BF-4C4A-9A0A-E8D5327BF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4285" name="Picture 12" descr="FN409_5">
            <a:extLst>
              <a:ext uri="{FF2B5EF4-FFF2-40B4-BE49-F238E27FC236}">
                <a16:creationId xmlns:a16="http://schemas.microsoft.com/office/drawing/2014/main" id="{CB91D63E-7BA9-4E7E-9FD9-D0B7AD1D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438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3">
            <a:extLst>
              <a:ext uri="{FF2B5EF4-FFF2-40B4-BE49-F238E27FC236}">
                <a16:creationId xmlns:a16="http://schemas.microsoft.com/office/drawing/2014/main" id="{7543EF31-AFCD-4A44-B271-F7DBBE69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2819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7" name="Line 14">
            <a:extLst>
              <a:ext uri="{FF2B5EF4-FFF2-40B4-BE49-F238E27FC236}">
                <a16:creationId xmlns:a16="http://schemas.microsoft.com/office/drawing/2014/main" id="{71E1A971-C0A2-436B-AC54-D77EB1EC1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414713"/>
            <a:ext cx="18288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8" name="Line 15">
            <a:extLst>
              <a:ext uri="{FF2B5EF4-FFF2-40B4-BE49-F238E27FC236}">
                <a16:creationId xmlns:a16="http://schemas.microsoft.com/office/drawing/2014/main" id="{D3E658E6-B067-49B1-B421-7FEDAC53B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214688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89" name="Line 16">
            <a:extLst>
              <a:ext uri="{FF2B5EF4-FFF2-40B4-BE49-F238E27FC236}">
                <a16:creationId xmlns:a16="http://schemas.microsoft.com/office/drawing/2014/main" id="{8F70DA84-7DA7-4961-911F-8A7ED3127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062288"/>
            <a:ext cx="18288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90" name="Rectangle 17">
            <a:extLst>
              <a:ext uri="{FF2B5EF4-FFF2-40B4-BE49-F238E27FC236}">
                <a16:creationId xmlns:a16="http://schemas.microsoft.com/office/drawing/2014/main" id="{AB95F443-462E-4D70-881B-5DE7A01AE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14713"/>
            <a:ext cx="76200" cy="180975"/>
          </a:xfrm>
          <a:prstGeom prst="rect">
            <a:avLst/>
          </a:prstGeom>
          <a:solidFill>
            <a:srgbClr val="3333CC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91" name="Rectangle 18">
            <a:extLst>
              <a:ext uri="{FF2B5EF4-FFF2-40B4-BE49-F238E27FC236}">
                <a16:creationId xmlns:a16="http://schemas.microsoft.com/office/drawing/2014/main" id="{9986CEF8-634C-4258-A677-CDFCDC1B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14713"/>
            <a:ext cx="76200" cy="180975"/>
          </a:xfrm>
          <a:prstGeom prst="rect">
            <a:avLst/>
          </a:prstGeom>
          <a:solidFill>
            <a:srgbClr val="3333CC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92" name="Rectangle 19">
            <a:extLst>
              <a:ext uri="{FF2B5EF4-FFF2-40B4-BE49-F238E27FC236}">
                <a16:creationId xmlns:a16="http://schemas.microsoft.com/office/drawing/2014/main" id="{35EB0303-62BD-473A-95A4-44248442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00400"/>
            <a:ext cx="76200" cy="395288"/>
          </a:xfrm>
          <a:prstGeom prst="rect">
            <a:avLst/>
          </a:prstGeom>
          <a:solidFill>
            <a:srgbClr val="3333CC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93" name="Rectangle 20">
            <a:extLst>
              <a:ext uri="{FF2B5EF4-FFF2-40B4-BE49-F238E27FC236}">
                <a16:creationId xmlns:a16="http://schemas.microsoft.com/office/drawing/2014/main" id="{A0EE80C0-B19D-4E2A-A79A-5FBD5EA1C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57488"/>
            <a:ext cx="2133600" cy="838200"/>
          </a:xfrm>
          <a:prstGeom prst="rect">
            <a:avLst/>
          </a:prstGeom>
          <a:noFill/>
          <a:ln w="28575" algn="ctr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94" name="Rectangle 21">
            <a:extLst>
              <a:ext uri="{FF2B5EF4-FFF2-40B4-BE49-F238E27FC236}">
                <a16:creationId xmlns:a16="http://schemas.microsoft.com/office/drawing/2014/main" id="{141950F6-20CD-4DF2-8F3D-09F3B986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928938"/>
            <a:ext cx="1600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u="sng">
                <a:solidFill>
                  <a:srgbClr val="CC0000"/>
                </a:solidFill>
              </a:rPr>
              <a:t>Power plane (VO2)</a:t>
            </a:r>
            <a:br>
              <a:rPr lang="en-US" altLang="en-US" sz="1000" u="sng">
                <a:solidFill>
                  <a:srgbClr val="CC0000"/>
                </a:solidFill>
              </a:rPr>
            </a:br>
            <a:r>
              <a:rPr lang="en-US" altLang="en-US" sz="1000" u="sng"/>
              <a:t>Ground Plane (VO1)</a:t>
            </a:r>
            <a:br>
              <a:rPr lang="en-US" altLang="en-US" sz="1000" u="sng"/>
            </a:br>
            <a:r>
              <a:rPr lang="en-US" altLang="en-US" sz="1000" u="sng">
                <a:solidFill>
                  <a:srgbClr val="3333CC"/>
                </a:solidFill>
              </a:rPr>
              <a:t>Earth bonding (GND)</a:t>
            </a:r>
            <a:endParaRPr lang="en-US" altLang="en-US">
              <a:solidFill>
                <a:srgbClr val="3333CC"/>
              </a:solidFill>
            </a:endParaRPr>
          </a:p>
        </p:txBody>
      </p:sp>
      <p:pic>
        <p:nvPicPr>
          <p:cNvPr id="54295" name="Picture 22" descr="CD367532-01">
            <a:extLst>
              <a:ext uri="{FF2B5EF4-FFF2-40B4-BE49-F238E27FC236}">
                <a16:creationId xmlns:a16="http://schemas.microsoft.com/office/drawing/2014/main" id="{8B829A6C-17E6-4FE1-A5B6-2BABBF47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2875"/>
            <a:ext cx="1905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23" descr="CF116147-01">
            <a:extLst>
              <a:ext uri="{FF2B5EF4-FFF2-40B4-BE49-F238E27FC236}">
                <a16:creationId xmlns:a16="http://schemas.microsoft.com/office/drawing/2014/main" id="{1F007AA4-9183-4DB5-BC3D-DBFE6C50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949700"/>
            <a:ext cx="213518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7" name="Picture 24" descr="CF230365-01">
            <a:extLst>
              <a:ext uri="{FF2B5EF4-FFF2-40B4-BE49-F238E27FC236}">
                <a16:creationId xmlns:a16="http://schemas.microsoft.com/office/drawing/2014/main" id="{BE079EA9-0754-479C-933E-71D3247D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1905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98" name="Group 25">
            <a:extLst>
              <a:ext uri="{FF2B5EF4-FFF2-40B4-BE49-F238E27FC236}">
                <a16:creationId xmlns:a16="http://schemas.microsoft.com/office/drawing/2014/main" id="{5FC10769-7C66-4CE2-AA06-3D98126745AF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4306888"/>
            <a:ext cx="1828800" cy="387350"/>
            <a:chOff x="3504" y="2701"/>
            <a:chExt cx="1152" cy="244"/>
          </a:xfrm>
        </p:grpSpPr>
        <p:sp>
          <p:nvSpPr>
            <p:cNvPr id="54338" name="Line 26">
              <a:extLst>
                <a:ext uri="{FF2B5EF4-FFF2-40B4-BE49-F238E27FC236}">
                  <a16:creationId xmlns:a16="http://schemas.microsoft.com/office/drawing/2014/main" id="{F5194785-356B-40E7-8E32-CEA543C18C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32" y="2642"/>
              <a:ext cx="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4339" name="Group 27">
              <a:extLst>
                <a:ext uri="{FF2B5EF4-FFF2-40B4-BE49-F238E27FC236}">
                  <a16:creationId xmlns:a16="http://schemas.microsoft.com/office/drawing/2014/main" id="{9C0BC35F-A1C0-47C0-AF87-BC7D6E7E55E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954" y="2842"/>
              <a:ext cx="85" cy="72"/>
              <a:chOff x="4465" y="1201"/>
              <a:chExt cx="239" cy="144"/>
            </a:xfrm>
          </p:grpSpPr>
          <p:sp>
            <p:nvSpPr>
              <p:cNvPr id="54366" name="Arc 28">
                <a:extLst>
                  <a:ext uri="{FF2B5EF4-FFF2-40B4-BE49-F238E27FC236}">
                    <a16:creationId xmlns:a16="http://schemas.microsoft.com/office/drawing/2014/main" id="{27F884A0-C399-4F8A-9BF9-AE66313C7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67" name="Arc 29">
                <a:extLst>
                  <a:ext uri="{FF2B5EF4-FFF2-40B4-BE49-F238E27FC236}">
                    <a16:creationId xmlns:a16="http://schemas.microsoft.com/office/drawing/2014/main" id="{E8108D8A-EA6B-46C6-B803-2B2CB834CD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40" name="Group 30">
              <a:extLst>
                <a:ext uri="{FF2B5EF4-FFF2-40B4-BE49-F238E27FC236}">
                  <a16:creationId xmlns:a16="http://schemas.microsoft.com/office/drawing/2014/main" id="{9A307281-089D-4E7F-9175-826D2755EFA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001" y="2842"/>
              <a:ext cx="85" cy="72"/>
              <a:chOff x="4465" y="1201"/>
              <a:chExt cx="239" cy="144"/>
            </a:xfrm>
          </p:grpSpPr>
          <p:sp>
            <p:nvSpPr>
              <p:cNvPr id="54364" name="Arc 31">
                <a:extLst>
                  <a:ext uri="{FF2B5EF4-FFF2-40B4-BE49-F238E27FC236}">
                    <a16:creationId xmlns:a16="http://schemas.microsoft.com/office/drawing/2014/main" id="{C73B02C7-F34A-42D9-A666-CAB8A787A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65" name="Arc 32">
                <a:extLst>
                  <a:ext uri="{FF2B5EF4-FFF2-40B4-BE49-F238E27FC236}">
                    <a16:creationId xmlns:a16="http://schemas.microsoft.com/office/drawing/2014/main" id="{E72243BA-341D-43B3-92C0-EB55E043DA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41" name="Group 33">
              <a:extLst>
                <a:ext uri="{FF2B5EF4-FFF2-40B4-BE49-F238E27FC236}">
                  <a16:creationId xmlns:a16="http://schemas.microsoft.com/office/drawing/2014/main" id="{8CE1543E-8001-4212-9195-681DFBF87AD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049" y="2842"/>
              <a:ext cx="85" cy="72"/>
              <a:chOff x="4465" y="1201"/>
              <a:chExt cx="239" cy="144"/>
            </a:xfrm>
          </p:grpSpPr>
          <p:sp>
            <p:nvSpPr>
              <p:cNvPr id="54362" name="Arc 34">
                <a:extLst>
                  <a:ext uri="{FF2B5EF4-FFF2-40B4-BE49-F238E27FC236}">
                    <a16:creationId xmlns:a16="http://schemas.microsoft.com/office/drawing/2014/main" id="{58764991-EB0F-4BD3-A3E5-23803D809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63" name="Arc 35">
                <a:extLst>
                  <a:ext uri="{FF2B5EF4-FFF2-40B4-BE49-F238E27FC236}">
                    <a16:creationId xmlns:a16="http://schemas.microsoft.com/office/drawing/2014/main" id="{52606BF0-7F16-420D-A937-891CC7E9B5F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42" name="Group 36">
              <a:extLst>
                <a:ext uri="{FF2B5EF4-FFF2-40B4-BE49-F238E27FC236}">
                  <a16:creationId xmlns:a16="http://schemas.microsoft.com/office/drawing/2014/main" id="{7DFBCBA4-97F3-42F9-8E9A-34F5C2FA0E3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097" y="2842"/>
              <a:ext cx="85" cy="72"/>
              <a:chOff x="4465" y="1201"/>
              <a:chExt cx="239" cy="144"/>
            </a:xfrm>
          </p:grpSpPr>
          <p:sp>
            <p:nvSpPr>
              <p:cNvPr id="54360" name="Arc 37">
                <a:extLst>
                  <a:ext uri="{FF2B5EF4-FFF2-40B4-BE49-F238E27FC236}">
                    <a16:creationId xmlns:a16="http://schemas.microsoft.com/office/drawing/2014/main" id="{94DAD824-7BE7-473A-BC35-03809CDF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61" name="Arc 38">
                <a:extLst>
                  <a:ext uri="{FF2B5EF4-FFF2-40B4-BE49-F238E27FC236}">
                    <a16:creationId xmlns:a16="http://schemas.microsoft.com/office/drawing/2014/main" id="{160FEB01-B6BE-4C1B-9A99-B612BF1263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4343" name="Line 39">
              <a:extLst>
                <a:ext uri="{FF2B5EF4-FFF2-40B4-BE49-F238E27FC236}">
                  <a16:creationId xmlns:a16="http://schemas.microsoft.com/office/drawing/2014/main" id="{AC554F78-2A9C-4C27-B8CF-1C027DD2C1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04" y="2618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344" name="Line 40">
              <a:extLst>
                <a:ext uri="{FF2B5EF4-FFF2-40B4-BE49-F238E27FC236}">
                  <a16:creationId xmlns:a16="http://schemas.microsoft.com/office/drawing/2014/main" id="{6B668978-0F7E-4833-B0C6-931A79CA86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731" y="2548"/>
              <a:ext cx="1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4345" name="Group 41">
              <a:extLst>
                <a:ext uri="{FF2B5EF4-FFF2-40B4-BE49-F238E27FC236}">
                  <a16:creationId xmlns:a16="http://schemas.microsoft.com/office/drawing/2014/main" id="{556946BB-D4A0-4EC2-9174-FAE75285958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3953" y="2732"/>
              <a:ext cx="85" cy="72"/>
              <a:chOff x="4465" y="1201"/>
              <a:chExt cx="239" cy="144"/>
            </a:xfrm>
          </p:grpSpPr>
          <p:sp>
            <p:nvSpPr>
              <p:cNvPr id="54358" name="Arc 42">
                <a:extLst>
                  <a:ext uri="{FF2B5EF4-FFF2-40B4-BE49-F238E27FC236}">
                    <a16:creationId xmlns:a16="http://schemas.microsoft.com/office/drawing/2014/main" id="{F6593CEE-ED47-4E96-8747-91265AFD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59" name="Arc 43">
                <a:extLst>
                  <a:ext uri="{FF2B5EF4-FFF2-40B4-BE49-F238E27FC236}">
                    <a16:creationId xmlns:a16="http://schemas.microsoft.com/office/drawing/2014/main" id="{0A5024B5-20B0-4F57-8955-A86E45B56B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46" name="Group 44">
              <a:extLst>
                <a:ext uri="{FF2B5EF4-FFF2-40B4-BE49-F238E27FC236}">
                  <a16:creationId xmlns:a16="http://schemas.microsoft.com/office/drawing/2014/main" id="{8F1E35AC-B087-4DAE-833F-584FA48B369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4001" y="2732"/>
              <a:ext cx="85" cy="72"/>
              <a:chOff x="4465" y="1201"/>
              <a:chExt cx="239" cy="144"/>
            </a:xfrm>
          </p:grpSpPr>
          <p:sp>
            <p:nvSpPr>
              <p:cNvPr id="54356" name="Arc 45">
                <a:extLst>
                  <a:ext uri="{FF2B5EF4-FFF2-40B4-BE49-F238E27FC236}">
                    <a16:creationId xmlns:a16="http://schemas.microsoft.com/office/drawing/2014/main" id="{D5E1ABFE-6370-4950-8063-7022545B3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57" name="Arc 46">
                <a:extLst>
                  <a:ext uri="{FF2B5EF4-FFF2-40B4-BE49-F238E27FC236}">
                    <a16:creationId xmlns:a16="http://schemas.microsoft.com/office/drawing/2014/main" id="{9A4843CB-09DA-42F4-9101-38E78E09A9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47" name="Group 47">
              <a:extLst>
                <a:ext uri="{FF2B5EF4-FFF2-40B4-BE49-F238E27FC236}">
                  <a16:creationId xmlns:a16="http://schemas.microsoft.com/office/drawing/2014/main" id="{FDF626EE-D228-4142-A5E4-17AEBE082F9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4049" y="2732"/>
              <a:ext cx="85" cy="72"/>
              <a:chOff x="4465" y="1201"/>
              <a:chExt cx="239" cy="144"/>
            </a:xfrm>
          </p:grpSpPr>
          <p:sp>
            <p:nvSpPr>
              <p:cNvPr id="54354" name="Arc 48">
                <a:extLst>
                  <a:ext uri="{FF2B5EF4-FFF2-40B4-BE49-F238E27FC236}">
                    <a16:creationId xmlns:a16="http://schemas.microsoft.com/office/drawing/2014/main" id="{0766B5FE-150B-478C-A828-589878102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55" name="Arc 49">
                <a:extLst>
                  <a:ext uri="{FF2B5EF4-FFF2-40B4-BE49-F238E27FC236}">
                    <a16:creationId xmlns:a16="http://schemas.microsoft.com/office/drawing/2014/main" id="{8DF69B58-B36F-443D-B549-8A4124A6C5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48" name="Group 50">
              <a:extLst>
                <a:ext uri="{FF2B5EF4-FFF2-40B4-BE49-F238E27FC236}">
                  <a16:creationId xmlns:a16="http://schemas.microsoft.com/office/drawing/2014/main" id="{3D7C6147-AD26-4FD0-A690-6C4C63FC2F6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4097" y="2732"/>
              <a:ext cx="85" cy="72"/>
              <a:chOff x="4465" y="1201"/>
              <a:chExt cx="239" cy="144"/>
            </a:xfrm>
          </p:grpSpPr>
          <p:sp>
            <p:nvSpPr>
              <p:cNvPr id="54352" name="Arc 51">
                <a:extLst>
                  <a:ext uri="{FF2B5EF4-FFF2-40B4-BE49-F238E27FC236}">
                    <a16:creationId xmlns:a16="http://schemas.microsoft.com/office/drawing/2014/main" id="{0D7B12F6-17A2-4A94-8A55-F547629AE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53" name="Arc 52">
                <a:extLst>
                  <a:ext uri="{FF2B5EF4-FFF2-40B4-BE49-F238E27FC236}">
                    <a16:creationId xmlns:a16="http://schemas.microsoft.com/office/drawing/2014/main" id="{0A3BC0CF-2C27-49CF-84FC-287E9D1913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4349" name="Line 53">
              <a:extLst>
                <a:ext uri="{FF2B5EF4-FFF2-40B4-BE49-F238E27FC236}">
                  <a16:creationId xmlns:a16="http://schemas.microsoft.com/office/drawing/2014/main" id="{8E35FB62-E0FD-4394-ACAA-E77C2A10B8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404" y="2524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350" name="Oval 54">
              <a:extLst>
                <a:ext uri="{FF2B5EF4-FFF2-40B4-BE49-F238E27FC236}">
                  <a16:creationId xmlns:a16="http://schemas.microsoft.com/office/drawing/2014/main" id="{34E96B0E-0CB2-419B-B6E9-6BFF84168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01"/>
              <a:ext cx="48" cy="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51" name="Oval 55">
              <a:extLst>
                <a:ext uri="{FF2B5EF4-FFF2-40B4-BE49-F238E27FC236}">
                  <a16:creationId xmlns:a16="http://schemas.microsoft.com/office/drawing/2014/main" id="{52843ABC-236C-416D-95BB-D380BA294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897"/>
              <a:ext cx="48" cy="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4299" name="Oval 56">
            <a:extLst>
              <a:ext uri="{FF2B5EF4-FFF2-40B4-BE49-F238E27FC236}">
                <a16:creationId xmlns:a16="http://schemas.microsoft.com/office/drawing/2014/main" id="{96CB443C-8B8A-4318-A73D-A9A46B96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43068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300" name="Rectangle 94">
            <a:extLst>
              <a:ext uri="{FF2B5EF4-FFF2-40B4-BE49-F238E27FC236}">
                <a16:creationId xmlns:a16="http://schemas.microsoft.com/office/drawing/2014/main" id="{84C7131D-6496-4F52-B186-A7EF2797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575" y="5791200"/>
            <a:ext cx="1981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u="sng">
                <a:solidFill>
                  <a:srgbClr val="3333CC"/>
                </a:solidFill>
              </a:rPr>
              <a:t>Earth bonding (CM)</a:t>
            </a:r>
            <a:endParaRPr lang="en-US" altLang="en-US">
              <a:solidFill>
                <a:srgbClr val="3333CC"/>
              </a:solidFill>
            </a:endParaRPr>
          </a:p>
        </p:txBody>
      </p:sp>
      <p:sp>
        <p:nvSpPr>
          <p:cNvPr id="54301" name="Text Box 95">
            <a:extLst>
              <a:ext uri="{FF2B5EF4-FFF2-40B4-BE49-F238E27FC236}">
                <a16:creationId xmlns:a16="http://schemas.microsoft.com/office/drawing/2014/main" id="{8DBC4B55-0DB1-4820-98B1-EBB40D03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32400"/>
            <a:ext cx="2971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u="sng">
                <a:solidFill>
                  <a:schemeClr val="tx2"/>
                </a:solidFill>
              </a:rPr>
              <a:t>Whatever filter is used, make sure that the CM current never enters in your system</a:t>
            </a:r>
            <a:endParaRPr lang="en-US" altLang="en-US" sz="1400">
              <a:solidFill>
                <a:schemeClr val="tx2"/>
              </a:solidFill>
            </a:endParaRPr>
          </a:p>
        </p:txBody>
      </p:sp>
      <p:grpSp>
        <p:nvGrpSpPr>
          <p:cNvPr id="54302" name="Group 134">
            <a:extLst>
              <a:ext uri="{FF2B5EF4-FFF2-40B4-BE49-F238E27FC236}">
                <a16:creationId xmlns:a16="http://schemas.microsoft.com/office/drawing/2014/main" id="{F419207C-BEA7-4448-A06F-31B09A440EEF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5276850"/>
            <a:ext cx="1792288" cy="742950"/>
            <a:chOff x="6210300" y="5276850"/>
            <a:chExt cx="1792288" cy="742950"/>
          </a:xfrm>
        </p:grpSpPr>
        <p:sp>
          <p:nvSpPr>
            <p:cNvPr id="54303" name="Line 59">
              <a:extLst>
                <a:ext uri="{FF2B5EF4-FFF2-40B4-BE49-F238E27FC236}">
                  <a16:creationId xmlns:a16="http://schemas.microsoft.com/office/drawing/2014/main" id="{501C71B4-1507-4856-937F-D00CF62C96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86500" y="5332413"/>
              <a:ext cx="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4304" name="Group 60">
              <a:extLst>
                <a:ext uri="{FF2B5EF4-FFF2-40B4-BE49-F238E27FC236}">
                  <a16:creationId xmlns:a16="http://schemas.microsoft.com/office/drawing/2014/main" id="{B05480EF-48B8-4E6D-91D3-A0686757295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6353175" y="5364163"/>
              <a:ext cx="134938" cy="114300"/>
              <a:chOff x="4465" y="1201"/>
              <a:chExt cx="239" cy="144"/>
            </a:xfrm>
          </p:grpSpPr>
          <p:sp>
            <p:nvSpPr>
              <p:cNvPr id="54336" name="Arc 61">
                <a:extLst>
                  <a:ext uri="{FF2B5EF4-FFF2-40B4-BE49-F238E27FC236}">
                    <a16:creationId xmlns:a16="http://schemas.microsoft.com/office/drawing/2014/main" id="{28B3DEE9-4926-4E2D-9DFB-C00D4950A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37" name="Arc 62">
                <a:extLst>
                  <a:ext uri="{FF2B5EF4-FFF2-40B4-BE49-F238E27FC236}">
                    <a16:creationId xmlns:a16="http://schemas.microsoft.com/office/drawing/2014/main" id="{0D8DECB0-3C77-4719-B09C-F977B465E5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05" name="Group 63">
              <a:extLst>
                <a:ext uri="{FF2B5EF4-FFF2-40B4-BE49-F238E27FC236}">
                  <a16:creationId xmlns:a16="http://schemas.microsoft.com/office/drawing/2014/main" id="{583E5FAB-663F-4ECD-91C2-8B77C5D8346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6427788" y="5364163"/>
              <a:ext cx="134938" cy="114300"/>
              <a:chOff x="4465" y="1201"/>
              <a:chExt cx="239" cy="144"/>
            </a:xfrm>
          </p:grpSpPr>
          <p:sp>
            <p:nvSpPr>
              <p:cNvPr id="54334" name="Arc 64">
                <a:extLst>
                  <a:ext uri="{FF2B5EF4-FFF2-40B4-BE49-F238E27FC236}">
                    <a16:creationId xmlns:a16="http://schemas.microsoft.com/office/drawing/2014/main" id="{7570B0F0-A4C5-4DFF-AAE3-1564FFC53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35" name="Arc 65">
                <a:extLst>
                  <a:ext uri="{FF2B5EF4-FFF2-40B4-BE49-F238E27FC236}">
                    <a16:creationId xmlns:a16="http://schemas.microsoft.com/office/drawing/2014/main" id="{4C601B47-0A9C-4DD4-ADA5-1619462A6D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06" name="Group 66">
              <a:extLst>
                <a:ext uri="{FF2B5EF4-FFF2-40B4-BE49-F238E27FC236}">
                  <a16:creationId xmlns:a16="http://schemas.microsoft.com/office/drawing/2014/main" id="{7C4FDD7E-CF4A-4298-87F7-7940A3951DC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6503988" y="5364163"/>
              <a:ext cx="134938" cy="114300"/>
              <a:chOff x="4465" y="1201"/>
              <a:chExt cx="239" cy="144"/>
            </a:xfrm>
          </p:grpSpPr>
          <p:sp>
            <p:nvSpPr>
              <p:cNvPr id="54332" name="Arc 67">
                <a:extLst>
                  <a:ext uri="{FF2B5EF4-FFF2-40B4-BE49-F238E27FC236}">
                    <a16:creationId xmlns:a16="http://schemas.microsoft.com/office/drawing/2014/main" id="{5A466C32-98F9-42A1-9BEF-804175B4D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33" name="Arc 68">
                <a:extLst>
                  <a:ext uri="{FF2B5EF4-FFF2-40B4-BE49-F238E27FC236}">
                    <a16:creationId xmlns:a16="http://schemas.microsoft.com/office/drawing/2014/main" id="{FED94454-48B7-4558-8E6C-04B2053061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307" name="Group 69">
              <a:extLst>
                <a:ext uri="{FF2B5EF4-FFF2-40B4-BE49-F238E27FC236}">
                  <a16:creationId xmlns:a16="http://schemas.microsoft.com/office/drawing/2014/main" id="{EED30A3D-A8AB-43C9-8A5C-9ABD90094AF6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6580188" y="5364163"/>
              <a:ext cx="134938" cy="114300"/>
              <a:chOff x="4465" y="1201"/>
              <a:chExt cx="239" cy="144"/>
            </a:xfrm>
          </p:grpSpPr>
          <p:sp>
            <p:nvSpPr>
              <p:cNvPr id="54330" name="Arc 70">
                <a:extLst>
                  <a:ext uri="{FF2B5EF4-FFF2-40B4-BE49-F238E27FC236}">
                    <a16:creationId xmlns:a16="http://schemas.microsoft.com/office/drawing/2014/main" id="{F6D86DB6-BFF9-4A5C-A2E6-6C79DD6B8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1201"/>
                <a:ext cx="126" cy="144"/>
              </a:xfrm>
              <a:custGeom>
                <a:avLst/>
                <a:gdLst>
                  <a:gd name="T0" fmla="*/ 30 w 26804"/>
                  <a:gd name="T1" fmla="*/ 0 h 43162"/>
                  <a:gd name="T2" fmla="*/ 0 w 26804"/>
                  <a:gd name="T3" fmla="*/ 142 h 43162"/>
                  <a:gd name="T4" fmla="*/ 24 w 26804"/>
                  <a:gd name="T5" fmla="*/ 72 h 43162"/>
                  <a:gd name="T6" fmla="*/ 0 60000 65536"/>
                  <a:gd name="T7" fmla="*/ 0 60000 65536"/>
                  <a:gd name="T8" fmla="*/ 0 60000 65536"/>
                  <a:gd name="T9" fmla="*/ 0 w 26804"/>
                  <a:gd name="T10" fmla="*/ 0 h 43162"/>
                  <a:gd name="T11" fmla="*/ 26804 w 26804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04" h="43162" fill="none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</a:path>
                  <a:path w="26804" h="43162" stroke="0" extrusionOk="0">
                    <a:moveTo>
                      <a:pt x="6486" y="0"/>
                    </a:moveTo>
                    <a:cubicBezTo>
                      <a:pt x="17897" y="679"/>
                      <a:pt x="26804" y="10130"/>
                      <a:pt x="26804" y="21562"/>
                    </a:cubicBezTo>
                    <a:cubicBezTo>
                      <a:pt x="26804" y="33491"/>
                      <a:pt x="17133" y="43162"/>
                      <a:pt x="5204" y="43162"/>
                    </a:cubicBezTo>
                    <a:cubicBezTo>
                      <a:pt x="3449" y="43162"/>
                      <a:pt x="1702" y="42948"/>
                      <a:pt x="0" y="42525"/>
                    </a:cubicBezTo>
                    <a:lnTo>
                      <a:pt x="5204" y="2156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31" name="Arc 71">
                <a:extLst>
                  <a:ext uri="{FF2B5EF4-FFF2-40B4-BE49-F238E27FC236}">
                    <a16:creationId xmlns:a16="http://schemas.microsoft.com/office/drawing/2014/main" id="{D08C101B-447A-441D-819C-B9BC4FA7FF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5" y="1297"/>
                <a:ext cx="140" cy="48"/>
              </a:xfrm>
              <a:custGeom>
                <a:avLst/>
                <a:gdLst>
                  <a:gd name="T0" fmla="*/ 16 w 25479"/>
                  <a:gd name="T1" fmla="*/ 0 h 43200"/>
                  <a:gd name="T2" fmla="*/ 0 w 25479"/>
                  <a:gd name="T3" fmla="*/ 48 h 43200"/>
                  <a:gd name="T4" fmla="*/ 21 w 25479"/>
                  <a:gd name="T5" fmla="*/ 24 h 43200"/>
                  <a:gd name="T6" fmla="*/ 0 60000 65536"/>
                  <a:gd name="T7" fmla="*/ 0 60000 65536"/>
                  <a:gd name="T8" fmla="*/ 0 60000 65536"/>
                  <a:gd name="T9" fmla="*/ 0 w 25479"/>
                  <a:gd name="T10" fmla="*/ 0 h 43200"/>
                  <a:gd name="T11" fmla="*/ 25479 w 2547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9" h="43200" fill="none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</a:path>
                  <a:path w="25479" h="43200" stroke="0" extrusionOk="0">
                    <a:moveTo>
                      <a:pt x="2899" y="22"/>
                    </a:moveTo>
                    <a:cubicBezTo>
                      <a:pt x="3225" y="7"/>
                      <a:pt x="3552" y="-1"/>
                      <a:pt x="3879" y="0"/>
                    </a:cubicBezTo>
                    <a:cubicBezTo>
                      <a:pt x="15808" y="0"/>
                      <a:pt x="25479" y="9670"/>
                      <a:pt x="25479" y="21600"/>
                    </a:cubicBezTo>
                    <a:cubicBezTo>
                      <a:pt x="25479" y="33529"/>
                      <a:pt x="15808" y="43200"/>
                      <a:pt x="3879" y="43200"/>
                    </a:cubicBezTo>
                    <a:cubicBezTo>
                      <a:pt x="2578" y="43200"/>
                      <a:pt x="1279" y="43082"/>
                      <a:pt x="0" y="42848"/>
                    </a:cubicBezTo>
                    <a:lnTo>
                      <a:pt x="387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4308" name="Line 72">
              <a:extLst>
                <a:ext uri="{FF2B5EF4-FFF2-40B4-BE49-F238E27FC236}">
                  <a16:creationId xmlns:a16="http://schemas.microsoft.com/office/drawing/2014/main" id="{35D1A0DA-AB0C-4474-AAE5-6C55C8E5F2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048500" y="5027613"/>
              <a:ext cx="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4309" name="Group 73">
              <a:extLst>
                <a:ext uri="{FF2B5EF4-FFF2-40B4-BE49-F238E27FC236}">
                  <a16:creationId xmlns:a16="http://schemas.microsoft.com/office/drawing/2014/main" id="{5098743A-725F-488B-B653-02963691139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7620396" y="5124053"/>
              <a:ext cx="153195" cy="611188"/>
              <a:chOff x="4464" y="1008"/>
              <a:chExt cx="240" cy="768"/>
            </a:xfrm>
          </p:grpSpPr>
          <p:sp>
            <p:nvSpPr>
              <p:cNvPr id="54316" name="Line 74">
                <a:extLst>
                  <a:ext uri="{FF2B5EF4-FFF2-40B4-BE49-F238E27FC236}">
                    <a16:creationId xmlns:a16="http://schemas.microsoft.com/office/drawing/2014/main" id="{B194E18C-5D10-413A-B4A3-6F73E45D3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00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4317" name="Group 75">
                <a:extLst>
                  <a:ext uri="{FF2B5EF4-FFF2-40B4-BE49-F238E27FC236}">
                    <a16:creationId xmlns:a16="http://schemas.microsoft.com/office/drawing/2014/main" id="{67F6C485-1288-4D79-BF1C-A830579643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5" y="1201"/>
                <a:ext cx="239" cy="144"/>
                <a:chOff x="4465" y="1201"/>
                <a:chExt cx="239" cy="144"/>
              </a:xfrm>
            </p:grpSpPr>
            <p:sp>
              <p:nvSpPr>
                <p:cNvPr id="54328" name="Arc 76">
                  <a:extLst>
                    <a:ext uri="{FF2B5EF4-FFF2-40B4-BE49-F238E27FC236}">
                      <a16:creationId xmlns:a16="http://schemas.microsoft.com/office/drawing/2014/main" id="{9A1A2C6C-926E-4044-8A2F-8AEE703EF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30 w 26804"/>
                    <a:gd name="T1" fmla="*/ 0 h 43162"/>
                    <a:gd name="T2" fmla="*/ 0 w 26804"/>
                    <a:gd name="T3" fmla="*/ 142 h 43162"/>
                    <a:gd name="T4" fmla="*/ 24 w 26804"/>
                    <a:gd name="T5" fmla="*/ 72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29" name="Arc 77">
                  <a:extLst>
                    <a:ext uri="{FF2B5EF4-FFF2-40B4-BE49-F238E27FC236}">
                      <a16:creationId xmlns:a16="http://schemas.microsoft.com/office/drawing/2014/main" id="{AFB073EF-6EA7-4C2B-A06D-8CED4060A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16 w 25479"/>
                    <a:gd name="T1" fmla="*/ 0 h 43200"/>
                    <a:gd name="T2" fmla="*/ 0 w 25479"/>
                    <a:gd name="T3" fmla="*/ 48 h 43200"/>
                    <a:gd name="T4" fmla="*/ 21 w 25479"/>
                    <a:gd name="T5" fmla="*/ 24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54318" name="Group 78">
                <a:extLst>
                  <a:ext uri="{FF2B5EF4-FFF2-40B4-BE49-F238E27FC236}">
                    <a16:creationId xmlns:a16="http://schemas.microsoft.com/office/drawing/2014/main" id="{7DA61E6A-0B8D-4D17-9D27-24A3526D13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296"/>
                <a:ext cx="239" cy="144"/>
                <a:chOff x="4465" y="1201"/>
                <a:chExt cx="239" cy="144"/>
              </a:xfrm>
            </p:grpSpPr>
            <p:sp>
              <p:nvSpPr>
                <p:cNvPr id="54326" name="Arc 79">
                  <a:extLst>
                    <a:ext uri="{FF2B5EF4-FFF2-40B4-BE49-F238E27FC236}">
                      <a16:creationId xmlns:a16="http://schemas.microsoft.com/office/drawing/2014/main" id="{BE6F6502-2C63-43AF-BA09-983471202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30 w 26804"/>
                    <a:gd name="T1" fmla="*/ 0 h 43162"/>
                    <a:gd name="T2" fmla="*/ 0 w 26804"/>
                    <a:gd name="T3" fmla="*/ 142 h 43162"/>
                    <a:gd name="T4" fmla="*/ 24 w 26804"/>
                    <a:gd name="T5" fmla="*/ 72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27" name="Arc 80">
                  <a:extLst>
                    <a:ext uri="{FF2B5EF4-FFF2-40B4-BE49-F238E27FC236}">
                      <a16:creationId xmlns:a16="http://schemas.microsoft.com/office/drawing/2014/main" id="{15DE91C7-8538-446E-ACDA-58AD70F7B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16 w 25479"/>
                    <a:gd name="T1" fmla="*/ 0 h 43200"/>
                    <a:gd name="T2" fmla="*/ 0 w 25479"/>
                    <a:gd name="T3" fmla="*/ 48 h 43200"/>
                    <a:gd name="T4" fmla="*/ 21 w 25479"/>
                    <a:gd name="T5" fmla="*/ 24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54319" name="Group 81">
                <a:extLst>
                  <a:ext uri="{FF2B5EF4-FFF2-40B4-BE49-F238E27FC236}">
                    <a16:creationId xmlns:a16="http://schemas.microsoft.com/office/drawing/2014/main" id="{4F59661C-BCBB-4ECB-9147-41393A736B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392"/>
                <a:ext cx="239" cy="144"/>
                <a:chOff x="4465" y="1201"/>
                <a:chExt cx="239" cy="144"/>
              </a:xfrm>
            </p:grpSpPr>
            <p:sp>
              <p:nvSpPr>
                <p:cNvPr id="54324" name="Arc 82">
                  <a:extLst>
                    <a:ext uri="{FF2B5EF4-FFF2-40B4-BE49-F238E27FC236}">
                      <a16:creationId xmlns:a16="http://schemas.microsoft.com/office/drawing/2014/main" id="{AEFA2C37-7105-4FC1-A3D6-CD58E1E1F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30 w 26804"/>
                    <a:gd name="T1" fmla="*/ 0 h 43162"/>
                    <a:gd name="T2" fmla="*/ 0 w 26804"/>
                    <a:gd name="T3" fmla="*/ 142 h 43162"/>
                    <a:gd name="T4" fmla="*/ 24 w 26804"/>
                    <a:gd name="T5" fmla="*/ 72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25" name="Arc 83">
                  <a:extLst>
                    <a:ext uri="{FF2B5EF4-FFF2-40B4-BE49-F238E27FC236}">
                      <a16:creationId xmlns:a16="http://schemas.microsoft.com/office/drawing/2014/main" id="{C5F2FC20-3347-45AB-80A2-135C8D7E7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16 w 25479"/>
                    <a:gd name="T1" fmla="*/ 0 h 43200"/>
                    <a:gd name="T2" fmla="*/ 0 w 25479"/>
                    <a:gd name="T3" fmla="*/ 48 h 43200"/>
                    <a:gd name="T4" fmla="*/ 21 w 25479"/>
                    <a:gd name="T5" fmla="*/ 24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54320" name="Group 84">
                <a:extLst>
                  <a:ext uri="{FF2B5EF4-FFF2-40B4-BE49-F238E27FC236}">
                    <a16:creationId xmlns:a16="http://schemas.microsoft.com/office/drawing/2014/main" id="{8EC16EE1-48D4-4AFA-A744-0BC0D4214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1488"/>
                <a:ext cx="239" cy="144"/>
                <a:chOff x="4465" y="1201"/>
                <a:chExt cx="239" cy="144"/>
              </a:xfrm>
            </p:grpSpPr>
            <p:sp>
              <p:nvSpPr>
                <p:cNvPr id="54322" name="Arc 85">
                  <a:extLst>
                    <a:ext uri="{FF2B5EF4-FFF2-40B4-BE49-F238E27FC236}">
                      <a16:creationId xmlns:a16="http://schemas.microsoft.com/office/drawing/2014/main" id="{EAF51E06-9309-46D4-8A14-BA40D0EDA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201"/>
                  <a:ext cx="126" cy="144"/>
                </a:xfrm>
                <a:custGeom>
                  <a:avLst/>
                  <a:gdLst>
                    <a:gd name="T0" fmla="*/ 30 w 26804"/>
                    <a:gd name="T1" fmla="*/ 0 h 43162"/>
                    <a:gd name="T2" fmla="*/ 0 w 26804"/>
                    <a:gd name="T3" fmla="*/ 142 h 43162"/>
                    <a:gd name="T4" fmla="*/ 24 w 26804"/>
                    <a:gd name="T5" fmla="*/ 72 h 43162"/>
                    <a:gd name="T6" fmla="*/ 0 60000 65536"/>
                    <a:gd name="T7" fmla="*/ 0 60000 65536"/>
                    <a:gd name="T8" fmla="*/ 0 60000 65536"/>
                    <a:gd name="T9" fmla="*/ 0 w 26804"/>
                    <a:gd name="T10" fmla="*/ 0 h 43162"/>
                    <a:gd name="T11" fmla="*/ 26804 w 26804"/>
                    <a:gd name="T12" fmla="*/ 43162 h 431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804" h="43162" fill="none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</a:path>
                    <a:path w="26804" h="43162" stroke="0" extrusionOk="0">
                      <a:moveTo>
                        <a:pt x="6486" y="0"/>
                      </a:moveTo>
                      <a:cubicBezTo>
                        <a:pt x="17897" y="679"/>
                        <a:pt x="26804" y="10130"/>
                        <a:pt x="26804" y="21562"/>
                      </a:cubicBezTo>
                      <a:cubicBezTo>
                        <a:pt x="26804" y="33491"/>
                        <a:pt x="17133" y="43162"/>
                        <a:pt x="5204" y="43162"/>
                      </a:cubicBezTo>
                      <a:cubicBezTo>
                        <a:pt x="3449" y="43162"/>
                        <a:pt x="1702" y="42948"/>
                        <a:pt x="0" y="42525"/>
                      </a:cubicBezTo>
                      <a:lnTo>
                        <a:pt x="5204" y="2156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4323" name="Arc 86">
                  <a:extLst>
                    <a:ext uri="{FF2B5EF4-FFF2-40B4-BE49-F238E27FC236}">
                      <a16:creationId xmlns:a16="http://schemas.microsoft.com/office/drawing/2014/main" id="{3B2D5C76-CD9F-462C-93C7-23AB8D632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65" y="1297"/>
                  <a:ext cx="140" cy="48"/>
                </a:xfrm>
                <a:custGeom>
                  <a:avLst/>
                  <a:gdLst>
                    <a:gd name="T0" fmla="*/ 16 w 25479"/>
                    <a:gd name="T1" fmla="*/ 0 h 43200"/>
                    <a:gd name="T2" fmla="*/ 0 w 25479"/>
                    <a:gd name="T3" fmla="*/ 48 h 43200"/>
                    <a:gd name="T4" fmla="*/ 21 w 25479"/>
                    <a:gd name="T5" fmla="*/ 24 h 43200"/>
                    <a:gd name="T6" fmla="*/ 0 60000 65536"/>
                    <a:gd name="T7" fmla="*/ 0 60000 65536"/>
                    <a:gd name="T8" fmla="*/ 0 60000 65536"/>
                    <a:gd name="T9" fmla="*/ 0 w 25479"/>
                    <a:gd name="T10" fmla="*/ 0 h 43200"/>
                    <a:gd name="T11" fmla="*/ 25479 w 2547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479" h="43200" fill="none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</a:path>
                    <a:path w="25479" h="43200" stroke="0" extrusionOk="0">
                      <a:moveTo>
                        <a:pt x="2899" y="22"/>
                      </a:moveTo>
                      <a:cubicBezTo>
                        <a:pt x="3225" y="7"/>
                        <a:pt x="3552" y="-1"/>
                        <a:pt x="3879" y="0"/>
                      </a:cubicBezTo>
                      <a:cubicBezTo>
                        <a:pt x="15808" y="0"/>
                        <a:pt x="25479" y="9670"/>
                        <a:pt x="25479" y="21600"/>
                      </a:cubicBezTo>
                      <a:cubicBezTo>
                        <a:pt x="25479" y="33529"/>
                        <a:pt x="15808" y="43200"/>
                        <a:pt x="3879" y="43200"/>
                      </a:cubicBezTo>
                      <a:cubicBezTo>
                        <a:pt x="2578" y="43200"/>
                        <a:pt x="1279" y="43082"/>
                        <a:pt x="0" y="42848"/>
                      </a:cubicBezTo>
                      <a:lnTo>
                        <a:pt x="387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4321" name="Line 87">
                <a:extLst>
                  <a:ext uri="{FF2B5EF4-FFF2-40B4-BE49-F238E27FC236}">
                    <a16:creationId xmlns:a16="http://schemas.microsoft.com/office/drawing/2014/main" id="{2EA6D2E6-2908-437A-BD3D-3EFA33C7D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58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310" name="Freeform 88">
              <a:extLst>
                <a:ext uri="{FF2B5EF4-FFF2-40B4-BE49-F238E27FC236}">
                  <a16:creationId xmlns:a16="http://schemas.microsoft.com/office/drawing/2014/main" id="{EB595861-8738-4C73-A67A-AEA53F597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00" y="5276850"/>
              <a:ext cx="457200" cy="76200"/>
            </a:xfrm>
            <a:custGeom>
              <a:avLst/>
              <a:gdLst>
                <a:gd name="T0" fmla="*/ 0 w 288"/>
                <a:gd name="T1" fmla="*/ 0 h 96"/>
                <a:gd name="T2" fmla="*/ 144 w 288"/>
                <a:gd name="T3" fmla="*/ 96 h 96"/>
                <a:gd name="T4" fmla="*/ 288 w 288"/>
                <a:gd name="T5" fmla="*/ 0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48"/>
                    <a:pt x="28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1" name="Freeform 89">
              <a:extLst>
                <a:ext uri="{FF2B5EF4-FFF2-40B4-BE49-F238E27FC236}">
                  <a16:creationId xmlns:a16="http://schemas.microsoft.com/office/drawing/2014/main" id="{FA188E64-3117-4F59-AAB8-DDA226F70EA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96100" y="5505450"/>
              <a:ext cx="457200" cy="76200"/>
            </a:xfrm>
            <a:custGeom>
              <a:avLst/>
              <a:gdLst>
                <a:gd name="T0" fmla="*/ 0 w 288"/>
                <a:gd name="T1" fmla="*/ 0 h 96"/>
                <a:gd name="T2" fmla="*/ 144 w 288"/>
                <a:gd name="T3" fmla="*/ 96 h 96"/>
                <a:gd name="T4" fmla="*/ 288 w 288"/>
                <a:gd name="T5" fmla="*/ 0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48"/>
                    <a:pt x="28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2" name="Line 90">
              <a:extLst>
                <a:ext uri="{FF2B5EF4-FFF2-40B4-BE49-F238E27FC236}">
                  <a16:creationId xmlns:a16="http://schemas.microsoft.com/office/drawing/2014/main" id="{BD7BFBCE-71A9-4EF5-A7B1-122DE334E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2938" y="5905500"/>
              <a:ext cx="2746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313" name="Line 91">
              <a:extLst>
                <a:ext uri="{FF2B5EF4-FFF2-40B4-BE49-F238E27FC236}">
                  <a16:creationId xmlns:a16="http://schemas.microsoft.com/office/drawing/2014/main" id="{BE97638B-8954-4DB8-B5E5-7EF541F6E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8500" y="5962650"/>
              <a:ext cx="1635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314" name="Line 92">
              <a:extLst>
                <a:ext uri="{FF2B5EF4-FFF2-40B4-BE49-F238E27FC236}">
                  <a16:creationId xmlns:a16="http://schemas.microsoft.com/office/drawing/2014/main" id="{0EA83A8B-3841-4B8B-AF52-00C83DFB6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6019800"/>
              <a:ext cx="80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315" name="Line 93">
              <a:extLst>
                <a:ext uri="{FF2B5EF4-FFF2-40B4-BE49-F238E27FC236}">
                  <a16:creationId xmlns:a16="http://schemas.microsoft.com/office/drawing/2014/main" id="{96CF7A64-AE24-42A0-B738-639E7EA6F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4700" y="550545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EDF0-7F11-401C-ADA4-9B717C44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EMC in the Design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261E-D2F4-440E-A2BB-5CBCB2DCF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61A85D-5720-44D4-B718-00352AAB8AA5}" type="slidenum">
              <a:rPr lang="en-US" altLang="en-US"/>
              <a:pPr/>
              <a:t>5</a:t>
            </a:fld>
            <a:endParaRPr lang="en-US" altLang="en-US"/>
          </a:p>
        </p:txBody>
      </p:sp>
      <p:grpSp>
        <p:nvGrpSpPr>
          <p:cNvPr id="17412" name="Group 25">
            <a:extLst>
              <a:ext uri="{FF2B5EF4-FFF2-40B4-BE49-F238E27FC236}">
                <a16:creationId xmlns:a16="http://schemas.microsoft.com/office/drawing/2014/main" id="{26EDDDEE-4119-4790-A883-D64403A5A2ED}"/>
              </a:ext>
            </a:extLst>
          </p:cNvPr>
          <p:cNvGrpSpPr>
            <a:grpSpLocks/>
          </p:cNvGrpSpPr>
          <p:nvPr/>
        </p:nvGrpSpPr>
        <p:grpSpPr bwMode="auto">
          <a:xfrm>
            <a:off x="515938" y="1066800"/>
            <a:ext cx="8170862" cy="4945063"/>
            <a:chOff x="515422" y="1066801"/>
            <a:chExt cx="8171378" cy="4945063"/>
          </a:xfrm>
        </p:grpSpPr>
        <p:sp>
          <p:nvSpPr>
            <p:cNvPr id="17413" name="Line 4">
              <a:extLst>
                <a:ext uri="{FF2B5EF4-FFF2-40B4-BE49-F238E27FC236}">
                  <a16:creationId xmlns:a16="http://schemas.microsoft.com/office/drawing/2014/main" id="{9C9D5169-8E87-4365-A881-95EA8719F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688" y="5554663"/>
              <a:ext cx="75898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" name="Line 5">
              <a:extLst>
                <a:ext uri="{FF2B5EF4-FFF2-40B4-BE49-F238E27FC236}">
                  <a16:creationId xmlns:a16="http://schemas.microsoft.com/office/drawing/2014/main" id="{52F44ED3-0533-412A-840C-9F2828EFA4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688" y="1608138"/>
              <a:ext cx="0" cy="394652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" name="Text Box 6">
              <a:extLst>
                <a:ext uri="{FF2B5EF4-FFF2-40B4-BE49-F238E27FC236}">
                  <a16:creationId xmlns:a16="http://schemas.microsoft.com/office/drawing/2014/main" id="{FE2E5821-80FD-43AF-A34F-6959324DB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963" y="5554663"/>
              <a:ext cx="909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Time</a:t>
              </a:r>
            </a:p>
          </p:txBody>
        </p:sp>
        <p:sp>
          <p:nvSpPr>
            <p:cNvPr id="17416" name="Text Box 7">
              <a:extLst>
                <a:ext uri="{FF2B5EF4-FFF2-40B4-BE49-F238E27FC236}">
                  <a16:creationId xmlns:a16="http://schemas.microsoft.com/office/drawing/2014/main" id="{3578C2EC-A4B8-40AC-BCD7-395936E56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0675" y="1650485"/>
              <a:ext cx="758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66FF"/>
                  </a:solidFill>
                </a:rPr>
                <a:t>Cost</a:t>
              </a:r>
            </a:p>
          </p:txBody>
        </p:sp>
        <p:sp>
          <p:nvSpPr>
            <p:cNvPr id="17417" name="Line 8">
              <a:extLst>
                <a:ext uri="{FF2B5EF4-FFF2-40B4-BE49-F238E27FC236}">
                  <a16:creationId xmlns:a16="http://schemas.microsoft.com/office/drawing/2014/main" id="{BFA4AB80-45C6-4422-BA56-D59C66927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1600200"/>
              <a:ext cx="0" cy="440372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8" name="AutoShape 9">
              <a:extLst>
                <a:ext uri="{FF2B5EF4-FFF2-40B4-BE49-F238E27FC236}">
                  <a16:creationId xmlns:a16="http://schemas.microsoft.com/office/drawing/2014/main" id="{7DD85533-46D4-432C-B99A-38A6F43C8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5698672"/>
              <a:ext cx="2959100" cy="306388"/>
            </a:xfrm>
            <a:prstGeom prst="leftArrow">
              <a:avLst>
                <a:gd name="adj1" fmla="val 62694"/>
                <a:gd name="adj2" fmla="val 90678"/>
              </a:avLst>
            </a:prstGeom>
            <a:pattFill prst="pct25">
              <a:fgClr>
                <a:srgbClr val="3399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800" b="1"/>
                <a:t>Development</a:t>
              </a:r>
            </a:p>
          </p:txBody>
        </p:sp>
        <p:sp>
          <p:nvSpPr>
            <p:cNvPr id="17419" name="AutoShape 10">
              <a:extLst>
                <a:ext uri="{FF2B5EF4-FFF2-40B4-BE49-F238E27FC236}">
                  <a16:creationId xmlns:a16="http://schemas.microsoft.com/office/drawing/2014/main" id="{54465E45-2099-40B8-BE1C-76473ECFBDE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7800" y="5705476"/>
              <a:ext cx="2443162" cy="306388"/>
            </a:xfrm>
            <a:prstGeom prst="leftArrow">
              <a:avLst>
                <a:gd name="adj1" fmla="val 62694"/>
                <a:gd name="adj2" fmla="val 79039"/>
              </a:avLst>
            </a:prstGeom>
            <a:pattFill prst="pct25">
              <a:fgClr>
                <a:srgbClr val="3399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800" b="1"/>
                <a:t>Production</a:t>
              </a:r>
            </a:p>
          </p:txBody>
        </p:sp>
        <p:sp>
          <p:nvSpPr>
            <p:cNvPr id="17420" name="Freeform 14">
              <a:extLst>
                <a:ext uri="{FF2B5EF4-FFF2-40B4-BE49-F238E27FC236}">
                  <a16:creationId xmlns:a16="http://schemas.microsoft.com/office/drawing/2014/main" id="{E9D4F0E7-C3E5-44F6-AEF0-D933C1C17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0" y="1600200"/>
              <a:ext cx="7010400" cy="3641725"/>
            </a:xfrm>
            <a:custGeom>
              <a:avLst/>
              <a:gdLst>
                <a:gd name="T0" fmla="*/ 0 w 3681"/>
                <a:gd name="T1" fmla="*/ 2147483647 h 2294"/>
                <a:gd name="T2" fmla="*/ 2147483647 w 3681"/>
                <a:gd name="T3" fmla="*/ 2147483647 h 2294"/>
                <a:gd name="T4" fmla="*/ 2147483647 w 3681"/>
                <a:gd name="T5" fmla="*/ 2147483647 h 2294"/>
                <a:gd name="T6" fmla="*/ 2147483647 w 3681"/>
                <a:gd name="T7" fmla="*/ 2147483647 h 2294"/>
                <a:gd name="T8" fmla="*/ 2147483647 w 3681"/>
                <a:gd name="T9" fmla="*/ 0 h 2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1"/>
                <a:gd name="T16" fmla="*/ 0 h 2294"/>
                <a:gd name="T17" fmla="*/ 3681 w 3681"/>
                <a:gd name="T18" fmla="*/ 2294 h 2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1" h="2294">
                  <a:moveTo>
                    <a:pt x="0" y="2294"/>
                  </a:moveTo>
                  <a:cubicBezTo>
                    <a:pt x="430" y="2282"/>
                    <a:pt x="860" y="2270"/>
                    <a:pt x="1290" y="2151"/>
                  </a:cubicBezTo>
                  <a:cubicBezTo>
                    <a:pt x="1720" y="2032"/>
                    <a:pt x="2238" y="1816"/>
                    <a:pt x="2581" y="1577"/>
                  </a:cubicBezTo>
                  <a:cubicBezTo>
                    <a:pt x="2924" y="1338"/>
                    <a:pt x="3163" y="980"/>
                    <a:pt x="3346" y="717"/>
                  </a:cubicBezTo>
                  <a:cubicBezTo>
                    <a:pt x="3529" y="454"/>
                    <a:pt x="3605" y="227"/>
                    <a:pt x="3681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1" name="Text Box 15">
              <a:extLst>
                <a:ext uri="{FF2B5EF4-FFF2-40B4-BE49-F238E27FC236}">
                  <a16:creationId xmlns:a16="http://schemas.microsoft.com/office/drawing/2014/main" id="{C9560F84-B2BA-4284-9D36-3C875A864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088" y="4795838"/>
              <a:ext cx="12049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Design corrections</a:t>
              </a:r>
            </a:p>
          </p:txBody>
        </p:sp>
        <p:sp>
          <p:nvSpPr>
            <p:cNvPr id="17422" name="Text Box 17">
              <a:extLst>
                <a:ext uri="{FF2B5EF4-FFF2-40B4-BE49-F238E27FC236}">
                  <a16:creationId xmlns:a16="http://schemas.microsoft.com/office/drawing/2014/main" id="{4DB17532-6982-44A5-8B3B-826C9E0E4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4495800"/>
              <a:ext cx="12969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Prototype corrections</a:t>
              </a:r>
            </a:p>
          </p:txBody>
        </p:sp>
        <p:sp>
          <p:nvSpPr>
            <p:cNvPr id="17423" name="Text Box 18">
              <a:extLst>
                <a:ext uri="{FF2B5EF4-FFF2-40B4-BE49-F238E27FC236}">
                  <a16:creationId xmlns:a16="http://schemas.microsoft.com/office/drawing/2014/main" id="{9A6DE058-A8E9-4EF3-8E87-59525425D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505200"/>
              <a:ext cx="10620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Cabling and filtering</a:t>
              </a:r>
            </a:p>
          </p:txBody>
        </p:sp>
        <p:sp>
          <p:nvSpPr>
            <p:cNvPr id="17424" name="Text Box 19">
              <a:extLst>
                <a:ext uri="{FF2B5EF4-FFF2-40B4-BE49-F238E27FC236}">
                  <a16:creationId xmlns:a16="http://schemas.microsoft.com/office/drawing/2014/main" id="{9BF4F5A3-7348-4AAE-809D-0B2635471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1828800"/>
              <a:ext cx="911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On site actions</a:t>
              </a:r>
            </a:p>
          </p:txBody>
        </p:sp>
        <p:sp>
          <p:nvSpPr>
            <p:cNvPr id="17425" name="Text Box 21">
              <a:extLst>
                <a:ext uri="{FF2B5EF4-FFF2-40B4-BE49-F238E27FC236}">
                  <a16:creationId xmlns:a16="http://schemas.microsoft.com/office/drawing/2014/main" id="{E9A25E35-72A6-4125-9805-6C0871F1C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508081" y="1788320"/>
              <a:ext cx="1900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990000"/>
                  </a:solidFill>
                </a:rPr>
                <a:t>Improvement</a:t>
              </a:r>
            </a:p>
          </p:txBody>
        </p:sp>
        <p:sp>
          <p:nvSpPr>
            <p:cNvPr id="17426" name="Line 22">
              <a:extLst>
                <a:ext uri="{FF2B5EF4-FFF2-40B4-BE49-F238E27FC236}">
                  <a16:creationId xmlns:a16="http://schemas.microsoft.com/office/drawing/2014/main" id="{B3518A62-A122-4C20-97F5-9DF2A4839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313" y="1608138"/>
              <a:ext cx="0" cy="394652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7" name="Freeform 23">
              <a:extLst>
                <a:ext uri="{FF2B5EF4-FFF2-40B4-BE49-F238E27FC236}">
                  <a16:creationId xmlns:a16="http://schemas.microsoft.com/office/drawing/2014/main" id="{B677EF0D-FBE4-45F1-ACA2-09B61882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1682750"/>
              <a:ext cx="7072312" cy="3803649"/>
            </a:xfrm>
            <a:custGeom>
              <a:avLst/>
              <a:gdLst>
                <a:gd name="T0" fmla="*/ 0 w 3729"/>
                <a:gd name="T1" fmla="*/ 0 h 2104"/>
                <a:gd name="T2" fmla="*/ 2147483647 w 3729"/>
                <a:gd name="T3" fmla="*/ 2147483647 h 2104"/>
                <a:gd name="T4" fmla="*/ 2147483647 w 3729"/>
                <a:gd name="T5" fmla="*/ 2147483647 h 2104"/>
                <a:gd name="T6" fmla="*/ 2147483647 w 3729"/>
                <a:gd name="T7" fmla="*/ 2147483647 h 2104"/>
                <a:gd name="T8" fmla="*/ 2147483647 w 3729"/>
                <a:gd name="T9" fmla="*/ 2147483647 h 2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9"/>
                <a:gd name="T16" fmla="*/ 0 h 2104"/>
                <a:gd name="T17" fmla="*/ 3729 w 3729"/>
                <a:gd name="T18" fmla="*/ 2104 h 2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9" h="2104">
                  <a:moveTo>
                    <a:pt x="0" y="0"/>
                  </a:moveTo>
                  <a:cubicBezTo>
                    <a:pt x="199" y="287"/>
                    <a:pt x="398" y="574"/>
                    <a:pt x="669" y="813"/>
                  </a:cubicBezTo>
                  <a:cubicBezTo>
                    <a:pt x="940" y="1052"/>
                    <a:pt x="1235" y="1252"/>
                    <a:pt x="1625" y="1435"/>
                  </a:cubicBezTo>
                  <a:cubicBezTo>
                    <a:pt x="2015" y="1618"/>
                    <a:pt x="2661" y="1802"/>
                    <a:pt x="3012" y="1913"/>
                  </a:cubicBezTo>
                  <a:cubicBezTo>
                    <a:pt x="3363" y="2024"/>
                    <a:pt x="3610" y="2072"/>
                    <a:pt x="3729" y="2104"/>
                  </a:cubicBezTo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8" name="Text Box 17">
              <a:extLst>
                <a:ext uri="{FF2B5EF4-FFF2-40B4-BE49-F238E27FC236}">
                  <a16:creationId xmlns:a16="http://schemas.microsoft.com/office/drawing/2014/main" id="{4F14AD54-5DF0-4E6D-B8E2-0F964706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524000"/>
              <a:ext cx="12969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C00000"/>
                  </a:solidFill>
                </a:rPr>
                <a:t>Simple Design Fixes</a:t>
              </a:r>
            </a:p>
          </p:txBody>
        </p:sp>
        <p:sp>
          <p:nvSpPr>
            <p:cNvPr id="17429" name="Text Box 17">
              <a:extLst>
                <a:ext uri="{FF2B5EF4-FFF2-40B4-BE49-F238E27FC236}">
                  <a16:creationId xmlns:a16="http://schemas.microsoft.com/office/drawing/2014/main" id="{C1AED366-54BF-437D-B1D8-C477916C3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2969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C00000"/>
                  </a:solidFill>
                </a:rPr>
                <a:t>Produce new prototypes</a:t>
              </a:r>
            </a:p>
          </p:txBody>
        </p:sp>
        <p:sp>
          <p:nvSpPr>
            <p:cNvPr id="17430" name="Text Box 17">
              <a:extLst>
                <a:ext uri="{FF2B5EF4-FFF2-40B4-BE49-F238E27FC236}">
                  <a16:creationId xmlns:a16="http://schemas.microsoft.com/office/drawing/2014/main" id="{B471077A-1DCD-4998-A460-1C3E76B5B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648200"/>
              <a:ext cx="12969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C00000"/>
                  </a:solidFill>
                </a:rPr>
                <a:t>Patches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B8A6FF-92C3-42A5-B6AB-596566704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3C6AEC-8798-43CA-A7CF-BCC49DE3979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C48CBF-0181-413E-B202-17899002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334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dirty="0"/>
              <a:t>How can I apply all this to my designs?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EF1440-B1CE-4653-A7B2-D1FF5238E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Recommended Practices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F7898-D7B9-44D0-9B3C-1F147E5A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/>
              <a:t>Always prefer back end systems that are compliant with EU EMC regulations: LV directive, EMC directive, CE mark.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A8DE1-DB7B-42B4-8ADD-114F2B3A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2"/>
            </a:pPr>
            <a:r>
              <a:rPr lang="en-US" altLang="en-US"/>
              <a:t>Look for PFC in back end equipment.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2409C-2747-40C7-97C0-A21DD629B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9000"/>
            <a:ext cx="807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3"/>
            </a:pPr>
            <a:r>
              <a:rPr lang="en-US" altLang="en-US"/>
              <a:t>Never leave floating any conductive frame, chassis, structure, box</a:t>
            </a:r>
          </a:p>
          <a:p>
            <a:pPr lvl="1">
              <a:buFontTx/>
              <a:buChar char="-"/>
            </a:pPr>
            <a:r>
              <a:rPr lang="en-US" altLang="en-US"/>
              <a:t>Interconnect them and tie them to earth with the shortest connection</a:t>
            </a:r>
          </a:p>
          <a:p>
            <a:pPr lvl="1">
              <a:buFontTx/>
              <a:buChar char="-"/>
            </a:pPr>
            <a:r>
              <a:rPr lang="en-US" altLang="en-US"/>
              <a:t>This is necessary for safety, also it radically improves the protection against EMI couplings.</a:t>
            </a:r>
          </a:p>
          <a:p>
            <a:pPr lvl="1">
              <a:buFontTx/>
              <a:buChar char="-"/>
            </a:pPr>
            <a:r>
              <a:rPr lang="en-US" altLang="en-US"/>
              <a:t>Earth loops are never a hazard: they are not part of active circuits.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6A079-B742-458C-8BDC-15DE77C4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4"/>
            </a:pPr>
            <a:r>
              <a:rPr lang="en-US" altLang="en-US"/>
              <a:t>Use shielded data and power cables whenever possible.</a:t>
            </a:r>
          </a:p>
          <a:p>
            <a:pPr lvl="1">
              <a:buFontTx/>
              <a:buChar char="-"/>
            </a:pPr>
            <a:r>
              <a:rPr lang="en-US" altLang="en-US"/>
              <a:t>It is almost always better to earth the shield to the frames on both ends.</a:t>
            </a:r>
          </a:p>
          <a:p>
            <a:pPr lvl="1">
              <a:buFontTx/>
              <a:buChar char="-"/>
            </a:pPr>
            <a:r>
              <a:rPr lang="en-US" altLang="en-US"/>
              <a:t>Shields are tied to earth via frames, not to active return paths.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A032B9-B50D-4DB1-A27D-45F763269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FF271B-9F90-4242-BF1A-6D808A861823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2181246-66D5-4B37-AB82-F193A13B6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Recommended Practices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72BF7-DF9A-4766-BB89-8F1214DE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5"/>
            </a:pPr>
            <a:r>
              <a:rPr lang="en-US" altLang="en-US"/>
              <a:t>Fit the power lines with common mode filters in the back end side.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76CD1-29E6-4385-A0E4-B37FF349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6"/>
            </a:pPr>
            <a:r>
              <a:rPr lang="en-US" altLang="en-US"/>
              <a:t>Reference your front-end system to the closest ground connection.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5F0E7-9DDB-4F7F-AA6C-8B432B22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9000"/>
            <a:ext cx="8305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7"/>
            </a:pPr>
            <a:r>
              <a:rPr lang="en-US" altLang="en-US"/>
              <a:t>Design with an eye on EMC aspects:</a:t>
            </a:r>
          </a:p>
          <a:p>
            <a:r>
              <a:rPr lang="en-US" altLang="en-US"/>
              <a:t>	- Measure the noise emissions of prototypes.</a:t>
            </a:r>
          </a:p>
          <a:p>
            <a:r>
              <a:rPr lang="en-US" altLang="en-US"/>
              <a:t>		- This leaves a chance to correct easily before production/installation.</a:t>
            </a:r>
          </a:p>
          <a:p>
            <a:r>
              <a:rPr lang="en-US" altLang="en-US"/>
              <a:t>	- Measure the susceptibility of prototypes.</a:t>
            </a:r>
          </a:p>
          <a:p>
            <a:r>
              <a:rPr lang="en-US" altLang="en-US"/>
              <a:t>		- It brings invaluable information that is then used to specify power    	supplies and cables.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3B8C4-8B1F-4354-8C28-7060B214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7685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8"/>
            </a:pPr>
            <a:r>
              <a:rPr lang="en-US" altLang="en-US"/>
              <a:t>Design for the real world!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7379F-7890-47A4-9053-B96734D62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b="1" u="sng" dirty="0"/>
              <a:t>Thanks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57D20-B325-49AF-ADE4-994F293C7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A2FD54-C16E-4E4D-8168-956A0B46E9D9}" type="slidenum">
              <a:rPr lang="en-US" altLang="en-US"/>
              <a:pPr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63BB-A365-4D5D-8EE1-AE6C79C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reference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570FD-C2EB-4FDB-A16E-5F576B71F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D80916-CEBB-46A5-BF73-9DC00549AFD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2F54A32-076B-4992-8B7E-C71729058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400" i="1" u="sng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Non exhaustive list: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buFontTx/>
              <a:buAutoNum type="arabicPeriod"/>
              <a:defRPr/>
            </a:pPr>
            <a:r>
              <a:rPr lang="en-US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Conducted emissions and radio disturbances: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50000"/>
              <a:buFontTx/>
              <a:buAutoNum type="arabicPeriod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CISPR11: ISM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50000"/>
              <a:buFontTx/>
              <a:buAutoNum type="arabicPeriod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CISPR22: ITE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buFontTx/>
              <a:buAutoNum type="arabicPeriod"/>
              <a:defRPr/>
            </a:pPr>
            <a:r>
              <a:rPr lang="en-US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AC Mains: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50000"/>
              <a:buFontTx/>
              <a:buAutoNum type="arabicPeriod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Harmonic current: 			EN-61000-3-2, EN-61000-3-4.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50000"/>
              <a:buFontTx/>
              <a:buAutoNum type="arabicPeriod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Immunity levels (industrial </a:t>
            </a:r>
            <a:r>
              <a:rPr lang="en-US" sz="1600" i="1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env</a:t>
            </a: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.): 	EN-61000-6-2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50000"/>
              <a:buFontTx/>
              <a:buAutoNum type="arabicPeriod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Emission levels (industrial </a:t>
            </a:r>
            <a:r>
              <a:rPr lang="en-US" sz="1600" i="1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env</a:t>
            </a: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.): 	EN-61000-6-4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50000"/>
              <a:buFontTx/>
              <a:buAutoNum type="arabicPeriod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Fast transient/burst immunity: 		EN-61000-4-4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50000"/>
              <a:buFontTx/>
              <a:buAutoNum type="arabicPeriod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Surge immunity : 			EN-61000-4-5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50000"/>
              <a:buFontTx/>
              <a:buAutoNum type="arabicPeriod"/>
              <a:defRPr/>
            </a:pP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Voltage dips immunity: 		EN-61000-4-11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buFontTx/>
              <a:buAutoNum type="arabicPeriod"/>
              <a:defRPr/>
            </a:pPr>
            <a:r>
              <a:rPr lang="en-US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LHC-EM-ES-0001 rev 2 (EDMS 113154): </a:t>
            </a:r>
            <a:r>
              <a:rPr lang="en-US" sz="16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Main Parameters of the LHC 230/400V distribution system.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1600" i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5D079-42B7-48EE-9F9E-9F415E692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5CDCE0-5F3F-48CA-8435-C66FFC7D1F3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95FBDC-7941-41FD-9A26-4E472411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400" dirty="0"/>
              <a:t>What to expect from a ground wire?</a:t>
            </a:r>
          </a:p>
          <a:p>
            <a:pPr>
              <a:defRPr/>
            </a:pPr>
            <a:r>
              <a:rPr lang="en-US" sz="2000" dirty="0"/>
              <a:t>A ground wire is an inductor of typically 1uH/m that carries about 20 </a:t>
            </a:r>
            <a:r>
              <a:rPr lang="en-US" sz="2000" dirty="0" err="1"/>
              <a:t>mA</a:t>
            </a:r>
            <a:r>
              <a:rPr lang="en-US" sz="2000" dirty="0"/>
              <a:t>.</a:t>
            </a:r>
          </a:p>
          <a:p>
            <a:pPr lvl="1">
              <a:defRPr/>
            </a:pPr>
            <a:r>
              <a:rPr lang="en-US" sz="1800" dirty="0"/>
              <a:t>ZL = 6 </a:t>
            </a:r>
            <a:r>
              <a:rPr lang="el-GR" sz="1800" dirty="0"/>
              <a:t>Ω</a:t>
            </a:r>
            <a:r>
              <a:rPr lang="en-US" sz="1800" dirty="0"/>
              <a:t>/m at 1 </a:t>
            </a:r>
            <a:r>
              <a:rPr lang="en-US" sz="1800" dirty="0" err="1"/>
              <a:t>MHz.</a:t>
            </a:r>
            <a:endParaRPr lang="en-US" sz="1800" dirty="0"/>
          </a:p>
          <a:p>
            <a:pPr lvl="2">
              <a:defRPr/>
            </a:pPr>
            <a:r>
              <a:rPr lang="en-US" sz="1500" dirty="0"/>
              <a:t>It develops typically 125 mV/m at 1 MHz and 20 </a:t>
            </a:r>
            <a:r>
              <a:rPr lang="en-US" sz="1500" dirty="0" err="1"/>
              <a:t>mA</a:t>
            </a:r>
            <a:r>
              <a:rPr lang="en-US" sz="1500" dirty="0"/>
              <a:t>.</a:t>
            </a:r>
          </a:p>
          <a:p>
            <a:pPr lvl="1">
              <a:defRPr/>
            </a:pPr>
            <a:r>
              <a:rPr lang="en-US" sz="1800" dirty="0"/>
              <a:t>ZL = 125 </a:t>
            </a:r>
            <a:r>
              <a:rPr lang="el-GR" sz="1800" dirty="0"/>
              <a:t>Ω</a:t>
            </a:r>
            <a:r>
              <a:rPr lang="en-US" sz="1800" dirty="0"/>
              <a:t>/m at 20 MHz with currents that </a:t>
            </a:r>
            <a:r>
              <a:rPr lang="en-US" sz="1800" i="1" u="sng" dirty="0"/>
              <a:t>should be </a:t>
            </a:r>
            <a:r>
              <a:rPr lang="en-US" sz="1800" dirty="0"/>
              <a:t>below 1 </a:t>
            </a:r>
            <a:r>
              <a:rPr lang="en-US" sz="1800" dirty="0" err="1"/>
              <a:t>mA</a:t>
            </a:r>
            <a:r>
              <a:rPr lang="en-US" sz="1800" dirty="0"/>
              <a:t>.</a:t>
            </a:r>
          </a:p>
          <a:p>
            <a:pPr lvl="2">
              <a:defRPr/>
            </a:pPr>
            <a:r>
              <a:rPr lang="en-US" sz="1500" dirty="0"/>
              <a:t>It develops again 125 mV/m at 20 MHz and 1 </a:t>
            </a:r>
            <a:r>
              <a:rPr lang="en-US" sz="1500" dirty="0" err="1"/>
              <a:t>mA</a:t>
            </a:r>
            <a:r>
              <a:rPr lang="en-US" sz="1500" dirty="0"/>
              <a:t>.</a:t>
            </a:r>
          </a:p>
          <a:p>
            <a:pPr lvl="2">
              <a:defRPr/>
            </a:pPr>
            <a:r>
              <a:rPr lang="en-US" sz="1500" dirty="0"/>
              <a:t>20 MHz is typically the peak of susceptibility of our front-ends.</a:t>
            </a:r>
          </a:p>
          <a:p>
            <a:pPr>
              <a:defRPr/>
            </a:pPr>
            <a:r>
              <a:rPr lang="en-US" sz="2000" dirty="0"/>
              <a:t>Given this:</a:t>
            </a:r>
          </a:p>
          <a:p>
            <a:pPr lvl="1">
              <a:defRPr/>
            </a:pPr>
            <a:r>
              <a:rPr lang="en-US" sz="1800" dirty="0"/>
              <a:t>Long ground cables are unable to sink high frequency noise currents without developing common mode voltages.</a:t>
            </a:r>
          </a:p>
          <a:p>
            <a:pPr lvl="2">
              <a:defRPr/>
            </a:pPr>
            <a:r>
              <a:rPr lang="en-US" sz="1500" dirty="0"/>
              <a:t>Grounding cables will often fail to reduce a front-end noise unless they are kept short (&lt;&lt; 10 cm).</a:t>
            </a:r>
          </a:p>
          <a:p>
            <a:pPr lvl="1">
              <a:defRPr/>
            </a:pPr>
            <a:r>
              <a:rPr lang="en-US" sz="1800" dirty="0"/>
              <a:t>Large structures, with interconnected conductors and frames, offer much lower impedances: they are better references for systems.</a:t>
            </a:r>
          </a:p>
          <a:p>
            <a:pPr lvl="2">
              <a:defRPr/>
            </a:pPr>
            <a:endParaRPr lang="en-US" sz="15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F17B727-7A72-41FA-9A81-85D64A812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About the Grounding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7978-8EE6-4B57-A260-5DE35B61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Development of CM through Grounding cable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55424-7B8C-460D-A116-46AA5EEAE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478FAA-8066-4E7D-A354-27660E15BE18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014423C3-E90C-4D7D-8C8B-134CC0D7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5438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3E43-AEB7-4D0D-B83E-CA70CC33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But grounding is still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AB25-0235-4261-84C9-F67F1D221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Electrical Safety:</a:t>
            </a:r>
          </a:p>
          <a:p>
            <a:pPr lvl="1">
              <a:defRPr/>
            </a:pPr>
            <a:r>
              <a:rPr lang="en-US" dirty="0"/>
              <a:t>To carry fault or short circuit currents without developing hazardous voltages within systems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Protection against ESD:</a:t>
            </a:r>
          </a:p>
          <a:p>
            <a:pPr lvl="1">
              <a:defRPr/>
            </a:pPr>
            <a:r>
              <a:rPr lang="en-US" dirty="0"/>
              <a:t>Carry the ESD charge away from system (without </a:t>
            </a:r>
            <a:r>
              <a:rPr lang="en-US" dirty="0" err="1"/>
              <a:t>developping</a:t>
            </a:r>
            <a:r>
              <a:rPr lang="en-US" dirty="0"/>
              <a:t> hazardous voltages).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To enable shielding feature of frames, boxes, etc.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946CA-DA62-4370-BB10-3BAA47E83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9872C8-61E6-468C-A9F9-B663CC11A1D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d1">
  <a:themeElements>
    <a:clrScheme name="Fed1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Fed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ed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ed1">
  <a:themeElements>
    <a:clrScheme name="2_Fed1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2_Fed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ed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ed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ed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ed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ed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ed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ed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ed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ed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9843</TotalTime>
  <Words>3839</Words>
  <Application>Microsoft Office PowerPoint</Application>
  <PresentationFormat>On-screen Show (4:3)</PresentationFormat>
  <Paragraphs>682</Paragraphs>
  <Slides>52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Wingdings</vt:lpstr>
      <vt:lpstr>Times New Roman</vt:lpstr>
      <vt:lpstr>Calibri</vt:lpstr>
      <vt:lpstr>Fed1</vt:lpstr>
      <vt:lpstr>2_Fed1</vt:lpstr>
      <vt:lpstr>Microsoft Equation 3.0</vt:lpstr>
      <vt:lpstr>Equation</vt:lpstr>
      <vt:lpstr>Microsoft Office Excel Chart</vt:lpstr>
      <vt:lpstr>Practical EMC Issues in Large Experiments</vt:lpstr>
      <vt:lpstr>Selected Topics</vt:lpstr>
      <vt:lpstr>Introduction to EMC</vt:lpstr>
      <vt:lpstr>Interconnection of Systems</vt:lpstr>
      <vt:lpstr>EMC in the Design Process</vt:lpstr>
      <vt:lpstr>Some reference documents</vt:lpstr>
      <vt:lpstr>About the Grounding</vt:lpstr>
      <vt:lpstr>Development of CM through Grounding cable</vt:lpstr>
      <vt:lpstr>But grounding is still needed</vt:lpstr>
      <vt:lpstr>EMC by Design</vt:lpstr>
      <vt:lpstr>Back-End EMC Requirements</vt:lpstr>
      <vt:lpstr>Tolerance to AC disturbances</vt:lpstr>
      <vt:lpstr>Effect of AC disturbances</vt:lpstr>
      <vt:lpstr>Emission of Harmonic Current</vt:lpstr>
      <vt:lpstr>Harmonic Currents</vt:lpstr>
      <vt:lpstr>Inrush Currents</vt:lpstr>
      <vt:lpstr>Noise emission/immunity</vt:lpstr>
      <vt:lpstr>Front-End EMC Requirements</vt:lpstr>
      <vt:lpstr>Common and Differential Modes</vt:lpstr>
      <vt:lpstr>EMI Sources</vt:lpstr>
      <vt:lpstr>LVPS Conducted Noise</vt:lpstr>
      <vt:lpstr>Line Impedance Stabilization Network (LISN)</vt:lpstr>
      <vt:lpstr>Instruments and Tools for conducted EMI measurements</vt:lpstr>
      <vt:lpstr>CM Noise Measurements</vt:lpstr>
      <vt:lpstr>Importance to limit the noise currents in experiments</vt:lpstr>
      <vt:lpstr>Typical Limits</vt:lpstr>
      <vt:lpstr>Measuring Susceptibility</vt:lpstr>
      <vt:lpstr>Measuring Susceptibility</vt:lpstr>
      <vt:lpstr>Susceptibility example</vt:lpstr>
      <vt:lpstr>Susceptibility Curve</vt:lpstr>
      <vt:lpstr>Another example: ATLAS ALFA</vt:lpstr>
      <vt:lpstr>ALFA Conducted Susceptibility</vt:lpstr>
      <vt:lpstr>Susceptibility to radiated fields</vt:lpstr>
      <vt:lpstr>Example: TOTEM near field susceptibility</vt:lpstr>
      <vt:lpstr>H Field Susceptibility Example</vt:lpstr>
      <vt:lpstr>E Field Susceptibility Example</vt:lpstr>
      <vt:lpstr>Want better tools?</vt:lpstr>
      <vt:lpstr>Dealing with EMI Couplings</vt:lpstr>
      <vt:lpstr>A wonderful world!</vt:lpstr>
      <vt:lpstr>Shielding against E Field</vt:lpstr>
      <vt:lpstr>About grounding both ends</vt:lpstr>
      <vt:lpstr>Shield is return path for CM Current</vt:lpstr>
      <vt:lpstr>Shielding for B field</vt:lpstr>
      <vt:lpstr>Shielding Effectiveness</vt:lpstr>
      <vt:lpstr>Transfer Impedance</vt:lpstr>
      <vt:lpstr>When susceptibility is discovered late</vt:lpstr>
      <vt:lpstr>Adding Chokes</vt:lpstr>
      <vt:lpstr>Adding ferrites</vt:lpstr>
      <vt:lpstr>Other filters</vt:lpstr>
      <vt:lpstr>Recommended Practices</vt:lpstr>
      <vt:lpstr>Recommended Practices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radiation-tolerant LDO voltage regulator for HEP applications</dc:title>
  <dc:creator>federico</dc:creator>
  <cp:lastModifiedBy>Ian Crotty</cp:lastModifiedBy>
  <cp:revision>490</cp:revision>
  <dcterms:created xsi:type="dcterms:W3CDTF">2005-08-30T14:35:11Z</dcterms:created>
  <dcterms:modified xsi:type="dcterms:W3CDTF">2022-04-29T15:35:10Z</dcterms:modified>
</cp:coreProperties>
</file>