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5245" r:id="rId2"/>
  </p:sldMasterIdLst>
  <p:notesMasterIdLst>
    <p:notesMasterId r:id="rId28"/>
  </p:notesMasterIdLst>
  <p:handoutMasterIdLst>
    <p:handoutMasterId r:id="rId29"/>
  </p:handoutMasterIdLst>
  <p:sldIdLst>
    <p:sldId id="730" r:id="rId3"/>
    <p:sldId id="723" r:id="rId4"/>
    <p:sldId id="729" r:id="rId5"/>
    <p:sldId id="717" r:id="rId6"/>
    <p:sldId id="728" r:id="rId7"/>
    <p:sldId id="718" r:id="rId8"/>
    <p:sldId id="724" r:id="rId9"/>
    <p:sldId id="726" r:id="rId10"/>
    <p:sldId id="725" r:id="rId11"/>
    <p:sldId id="665" r:id="rId12"/>
    <p:sldId id="698" r:id="rId13"/>
    <p:sldId id="666" r:id="rId14"/>
    <p:sldId id="667" r:id="rId15"/>
    <p:sldId id="711" r:id="rId16"/>
    <p:sldId id="669" r:id="rId17"/>
    <p:sldId id="672" r:id="rId18"/>
    <p:sldId id="722" r:id="rId19"/>
    <p:sldId id="673" r:id="rId20"/>
    <p:sldId id="674" r:id="rId21"/>
    <p:sldId id="675" r:id="rId22"/>
    <p:sldId id="677" r:id="rId23"/>
    <p:sldId id="712" r:id="rId24"/>
    <p:sldId id="699" r:id="rId25"/>
    <p:sldId id="715" r:id="rId26"/>
    <p:sldId id="721" r:id="rId27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EF0ED"/>
    <a:srgbClr val="0000FF"/>
    <a:srgbClr val="B80000"/>
    <a:srgbClr val="FF9429"/>
    <a:srgbClr val="CC0000"/>
    <a:srgbClr val="000000"/>
    <a:srgbClr val="D658C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00" y="-58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913B2-5AAF-C946-B345-F01A3775246F}" type="datetime1">
              <a:rPr lang="en-US" smtClean="0"/>
              <a:t>9/29/15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0FEFD-06E7-FB46-8E28-40C7F6649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912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081690A-EF4C-3E47-9603-A3F07252E4A7}" type="datetime1">
              <a:rPr lang="en-US" smtClean="0"/>
              <a:t>9/29/15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BB4493-5E7B-6942-989A-4E849BACA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15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64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60120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71261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609639"/>
            <a:ext cx="222885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609639"/>
            <a:ext cx="652145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43417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7832"/>
            <a:ext cx="89154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5550" y="1600206"/>
            <a:ext cx="437515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E1BDA3D-9617-7B4B-820A-1C0E26EC7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37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411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5-09-14_CERN_LS2Days h25 300dpi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65" y="5616056"/>
            <a:ext cx="4659278" cy="89919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67783" y="2121291"/>
            <a:ext cx="8954816" cy="1826363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kumimoji="0" lang="en-US" sz="4000" b="1" i="0" kern="1200" cap="none" spc="0" baseline="0" dirty="0">
                <a:ln w="12700">
                  <a:noFill/>
                  <a:prstDash val="solid"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Ubuntu"/>
              </a:defRPr>
            </a:lvl1pPr>
          </a:lstStyle>
          <a:p>
            <a:r>
              <a:rPr kumimoji="0" lang="x-none" dirty="0" smtClean="0"/>
              <a:t>Presentation Title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67783" y="4171952"/>
            <a:ext cx="8954816" cy="1066688"/>
          </a:xfr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b="0" i="0">
                <a:solidFill>
                  <a:schemeClr val="accent4"/>
                </a:solidFill>
                <a:effectLst/>
                <a:latin typeface="+mn-lt"/>
                <a:cs typeface="Ubuntu Light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x-none" dirty="0" smtClean="0"/>
              <a:t>Author and Affiliation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685796" y="6326592"/>
            <a:ext cx="2537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5197CC"/>
                </a:solidFill>
                <a:latin typeface="Arial"/>
                <a:ea typeface="+mn-ea"/>
                <a:cs typeface="+mn-cs"/>
              </a:rPr>
              <a:t>http://</a:t>
            </a:r>
            <a:r>
              <a:rPr lang="en-GB" sz="1200" dirty="0" err="1">
                <a:solidFill>
                  <a:srgbClr val="5197CC"/>
                </a:solidFill>
                <a:latin typeface="Arial"/>
                <a:ea typeface="+mn-ea"/>
                <a:cs typeface="+mn-cs"/>
              </a:rPr>
              <a:t>indico.cern.ch</a:t>
            </a:r>
            <a:r>
              <a:rPr lang="en-GB" sz="1200" dirty="0">
                <a:solidFill>
                  <a:srgbClr val="5197CC"/>
                </a:solidFill>
                <a:latin typeface="Arial"/>
                <a:ea typeface="+mn-ea"/>
                <a:cs typeface="+mn-cs"/>
              </a:rPr>
              <a:t>/event/436424/</a:t>
            </a:r>
            <a:endParaRPr lang="en-GB" sz="1200" dirty="0">
              <a:solidFill>
                <a:srgbClr val="5197CC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94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95301" y="1260000"/>
            <a:ext cx="8911960" cy="501606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0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95301" y="1245522"/>
            <a:ext cx="8911960" cy="5028279"/>
          </a:xfrm>
        </p:spPr>
        <p:txBody>
          <a:bodyPr/>
          <a:lstStyle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000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835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7336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108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92296"/>
      </p:ext>
    </p:extLst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23987" y="4214814"/>
            <a:ext cx="7080383" cy="1609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x-none" smtClean="0"/>
              <a:t>Click to edit Master text styles</a:t>
            </a:r>
          </a:p>
        </p:txBody>
      </p:sp>
      <p:pic>
        <p:nvPicPr>
          <p:cNvPr id="2" name="Picture 1" descr="2015-09-14_CERN_LS2Days h25 300dpi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083" y="2971800"/>
            <a:ext cx="4659278" cy="8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4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3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682060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57478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04940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26770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741405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87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5299309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1219929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theme" Target="../theme/theme2.xml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8" y="63500"/>
            <a:ext cx="1001712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3"/>
          <p:cNvSpPr>
            <a:spLocks noChangeShapeType="1"/>
          </p:cNvSpPr>
          <p:nvPr/>
        </p:nvSpPr>
        <p:spPr bwMode="auto">
          <a:xfrm flipH="1">
            <a:off x="225425" y="1495425"/>
            <a:ext cx="9459913" cy="0"/>
          </a:xfrm>
          <a:prstGeom prst="line">
            <a:avLst/>
          </a:prstGeom>
          <a:noFill/>
          <a:ln w="50800">
            <a:solidFill>
              <a:srgbClr val="B500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4"/>
          <p:cNvSpPr>
            <a:spLocks noChangeArrowheads="1"/>
          </p:cNvSpPr>
          <p:nvPr userDrawn="1"/>
        </p:nvSpPr>
        <p:spPr bwMode="auto">
          <a:xfrm>
            <a:off x="7010400" y="152400"/>
            <a:ext cx="21336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altLang="en-US" sz="1400" dirty="0" smtClean="0">
                <a:cs typeface="Times New Roman" pitchFamily="18" charset="0"/>
              </a:rPr>
              <a:t>LS2</a:t>
            </a:r>
            <a:r>
              <a:rPr lang="en-US" altLang="en-US" sz="1400" baseline="0" dirty="0" smtClean="0">
                <a:cs typeface="Times New Roman" pitchFamily="18" charset="0"/>
              </a:rPr>
              <a:t> Days 29 Sep</a:t>
            </a:r>
            <a:r>
              <a:rPr lang="en-US" altLang="en-US" sz="1400" dirty="0" smtClean="0">
                <a:cs typeface="Times New Roman" pitchFamily="18" charset="0"/>
              </a:rPr>
              <a:t> </a:t>
            </a:r>
            <a:r>
              <a:rPr lang="en-US" altLang="en-US" sz="1400" dirty="0" smtClean="0">
                <a:cs typeface="Times New Roman" pitchFamily="18" charset="0"/>
              </a:rPr>
              <a:t>2015 AB 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657350" y="609600"/>
            <a:ext cx="7581900" cy="6096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2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text here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30200" y="914400"/>
            <a:ext cx="8382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900" smtClean="0">
                <a:ea typeface="+mn-ea"/>
                <a:cs typeface="+mn-cs"/>
              </a:rPr>
              <a:t>   Technical </a:t>
            </a:r>
          </a:p>
          <a:p>
            <a:pPr>
              <a:defRPr/>
            </a:pPr>
            <a:r>
              <a:rPr lang="en-US" sz="900" smtClean="0">
                <a:ea typeface="+mn-ea"/>
                <a:cs typeface="+mn-cs"/>
              </a:rPr>
              <a:t>Coordination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0ADB2-7E88-1E4E-A4A3-E2523C78EB8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4" r:id="rId3"/>
    <p:sldLayoutId id="2147485235" r:id="rId4"/>
    <p:sldLayoutId id="2147485236" r:id="rId5"/>
    <p:sldLayoutId id="2147485237" r:id="rId6"/>
    <p:sldLayoutId id="2147485238" r:id="rId7"/>
    <p:sldLayoutId id="2147485239" r:id="rId8"/>
    <p:sldLayoutId id="2147485240" r:id="rId9"/>
    <p:sldLayoutId id="2147485241" r:id="rId10"/>
    <p:sldLayoutId id="2147485242" r:id="rId11"/>
    <p:sldLayoutId id="2147485244" r:id="rId12"/>
    <p:sldLayoutId id="2147485243" r:id="rId13"/>
  </p:sldLayoutIdLst>
  <p:transition xmlns:p14="http://schemas.microsoft.com/office/powerpoint/2010/main"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B50069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64536" y="6356351"/>
            <a:ext cx="6155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20001" y="6356351"/>
            <a:ext cx="790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D6C380F-326D-3C40-9EE7-7FBAB0953422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/>
              <a:ea typeface="+mn-ea"/>
            </a:endParaRPr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95300" y="1260001"/>
            <a:ext cx="8912425" cy="502803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Slide text first level</a:t>
            </a:r>
          </a:p>
          <a:p>
            <a:pPr lvl="1" eaLnBrk="1" latinLnBrk="0" hangingPunct="1"/>
            <a:r>
              <a:rPr kumimoji="0" lang="fr-CH" dirty="0" smtClean="0"/>
              <a:t>Slide text second level</a:t>
            </a:r>
          </a:p>
          <a:p>
            <a:pPr lvl="2" eaLnBrk="1" latinLnBrk="0" hangingPunct="1"/>
            <a:r>
              <a:rPr kumimoji="0" lang="fr-CH" dirty="0" smtClean="0"/>
              <a:t>Slide text third level</a:t>
            </a:r>
          </a:p>
          <a:p>
            <a:pPr lvl="3" eaLnBrk="1" latinLnBrk="0" hangingPunct="1"/>
            <a:r>
              <a:rPr kumimoji="0" lang="fr-CH" dirty="0" smtClean="0"/>
              <a:t>Slide text fourth level</a:t>
            </a:r>
          </a:p>
          <a:p>
            <a:pPr lvl="4" eaLnBrk="1" latinLnBrk="0" hangingPunct="1"/>
            <a:r>
              <a:rPr kumimoji="0" lang="fr-CH" dirty="0" smtClean="0"/>
              <a:t>Slide text fifth level</a:t>
            </a:r>
            <a:endParaRPr kumimoji="0" lang="en-US" dirty="0"/>
          </a:p>
        </p:txBody>
      </p:sp>
      <p:pic>
        <p:nvPicPr>
          <p:cNvPr id="2" name="Picture 1" descr="2015-09-14_CERN_LS2Days h10 300dpi.pn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32" y="6354981"/>
            <a:ext cx="1865692" cy="359676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95300" y="233493"/>
            <a:ext cx="8912425" cy="71584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noProof="0" dirty="0" smtClean="0"/>
              <a:t>Slide Title</a:t>
            </a:r>
            <a:endParaRPr kumimoji="0" lang="en-GB" noProof="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95300" y="6285763"/>
            <a:ext cx="8912425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55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0" i="0" kern="1200">
          <a:solidFill>
            <a:srgbClr val="0C377B"/>
          </a:solidFill>
          <a:latin typeface="+mj-lt"/>
          <a:ea typeface="+mj-ea"/>
          <a:cs typeface="Ubuntu Light"/>
        </a:defRPr>
      </a:lvl1pPr>
    </p:titleStyle>
    <p:bodyStyle>
      <a:lvl1pPr marL="225425" indent="-225425" algn="l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1pPr>
      <a:lvl2pPr marL="460375" indent="-228600" algn="l" rtl="0" eaLnBrk="1" latinLnBrk="0" hangingPunct="1">
        <a:lnSpc>
          <a:spcPct val="100000"/>
        </a:lnSpc>
        <a:spcBef>
          <a:spcPts val="900"/>
        </a:spcBef>
        <a:buClr>
          <a:schemeClr val="bg2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2pPr>
      <a:lvl3pPr marL="685800" indent="-225425" algn="l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3pPr>
      <a:lvl4pPr marL="909638" indent="-223838" algn="l" rtl="0" eaLnBrk="1" latinLnBrk="0" hangingPunct="1">
        <a:lnSpc>
          <a:spcPct val="100000"/>
        </a:lnSpc>
        <a:spcBef>
          <a:spcPts val="900"/>
        </a:spcBef>
        <a:buClr>
          <a:schemeClr val="accent3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4pPr>
      <a:lvl5pPr marL="1146175" indent="-236538" algn="l" rtl="0" eaLnBrk="1" latinLnBrk="0" hangingPunct="1">
        <a:lnSpc>
          <a:spcPct val="100000"/>
        </a:lnSpc>
        <a:spcBef>
          <a:spcPts val="900"/>
        </a:spcBef>
        <a:buClr>
          <a:schemeClr val="accent4"/>
        </a:buClr>
        <a:buSzPct val="100000"/>
        <a:buFont typeface="Arial"/>
        <a:buChar char="•"/>
        <a:defRPr kumimoji="0" sz="3000" b="0" i="0" kern="1200" baseline="0">
          <a:solidFill>
            <a:srgbClr val="0C377B"/>
          </a:solidFill>
          <a:latin typeface="+mn-lt"/>
          <a:ea typeface="+mn-ea"/>
          <a:cs typeface="Ubuntu Light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4.emf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activities: 2015 – end LS2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Austin Ball, CERN.</a:t>
            </a:r>
          </a:p>
          <a:p>
            <a:r>
              <a:rPr lang="en-US" dirty="0" smtClean="0"/>
              <a:t>with thanks to many who provided input.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71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charset="0"/>
                <a:ea typeface="MS PGothic" charset="0"/>
              </a:rPr>
              <a:t>Magnet power and cryogenics  </a:t>
            </a:r>
            <a:r>
              <a:rPr lang="en-GB" dirty="0" smtClean="0">
                <a:latin typeface="Times New Roman" charset="0"/>
                <a:ea typeface="MS PGothic" charset="0"/>
              </a:rPr>
              <a:t> </a:t>
            </a:r>
            <a:endParaRPr lang="en-GB" dirty="0">
              <a:latin typeface="Times New Roman" charset="0"/>
              <a:ea typeface="MS PGothic" charset="0"/>
            </a:endParaRPr>
          </a:p>
        </p:txBody>
      </p:sp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152400" y="1600200"/>
            <a:ext cx="9602509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FF"/>
                </a:solidFill>
              </a:rPr>
              <a:t>Maintaining solenoid performance  at 3.8T over the next 2 decades is imperative.</a:t>
            </a:r>
          </a:p>
          <a:p>
            <a:pPr eaLnBrk="1" hangingPunct="1"/>
            <a:r>
              <a:rPr lang="en-GB" dirty="0">
                <a:solidFill>
                  <a:srgbClr val="0000FF"/>
                </a:solidFill>
              </a:rPr>
              <a:t>                           </a:t>
            </a:r>
            <a:r>
              <a:rPr lang="en-GB" dirty="0">
                <a:solidFill>
                  <a:srgbClr val="FF0000"/>
                </a:solidFill>
              </a:rPr>
              <a:t>Effective lifetime prolongation requires early action</a:t>
            </a:r>
          </a:p>
          <a:p>
            <a:pPr eaLnBrk="1" hangingPunct="1"/>
            <a:endParaRPr lang="en-GB" sz="1000" dirty="0"/>
          </a:p>
          <a:p>
            <a:pPr eaLnBrk="1" hangingPunct="1"/>
            <a:r>
              <a:rPr lang="en-GB" dirty="0" smtClean="0">
                <a:solidFill>
                  <a:srgbClr val="0000FF"/>
                </a:solidFill>
              </a:rPr>
              <a:t>LS1 : </a:t>
            </a:r>
            <a:r>
              <a:rPr lang="en-GB" dirty="0">
                <a:solidFill>
                  <a:srgbClr val="0000FF"/>
                </a:solidFill>
              </a:rPr>
              <a:t>improvements focussed mainly on the </a:t>
            </a:r>
            <a:r>
              <a:rPr lang="en-GB" dirty="0" smtClean="0">
                <a:solidFill>
                  <a:srgbClr val="0000FF"/>
                </a:solidFill>
              </a:rPr>
              <a:t>surface plant:</a:t>
            </a:r>
            <a:endParaRPr lang="en-GB" dirty="0">
              <a:solidFill>
                <a:srgbClr val="0000FF"/>
              </a:solidFill>
            </a:endParaRPr>
          </a:p>
          <a:p>
            <a:pPr eaLnBrk="1" hangingPunct="1"/>
            <a:r>
              <a:rPr lang="en-GB" dirty="0"/>
              <a:t>	redundancy in the compressor system (hot spares) </a:t>
            </a:r>
          </a:p>
          <a:p>
            <a:pPr eaLnBrk="1" hangingPunct="1"/>
            <a:r>
              <a:rPr lang="en-GB" dirty="0"/>
              <a:t>	powering redundantly from the machine and general services networks </a:t>
            </a:r>
          </a:p>
          <a:p>
            <a:pPr eaLnBrk="1" hangingPunct="1"/>
            <a:r>
              <a:rPr lang="en-GB" dirty="0"/>
              <a:t>      		  </a:t>
            </a:r>
            <a:r>
              <a:rPr lang="en-GB" i="1" dirty="0"/>
              <a:t>  but the </a:t>
            </a:r>
            <a:r>
              <a:rPr lang="en-GB" i="1" dirty="0" err="1"/>
              <a:t>coldbox</a:t>
            </a:r>
            <a:r>
              <a:rPr lang="en-GB" i="1" dirty="0"/>
              <a:t> risks have clearly been underestimated (see last 5 </a:t>
            </a:r>
            <a:r>
              <a:rPr lang="en-GB" i="1" dirty="0" err="1"/>
              <a:t>mo</a:t>
            </a:r>
            <a:r>
              <a:rPr lang="en-GB" i="1" dirty="0"/>
              <a:t>)</a:t>
            </a:r>
          </a:p>
          <a:p>
            <a:pPr eaLnBrk="1" hangingPunct="1"/>
            <a:endParaRPr lang="en-GB" sz="1000" dirty="0"/>
          </a:p>
          <a:p>
            <a:pPr eaLnBrk="1" hangingPunct="1"/>
            <a:r>
              <a:rPr lang="en-GB" dirty="0" smtClean="0">
                <a:solidFill>
                  <a:srgbClr val="0000FF"/>
                </a:solidFill>
              </a:rPr>
              <a:t>Future programme, up to end LS2 : </a:t>
            </a:r>
            <a:r>
              <a:rPr lang="en-GB" dirty="0">
                <a:solidFill>
                  <a:srgbClr val="0000FF"/>
                </a:solidFill>
              </a:rPr>
              <a:t>as presently defined, </a:t>
            </a:r>
            <a:r>
              <a:rPr lang="en-GB" dirty="0" smtClean="0">
                <a:solidFill>
                  <a:srgbClr val="0000FF"/>
                </a:solidFill>
              </a:rPr>
              <a:t>focuses </a:t>
            </a:r>
            <a:r>
              <a:rPr lang="en-GB" dirty="0">
                <a:solidFill>
                  <a:srgbClr val="0000FF"/>
                </a:solidFill>
              </a:rPr>
              <a:t>on: </a:t>
            </a:r>
          </a:p>
          <a:p>
            <a:pPr eaLnBrk="1" hangingPunct="1"/>
            <a:r>
              <a:rPr lang="en-GB" dirty="0"/>
              <a:t>		-simulation and measurement to understand/mitigate the ageing processes</a:t>
            </a:r>
          </a:p>
          <a:p>
            <a:pPr eaLnBrk="1" hangingPunct="1"/>
            <a:r>
              <a:rPr lang="en-GB" dirty="0"/>
              <a:t>		-control system upgrade (LS2), </a:t>
            </a:r>
            <a:r>
              <a:rPr lang="en-GB" dirty="0" err="1"/>
              <a:t>eg</a:t>
            </a:r>
            <a:r>
              <a:rPr lang="en-GB" dirty="0"/>
              <a:t> auto-restart of hot spare compressor</a:t>
            </a:r>
          </a:p>
          <a:p>
            <a:pPr eaLnBrk="1" hangingPunct="1"/>
            <a:r>
              <a:rPr lang="en-GB" dirty="0"/>
              <a:t>		-eliminating slow discharges due to transient power converter faults</a:t>
            </a:r>
          </a:p>
          <a:p>
            <a:pPr eaLnBrk="1" hangingPunct="1"/>
            <a:r>
              <a:rPr lang="en-GB" dirty="0"/>
              <a:t>		</a:t>
            </a:r>
            <a:r>
              <a:rPr lang="en-GB" dirty="0" smtClean="0"/>
              <a:t> (</a:t>
            </a:r>
            <a:r>
              <a:rPr lang="en-GB" dirty="0"/>
              <a:t>cooled freewheel </a:t>
            </a:r>
            <a:r>
              <a:rPr lang="en-GB" dirty="0" err="1"/>
              <a:t>thyristor</a:t>
            </a:r>
            <a:r>
              <a:rPr lang="en-GB" dirty="0"/>
              <a:t> – </a:t>
            </a:r>
            <a:r>
              <a:rPr lang="en-GB" dirty="0" smtClean="0"/>
              <a:t>YETS 16-17 and LS2)</a:t>
            </a:r>
            <a:endParaRPr lang="en-GB" dirty="0"/>
          </a:p>
          <a:p>
            <a:pPr eaLnBrk="1" hangingPunct="1"/>
            <a:endParaRPr lang="en-GB" sz="10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GB" dirty="0" smtClean="0">
                <a:solidFill>
                  <a:srgbClr val="0000FF"/>
                </a:solidFill>
              </a:rPr>
              <a:t>Add more to cover </a:t>
            </a:r>
            <a:r>
              <a:rPr lang="en-GB" dirty="0">
                <a:solidFill>
                  <a:srgbClr val="0000FF"/>
                </a:solidFill>
              </a:rPr>
              <a:t>risks over extended lifetime</a:t>
            </a:r>
            <a:r>
              <a:rPr lang="en-GB" dirty="0" smtClean="0"/>
              <a:t>:</a:t>
            </a:r>
            <a:endParaRPr lang="en-GB" dirty="0"/>
          </a:p>
          <a:p>
            <a:pPr eaLnBrk="1" hangingPunct="1"/>
            <a:r>
              <a:rPr lang="en-GB" dirty="0"/>
              <a:t>		-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 smtClean="0"/>
              <a:t>reliability/redundancy of </a:t>
            </a:r>
            <a:r>
              <a:rPr lang="en-GB" dirty="0" err="1"/>
              <a:t>coldbox</a:t>
            </a:r>
            <a:r>
              <a:rPr lang="en-GB" dirty="0"/>
              <a:t>, current leads </a:t>
            </a:r>
            <a:r>
              <a:rPr lang="en-GB" dirty="0" err="1" smtClean="0"/>
              <a:t>etc</a:t>
            </a:r>
            <a:r>
              <a:rPr lang="en-GB" dirty="0" smtClean="0"/>
              <a:t> (see next slide)</a:t>
            </a:r>
            <a:r>
              <a:rPr lang="en-GB" dirty="0"/>
              <a:t>	</a:t>
            </a:r>
          </a:p>
          <a:p>
            <a:pPr eaLnBrk="1" hangingPunct="1"/>
            <a:r>
              <a:rPr lang="en-GB" dirty="0"/>
              <a:t>		</a:t>
            </a:r>
            <a:r>
              <a:rPr lang="en-GB" dirty="0" smtClean="0"/>
              <a:t>-redundancy </a:t>
            </a:r>
            <a:r>
              <a:rPr lang="en-GB" dirty="0"/>
              <a:t>from P5 HL-LHC </a:t>
            </a:r>
            <a:r>
              <a:rPr lang="en-GB" dirty="0" err="1" smtClean="0"/>
              <a:t>cryo</a:t>
            </a:r>
            <a:r>
              <a:rPr lang="en-GB" dirty="0" smtClean="0"/>
              <a:t> by LS3 (requires </a:t>
            </a:r>
            <a:r>
              <a:rPr lang="en-GB" dirty="0" err="1" smtClean="0"/>
              <a:t>cryo</a:t>
            </a:r>
            <a:r>
              <a:rPr lang="en-GB" dirty="0" smtClean="0"/>
              <a:t> transfer line)</a:t>
            </a:r>
          </a:p>
          <a:p>
            <a:pPr eaLnBrk="1" hangingPunct="1"/>
            <a:r>
              <a:rPr lang="en-GB" dirty="0">
                <a:solidFill>
                  <a:srgbClr val="FF0000"/>
                </a:solidFill>
              </a:rPr>
              <a:t>	</a:t>
            </a:r>
            <a:r>
              <a:rPr lang="en-GB" dirty="0" smtClean="0">
                <a:solidFill>
                  <a:srgbClr val="FF0000"/>
                </a:solidFill>
              </a:rPr>
              <a:t>	</a:t>
            </a:r>
            <a:r>
              <a:rPr lang="en-GB" dirty="0" smtClean="0"/>
              <a:t> 	make provision during HL-LHC LS2 works at P5.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448800" y="1524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155272" y="1447800"/>
            <a:ext cx="97361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   recent events show that magnet </a:t>
            </a:r>
            <a:r>
              <a:rPr lang="en-US" dirty="0" err="1">
                <a:solidFill>
                  <a:srgbClr val="0000FF"/>
                </a:solidFill>
              </a:rPr>
              <a:t>cryo</a:t>
            </a:r>
            <a:r>
              <a:rPr lang="en-US" dirty="0">
                <a:solidFill>
                  <a:srgbClr val="0000FF"/>
                </a:solidFill>
              </a:rPr>
              <a:t> system remains a point of great vulnerability for </a:t>
            </a:r>
            <a:r>
              <a:rPr lang="en-US" dirty="0" smtClean="0">
                <a:solidFill>
                  <a:srgbClr val="0000FF"/>
                </a:solidFill>
              </a:rPr>
              <a:t>CMS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dirty="0" smtClean="0">
                <a:solidFill>
                  <a:srgbClr val="0000FF"/>
                </a:solidFill>
              </a:rPr>
              <a:t>(many thanks again to EN,TE and PH for their extraordinary recent efforts)</a:t>
            </a:r>
            <a:endParaRPr lang="en-US" dirty="0">
              <a:solidFill>
                <a:srgbClr val="0000FF"/>
              </a:solidFill>
            </a:endParaRPr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         bottom up risk (re-)analysis for all magnet systems to be done (Jim Strait) </a:t>
            </a: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-19245" y="2439175"/>
            <a:ext cx="587279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 dirty="0" smtClean="0"/>
              <a:t>Recent additions </a:t>
            </a:r>
            <a:r>
              <a:rPr lang="en-US" b="1" dirty="0"/>
              <a:t>to Magnet </a:t>
            </a:r>
            <a:r>
              <a:rPr lang="en-US" b="1" dirty="0" smtClean="0"/>
              <a:t>project: (TE-CMS)</a:t>
            </a:r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dirty="0">
                <a:solidFill>
                  <a:srgbClr val="0000FF"/>
                </a:solidFill>
              </a:rPr>
              <a:t>Sept </a:t>
            </a:r>
            <a:r>
              <a:rPr lang="en-US" dirty="0" smtClean="0">
                <a:solidFill>
                  <a:srgbClr val="0000FF"/>
                </a:solidFill>
              </a:rPr>
              <a:t>2015</a:t>
            </a:r>
            <a:r>
              <a:rPr lang="en-US" dirty="0" smtClean="0"/>
              <a:t>: Replace </a:t>
            </a:r>
            <a:r>
              <a:rPr lang="en-US" dirty="0"/>
              <a:t>warm He transfer lines</a:t>
            </a:r>
          </a:p>
          <a:p>
            <a:pPr eaLnBrk="1" hangingPunct="1"/>
            <a:r>
              <a:rPr lang="en-US" dirty="0"/>
              <a:t>	</a:t>
            </a:r>
            <a:r>
              <a:rPr lang="en-US" dirty="0" smtClean="0"/>
              <a:t>   Construct 2 </a:t>
            </a:r>
            <a:r>
              <a:rPr lang="en-US" dirty="0"/>
              <a:t>spare Ads80K </a:t>
            </a:r>
            <a:r>
              <a:rPr lang="en-US" dirty="0" smtClean="0"/>
              <a:t>tanks, pre-filled</a:t>
            </a:r>
            <a:endParaRPr lang="en-US" dirty="0"/>
          </a:p>
          <a:p>
            <a:pPr eaLnBrk="1" hangingPunct="1"/>
            <a:r>
              <a:rPr lang="en-US" dirty="0"/>
              <a:t>	 </a:t>
            </a:r>
            <a:r>
              <a:rPr lang="en-US" dirty="0" smtClean="0"/>
              <a:t>        &amp; pre</a:t>
            </a:r>
            <a:r>
              <a:rPr lang="en-US" dirty="0"/>
              <a:t>-</a:t>
            </a:r>
            <a:r>
              <a:rPr lang="en-US" dirty="0" smtClean="0"/>
              <a:t>flushed </a:t>
            </a:r>
            <a:r>
              <a:rPr lang="en-US" dirty="0"/>
              <a:t>to remove carbon </a:t>
            </a:r>
            <a:r>
              <a:rPr lang="en-US" dirty="0" smtClean="0"/>
              <a:t>dust.</a:t>
            </a:r>
            <a:endParaRPr lang="en-US" dirty="0"/>
          </a:p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YETS: </a:t>
            </a:r>
            <a:r>
              <a:rPr lang="en-US" dirty="0" smtClean="0"/>
              <a:t>	  Re</a:t>
            </a:r>
            <a:r>
              <a:rPr lang="en-US" dirty="0"/>
              <a:t>-design &amp; </a:t>
            </a:r>
            <a:r>
              <a:rPr lang="en-US" dirty="0" smtClean="0"/>
              <a:t>replace </a:t>
            </a:r>
            <a:r>
              <a:rPr lang="en-US" dirty="0"/>
              <a:t>the</a:t>
            </a:r>
          </a:p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2015-16</a:t>
            </a:r>
            <a:r>
              <a:rPr lang="en-US" dirty="0"/>
              <a:t>	  </a:t>
            </a:r>
            <a:r>
              <a:rPr lang="en-US" dirty="0" smtClean="0"/>
              <a:t>primary </a:t>
            </a:r>
            <a:r>
              <a:rPr lang="en-US" dirty="0"/>
              <a:t>oil recovery system</a:t>
            </a:r>
            <a:r>
              <a:rPr lang="en-US" dirty="0" smtClean="0"/>
              <a:t>. (PORS)</a:t>
            </a:r>
            <a:endParaRPr lang="en-US" dirty="0"/>
          </a:p>
          <a:p>
            <a:pPr eaLnBrk="1" hangingPunct="1"/>
            <a:r>
              <a:rPr lang="en-US" sz="1000" dirty="0" smtClean="0"/>
              <a:t>	    </a:t>
            </a:r>
            <a:r>
              <a:rPr lang="en-US" dirty="0" smtClean="0"/>
              <a:t>Deep clean the </a:t>
            </a:r>
            <a:r>
              <a:rPr lang="en-US" dirty="0"/>
              <a:t>Cold </a:t>
            </a:r>
            <a:r>
              <a:rPr lang="en-US" dirty="0" smtClean="0"/>
              <a:t>Box and thermal screen</a:t>
            </a:r>
          </a:p>
          <a:p>
            <a:pPr eaLnBrk="1" hangingPunct="1"/>
            <a:r>
              <a:rPr lang="en-US" dirty="0"/>
              <a:t>	</a:t>
            </a:r>
            <a:r>
              <a:rPr lang="en-US" dirty="0" smtClean="0"/>
              <a:t>  Replace damaged </a:t>
            </a:r>
            <a:r>
              <a:rPr lang="en-US" dirty="0" err="1" smtClean="0"/>
              <a:t>Cryo</a:t>
            </a:r>
            <a:r>
              <a:rPr lang="en-US" dirty="0" smtClean="0"/>
              <a:t> valve in UXC </a:t>
            </a:r>
            <a:r>
              <a:rPr lang="en-US" dirty="0" err="1" smtClean="0"/>
              <a:t>dewar</a:t>
            </a:r>
            <a:endParaRPr lang="en-US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b="1" dirty="0" smtClean="0"/>
              <a:t>Proposed addition</a:t>
            </a:r>
            <a:r>
              <a:rPr lang="en-US" dirty="0" smtClean="0"/>
              <a:t>:</a:t>
            </a:r>
          </a:p>
          <a:p>
            <a:pPr eaLnBrk="1" hangingPunct="1"/>
            <a:r>
              <a:rPr lang="en-US" dirty="0" smtClean="0"/>
              <a:t>LS2/3:</a:t>
            </a:r>
            <a:r>
              <a:rPr lang="en-US" dirty="0" smtClean="0"/>
              <a:t>Backup </a:t>
            </a:r>
            <a:r>
              <a:rPr lang="en-US" dirty="0" err="1" smtClean="0"/>
              <a:t>cryo</a:t>
            </a:r>
            <a:r>
              <a:rPr lang="en-US" dirty="0" smtClean="0"/>
              <a:t>-line from new HL-LHC </a:t>
            </a:r>
            <a:r>
              <a:rPr lang="en-US" dirty="0" err="1" smtClean="0"/>
              <a:t>cryo</a:t>
            </a:r>
            <a:endParaRPr lang="en-US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b="1" dirty="0" smtClean="0"/>
              <a:t>Other options:</a:t>
            </a:r>
            <a:endParaRPr lang="en-US" b="1" dirty="0"/>
          </a:p>
          <a:p>
            <a:pPr eaLnBrk="1" hangingPunct="1"/>
            <a:r>
              <a:rPr lang="en-US" dirty="0"/>
              <a:t>Possible replacement of </a:t>
            </a:r>
            <a:r>
              <a:rPr lang="en-US" dirty="0" smtClean="0"/>
              <a:t>CB or its components</a:t>
            </a:r>
            <a:endParaRPr lang="en-US" dirty="0"/>
          </a:p>
          <a:p>
            <a:pPr eaLnBrk="1" hangingPunct="1"/>
            <a:r>
              <a:rPr lang="en-US" dirty="0"/>
              <a:t>Possible construction of spare current leads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Cryogenics</a:t>
            </a:r>
            <a:endParaRPr lang="en-US" dirty="0"/>
          </a:p>
        </p:txBody>
      </p:sp>
      <p:pic>
        <p:nvPicPr>
          <p:cNvPr id="3" name="Picture 2" descr="CMS_cryo_simplified_schematic_w_N2precoo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809" y="2362200"/>
            <a:ext cx="4198283" cy="4495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48800" y="1524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652809"/>
              </p:ext>
            </p:extLst>
          </p:nvPr>
        </p:nvGraphicFramePr>
        <p:xfrm>
          <a:off x="0" y="2209800"/>
          <a:ext cx="5410200" cy="202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4" name="Document" r:id="rId3" imgW="5892800" imgH="2209800" progId="Word.Document.12">
                  <p:embed/>
                </p:oleObj>
              </mc:Choice>
              <mc:Fallback>
                <p:oleObj name="Document" r:id="rId3" imgW="5892800" imgH="2209800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09800"/>
                        <a:ext cx="5410200" cy="202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100">
                <a:latin typeface="Times New Roman" charset="0"/>
                <a:ea typeface="MS PGothic" charset="0"/>
              </a:rPr>
              <a:t>Magnet :reliability &amp; minimal on-off cycles</a:t>
            </a: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228600" y="1524000"/>
            <a:ext cx="5022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0000FF"/>
                </a:solidFill>
              </a:rPr>
              <a:t>On-off cycles are bad for the magnet         </a:t>
            </a:r>
            <a:r>
              <a:rPr lang="en-GB">
                <a:solidFill>
                  <a:srgbClr val="0000FF"/>
                </a:solidFill>
              </a:rPr>
              <a:t>eg </a:t>
            </a:r>
          </a:p>
          <a:p>
            <a:pPr eaLnBrk="1" hangingPunct="1"/>
            <a:r>
              <a:rPr lang="en-GB"/>
              <a:t>(Target: 5/year, no FD. Will exceed in 2015)</a:t>
            </a: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5097463" y="1524000"/>
            <a:ext cx="48656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/>
              <a:t>RRR predicted to reduce with on-off cycles;</a:t>
            </a:r>
          </a:p>
          <a:p>
            <a:pPr eaLnBrk="1" hangingPunct="1"/>
            <a:r>
              <a:rPr lang="en-GB"/>
              <a:t>eventually (250 cycles?) will not sustain 3.8T</a:t>
            </a:r>
          </a:p>
          <a:p>
            <a:pPr eaLnBrk="1" hangingPunct="1"/>
            <a:r>
              <a:rPr lang="en-GB"/>
              <a:t>Measured RRR evolution not as simulated</a:t>
            </a:r>
          </a:p>
          <a:p>
            <a:pPr eaLnBrk="1" hangingPunct="1"/>
            <a:r>
              <a:rPr lang="en-GB"/>
              <a:t>but recovery due to LS1 warm up reversed.</a:t>
            </a:r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152400" y="3886200"/>
            <a:ext cx="44725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FF"/>
                </a:solidFill>
              </a:rPr>
              <a:t>Phase 2 upgrade </a:t>
            </a:r>
            <a:r>
              <a:rPr lang="en-GB" dirty="0"/>
              <a:t>(delayed from Phase 1)</a:t>
            </a:r>
          </a:p>
          <a:p>
            <a:pPr eaLnBrk="1" hangingPunct="1"/>
            <a:r>
              <a:rPr lang="en-GB" dirty="0" smtClean="0"/>
              <a:t>“Cooled </a:t>
            </a:r>
            <a:r>
              <a:rPr lang="en-GB" dirty="0"/>
              <a:t>Freewheel </a:t>
            </a:r>
            <a:r>
              <a:rPr lang="en-GB" dirty="0" err="1" smtClean="0"/>
              <a:t>thyristor</a:t>
            </a:r>
            <a:r>
              <a:rPr lang="en-GB" dirty="0" smtClean="0"/>
              <a:t>” </a:t>
            </a:r>
            <a:endParaRPr lang="en-GB" dirty="0"/>
          </a:p>
          <a:p>
            <a:pPr eaLnBrk="1" hangingPunct="1"/>
            <a:r>
              <a:rPr lang="en-GB" dirty="0"/>
              <a:t>draft tech spec/costing written with TE </a:t>
            </a:r>
          </a:p>
        </p:txBody>
      </p:sp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4343400" y="5167313"/>
            <a:ext cx="548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halkboard" charset="0"/>
              </a:rPr>
              <a:t>Immune to power converter faults (power, cooling)</a:t>
            </a:r>
          </a:p>
          <a:p>
            <a:r>
              <a:rPr lang="en-US" sz="1800" dirty="0">
                <a:solidFill>
                  <a:srgbClr val="0070C0"/>
                </a:solidFill>
                <a:latin typeface="Chalkboard" charset="0"/>
              </a:rPr>
              <a:t>Field decays with time constant ~25 hours.</a:t>
            </a:r>
          </a:p>
          <a:p>
            <a:r>
              <a:rPr lang="en-GB" sz="1800" i="1" dirty="0">
                <a:solidFill>
                  <a:schemeClr val="hlink"/>
                </a:solidFill>
                <a:latin typeface="Chalkboard" charset="0"/>
              </a:rPr>
              <a:t>Prototype on M1 magnet in 2016, </a:t>
            </a:r>
          </a:p>
          <a:p>
            <a:r>
              <a:rPr lang="en-GB" sz="1800" i="1" dirty="0">
                <a:solidFill>
                  <a:schemeClr val="hlink"/>
                </a:solidFill>
                <a:latin typeface="Chalkboard" charset="0"/>
              </a:rPr>
              <a:t>Implement in CMS during LS2</a:t>
            </a:r>
            <a:endParaRPr lang="en-US" sz="1800" i="1" dirty="0">
              <a:solidFill>
                <a:schemeClr val="hlink"/>
              </a:solidFill>
              <a:latin typeface="Chalkboard" charset="0"/>
            </a:endParaRPr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152400" y="5029200"/>
            <a:ext cx="15541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/>
              <a:t>UPS/diesel</a:t>
            </a:r>
          </a:p>
          <a:p>
            <a:pPr eaLnBrk="1" hangingPunct="1"/>
            <a:r>
              <a:rPr lang="en-GB"/>
              <a:t>protection of</a:t>
            </a:r>
          </a:p>
          <a:p>
            <a:pPr eaLnBrk="1" hangingPunct="1"/>
            <a:r>
              <a:rPr lang="en-GB"/>
              <a:t>FWT cooling</a:t>
            </a:r>
          </a:p>
          <a:p>
            <a:pPr eaLnBrk="1" hangingPunct="1"/>
            <a:r>
              <a:rPr lang="en-GB"/>
              <a:t>vital</a:t>
            </a:r>
          </a:p>
        </p:txBody>
      </p:sp>
      <p:pic>
        <p:nvPicPr>
          <p:cNvPr id="215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743200"/>
            <a:ext cx="4267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4800600"/>
            <a:ext cx="2286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extBox 3"/>
          <p:cNvSpPr txBox="1">
            <a:spLocks noChangeArrowheads="1"/>
          </p:cNvSpPr>
          <p:nvPr/>
        </p:nvSpPr>
        <p:spPr bwMode="auto">
          <a:xfrm>
            <a:off x="1219200" y="1143000"/>
            <a:ext cx="8277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>
                <a:solidFill>
                  <a:srgbClr val="0000FF"/>
                </a:solidFill>
              </a:rPr>
              <a:t>Maintaining magnet performance at 3.8T over the next 2 decades is imperative </a:t>
            </a:r>
          </a:p>
        </p:txBody>
      </p:sp>
      <p:sp>
        <p:nvSpPr>
          <p:cNvPr id="21515" name="TextBox 5"/>
          <p:cNvSpPr txBox="1">
            <a:spLocks noChangeArrowheads="1"/>
          </p:cNvSpPr>
          <p:nvPr/>
        </p:nvSpPr>
        <p:spPr bwMode="auto">
          <a:xfrm>
            <a:off x="152400" y="6457950"/>
            <a:ext cx="249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48800" y="152400"/>
            <a:ext cx="332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Times New Roman" charset="0"/>
                <a:ea typeface="MS PGothic" charset="0"/>
              </a:rPr>
              <a:t>Beampipe</a:t>
            </a:r>
            <a:endParaRPr lang="en-GB" dirty="0">
              <a:latin typeface="Times New Roman" charset="0"/>
              <a:ea typeface="MS PGothic" charset="0"/>
            </a:endParaRPr>
          </a:p>
        </p:txBody>
      </p:sp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457200" y="20574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GB"/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66675" y="3409950"/>
            <a:ext cx="100679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dirty="0" smtClean="0">
                <a:solidFill>
                  <a:srgbClr val="0000FF"/>
                </a:solidFill>
              </a:rPr>
              <a:t>LS1  </a:t>
            </a:r>
            <a:r>
              <a:rPr lang="en-GB" dirty="0">
                <a:solidFill>
                  <a:srgbClr val="0000FF"/>
                </a:solidFill>
              </a:rPr>
              <a:t>improvements: physics performance motivated :</a:t>
            </a:r>
          </a:p>
          <a:p>
            <a:pPr eaLnBrk="1" hangingPunct="1"/>
            <a:r>
              <a:rPr lang="en-GB" dirty="0"/>
              <a:t>	Central pipe (Be) reduced to minimum feasible radius (</a:t>
            </a:r>
            <a:r>
              <a:rPr lang="en-GB" dirty="0" err="1"/>
              <a:t>pix</a:t>
            </a:r>
            <a:r>
              <a:rPr lang="en-GB" dirty="0"/>
              <a:t> layer 1 closer to </a:t>
            </a:r>
            <a:r>
              <a:rPr lang="en-GB" dirty="0" err="1"/>
              <a:t>i</a:t>
            </a:r>
            <a:r>
              <a:rPr lang="en-GB" dirty="0"/>
              <a:t>/p)</a:t>
            </a:r>
          </a:p>
          <a:p>
            <a:pPr eaLnBrk="1" hangingPunct="1"/>
            <a:r>
              <a:rPr lang="en-GB" dirty="0" smtClean="0">
                <a:solidFill>
                  <a:srgbClr val="0000FF"/>
                </a:solidFill>
              </a:rPr>
              <a:t>LS2</a:t>
            </a:r>
            <a:r>
              <a:rPr lang="en-GB" dirty="0">
                <a:solidFill>
                  <a:srgbClr val="0000FF"/>
                </a:solidFill>
              </a:rPr>
              <a:t>: Three motivations for change</a:t>
            </a:r>
          </a:p>
          <a:p>
            <a:pPr eaLnBrk="1" hangingPunct="1"/>
            <a:r>
              <a:rPr lang="en-GB" dirty="0"/>
              <a:t>	(</a:t>
            </a:r>
            <a:r>
              <a:rPr lang="en-GB" dirty="0" err="1"/>
              <a:t>i</a:t>
            </a:r>
            <a:r>
              <a:rPr lang="en-GB" dirty="0"/>
              <a:t>) LHC:  mandatory replacement of TAS and CT2 to match higher aperture of quads </a:t>
            </a:r>
          </a:p>
          <a:p>
            <a:pPr eaLnBrk="1" hangingPunct="1"/>
            <a:r>
              <a:rPr lang="en-GB" dirty="0"/>
              <a:t>	(ii) ALARA: replace all SS </a:t>
            </a:r>
            <a:r>
              <a:rPr lang="en-GB" dirty="0" err="1"/>
              <a:t>beampipes</a:t>
            </a:r>
            <a:r>
              <a:rPr lang="en-GB" dirty="0"/>
              <a:t> with Al 2219 alloy (factor ≥ 5 x less activation) </a:t>
            </a:r>
          </a:p>
          <a:p>
            <a:pPr eaLnBrk="1" hangingPunct="1"/>
            <a:r>
              <a:rPr lang="en-GB" dirty="0"/>
              <a:t>	(iii) Possible decreased cone angle (</a:t>
            </a:r>
            <a:r>
              <a:rPr lang="en-GB" dirty="0">
                <a:solidFill>
                  <a:srgbClr val="FF0000"/>
                </a:solidFill>
                <a:latin typeface="Symbol" charset="0"/>
                <a:cs typeface="Symbol" charset="0"/>
              </a:rPr>
              <a:t>h</a:t>
            </a:r>
            <a:r>
              <a:rPr lang="en-GB" dirty="0">
                <a:solidFill>
                  <a:srgbClr val="FF0000"/>
                </a:solidFill>
              </a:rPr>
              <a:t> =5.54</a:t>
            </a:r>
            <a:r>
              <a:rPr lang="en-GB" dirty="0"/>
              <a:t>) to allow </a:t>
            </a:r>
            <a:r>
              <a:rPr lang="en-GB" dirty="0" err="1"/>
              <a:t>calorimetry</a:t>
            </a:r>
            <a:r>
              <a:rPr lang="en-GB" dirty="0"/>
              <a:t> extension.</a:t>
            </a:r>
          </a:p>
          <a:p>
            <a:pPr eaLnBrk="1" hangingPunct="1"/>
            <a:r>
              <a:rPr lang="en-GB" dirty="0">
                <a:solidFill>
                  <a:srgbClr val="0000FF"/>
                </a:solidFill>
              </a:rPr>
              <a:t>Engineering/simulation  jointly with TE-VSC (initially </a:t>
            </a:r>
            <a:r>
              <a:rPr lang="en-GB" dirty="0" smtClean="0">
                <a:solidFill>
                  <a:srgbClr val="0000FF"/>
                </a:solidFill>
              </a:rPr>
              <a:t>for </a:t>
            </a:r>
            <a:r>
              <a:rPr lang="en-GB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h</a:t>
            </a:r>
            <a:r>
              <a:rPr lang="en-GB" dirty="0" smtClean="0">
                <a:solidFill>
                  <a:srgbClr val="0000FF"/>
                </a:solidFill>
              </a:rPr>
              <a:t> =5.54</a:t>
            </a:r>
            <a:r>
              <a:rPr lang="en-GB" dirty="0" smtClean="0">
                <a:solidFill>
                  <a:srgbClr val="0000FF"/>
                </a:solidFill>
              </a:rPr>
              <a:t>)</a:t>
            </a:r>
            <a:r>
              <a:rPr lang="en-GB" dirty="0">
                <a:solidFill>
                  <a:srgbClr val="0000FF"/>
                </a:solidFill>
              </a:rPr>
              <a:t>: Order in 2016 !!!</a:t>
            </a:r>
          </a:p>
          <a:p>
            <a:pPr eaLnBrk="1" hangingPunct="1"/>
            <a:r>
              <a:rPr lang="en-GB" dirty="0">
                <a:solidFill>
                  <a:srgbClr val="0000FF"/>
                </a:solidFill>
              </a:rPr>
              <a:t>Plan:  Change  all pipes (ex central) to Al 2219 in LS2 (reduced dose-rates at LS3 kick-off)</a:t>
            </a:r>
            <a:r>
              <a:rPr lang="en-GB" dirty="0" smtClean="0">
                <a:solidFill>
                  <a:srgbClr val="0000FF"/>
                </a:solidFill>
              </a:rPr>
              <a:t>.</a:t>
            </a:r>
            <a:endParaRPr lang="en-GB" dirty="0">
              <a:solidFill>
                <a:srgbClr val="0000FF"/>
              </a:solidFill>
            </a:endParaRPr>
          </a:p>
          <a:p>
            <a:pPr eaLnBrk="1" hangingPunct="1"/>
            <a:r>
              <a:rPr lang="en-GB" dirty="0" smtClean="0">
                <a:solidFill>
                  <a:srgbClr val="0000FF"/>
                </a:solidFill>
              </a:rPr>
              <a:t>Caveats</a:t>
            </a:r>
            <a:r>
              <a:rPr lang="en-GB" dirty="0"/>
              <a:t>: TAS change in LS2 shown not to be feasible: new schedule challenge for end LS3</a:t>
            </a:r>
          </a:p>
          <a:p>
            <a:pPr eaLnBrk="1" hangingPunct="1"/>
            <a:r>
              <a:rPr lang="en-GB" dirty="0"/>
              <a:t>	 Can we maintain current (new) central pipe radius  &lt; HL-LHC TAS aperture</a:t>
            </a:r>
            <a:r>
              <a:rPr lang="en-GB" dirty="0" smtClean="0"/>
              <a:t>?</a:t>
            </a:r>
          </a:p>
          <a:p>
            <a:pPr eaLnBrk="1" hangingPunct="1"/>
            <a:r>
              <a:rPr lang="en-GB" dirty="0"/>
              <a:t>	 </a:t>
            </a:r>
            <a:r>
              <a:rPr lang="en-GB" dirty="0" smtClean="0"/>
              <a:t>If not, need adapter module at 3.1m compatible with present &amp; future pipes</a:t>
            </a:r>
            <a:r>
              <a:rPr lang="en-GB" dirty="0"/>
              <a:t>		        	           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944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1"/>
          <p:cNvSpPr txBox="1">
            <a:spLocks noChangeArrowheads="1"/>
          </p:cNvSpPr>
          <p:nvPr/>
        </p:nvSpPr>
        <p:spPr bwMode="auto">
          <a:xfrm>
            <a:off x="228600" y="1524000"/>
            <a:ext cx="2278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The beampipe today</a:t>
            </a:r>
          </a:p>
        </p:txBody>
      </p:sp>
      <p:sp>
        <p:nvSpPr>
          <p:cNvPr id="6150" name="TextBox 1"/>
          <p:cNvSpPr txBox="1">
            <a:spLocks noChangeArrowheads="1"/>
          </p:cNvSpPr>
          <p:nvPr/>
        </p:nvSpPr>
        <p:spPr bwMode="auto">
          <a:xfrm>
            <a:off x="3124200" y="1524000"/>
            <a:ext cx="1417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>
                <a:solidFill>
                  <a:srgbClr val="FF9429"/>
                </a:solidFill>
                <a:latin typeface="Symbol" charset="0"/>
                <a:cs typeface="Symbol" charset="0"/>
              </a:rPr>
              <a:t>h</a:t>
            </a:r>
            <a:r>
              <a:rPr lang="en-GB">
                <a:solidFill>
                  <a:srgbClr val="FF9429"/>
                </a:solidFill>
              </a:rPr>
              <a:t> =4.9 cone</a:t>
            </a:r>
            <a:endParaRPr lang="en-US">
              <a:solidFill>
                <a:srgbClr val="FF942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48800" y="1524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3" t="67207" r="-4442" b="-14462"/>
          <a:stretch>
            <a:fillRect/>
          </a:stretch>
        </p:blipFill>
        <p:spPr bwMode="auto">
          <a:xfrm>
            <a:off x="2057400" y="4267200"/>
            <a:ext cx="8513763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imes New Roman" charset="0"/>
                <a:ea typeface="MS PGothic" charset="0"/>
              </a:rPr>
              <a:t>Beampipe: existing &amp; high </a:t>
            </a:r>
            <a:r>
              <a:rPr lang="en-US" sz="2800">
                <a:latin typeface="Symbol" charset="0"/>
                <a:ea typeface="MS PGothic" charset="0"/>
                <a:cs typeface="Symbol" charset="0"/>
              </a:rPr>
              <a:t>h</a:t>
            </a:r>
            <a:r>
              <a:rPr lang="en-US" sz="2800">
                <a:latin typeface="Times New Roman" charset="0"/>
                <a:ea typeface="MS PGothic" charset="0"/>
              </a:rPr>
              <a:t> geometries</a:t>
            </a: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6" b="39914"/>
          <a:stretch>
            <a:fillRect/>
          </a:stretch>
        </p:blipFill>
        <p:spPr bwMode="auto">
          <a:xfrm>
            <a:off x="533400" y="1524000"/>
            <a:ext cx="81534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347663" y="5867400"/>
            <a:ext cx="955902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Examining feasibility of the high </a:t>
            </a:r>
            <a:r>
              <a:rPr lang="en-US" dirty="0">
                <a:latin typeface="Symbol" charset="0"/>
                <a:cs typeface="Symbol" charset="0"/>
              </a:rPr>
              <a:t>h</a:t>
            </a:r>
            <a:r>
              <a:rPr lang="en-US" dirty="0"/>
              <a:t> geometry (CMS </a:t>
            </a:r>
            <a:r>
              <a:rPr lang="en-US" dirty="0" smtClean="0"/>
              <a:t>+TE-VSC)</a:t>
            </a:r>
            <a:endParaRPr lang="en-US" dirty="0"/>
          </a:p>
          <a:p>
            <a:pPr eaLnBrk="1" hangingPunct="1"/>
            <a:r>
              <a:rPr lang="en-US" dirty="0"/>
              <a:t>	main issues: feasibility of  manufacture &amp; coating, mechanical &amp; vacuum </a:t>
            </a:r>
            <a:r>
              <a:rPr lang="en-US" dirty="0" smtClean="0"/>
              <a:t>stability</a:t>
            </a:r>
          </a:p>
          <a:p>
            <a:pPr eaLnBrk="1" hangingPunct="1"/>
            <a:r>
              <a:rPr lang="en-US" dirty="0"/>
              <a:t>	</a:t>
            </a:r>
            <a:r>
              <a:rPr lang="en-US" dirty="0" smtClean="0"/>
              <a:t>	       must be ordered in 2016 for delivery in 2018</a:t>
            </a:r>
            <a:endParaRPr lang="en-US" dirty="0"/>
          </a:p>
          <a:p>
            <a:pPr eaLnBrk="1" hangingPunct="1"/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9448800" y="1524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1"/>
          <p:cNvGrpSpPr>
            <a:grpSpLocks/>
          </p:cNvGrpSpPr>
          <p:nvPr/>
        </p:nvGrpSpPr>
        <p:grpSpPr bwMode="auto">
          <a:xfrm>
            <a:off x="6096000" y="1600200"/>
            <a:ext cx="3662363" cy="2438400"/>
            <a:chOff x="228600" y="2190749"/>
            <a:chExt cx="10262645" cy="5498802"/>
          </a:xfrm>
        </p:grpSpPr>
        <p:pic>
          <p:nvPicPr>
            <p:cNvPr id="7176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190749"/>
              <a:ext cx="9143245" cy="5498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>
              <a:fillRect/>
            </a:stretch>
          </p:blipFill>
          <p:spPr bwMode="auto">
            <a:xfrm>
              <a:off x="4061380" y="2190749"/>
              <a:ext cx="6429865" cy="5148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charset="0"/>
                <a:ea typeface="MS PGothic" charset="0"/>
              </a:rPr>
              <a:t>P5 Infra: UXC cranes </a:t>
            </a:r>
            <a:r>
              <a:rPr lang="en-GB" dirty="0" smtClean="0">
                <a:latin typeface="Times New Roman" charset="0"/>
                <a:ea typeface="MS PGothic" charset="0"/>
              </a:rPr>
              <a:t> </a:t>
            </a:r>
            <a:endParaRPr lang="en-GB" dirty="0">
              <a:latin typeface="Times New Roman" charset="0"/>
              <a:ea typeface="MS PGothic" charset="0"/>
            </a:endParaRPr>
          </a:p>
        </p:txBody>
      </p:sp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228600" y="1752600"/>
            <a:ext cx="7704879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GB" b="1" dirty="0" smtClean="0">
                <a:solidFill>
                  <a:srgbClr val="0000FF"/>
                </a:solidFill>
              </a:rPr>
              <a:t>2</a:t>
            </a:r>
            <a:r>
              <a:rPr lang="en-GB" b="1" baseline="30000" dirty="0" smtClean="0">
                <a:solidFill>
                  <a:srgbClr val="0000FF"/>
                </a:solidFill>
              </a:rPr>
              <a:t>nd</a:t>
            </a:r>
            <a:r>
              <a:rPr lang="en-GB" b="1" dirty="0" smtClean="0">
                <a:solidFill>
                  <a:srgbClr val="0000FF"/>
                </a:solidFill>
              </a:rPr>
              <a:t> crane bridge: </a:t>
            </a:r>
            <a:r>
              <a:rPr lang="en-GB" dirty="0" smtClean="0">
                <a:solidFill>
                  <a:srgbClr val="0000FF"/>
                </a:solidFill>
              </a:rPr>
              <a:t>(based on LS1 experience) </a:t>
            </a:r>
            <a:endParaRPr lang="en-GB" dirty="0" smtClean="0">
              <a:solidFill>
                <a:srgbClr val="CC0000"/>
              </a:solidFill>
            </a:endParaRPr>
          </a:p>
          <a:p>
            <a:pPr eaLnBrk="1" hangingPunct="1">
              <a:defRPr/>
            </a:pPr>
            <a:endParaRPr lang="en-GB" dirty="0" smtClean="0">
              <a:solidFill>
                <a:srgbClr val="CC0000"/>
              </a:solidFill>
            </a:endParaRPr>
          </a:p>
          <a:p>
            <a:pPr eaLnBrk="1" hangingPunct="1">
              <a:defRPr/>
            </a:pPr>
            <a:r>
              <a:rPr lang="en-GB" dirty="0" smtClean="0"/>
              <a:t>Single crane limits parallel work streams at –z and +z </a:t>
            </a:r>
          </a:p>
          <a:p>
            <a:pPr eaLnBrk="1" hangingPunct="1">
              <a:defRPr/>
            </a:pPr>
            <a:r>
              <a:rPr lang="en-GB" dirty="0" smtClean="0">
                <a:latin typeface="+mj-lt"/>
              </a:rPr>
              <a:t>          --&gt;  </a:t>
            </a:r>
            <a:r>
              <a:rPr lang="en-GB" dirty="0" smtClean="0"/>
              <a:t>install 2</a:t>
            </a:r>
            <a:r>
              <a:rPr lang="en-GB" baseline="30000" dirty="0" smtClean="0"/>
              <a:t>nd</a:t>
            </a:r>
            <a:r>
              <a:rPr lang="en-GB" dirty="0" smtClean="0"/>
              <a:t> bridge with 5 ton hook </a:t>
            </a:r>
          </a:p>
          <a:p>
            <a:pPr eaLnBrk="1" hangingPunct="1">
              <a:defRPr/>
            </a:pPr>
            <a:r>
              <a:rPr lang="en-GB" dirty="0" smtClean="0"/>
              <a:t>-old carriage still able to transfer 20t load thru ± 18m. </a:t>
            </a:r>
            <a:endParaRPr lang="en-GB" sz="1000" dirty="0" smtClean="0"/>
          </a:p>
          <a:p>
            <a:pPr eaLnBrk="1" hangingPunct="1">
              <a:defRPr/>
            </a:pPr>
            <a:r>
              <a:rPr lang="en-GB" dirty="0" smtClean="0"/>
              <a:t>          --&gt; nacelle linked to crane bridge desirable  </a:t>
            </a:r>
          </a:p>
          <a:p>
            <a:pPr eaLnBrk="1" hangingPunct="1">
              <a:defRPr/>
            </a:pPr>
            <a:r>
              <a:rPr lang="en-GB" dirty="0" smtClean="0"/>
              <a:t>  (safer than suspended cage- needs permit for each use)</a:t>
            </a:r>
          </a:p>
          <a:p>
            <a:pPr eaLnBrk="1" hangingPunct="1">
              <a:defRPr/>
            </a:pPr>
            <a:endParaRPr lang="en-GB" dirty="0" smtClean="0"/>
          </a:p>
          <a:p>
            <a:pPr eaLnBrk="1" hangingPunct="1">
              <a:defRPr/>
            </a:pPr>
            <a:r>
              <a:rPr lang="en-GB" dirty="0" smtClean="0">
                <a:solidFill>
                  <a:srgbClr val="0000FF"/>
                </a:solidFill>
              </a:rPr>
              <a:t>Prelim design (EN-HE) &amp; integration (CMS) study done</a:t>
            </a:r>
          </a:p>
          <a:p>
            <a:pPr eaLnBrk="1" hangingPunct="1">
              <a:defRPr/>
            </a:pP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        (includes visit and analysis by manufacturer)</a:t>
            </a:r>
          </a:p>
          <a:p>
            <a:pPr eaLnBrk="1" hangingPunct="1">
              <a:defRPr/>
            </a:pPr>
            <a:endParaRPr lang="en-GB" dirty="0" smtClean="0">
              <a:solidFill>
                <a:srgbClr val="0000FF"/>
              </a:solidFill>
            </a:endParaRPr>
          </a:p>
          <a:p>
            <a:pPr eaLnBrk="1" hangingPunct="1">
              <a:defRPr/>
            </a:pPr>
            <a:endParaRPr lang="en-GB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GB" dirty="0" smtClean="0">
                <a:solidFill>
                  <a:srgbClr val="0000FF"/>
                </a:solidFill>
              </a:rPr>
              <a:t>Aiming for installation </a:t>
            </a:r>
            <a:r>
              <a:rPr lang="en-GB" dirty="0" smtClean="0">
                <a:solidFill>
                  <a:srgbClr val="0000FF"/>
                </a:solidFill>
              </a:rPr>
              <a:t>in YETS </a:t>
            </a:r>
            <a:r>
              <a:rPr lang="en-GB" dirty="0" smtClean="0">
                <a:solidFill>
                  <a:srgbClr val="0000FF"/>
                </a:solidFill>
              </a:rPr>
              <a:t>2017-18 if possible – net benefit in </a:t>
            </a:r>
            <a:r>
              <a:rPr lang="en-GB" dirty="0" smtClean="0">
                <a:solidFill>
                  <a:srgbClr val="0000FF"/>
                </a:solidFill>
              </a:rPr>
              <a:t>LS2.</a:t>
            </a:r>
          </a:p>
          <a:p>
            <a:pPr eaLnBrk="1" hangingPunct="1">
              <a:defRPr/>
            </a:pPr>
            <a:r>
              <a:rPr lang="en-GB" dirty="0">
                <a:solidFill>
                  <a:srgbClr val="0000FF"/>
                </a:solidFill>
              </a:rPr>
              <a:t>	</a:t>
            </a:r>
            <a:r>
              <a:rPr lang="en-GB" dirty="0" smtClean="0">
                <a:solidFill>
                  <a:srgbClr val="0000FF"/>
                </a:solidFill>
              </a:rPr>
              <a:t>	         otherwise at LS2 start</a:t>
            </a:r>
            <a:endParaRPr lang="en-GB" dirty="0" smtClean="0">
              <a:solidFill>
                <a:srgbClr val="0000FF"/>
              </a:solidFill>
            </a:endParaRPr>
          </a:p>
          <a:p>
            <a:pPr eaLnBrk="1" hangingPunct="1">
              <a:defRPr/>
            </a:pPr>
            <a:endParaRPr lang="en-GB" sz="1000" dirty="0" smtClean="0"/>
          </a:p>
        </p:txBody>
      </p:sp>
      <p:grpSp>
        <p:nvGrpSpPr>
          <p:cNvPr id="7172" name="Group 3"/>
          <p:cNvGrpSpPr>
            <a:grpSpLocks/>
          </p:cNvGrpSpPr>
          <p:nvPr/>
        </p:nvGrpSpPr>
        <p:grpSpPr bwMode="auto">
          <a:xfrm>
            <a:off x="6324600" y="3733800"/>
            <a:ext cx="3276600" cy="400050"/>
            <a:chOff x="7838461" y="2447979"/>
            <a:chExt cx="4835498" cy="550241"/>
          </a:xfrm>
        </p:grpSpPr>
        <p:sp>
          <p:nvSpPr>
            <p:cNvPr id="7174" name="TextBox 8"/>
            <p:cNvSpPr txBox="1">
              <a:spLocks noChangeArrowheads="1"/>
            </p:cNvSpPr>
            <p:nvPr/>
          </p:nvSpPr>
          <p:spPr bwMode="auto">
            <a:xfrm>
              <a:off x="11211741" y="2447979"/>
              <a:ext cx="1462218" cy="55023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/>
                <a:t>20t + 5t</a:t>
              </a:r>
            </a:p>
          </p:txBody>
        </p:sp>
        <p:sp>
          <p:nvSpPr>
            <p:cNvPr id="7175" name="TextBox 9"/>
            <p:cNvSpPr txBox="1">
              <a:spLocks noChangeArrowheads="1"/>
            </p:cNvSpPr>
            <p:nvPr/>
          </p:nvSpPr>
          <p:spPr bwMode="auto">
            <a:xfrm>
              <a:off x="7838461" y="2447980"/>
              <a:ext cx="1349740" cy="55024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/>
                <a:t>5t only 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448800" y="1524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charset="0"/>
                <a:ea typeface="MS PGothic" charset="0"/>
              </a:rPr>
              <a:t>P5 Infra: Cooling system </a:t>
            </a:r>
          </a:p>
        </p:txBody>
      </p:sp>
      <p:pic>
        <p:nvPicPr>
          <p:cNvPr id="81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33550"/>
            <a:ext cx="4595813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4038600" y="2819400"/>
            <a:ext cx="6985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200"/>
              <a:t>1.0 MW</a:t>
            </a: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533400" y="4191000"/>
            <a:ext cx="698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200"/>
              <a:t>0.2 MW</a:t>
            </a:r>
          </a:p>
        </p:txBody>
      </p:sp>
      <p:sp>
        <p:nvSpPr>
          <p:cNvPr id="7" name="Left Brace 6"/>
          <p:cNvSpPr/>
          <p:nvPr/>
        </p:nvSpPr>
        <p:spPr>
          <a:xfrm rot="16200000">
            <a:off x="3050381" y="4583907"/>
            <a:ext cx="276225" cy="162401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2840038" y="5565775"/>
            <a:ext cx="774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200"/>
              <a:t>0.85 MW</a:t>
            </a:r>
          </a:p>
        </p:txBody>
      </p:sp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3924300" y="4595813"/>
            <a:ext cx="698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200"/>
              <a:t>2.6 MW</a:t>
            </a:r>
          </a:p>
        </p:txBody>
      </p:sp>
      <p:sp>
        <p:nvSpPr>
          <p:cNvPr id="8200" name="TextBox 9"/>
          <p:cNvSpPr txBox="1">
            <a:spLocks noChangeArrowheads="1"/>
          </p:cNvSpPr>
          <p:nvPr/>
        </p:nvSpPr>
        <p:spPr bwMode="auto">
          <a:xfrm>
            <a:off x="419100" y="2686050"/>
            <a:ext cx="1233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200"/>
              <a:t>Chilled Water 6</a:t>
            </a:r>
            <a:r>
              <a:rPr lang="en-GB" sz="1200" baseline="30000"/>
              <a:t>o</a:t>
            </a:r>
          </a:p>
        </p:txBody>
      </p:sp>
      <p:sp>
        <p:nvSpPr>
          <p:cNvPr id="8201" name="TextBox 10"/>
          <p:cNvSpPr txBox="1">
            <a:spLocks noChangeArrowheads="1"/>
          </p:cNvSpPr>
          <p:nvPr/>
        </p:nvSpPr>
        <p:spPr bwMode="auto">
          <a:xfrm>
            <a:off x="3733800" y="2590800"/>
            <a:ext cx="1222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sz="1200"/>
              <a:t>Mixed Water 13</a:t>
            </a:r>
            <a:r>
              <a:rPr lang="en-GB" sz="1200" baseline="30000"/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5538" y="1524000"/>
            <a:ext cx="4991095" cy="45550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 smtClean="0">
                <a:solidFill>
                  <a:srgbClr val="0000FF"/>
                </a:solidFill>
              </a:rPr>
              <a:t>LS1</a:t>
            </a:r>
            <a:r>
              <a:rPr lang="en-GB" dirty="0" smtClean="0">
                <a:solidFill>
                  <a:srgbClr val="0000FF"/>
                </a:solidFill>
              </a:rPr>
              <a:t>: </a:t>
            </a:r>
            <a:r>
              <a:rPr lang="en-GB" dirty="0"/>
              <a:t>SCX </a:t>
            </a:r>
            <a:r>
              <a:rPr lang="en-GB" dirty="0">
                <a:latin typeface="+mn-lt"/>
              </a:rPr>
              <a:t>--&gt;</a:t>
            </a:r>
            <a:r>
              <a:rPr lang="en-GB" dirty="0"/>
              <a:t>1 MW for HLT </a:t>
            </a:r>
            <a:r>
              <a:rPr lang="en-GB" dirty="0" smtClean="0"/>
              <a:t>farm   - </a:t>
            </a:r>
            <a:r>
              <a:rPr lang="en-GB" dirty="0" smtClean="0">
                <a:solidFill>
                  <a:srgbClr val="FF0000"/>
                </a:solidFill>
              </a:rPr>
              <a:t>done</a:t>
            </a:r>
          </a:p>
          <a:p>
            <a:pPr>
              <a:defRPr/>
            </a:pPr>
            <a:endParaRPr lang="en-GB" sz="10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dirty="0">
                <a:solidFill>
                  <a:srgbClr val="0000FF"/>
                </a:solidFill>
              </a:rPr>
              <a:t>Detector cooling has no spare capacity</a:t>
            </a:r>
          </a:p>
          <a:p>
            <a:pPr>
              <a:defRPr/>
            </a:pPr>
            <a:r>
              <a:rPr lang="en-GB" b="1" dirty="0" smtClean="0">
                <a:solidFill>
                  <a:srgbClr val="0000FF"/>
                </a:solidFill>
              </a:rPr>
              <a:t>For HL-LHC:</a:t>
            </a:r>
            <a:endParaRPr lang="en-GB" b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GB" dirty="0">
                <a:latin typeface="+mn-lt"/>
              </a:rPr>
              <a:t>--&gt; </a:t>
            </a:r>
            <a:r>
              <a:rPr lang="en-GB" dirty="0"/>
              <a:t>need 1.5 MW more chilled water capacity</a:t>
            </a:r>
          </a:p>
          <a:p>
            <a:pPr>
              <a:defRPr/>
            </a:pPr>
            <a:r>
              <a:rPr lang="en-GB" dirty="0"/>
              <a:t>             0.4MW (Tracker + Pixel)</a:t>
            </a:r>
          </a:p>
          <a:p>
            <a:pPr>
              <a:defRPr/>
            </a:pPr>
            <a:r>
              <a:rPr lang="en-GB" dirty="0"/>
              <a:t>             0.6MW (ECAL + HCAL lower temp)</a:t>
            </a:r>
          </a:p>
          <a:p>
            <a:pPr>
              <a:defRPr/>
            </a:pPr>
            <a:r>
              <a:rPr lang="en-GB" dirty="0"/>
              <a:t>             (include 0.15MW option to surface)</a:t>
            </a:r>
          </a:p>
          <a:p>
            <a:pPr>
              <a:defRPr/>
            </a:pPr>
            <a:r>
              <a:rPr lang="en-GB" dirty="0"/>
              <a:t>             0.5MW (provision for HGC)	</a:t>
            </a:r>
          </a:p>
          <a:p>
            <a:pPr>
              <a:defRPr/>
            </a:pPr>
            <a:endParaRPr lang="en-GB" sz="1000" dirty="0"/>
          </a:p>
          <a:p>
            <a:pPr>
              <a:defRPr/>
            </a:pPr>
            <a:r>
              <a:rPr lang="en-GB" dirty="0"/>
              <a:t>Mixed water capacity considered adequate</a:t>
            </a:r>
          </a:p>
          <a:p>
            <a:pPr>
              <a:defRPr/>
            </a:pPr>
            <a:r>
              <a:rPr lang="en-GB" dirty="0"/>
              <a:t>(especially since/if some </a:t>
            </a:r>
            <a:r>
              <a:rPr lang="en-GB" dirty="0" err="1"/>
              <a:t>dets</a:t>
            </a:r>
            <a:r>
              <a:rPr lang="en-GB" dirty="0"/>
              <a:t> move to chilled</a:t>
            </a:r>
            <a:r>
              <a:rPr lang="en-GB" dirty="0" smtClean="0"/>
              <a:t>)</a:t>
            </a:r>
          </a:p>
          <a:p>
            <a:pPr>
              <a:defRPr/>
            </a:pPr>
            <a:endParaRPr lang="en-GB" sz="1000" dirty="0"/>
          </a:p>
          <a:p>
            <a:pPr>
              <a:defRPr/>
            </a:pPr>
            <a:r>
              <a:rPr lang="en-GB" dirty="0" smtClean="0"/>
              <a:t>Needed near start of LS3 (test/commissioning)</a:t>
            </a:r>
          </a:p>
          <a:p>
            <a:pPr>
              <a:defRPr/>
            </a:pPr>
            <a:r>
              <a:rPr lang="en-GB" dirty="0" smtClean="0"/>
              <a:t>Implement (or set up implementation) in LS2?</a:t>
            </a:r>
            <a:endParaRPr lang="en-GB" dirty="0"/>
          </a:p>
          <a:p>
            <a:pPr>
              <a:defRPr/>
            </a:pPr>
            <a:endParaRPr lang="en-GB" sz="1000" dirty="0"/>
          </a:p>
        </p:txBody>
      </p:sp>
      <p:sp>
        <p:nvSpPr>
          <p:cNvPr id="8203" name="TextBox 11"/>
          <p:cNvSpPr txBox="1">
            <a:spLocks noChangeArrowheads="1"/>
          </p:cNvSpPr>
          <p:nvPr/>
        </p:nvSpPr>
        <p:spPr bwMode="auto">
          <a:xfrm>
            <a:off x="228600" y="5841936"/>
            <a:ext cx="8597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en-GB" dirty="0" smtClean="0">
                <a:solidFill>
                  <a:srgbClr val="0000FF"/>
                </a:solidFill>
              </a:rPr>
              <a:t>key </a:t>
            </a:r>
            <a:r>
              <a:rPr lang="en-GB" dirty="0">
                <a:solidFill>
                  <a:srgbClr val="0000FF"/>
                </a:solidFill>
              </a:rPr>
              <a:t>meeting </a:t>
            </a:r>
            <a:r>
              <a:rPr lang="en-GB" dirty="0" smtClean="0">
                <a:solidFill>
                  <a:srgbClr val="0000FF"/>
                </a:solidFill>
              </a:rPr>
              <a:t>last </a:t>
            </a:r>
            <a:r>
              <a:rPr lang="en-GB" dirty="0">
                <a:solidFill>
                  <a:srgbClr val="0000FF"/>
                </a:solidFill>
              </a:rPr>
              <a:t>week </a:t>
            </a:r>
            <a:r>
              <a:rPr lang="en-GB" dirty="0" smtClean="0">
                <a:solidFill>
                  <a:srgbClr val="0000FF"/>
                </a:solidFill>
              </a:rPr>
              <a:t>with EN-CV to </a:t>
            </a:r>
            <a:r>
              <a:rPr lang="en-GB" dirty="0">
                <a:solidFill>
                  <a:srgbClr val="0000FF"/>
                </a:solidFill>
              </a:rPr>
              <a:t>confirm </a:t>
            </a:r>
            <a:r>
              <a:rPr lang="en-GB" dirty="0" smtClean="0">
                <a:solidFill>
                  <a:srgbClr val="0000FF"/>
                </a:solidFill>
              </a:rPr>
              <a:t>details</a:t>
            </a:r>
            <a:r>
              <a:rPr lang="en-GB" dirty="0" smtClean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GB" dirty="0" smtClean="0">
                <a:solidFill>
                  <a:srgbClr val="FF0000"/>
                </a:solidFill>
              </a:rPr>
              <a:t> to check</a:t>
            </a:r>
            <a:r>
              <a:rPr lang="en-GB" dirty="0" smtClean="0"/>
              <a:t> </a:t>
            </a:r>
            <a:r>
              <a:rPr lang="en-GB" dirty="0"/>
              <a:t>: cooling tower capacity </a:t>
            </a:r>
            <a:r>
              <a:rPr lang="en-GB" dirty="0" smtClean="0"/>
              <a:t>adequate?</a:t>
            </a:r>
            <a:endParaRPr lang="en-GB" dirty="0"/>
          </a:p>
          <a:p>
            <a:r>
              <a:rPr lang="en-GB" dirty="0"/>
              <a:t>	  </a:t>
            </a:r>
            <a:r>
              <a:rPr lang="en-GB" dirty="0" smtClean="0"/>
              <a:t>     : no special end-of -lifetime issues to continue through HL-LHC era?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9448800" y="1524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350" y="609600"/>
            <a:ext cx="7791450" cy="762000"/>
          </a:xfrm>
        </p:spPr>
        <p:txBody>
          <a:bodyPr/>
          <a:lstStyle/>
          <a:p>
            <a:r>
              <a:rPr lang="en-US" dirty="0" smtClean="0"/>
              <a:t>CMS Detector Cooling: present and future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70866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448800" y="1524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2791055"/>
      </p:ext>
    </p:extLst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charset="0"/>
                <a:ea typeface="MS PGothic" charset="0"/>
              </a:rPr>
              <a:t>P5 Infra: Electrical system  </a:t>
            </a:r>
          </a:p>
        </p:txBody>
      </p:sp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5154613" y="1579563"/>
            <a:ext cx="4651133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dirty="0" smtClean="0">
                <a:solidFill>
                  <a:srgbClr val="0000FF"/>
                </a:solidFill>
              </a:rPr>
              <a:t>LS1</a:t>
            </a:r>
            <a:r>
              <a:rPr lang="en-GB" dirty="0"/>
              <a:t>: </a:t>
            </a:r>
            <a:r>
              <a:rPr lang="en-GB" dirty="0" smtClean="0"/>
              <a:t>	4 </a:t>
            </a:r>
            <a:r>
              <a:rPr lang="en-GB" dirty="0"/>
              <a:t>x 500kVA detector UPS</a:t>
            </a:r>
          </a:p>
          <a:p>
            <a:pPr eaLnBrk="1" hangingPunct="1"/>
            <a:r>
              <a:rPr lang="en-GB" dirty="0" smtClean="0">
                <a:solidFill>
                  <a:srgbClr val="FF0000"/>
                </a:solidFill>
              </a:rPr>
              <a:t>done</a:t>
            </a:r>
            <a:r>
              <a:rPr lang="en-GB" dirty="0"/>
              <a:t>	n+1 redundancy (+ 1 spare ready)</a:t>
            </a:r>
          </a:p>
          <a:p>
            <a:pPr eaLnBrk="1" hangingPunct="1"/>
            <a:r>
              <a:rPr lang="en-GB" dirty="0"/>
              <a:t>	1200kVA used</a:t>
            </a:r>
          </a:p>
          <a:p>
            <a:pPr eaLnBrk="1" hangingPunct="1"/>
            <a:r>
              <a:rPr lang="en-GB" dirty="0"/>
              <a:t>	300kVA margin </a:t>
            </a:r>
            <a:r>
              <a:rPr lang="en-GB" sz="1600" dirty="0"/>
              <a:t>(</a:t>
            </a:r>
            <a:r>
              <a:rPr lang="en-GB" sz="1600" dirty="0" err="1"/>
              <a:t>eg</a:t>
            </a:r>
            <a:r>
              <a:rPr lang="en-GB" sz="1600" dirty="0"/>
              <a:t> for rad dam)</a:t>
            </a:r>
          </a:p>
          <a:p>
            <a:pPr eaLnBrk="1" hangingPunct="1"/>
            <a:r>
              <a:rPr lang="en-GB" dirty="0" smtClean="0">
                <a:solidFill>
                  <a:srgbClr val="0000FF"/>
                </a:solidFill>
              </a:rPr>
              <a:t>Pre-LS2:</a:t>
            </a:r>
            <a:r>
              <a:rPr lang="en-GB" dirty="0" smtClean="0"/>
              <a:t> </a:t>
            </a:r>
            <a:r>
              <a:rPr lang="en-GB" dirty="0"/>
              <a:t>Add 3 x 500kVA for </a:t>
            </a:r>
            <a:r>
              <a:rPr lang="en-GB" dirty="0" smtClean="0"/>
              <a:t>comp </a:t>
            </a:r>
            <a:r>
              <a:rPr lang="en-GB" dirty="0"/>
              <a:t>farm </a:t>
            </a:r>
          </a:p>
          <a:p>
            <a:pPr eaLnBrk="1" hangingPunct="1"/>
            <a:r>
              <a:rPr lang="en-GB" dirty="0"/>
              <a:t>	n+1 redundancy</a:t>
            </a:r>
          </a:p>
          <a:p>
            <a:pPr eaLnBrk="1" hangingPunct="1"/>
            <a:r>
              <a:rPr lang="en-GB" dirty="0"/>
              <a:t>	needed asap for reliability and</a:t>
            </a:r>
          </a:p>
          <a:p>
            <a:pPr eaLnBrk="1" hangingPunct="1"/>
            <a:r>
              <a:rPr lang="en-GB" dirty="0"/>
              <a:t>	lower mortality fault recovery</a:t>
            </a:r>
          </a:p>
          <a:p>
            <a:pPr eaLnBrk="1" hangingPunct="1"/>
            <a:r>
              <a:rPr lang="en-GB" dirty="0"/>
              <a:t>	Move 80kVA control room system</a:t>
            </a:r>
          </a:p>
          <a:p>
            <a:pPr eaLnBrk="1" hangingPunct="1"/>
            <a:r>
              <a:rPr lang="en-GB" dirty="0"/>
              <a:t>	out of control room.</a:t>
            </a:r>
          </a:p>
          <a:p>
            <a:pPr eaLnBrk="1" hangingPunct="1"/>
            <a:r>
              <a:rPr lang="en-GB" dirty="0" smtClean="0">
                <a:solidFill>
                  <a:srgbClr val="0000FF"/>
                </a:solidFill>
              </a:rPr>
              <a:t>LS2/3</a:t>
            </a:r>
            <a:r>
              <a:rPr lang="en-GB" dirty="0" smtClean="0"/>
              <a:t>:   Go </a:t>
            </a:r>
            <a:r>
              <a:rPr lang="en-GB" dirty="0"/>
              <a:t>to 5 x 500 kVA detector UPS </a:t>
            </a:r>
          </a:p>
          <a:p>
            <a:pPr eaLnBrk="1" hangingPunct="1"/>
            <a:r>
              <a:rPr lang="en-GB" dirty="0"/>
              <a:t>                (maintain n +1 redundancy)</a:t>
            </a:r>
          </a:p>
          <a:p>
            <a:pPr eaLnBrk="1" hangingPunct="1"/>
            <a:r>
              <a:rPr lang="en-GB" dirty="0"/>
              <a:t>	  to supply Phase 2 </a:t>
            </a:r>
            <a:r>
              <a:rPr lang="en-GB" dirty="0" smtClean="0"/>
              <a:t>detectors</a:t>
            </a:r>
          </a:p>
        </p:txBody>
      </p:sp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37681" y="5534561"/>
            <a:ext cx="91143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dirty="0" smtClean="0">
                <a:solidFill>
                  <a:srgbClr val="0000FF"/>
                </a:solidFill>
              </a:rPr>
              <a:t>Discussions with EN-EL </a:t>
            </a:r>
            <a:r>
              <a:rPr lang="en-GB" dirty="0" err="1" smtClean="0">
                <a:solidFill>
                  <a:srgbClr val="0000FF"/>
                </a:solidFill>
              </a:rPr>
              <a:t>ongoing</a:t>
            </a:r>
            <a:endParaRPr lang="en-GB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GB" dirty="0" smtClean="0">
                <a:solidFill>
                  <a:srgbClr val="0000FF"/>
                </a:solidFill>
              </a:rPr>
              <a:t>To Check: </a:t>
            </a:r>
            <a:r>
              <a:rPr lang="en-GB" dirty="0"/>
              <a:t>mods to P5 </a:t>
            </a:r>
            <a:r>
              <a:rPr lang="en-GB" dirty="0" err="1"/>
              <a:t>elec</a:t>
            </a:r>
            <a:r>
              <a:rPr lang="en-GB" dirty="0"/>
              <a:t> system to support Phase 2 infrastructure (cooling</a:t>
            </a:r>
            <a:r>
              <a:rPr lang="en-GB" dirty="0" smtClean="0"/>
              <a:t>)</a:t>
            </a:r>
            <a:endParaRPr lang="en-GB" dirty="0"/>
          </a:p>
          <a:p>
            <a:pPr eaLnBrk="1" hangingPunct="1"/>
            <a:r>
              <a:rPr lang="en-GB" dirty="0"/>
              <a:t>	</a:t>
            </a:r>
            <a:r>
              <a:rPr lang="en-GB" dirty="0" smtClean="0"/>
              <a:t>   existing </a:t>
            </a:r>
            <a:r>
              <a:rPr lang="en-GB" dirty="0"/>
              <a:t>UPS is obsolete and may need total replacement – no </a:t>
            </a:r>
            <a:r>
              <a:rPr lang="en-GB" dirty="0" smtClean="0"/>
              <a:t>provision yet.</a:t>
            </a:r>
            <a:endParaRPr lang="en-GB" dirty="0"/>
          </a:p>
          <a:p>
            <a:pPr eaLnBrk="1" hangingPunct="1"/>
            <a:r>
              <a:rPr lang="en-GB" dirty="0"/>
              <a:t>	</a:t>
            </a:r>
            <a:r>
              <a:rPr lang="en-GB" dirty="0" smtClean="0"/>
              <a:t>   </a:t>
            </a:r>
            <a:r>
              <a:rPr lang="en-US" dirty="0" smtClean="0"/>
              <a:t>may </a:t>
            </a:r>
            <a:r>
              <a:rPr lang="en-US" dirty="0"/>
              <a:t>require new “barn” even </a:t>
            </a:r>
            <a:r>
              <a:rPr lang="en-US" dirty="0" smtClean="0"/>
              <a:t>Pre-LS2.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5029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228600" y="4267200"/>
            <a:ext cx="30408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- already obsolete  </a:t>
            </a:r>
          </a:p>
          <a:p>
            <a:pPr eaLnBrk="1" hangingPunct="1"/>
            <a:r>
              <a:rPr lang="en-US" dirty="0"/>
              <a:t>- in ventilation building </a:t>
            </a:r>
          </a:p>
          <a:p>
            <a:pPr eaLnBrk="1" hangingPunct="1"/>
            <a:r>
              <a:rPr lang="en-US" dirty="0" smtClean="0"/>
              <a:t>- battery </a:t>
            </a:r>
            <a:r>
              <a:rPr lang="en-US" dirty="0"/>
              <a:t>safety issues </a:t>
            </a:r>
          </a:p>
          <a:p>
            <a:pPr eaLnBrk="1" hangingPunct="1"/>
            <a:r>
              <a:rPr lang="en-US" dirty="0"/>
              <a:t> </a:t>
            </a:r>
            <a:r>
              <a:rPr lang="en-US" dirty="0" smtClean="0"/>
              <a:t>(being </a:t>
            </a:r>
            <a:r>
              <a:rPr lang="en-US" dirty="0"/>
              <a:t>reviewed with </a:t>
            </a:r>
            <a:r>
              <a:rPr lang="en-US" dirty="0" smtClean="0"/>
              <a:t>HSE) </a:t>
            </a:r>
            <a:endParaRPr lang="en-US" dirty="0"/>
          </a:p>
        </p:txBody>
      </p:sp>
      <p:sp>
        <p:nvSpPr>
          <p:cNvPr id="9222" name="TextBox 2"/>
          <p:cNvSpPr txBox="1">
            <a:spLocks noChangeArrowheads="1"/>
          </p:cNvSpPr>
          <p:nvPr/>
        </p:nvSpPr>
        <p:spPr bwMode="auto">
          <a:xfrm>
            <a:off x="3276600" y="4267200"/>
            <a:ext cx="14922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New system </a:t>
            </a:r>
          </a:p>
          <a:p>
            <a:pPr eaLnBrk="1" hangingPunct="1"/>
            <a:r>
              <a:rPr lang="en-US"/>
              <a:t>may require</a:t>
            </a:r>
          </a:p>
          <a:p>
            <a:pPr eaLnBrk="1" hangingPunct="1"/>
            <a:r>
              <a:rPr lang="en-US"/>
              <a:t>new isolated</a:t>
            </a:r>
          </a:p>
          <a:p>
            <a:pPr eaLnBrk="1" hangingPunct="1"/>
            <a:r>
              <a:rPr lang="en-US"/>
              <a:t> “barn”.</a:t>
            </a:r>
          </a:p>
        </p:txBody>
      </p:sp>
      <p:sp>
        <p:nvSpPr>
          <p:cNvPr id="9223" name="TextBox 1"/>
          <p:cNvSpPr txBox="1">
            <a:spLocks noChangeArrowheads="1"/>
          </p:cNvSpPr>
          <p:nvPr/>
        </p:nvSpPr>
        <p:spPr bwMode="auto">
          <a:xfrm>
            <a:off x="1143000" y="1143000"/>
            <a:ext cx="8264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>
                <a:solidFill>
                  <a:srgbClr val="0000FF"/>
                </a:solidFill>
              </a:rPr>
              <a:t>CMS specific changes: extension of UPS (glitch immunity/graceful shutdown)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48800" y="1524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imes New Roman" charset="0"/>
                <a:ea typeface="MS PGothic" charset="0"/>
              </a:rPr>
              <a:t>P5 Infra: other common systems</a:t>
            </a:r>
          </a:p>
        </p:txBody>
      </p:sp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47625" y="1447800"/>
            <a:ext cx="10030711" cy="540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dirty="0">
                <a:solidFill>
                  <a:srgbClr val="0000FF"/>
                </a:solidFill>
              </a:rPr>
              <a:t>Detector Gas systems  (</a:t>
            </a:r>
            <a:r>
              <a:rPr lang="en-GB" dirty="0" err="1">
                <a:solidFill>
                  <a:srgbClr val="0000FF"/>
                </a:solidFill>
              </a:rPr>
              <a:t>muon</a:t>
            </a:r>
            <a:r>
              <a:rPr lang="en-GB" dirty="0">
                <a:solidFill>
                  <a:srgbClr val="0000FF"/>
                </a:solidFill>
              </a:rPr>
              <a:t> detectors):  </a:t>
            </a:r>
            <a:endParaRPr lang="en-GB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GB" dirty="0">
                <a:solidFill>
                  <a:srgbClr val="0000FF"/>
                </a:solidFill>
              </a:rPr>
              <a:t>	         infrastructure to support new </a:t>
            </a:r>
            <a:r>
              <a:rPr lang="en-GB" dirty="0" err="1">
                <a:solidFill>
                  <a:srgbClr val="0000FF"/>
                </a:solidFill>
              </a:rPr>
              <a:t>endcap</a:t>
            </a: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err="1">
                <a:solidFill>
                  <a:srgbClr val="0000FF"/>
                </a:solidFill>
              </a:rPr>
              <a:t>muon</a:t>
            </a:r>
            <a:r>
              <a:rPr lang="en-GB" dirty="0">
                <a:solidFill>
                  <a:srgbClr val="0000FF"/>
                </a:solidFill>
              </a:rPr>
              <a:t> systems (GE1/1 and ME0)</a:t>
            </a:r>
          </a:p>
          <a:p>
            <a:pPr eaLnBrk="1" hangingPunct="1"/>
            <a:r>
              <a:rPr lang="en-GB" dirty="0">
                <a:solidFill>
                  <a:srgbClr val="0000FF"/>
                </a:solidFill>
              </a:rPr>
              <a:t>	         end-of-lifetime replacement of general diagnostics &amp; some infrastructure</a:t>
            </a:r>
          </a:p>
          <a:p>
            <a:pPr eaLnBrk="1" hangingPunct="1"/>
            <a:r>
              <a:rPr lang="en-GB" dirty="0">
                <a:solidFill>
                  <a:srgbClr val="0000FF"/>
                </a:solidFill>
              </a:rPr>
              <a:t>	 	</a:t>
            </a:r>
            <a:r>
              <a:rPr lang="en-US" dirty="0"/>
              <a:t>gas purity </a:t>
            </a:r>
            <a:r>
              <a:rPr lang="en-US" dirty="0" err="1"/>
              <a:t>analysers</a:t>
            </a:r>
            <a:r>
              <a:rPr lang="en-US" dirty="0"/>
              <a:t>, programmable logic controllers  the </a:t>
            </a:r>
          </a:p>
          <a:p>
            <a:pPr eaLnBrk="1" hangingPunct="1"/>
            <a:r>
              <a:rPr lang="en-US" dirty="0"/>
              <a:t>		entire network using pressurized nitrogen for pneumatic gas valve control. </a:t>
            </a:r>
          </a:p>
          <a:p>
            <a:pPr eaLnBrk="1" hangingPunct="1"/>
            <a:r>
              <a:rPr lang="en-US" dirty="0"/>
              <a:t>	         </a:t>
            </a:r>
            <a:r>
              <a:rPr lang="en-US" dirty="0">
                <a:solidFill>
                  <a:srgbClr val="0000FF"/>
                </a:solidFill>
              </a:rPr>
              <a:t>consequences of  CERN policy to reduce greenhouse gas emissions 80% by LS3</a:t>
            </a:r>
            <a:r>
              <a:rPr lang="en-US" dirty="0"/>
              <a:t>. </a:t>
            </a:r>
          </a:p>
          <a:p>
            <a:pPr eaLnBrk="1" hangingPunct="1"/>
            <a:r>
              <a:rPr lang="en-US" dirty="0"/>
              <a:t>	                recuperate (though not necessarily to re-use) the vented gas  (notably RPC’s)</a:t>
            </a:r>
          </a:p>
          <a:p>
            <a:pPr eaLnBrk="1" hangingPunct="1"/>
            <a:r>
              <a:rPr lang="en-US" dirty="0"/>
              <a:t>		 validate and deploy alternative gas mixtures with a lower impact.(GWP)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smtClean="0">
                <a:solidFill>
                  <a:srgbClr val="FF0000"/>
                </a:solidFill>
              </a:rPr>
              <a:t>	   </a:t>
            </a:r>
            <a:r>
              <a:rPr lang="en-US" dirty="0" smtClean="0">
                <a:solidFill>
                  <a:srgbClr val="0000FF"/>
                </a:solidFill>
              </a:rPr>
              <a:t>      CMS + PH</a:t>
            </a:r>
            <a:r>
              <a:rPr lang="en-US" dirty="0">
                <a:solidFill>
                  <a:srgbClr val="0000FF"/>
                </a:solidFill>
              </a:rPr>
              <a:t>-DT specialist </a:t>
            </a:r>
            <a:r>
              <a:rPr lang="en-US" dirty="0" smtClean="0">
                <a:solidFill>
                  <a:srgbClr val="0000FF"/>
                </a:solidFill>
              </a:rPr>
              <a:t>group</a:t>
            </a:r>
            <a:endParaRPr lang="en-US" sz="500" dirty="0">
              <a:solidFill>
                <a:srgbClr val="0000FF"/>
              </a:solidFill>
            </a:endParaRPr>
          </a:p>
          <a:p>
            <a:pPr eaLnBrk="1" hangingPunct="1"/>
            <a:r>
              <a:rPr lang="en-US" dirty="0"/>
              <a:t> </a:t>
            </a:r>
            <a:r>
              <a:rPr lang="en-GB" dirty="0">
                <a:solidFill>
                  <a:srgbClr val="0000FF"/>
                </a:solidFill>
              </a:rPr>
              <a:t>Dry Gas system: (detector environment control)  </a:t>
            </a:r>
            <a:endParaRPr lang="en-GB" dirty="0">
              <a:solidFill>
                <a:srgbClr val="CC0000"/>
              </a:solidFill>
            </a:endParaRPr>
          </a:p>
          <a:p>
            <a:pPr eaLnBrk="1" hangingPunct="1"/>
            <a:r>
              <a:rPr lang="en-GB" dirty="0">
                <a:solidFill>
                  <a:srgbClr val="0000FF"/>
                </a:solidFill>
              </a:rPr>
              <a:t>	</a:t>
            </a:r>
            <a:r>
              <a:rPr lang="en-GB" dirty="0" smtClean="0">
                <a:solidFill>
                  <a:srgbClr val="0000FF"/>
                </a:solidFill>
              </a:rPr>
              <a:t>-LS1</a:t>
            </a:r>
            <a:r>
              <a:rPr lang="en-GB" dirty="0">
                <a:solidFill>
                  <a:srgbClr val="0000FF"/>
                </a:solidFill>
              </a:rPr>
              <a:t>: </a:t>
            </a:r>
            <a:r>
              <a:rPr lang="en-GB" dirty="0"/>
              <a:t>“membrane plant” (dry air/dry N2 locally extracted) + revised dry air </a:t>
            </a:r>
            <a:r>
              <a:rPr lang="en-GB" dirty="0" smtClean="0"/>
              <a:t>flushing</a:t>
            </a:r>
            <a:endParaRPr lang="en-GB" dirty="0"/>
          </a:p>
          <a:p>
            <a:pPr eaLnBrk="1" hangingPunct="1"/>
            <a:r>
              <a:rPr lang="en-GB" dirty="0"/>
              <a:t>	</a:t>
            </a:r>
            <a:r>
              <a:rPr lang="en-GB" dirty="0" smtClean="0">
                <a:solidFill>
                  <a:srgbClr val="0000FF"/>
                </a:solidFill>
              </a:rPr>
              <a:t>-pre-LS3</a:t>
            </a:r>
            <a:r>
              <a:rPr lang="en-GB" dirty="0" smtClean="0"/>
              <a:t>:  </a:t>
            </a:r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membrane plant of very similar capacity for HGC calorimeter </a:t>
            </a:r>
          </a:p>
          <a:p>
            <a:pPr eaLnBrk="1" hangingPunct="1"/>
            <a:r>
              <a:rPr lang="en-GB" dirty="0"/>
              <a:t>		</a:t>
            </a:r>
            <a:r>
              <a:rPr lang="en-GB" dirty="0" smtClean="0"/>
              <a:t>    and</a:t>
            </a:r>
            <a:r>
              <a:rPr lang="en-GB" dirty="0"/>
              <a:t>/or colder ECAL/</a:t>
            </a:r>
            <a:r>
              <a:rPr lang="en-GB" dirty="0" smtClean="0"/>
              <a:t>HCAL (</a:t>
            </a:r>
            <a:r>
              <a:rPr lang="en-GB" dirty="0" smtClean="0">
                <a:solidFill>
                  <a:srgbClr val="0000FF"/>
                </a:solidFill>
              </a:rPr>
              <a:t>could EN adopt this technology now?)</a:t>
            </a:r>
            <a:endParaRPr lang="en-GB" dirty="0">
              <a:solidFill>
                <a:srgbClr val="0000FF"/>
              </a:solidFill>
            </a:endParaRPr>
          </a:p>
          <a:p>
            <a:pPr eaLnBrk="1" hangingPunct="1"/>
            <a:r>
              <a:rPr lang="en-GB" dirty="0"/>
              <a:t>   </a:t>
            </a:r>
            <a:r>
              <a:rPr lang="en-GB" dirty="0">
                <a:solidFill>
                  <a:srgbClr val="FF0000"/>
                </a:solidFill>
              </a:rPr>
              <a:t>	</a:t>
            </a:r>
            <a:r>
              <a:rPr lang="en-GB" dirty="0" smtClean="0">
                <a:solidFill>
                  <a:srgbClr val="FF0000"/>
                </a:solidFill>
              </a:rPr>
              <a:t>	  </a:t>
            </a:r>
            <a:r>
              <a:rPr lang="en-GB" dirty="0" smtClean="0"/>
              <a:t> Rationalisation of “pneumatic control” compressed air supply (EN)</a:t>
            </a:r>
            <a:endParaRPr lang="en-GB" dirty="0"/>
          </a:p>
          <a:p>
            <a:pPr eaLnBrk="1" hangingPunct="1"/>
            <a:endParaRPr lang="en-GB" sz="500" dirty="0">
              <a:solidFill>
                <a:srgbClr val="FF0000"/>
              </a:solidFill>
            </a:endParaRPr>
          </a:p>
          <a:p>
            <a:pPr eaLnBrk="1" hangingPunct="1"/>
            <a:r>
              <a:rPr lang="en-GB" dirty="0">
                <a:solidFill>
                  <a:srgbClr val="0000FF"/>
                </a:solidFill>
              </a:rPr>
              <a:t>HVAC: 	</a:t>
            </a:r>
            <a:r>
              <a:rPr lang="en-GB" dirty="0" smtClean="0">
                <a:solidFill>
                  <a:srgbClr val="0000FF"/>
                </a:solidFill>
              </a:rPr>
              <a:t>	    </a:t>
            </a:r>
            <a:r>
              <a:rPr lang="en-GB" dirty="0" smtClean="0">
                <a:solidFill>
                  <a:srgbClr val="000000"/>
                </a:solidFill>
              </a:rPr>
              <a:t>Major revision of control systems planned by EN-CV in LS2</a:t>
            </a:r>
          </a:p>
          <a:p>
            <a:pPr eaLnBrk="1" hangingPunct="1"/>
            <a:r>
              <a:rPr lang="en-GB" dirty="0">
                <a:solidFill>
                  <a:srgbClr val="000000"/>
                </a:solidFill>
              </a:rPr>
              <a:t>	</a:t>
            </a:r>
            <a:r>
              <a:rPr lang="en-GB" dirty="0">
                <a:solidFill>
                  <a:srgbClr val="0000FF"/>
                </a:solidFill>
              </a:rPr>
              <a:t>To </a:t>
            </a:r>
            <a:r>
              <a:rPr lang="en-GB" dirty="0" smtClean="0">
                <a:solidFill>
                  <a:srgbClr val="0000FF"/>
                </a:solidFill>
              </a:rPr>
              <a:t>check</a:t>
            </a: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- exclusion periods for USC/UXC work. Vent mode with min ΔP to detectors.</a:t>
            </a:r>
          </a:p>
          <a:p>
            <a:pPr eaLnBrk="1" hangingPunct="1"/>
            <a:r>
              <a:rPr lang="en-GB" dirty="0">
                <a:solidFill>
                  <a:srgbClr val="000000"/>
                </a:solidFill>
              </a:rPr>
              <a:t>		</a:t>
            </a:r>
            <a:r>
              <a:rPr lang="en-GB" dirty="0" smtClean="0">
                <a:solidFill>
                  <a:srgbClr val="000000"/>
                </a:solidFill>
              </a:rPr>
              <a:t>   any end </a:t>
            </a:r>
            <a:r>
              <a:rPr lang="en-GB" dirty="0">
                <a:solidFill>
                  <a:srgbClr val="000000"/>
                </a:solidFill>
              </a:rPr>
              <a:t>of lifetime </a:t>
            </a:r>
            <a:r>
              <a:rPr lang="en-GB" dirty="0" smtClean="0">
                <a:solidFill>
                  <a:srgbClr val="000000"/>
                </a:solidFill>
              </a:rPr>
              <a:t>replacements necessary for HL-LHC era?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48800" y="1524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17" r="8996" b="70587"/>
          <a:stretch/>
        </p:blipFill>
        <p:spPr>
          <a:xfrm>
            <a:off x="1905185" y="1676400"/>
            <a:ext cx="6845528" cy="1173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94" y="3226237"/>
            <a:ext cx="970800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work in this period falls into 3 categories</a:t>
            </a:r>
          </a:p>
          <a:p>
            <a:endParaRPr lang="en-US" sz="1000" dirty="0"/>
          </a:p>
          <a:p>
            <a:r>
              <a:rPr lang="en-US" dirty="0" smtClean="0">
                <a:solidFill>
                  <a:srgbClr val="0000FF"/>
                </a:solidFill>
              </a:rPr>
              <a:t>Completion of the upgrade started in LS1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(which we refer to as “Phase 1”)</a:t>
            </a:r>
          </a:p>
          <a:p>
            <a:r>
              <a:rPr lang="en-US" dirty="0" smtClean="0"/>
              <a:t>designed for 2 x 10</a:t>
            </a:r>
            <a:r>
              <a:rPr lang="en-US" baseline="30000" dirty="0" smtClean="0"/>
              <a:t>34</a:t>
            </a:r>
            <a:r>
              <a:rPr lang="en-US" dirty="0" smtClean="0"/>
              <a:t>, 500fb</a:t>
            </a:r>
            <a:r>
              <a:rPr lang="en-US" baseline="30000" dirty="0" smtClean="0"/>
              <a:t>-1</a:t>
            </a:r>
            <a:r>
              <a:rPr lang="en-US" dirty="0" smtClean="0"/>
              <a:t>  </a:t>
            </a:r>
            <a:endParaRPr lang="en-US" baseline="30000" dirty="0" smtClean="0"/>
          </a:p>
          <a:p>
            <a:r>
              <a:rPr lang="en-US" dirty="0" smtClean="0"/>
              <a:t>(in aspects needing Technical </a:t>
            </a:r>
            <a:r>
              <a:rPr lang="en-US" dirty="0"/>
              <a:t>S</a:t>
            </a:r>
            <a:r>
              <a:rPr lang="en-US" dirty="0" smtClean="0"/>
              <a:t>ector support 85% completed) </a:t>
            </a:r>
            <a:endParaRPr lang="en-US" baseline="30000" dirty="0" smtClean="0"/>
          </a:p>
          <a:p>
            <a:endParaRPr lang="en-US" sz="1000" dirty="0"/>
          </a:p>
          <a:p>
            <a:r>
              <a:rPr lang="en-US" dirty="0" smtClean="0">
                <a:solidFill>
                  <a:srgbClr val="0000FF"/>
                </a:solidFill>
              </a:rPr>
              <a:t>Consolidation and upgrade of detectors to meet HL-LHC performance and timescales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(which we refer to as “Phase 2”)</a:t>
            </a:r>
          </a:p>
          <a:p>
            <a:r>
              <a:rPr lang="en-US" dirty="0" smtClean="0"/>
              <a:t>(includes consolidation, upgrade or end-of-life replacement of associated infrastructure</a:t>
            </a:r>
          </a:p>
          <a:p>
            <a:r>
              <a:rPr lang="en-US" dirty="0" smtClean="0"/>
              <a:t>e.g. detector construction, test &amp; maintenance facilities &amp; services like cooling</a:t>
            </a:r>
            <a:r>
              <a:rPr lang="en-US" dirty="0"/>
              <a:t>,</a:t>
            </a:r>
            <a:r>
              <a:rPr lang="en-US" dirty="0" smtClean="0"/>
              <a:t> electricity)</a:t>
            </a:r>
          </a:p>
          <a:p>
            <a:endParaRPr lang="en-US" sz="1000" dirty="0"/>
          </a:p>
          <a:p>
            <a:r>
              <a:rPr lang="en-US" dirty="0" smtClean="0">
                <a:solidFill>
                  <a:srgbClr val="0000FF"/>
                </a:solidFill>
              </a:rPr>
              <a:t>Maintenance of the existing apparatus and its supporting systems (typically 50% of all tasks)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48800" y="1524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224023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Times New Roman" charset="0"/>
                <a:ea typeface="MS PGothic" charset="0"/>
              </a:rPr>
              <a:t>Test/surface facilities at CERN  </a:t>
            </a:r>
            <a:r>
              <a:rPr lang="en-GB" sz="2800" dirty="0" smtClean="0">
                <a:latin typeface="Times New Roman" charset="0"/>
                <a:ea typeface="MS PGothic" charset="0"/>
              </a:rPr>
              <a:t> </a:t>
            </a:r>
            <a:endParaRPr lang="en-GB" sz="2800" dirty="0">
              <a:latin typeface="Times New Roman" charset="0"/>
              <a:ea typeface="MS PGothic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-23813" y="1524000"/>
            <a:ext cx="1021080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Test beam zones, irradiation facilities, cosmic stands, temp cycling </a:t>
            </a:r>
            <a:r>
              <a:rPr lang="en-GB" dirty="0" err="1">
                <a:solidFill>
                  <a:srgbClr val="0000FF"/>
                </a:solidFill>
              </a:rPr>
              <a:t>etc</a:t>
            </a:r>
            <a:r>
              <a:rPr lang="en-GB" dirty="0">
                <a:solidFill>
                  <a:srgbClr val="0000FF"/>
                </a:solidFill>
              </a:rPr>
              <a:t> at CERN:  </a:t>
            </a:r>
          </a:p>
          <a:p>
            <a:r>
              <a:rPr lang="en-GB" i="1" dirty="0"/>
              <a:t>	</a:t>
            </a:r>
            <a:r>
              <a:rPr lang="en-GB" dirty="0" smtClean="0">
                <a:solidFill>
                  <a:srgbClr val="0000FF"/>
                </a:solidFill>
              </a:rPr>
              <a:t>LS1 </a:t>
            </a:r>
            <a:r>
              <a:rPr lang="en-GB" dirty="0" smtClean="0"/>
              <a:t>: </a:t>
            </a:r>
            <a:r>
              <a:rPr lang="en-GB" dirty="0"/>
              <a:t>main  work was refurbishment of M1 magnet (3 T in H2 line)</a:t>
            </a:r>
          </a:p>
          <a:p>
            <a:r>
              <a:rPr lang="en-GB" dirty="0"/>
              <a:t>	</a:t>
            </a:r>
            <a:r>
              <a:rPr lang="en-GB" dirty="0" smtClean="0">
                <a:solidFill>
                  <a:srgbClr val="0000FF"/>
                </a:solidFill>
              </a:rPr>
              <a:t>For HL-LHC</a:t>
            </a:r>
            <a:r>
              <a:rPr lang="en-GB" dirty="0" smtClean="0"/>
              <a:t>: revision/replacement of ageing infrastructure</a:t>
            </a:r>
            <a:endParaRPr lang="en-GB" dirty="0"/>
          </a:p>
          <a:p>
            <a:r>
              <a:rPr lang="en-GB" dirty="0"/>
              <a:t>          		</a:t>
            </a:r>
            <a:endParaRPr lang="en-GB" sz="800" i="1" dirty="0"/>
          </a:p>
          <a:p>
            <a:r>
              <a:rPr lang="en-GB" dirty="0">
                <a:solidFill>
                  <a:srgbClr val="0000FF"/>
                </a:solidFill>
              </a:rPr>
              <a:t>904 electronics integration centre:  </a:t>
            </a:r>
          </a:p>
          <a:p>
            <a:r>
              <a:rPr lang="en-GB" dirty="0">
                <a:solidFill>
                  <a:srgbClr val="0000FF"/>
                </a:solidFill>
              </a:rPr>
              <a:t>	</a:t>
            </a:r>
            <a:r>
              <a:rPr lang="en-GB" dirty="0" smtClean="0">
                <a:solidFill>
                  <a:srgbClr val="0000FF"/>
                </a:solidFill>
              </a:rPr>
              <a:t>For HL-LHC: </a:t>
            </a:r>
            <a:r>
              <a:rPr lang="en-GB" dirty="0"/>
              <a:t>rack/lab-unit cooling system ageing - to be replaced by new </a:t>
            </a:r>
            <a:r>
              <a:rPr lang="en-GB" dirty="0" smtClean="0"/>
              <a:t>system (GS)</a:t>
            </a:r>
            <a:endParaRPr lang="en-GB" dirty="0"/>
          </a:p>
          <a:p>
            <a:r>
              <a:rPr lang="en-GB" dirty="0"/>
              <a:t>		 </a:t>
            </a:r>
            <a:r>
              <a:rPr lang="en-GB" dirty="0" smtClean="0"/>
              <a:t>        provision for detector assembly (</a:t>
            </a:r>
            <a:r>
              <a:rPr lang="en-GB" dirty="0" err="1" smtClean="0"/>
              <a:t>eg</a:t>
            </a:r>
            <a:r>
              <a:rPr lang="en-GB" dirty="0" smtClean="0"/>
              <a:t> HGCAL, new </a:t>
            </a:r>
            <a:r>
              <a:rPr lang="en-GB" dirty="0" err="1" smtClean="0"/>
              <a:t>muon</a:t>
            </a:r>
            <a:r>
              <a:rPr lang="en-GB" dirty="0" smtClean="0"/>
              <a:t> stations)</a:t>
            </a:r>
          </a:p>
          <a:p>
            <a:r>
              <a:rPr lang="en-GB" dirty="0"/>
              <a:t>	</a:t>
            </a:r>
            <a:r>
              <a:rPr lang="en-GB" dirty="0" smtClean="0"/>
              <a:t>	         may require revision of building infrastructure  (GS)</a:t>
            </a:r>
          </a:p>
          <a:p>
            <a:r>
              <a:rPr lang="en-GB" dirty="0" smtClean="0"/>
              <a:t>	</a:t>
            </a:r>
            <a:endParaRPr lang="en-GB" sz="1000" dirty="0" smtClean="0"/>
          </a:p>
          <a:p>
            <a:r>
              <a:rPr lang="en-GB" dirty="0" smtClean="0">
                <a:solidFill>
                  <a:srgbClr val="0000FF"/>
                </a:solidFill>
              </a:rPr>
              <a:t>904</a:t>
            </a:r>
            <a:r>
              <a:rPr lang="en-GB" dirty="0">
                <a:solidFill>
                  <a:srgbClr val="0000FF"/>
                </a:solidFill>
              </a:rPr>
              <a:t>/892/27/186  detector development labs and assembly facilities</a:t>
            </a:r>
          </a:p>
          <a:p>
            <a:r>
              <a:rPr lang="en-GB" dirty="0"/>
              <a:t>		refurbishment of common, CMS-owned or CMS-specific </a:t>
            </a:r>
            <a:r>
              <a:rPr lang="en-GB" dirty="0" smtClean="0"/>
              <a:t>infrastructure</a:t>
            </a:r>
          </a:p>
          <a:p>
            <a:r>
              <a:rPr lang="en-GB" dirty="0"/>
              <a:t>	</a:t>
            </a:r>
            <a:r>
              <a:rPr lang="en-GB" dirty="0" smtClean="0"/>
              <a:t>	</a:t>
            </a:r>
            <a:r>
              <a:rPr lang="en-GB" b="1" i="1" dirty="0" smtClean="0"/>
              <a:t>904 R-002 occupancy will become critical (+ needs refurbishment)</a:t>
            </a:r>
            <a:endParaRPr lang="en-GB" b="1" i="1" dirty="0"/>
          </a:p>
          <a:p>
            <a:endParaRPr lang="en-GB" dirty="0"/>
          </a:p>
          <a:p>
            <a:r>
              <a:rPr lang="en-GB" dirty="0">
                <a:solidFill>
                  <a:srgbClr val="0000FF"/>
                </a:solidFill>
              </a:rPr>
              <a:t>Pt5 workshops  :  mechanical &amp; electro mechanical</a:t>
            </a:r>
          </a:p>
          <a:p>
            <a:r>
              <a:rPr lang="en-GB" dirty="0">
                <a:solidFill>
                  <a:srgbClr val="0000FF"/>
                </a:solidFill>
              </a:rPr>
              <a:t>		</a:t>
            </a:r>
            <a:r>
              <a:rPr lang="en-GB" dirty="0"/>
              <a:t>machine &amp; work-area replacement, &amp; refurbishment </a:t>
            </a:r>
            <a:r>
              <a:rPr lang="en-GB" dirty="0" smtClean="0"/>
              <a:t>– advice needed (EN)</a:t>
            </a:r>
            <a:endParaRPr lang="en-GB" dirty="0"/>
          </a:p>
          <a:p>
            <a:endParaRPr lang="en-GB" sz="1000" dirty="0">
              <a:solidFill>
                <a:srgbClr val="FF0000"/>
              </a:solidFill>
            </a:endParaRPr>
          </a:p>
          <a:p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48800" y="1524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4"/>
          <p:cNvSpPr txBox="1">
            <a:spLocks noChangeArrowheads="1"/>
          </p:cNvSpPr>
          <p:nvPr/>
        </p:nvSpPr>
        <p:spPr bwMode="auto">
          <a:xfrm>
            <a:off x="5638800" y="1524000"/>
            <a:ext cx="480131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SX5 extension: (needed by end LS2) </a:t>
            </a:r>
          </a:p>
          <a:p>
            <a:pPr eaLnBrk="1" hangingPunct="1"/>
            <a:r>
              <a:rPr lang="en-US" dirty="0"/>
              <a:t>    -re-house workshop areas,</a:t>
            </a:r>
          </a:p>
          <a:p>
            <a:pPr eaLnBrk="1" hangingPunct="1"/>
            <a:r>
              <a:rPr lang="en-US" dirty="0"/>
              <a:t>    -re-house storage for critical tooling</a:t>
            </a:r>
          </a:p>
          <a:p>
            <a:pPr eaLnBrk="1" hangingPunct="1"/>
            <a:r>
              <a:rPr lang="en-US" dirty="0"/>
              <a:t>    -self-supporting self-propelled gantry</a:t>
            </a:r>
          </a:p>
          <a:p>
            <a:pPr eaLnBrk="1" hangingPunct="1"/>
            <a:r>
              <a:rPr lang="en-US" dirty="0"/>
              <a:t>   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Assuming turnkey solution (GS)</a:t>
            </a:r>
            <a:endParaRPr lang="en-US" dirty="0">
              <a:solidFill>
                <a:srgbClr val="FF0000"/>
              </a:solidFill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 as for building 3594 completed in LS1.</a:t>
            </a:r>
            <a:r>
              <a:rPr lang="en-US" dirty="0"/>
              <a:t>	</a:t>
            </a:r>
          </a:p>
          <a:p>
            <a:pPr eaLnBrk="1" hangingPunct="1"/>
            <a:r>
              <a:rPr lang="en-US" dirty="0" smtClean="0"/>
              <a:t>(CMS takes care of fitting</a:t>
            </a:r>
            <a:r>
              <a:rPr lang="en-US" dirty="0"/>
              <a:t>-out/</a:t>
            </a:r>
            <a:r>
              <a:rPr lang="en-US" dirty="0" smtClean="0"/>
              <a:t>oversight)</a:t>
            </a:r>
            <a:r>
              <a:rPr lang="en-US" dirty="0"/>
              <a:t>	    </a:t>
            </a:r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MS PGothic" charset="0"/>
              </a:rPr>
              <a:t>Surface facilities: P5 site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514600"/>
            <a:ext cx="22860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47244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1"/>
          <p:cNvSpPr txBox="1">
            <a:spLocks noChangeArrowheads="1"/>
          </p:cNvSpPr>
          <p:nvPr/>
        </p:nvSpPr>
        <p:spPr bwMode="auto">
          <a:xfrm>
            <a:off x="5486400" y="5226050"/>
            <a:ext cx="445115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SX5</a:t>
            </a:r>
            <a:r>
              <a:rPr lang="en-US" dirty="0"/>
              <a:t>: extend detector labs &amp; RP zone </a:t>
            </a:r>
          </a:p>
          <a:p>
            <a:pPr eaLnBrk="1" hangingPunct="1"/>
            <a:r>
              <a:rPr lang="en-US" dirty="0"/>
              <a:t>into space freed up by re-housing.</a:t>
            </a:r>
          </a:p>
          <a:p>
            <a:pPr eaLnBrk="1" hangingPunct="1"/>
            <a:r>
              <a:rPr lang="en-US" dirty="0"/>
              <a:t>-provide space for EB revision &amp; </a:t>
            </a:r>
            <a:r>
              <a:rPr lang="en-US" dirty="0" smtClean="0"/>
              <a:t>Phase 2</a:t>
            </a:r>
            <a:endParaRPr lang="en-US" dirty="0"/>
          </a:p>
          <a:p>
            <a:pPr eaLnBrk="1" hangingPunct="1"/>
            <a:r>
              <a:rPr lang="en-US" dirty="0"/>
              <a:t> </a:t>
            </a:r>
            <a:r>
              <a:rPr lang="en-US" dirty="0" err="1"/>
              <a:t>endcap</a:t>
            </a:r>
            <a:r>
              <a:rPr lang="en-US" dirty="0"/>
              <a:t> calorimeter final assembly.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-mech. work &amp; services installation (EN)</a:t>
            </a:r>
            <a:endParaRPr lang="en-US" dirty="0"/>
          </a:p>
        </p:txBody>
      </p:sp>
      <p:sp>
        <p:nvSpPr>
          <p:cNvPr id="13318" name="TextBox 2"/>
          <p:cNvSpPr txBox="1">
            <a:spLocks noChangeArrowheads="1"/>
          </p:cNvSpPr>
          <p:nvPr/>
        </p:nvSpPr>
        <p:spPr bwMode="auto">
          <a:xfrm>
            <a:off x="0" y="5486400"/>
            <a:ext cx="558315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Caveats: -</a:t>
            </a:r>
            <a:r>
              <a:rPr lang="en-US" dirty="0"/>
              <a:t>UPS barn may be </a:t>
            </a:r>
            <a:r>
              <a:rPr lang="en-US" dirty="0" err="1"/>
              <a:t>reqd</a:t>
            </a:r>
            <a:r>
              <a:rPr lang="en-US" dirty="0"/>
              <a:t> </a:t>
            </a:r>
            <a:endParaRPr lang="en-US" dirty="0" smtClean="0"/>
          </a:p>
          <a:p>
            <a:pPr eaLnBrk="1" hangingPunct="1"/>
            <a:r>
              <a:rPr lang="en-US" dirty="0"/>
              <a:t>	-synergy with HL-LHC Civ. Eng. plan?</a:t>
            </a:r>
          </a:p>
          <a:p>
            <a:pPr eaLnBrk="1" hangingPunct="1"/>
            <a:r>
              <a:rPr lang="en-US" dirty="0"/>
              <a:t>	-no provision </a:t>
            </a:r>
            <a:r>
              <a:rPr lang="en-US" dirty="0" smtClean="0"/>
              <a:t>yet for </a:t>
            </a:r>
            <a:r>
              <a:rPr lang="en-US" dirty="0"/>
              <a:t>storing ME1/2, ME1/3</a:t>
            </a:r>
          </a:p>
          <a:p>
            <a:pPr eaLnBrk="1" hangingPunct="1"/>
            <a:r>
              <a:rPr lang="en-US" dirty="0"/>
              <a:t>                removed while </a:t>
            </a:r>
            <a:r>
              <a:rPr lang="en-US" dirty="0" err="1"/>
              <a:t>endcap</a:t>
            </a:r>
            <a:r>
              <a:rPr lang="en-US" dirty="0"/>
              <a:t> </a:t>
            </a:r>
            <a:r>
              <a:rPr lang="en-US" dirty="0" err="1"/>
              <a:t>cal</a:t>
            </a:r>
            <a:r>
              <a:rPr lang="en-US" dirty="0"/>
              <a:t> </a:t>
            </a:r>
            <a:r>
              <a:rPr lang="en-US" dirty="0" smtClean="0"/>
              <a:t>replaced</a:t>
            </a:r>
            <a:r>
              <a:rPr lang="en-US" dirty="0"/>
              <a:t> </a:t>
            </a:r>
            <a:r>
              <a:rPr lang="en-US" dirty="0" smtClean="0"/>
              <a:t>in LS3</a:t>
            </a:r>
            <a:endParaRPr lang="en-US" dirty="0"/>
          </a:p>
        </p:txBody>
      </p:sp>
      <p:sp>
        <p:nvSpPr>
          <p:cNvPr id="13319" name="TextBox 1"/>
          <p:cNvSpPr txBox="1">
            <a:spLocks noChangeArrowheads="1"/>
          </p:cNvSpPr>
          <p:nvPr/>
        </p:nvSpPr>
        <p:spPr bwMode="auto">
          <a:xfrm>
            <a:off x="3733800" y="1143000"/>
            <a:ext cx="3498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SX5 + extension (&amp; UPS barn?)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48800" y="1524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MS PGothic" charset="0"/>
              </a:rPr>
              <a:t>SX5 extension: detail</a:t>
            </a:r>
          </a:p>
        </p:txBody>
      </p:sp>
      <p:pic>
        <p:nvPicPr>
          <p:cNvPr id="27650" name="Picture 15" descr="SX5_extn_concept_internal_design_Sept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570163"/>
            <a:ext cx="94122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6"/>
          <p:cNvSpPr txBox="1">
            <a:spLocks noChangeArrowheads="1"/>
          </p:cNvSpPr>
          <p:nvPr/>
        </p:nvSpPr>
        <p:spPr bwMode="auto">
          <a:xfrm>
            <a:off x="352425" y="1524000"/>
            <a:ext cx="9088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Workshop machine list established   : replacement/ refurbishment of existing machines</a:t>
            </a:r>
          </a:p>
          <a:p>
            <a:pPr eaLnBrk="1" hangingPunct="1"/>
            <a:r>
              <a:rPr lang="en-US"/>
              <a:t>				   to conform with latest regulations under study.</a:t>
            </a:r>
          </a:p>
          <a:p>
            <a:pPr eaLnBrk="1" hangingPunct="1"/>
            <a:r>
              <a:rPr lang="en-US"/>
              <a:t>Storage volume estimated in detail   : about 500m2 needed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48800" y="1524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MS PGothic" charset="0"/>
              </a:rPr>
              <a:t>HL-LHC works at P5: LS2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304800" y="1524000"/>
            <a:ext cx="40908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U</a:t>
            </a:r>
            <a:r>
              <a:rPr lang="en-US" dirty="0" smtClean="0"/>
              <a:t>nderground works done during </a:t>
            </a:r>
            <a:r>
              <a:rPr lang="en-US" dirty="0"/>
              <a:t>LS2. </a:t>
            </a:r>
          </a:p>
        </p:txBody>
      </p:sp>
      <p:sp>
        <p:nvSpPr>
          <p:cNvPr id="28677" name="TextBox 112"/>
          <p:cNvSpPr txBox="1">
            <a:spLocks noChangeArrowheads="1"/>
          </p:cNvSpPr>
          <p:nvPr/>
        </p:nvSpPr>
        <p:spPr bwMode="auto">
          <a:xfrm>
            <a:off x="1905000" y="1143000"/>
            <a:ext cx="70324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 smtClean="0"/>
              <a:t>CMS has to co</a:t>
            </a:r>
            <a:r>
              <a:rPr lang="en-US" dirty="0"/>
              <a:t>-exist with (&amp; try to profit from) large scale </a:t>
            </a:r>
            <a:r>
              <a:rPr lang="en-US" dirty="0" err="1"/>
              <a:t>Civ</a:t>
            </a:r>
            <a:r>
              <a:rPr lang="en-US" dirty="0"/>
              <a:t> </a:t>
            </a:r>
            <a:r>
              <a:rPr lang="en-US" dirty="0" err="1"/>
              <a:t>Eng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2057400"/>
            <a:ext cx="4358931" cy="42373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647" y="1981200"/>
            <a:ext cx="4819764" cy="271980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3886200"/>
            <a:ext cx="1905777" cy="153391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2366" y="4828817"/>
            <a:ext cx="973486" cy="202918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023" y="1981200"/>
            <a:ext cx="1828800" cy="81851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3885423" y="2819400"/>
            <a:ext cx="1524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2" idx="3"/>
          </p:cNvCxnSpPr>
          <p:nvPr/>
        </p:nvCxnSpPr>
        <p:spPr>
          <a:xfrm flipV="1">
            <a:off x="2058177" y="4114800"/>
            <a:ext cx="1447023" cy="5383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14600" y="4495800"/>
            <a:ext cx="3809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Aim to get new buildings </a:t>
            </a:r>
          </a:p>
          <a:p>
            <a:r>
              <a:rPr lang="en-US" dirty="0" smtClean="0"/>
              <a:t>for CMS on this plan before </a:t>
            </a:r>
          </a:p>
          <a:p>
            <a:r>
              <a:rPr lang="en-US" dirty="0" smtClean="0"/>
              <a:t>discussions with French authorities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5823" y="1524000"/>
            <a:ext cx="49569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recently revised, all CMS barracks to go</a:t>
            </a:r>
          </a:p>
          <a:p>
            <a:r>
              <a:rPr lang="en-US" dirty="0"/>
              <a:t>	</a:t>
            </a:r>
            <a:r>
              <a:rPr lang="en-US" dirty="0" smtClean="0"/>
              <a:t>	        -on-site storage space?.</a:t>
            </a:r>
            <a:endParaRPr lang="en-US" dirty="0"/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5486400"/>
            <a:ext cx="157828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600" y="5791200"/>
            <a:ext cx="4892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bear in mind </a:t>
            </a:r>
            <a:r>
              <a:rPr lang="en-US" dirty="0" err="1" smtClean="0"/>
              <a:t>endcap</a:t>
            </a:r>
            <a:r>
              <a:rPr lang="en-US" dirty="0" smtClean="0"/>
              <a:t> replacement in LS3</a:t>
            </a:r>
          </a:p>
          <a:p>
            <a:r>
              <a:rPr lang="en-US" dirty="0" smtClean="0"/>
              <a:t>-passage needed for crawler crane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448800" y="1524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ea typeface="MS PGothic" charset="0"/>
              </a:rPr>
              <a:t>Conclusion</a:t>
            </a:r>
            <a:endParaRPr lang="en-US" dirty="0">
              <a:latin typeface="Times New Roman" charset="0"/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4981" y="1554900"/>
            <a:ext cx="9212778" cy="5293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Period up to end of LS2 is vital for the HL-LHC upgrade of CMS in LS3,</a:t>
            </a:r>
          </a:p>
          <a:p>
            <a:r>
              <a:rPr lang="en-US" dirty="0"/>
              <a:t> </a:t>
            </a:r>
            <a:r>
              <a:rPr lang="en-US" dirty="0" smtClean="0"/>
              <a:t>     as well as for finishing the upgrades needed to get to LS3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YETS 2015-16 </a:t>
            </a:r>
            <a:r>
              <a:rPr lang="en-US" dirty="0" smtClean="0"/>
              <a:t>   -focused on magnet </a:t>
            </a:r>
            <a:r>
              <a:rPr lang="en-US" dirty="0" err="1" smtClean="0"/>
              <a:t>cryo</a:t>
            </a:r>
            <a:r>
              <a:rPr lang="en-US" dirty="0" smtClean="0"/>
              <a:t> consolidation</a:t>
            </a:r>
          </a:p>
          <a:p>
            <a:endParaRPr lang="en-US" sz="1600" dirty="0"/>
          </a:p>
          <a:p>
            <a:r>
              <a:rPr lang="en-US" dirty="0" smtClean="0">
                <a:solidFill>
                  <a:srgbClr val="0000FF"/>
                </a:solidFill>
              </a:rPr>
              <a:t>EYETS 2016-17 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/>
              <a:t>-focused on pixel tracker replacement, will be very intense and </a:t>
            </a:r>
          </a:p>
          <a:p>
            <a:r>
              <a:rPr lang="en-US" dirty="0"/>
              <a:t>	</a:t>
            </a:r>
            <a:r>
              <a:rPr lang="en-US" dirty="0" smtClean="0"/>
              <a:t>	  requires careful choreography</a:t>
            </a:r>
          </a:p>
          <a:p>
            <a:r>
              <a:rPr lang="en-US" dirty="0" smtClean="0"/>
              <a:t>		-strong support required from the Technical Departments</a:t>
            </a:r>
          </a:p>
          <a:p>
            <a:endParaRPr lang="en-US" sz="1600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YETS 2017-18    </a:t>
            </a:r>
            <a:r>
              <a:rPr lang="en-US" dirty="0" smtClean="0"/>
              <a:t>-use for infrastructure preparations to be </a:t>
            </a:r>
            <a:r>
              <a:rPr lang="en-US" dirty="0" err="1" smtClean="0"/>
              <a:t>optimised</a:t>
            </a:r>
            <a:r>
              <a:rPr lang="en-US" dirty="0" smtClean="0"/>
              <a:t> </a:t>
            </a:r>
          </a:p>
          <a:p>
            <a:endParaRPr lang="en-US" sz="1600" dirty="0"/>
          </a:p>
          <a:p>
            <a:r>
              <a:rPr lang="en-US" dirty="0" smtClean="0">
                <a:solidFill>
                  <a:srgbClr val="0000FF"/>
                </a:solidFill>
              </a:rPr>
              <a:t>LS2 		</a:t>
            </a:r>
            <a:r>
              <a:rPr lang="en-US" dirty="0" smtClean="0"/>
              <a:t>-will require support similar to LS1 from Technical Departments</a:t>
            </a:r>
          </a:p>
          <a:p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dirty="0" smtClean="0">
                <a:solidFill>
                  <a:srgbClr val="0000FF"/>
                </a:solidFill>
              </a:rPr>
              <a:t>	  </a:t>
            </a:r>
            <a:r>
              <a:rPr lang="en-US" dirty="0" smtClean="0"/>
              <a:t>on-detector planning OK for known baseline, but could fill-up easily</a:t>
            </a:r>
          </a:p>
          <a:p>
            <a:endParaRPr lang="en-US" sz="1000" dirty="0"/>
          </a:p>
          <a:p>
            <a:r>
              <a:rPr lang="en-US" dirty="0" smtClean="0">
                <a:solidFill>
                  <a:srgbClr val="0000FF"/>
                </a:solidFill>
              </a:rPr>
              <a:t>Infrastructure/ facilities consolidation/upgrades </a:t>
            </a:r>
          </a:p>
          <a:p>
            <a:r>
              <a:rPr lang="en-US" dirty="0"/>
              <a:t>	</a:t>
            </a:r>
            <a:r>
              <a:rPr lang="en-US" dirty="0" smtClean="0"/>
              <a:t>		at P5 need to be in place by the end of LS2 </a:t>
            </a:r>
          </a:p>
          <a:p>
            <a:r>
              <a:rPr lang="en-US" dirty="0" smtClean="0"/>
              <a:t>			to be  ready for detector elements arriving at P5 before LS3</a:t>
            </a:r>
          </a:p>
          <a:p>
            <a:r>
              <a:rPr lang="en-US" dirty="0"/>
              <a:t>	</a:t>
            </a:r>
            <a:r>
              <a:rPr lang="en-US" dirty="0" smtClean="0"/>
              <a:t>		elsewhere even earlier (</a:t>
            </a:r>
            <a:r>
              <a:rPr lang="en-US" dirty="0" err="1" smtClean="0"/>
              <a:t>eg</a:t>
            </a:r>
            <a:r>
              <a:rPr lang="en-US" dirty="0" smtClean="0"/>
              <a:t> assembly/testing labs)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48800" y="1524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themes arising from LS1 experience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1551800"/>
            <a:ext cx="8366393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LS1 was </a:t>
            </a:r>
            <a:r>
              <a:rPr lang="en-US" b="1" dirty="0" smtClean="0"/>
              <a:t>(mostly) a spectacular success…but </a:t>
            </a:r>
          </a:p>
          <a:p>
            <a:endParaRPr lang="en-US" sz="2000" b="1" dirty="0">
              <a:solidFill>
                <a:srgbClr val="B70078"/>
              </a:solidFill>
            </a:endParaRPr>
          </a:p>
          <a:p>
            <a:r>
              <a:rPr lang="en-US" sz="2000" b="1" dirty="0" smtClean="0">
                <a:solidFill>
                  <a:srgbClr val="B70078"/>
                </a:solidFill>
              </a:rPr>
              <a:t>project </a:t>
            </a:r>
            <a:r>
              <a:rPr lang="en-US" sz="2000" b="1" dirty="0">
                <a:solidFill>
                  <a:srgbClr val="B70078"/>
                </a:solidFill>
              </a:rPr>
              <a:t>engineering/supervision resources </a:t>
            </a:r>
            <a:r>
              <a:rPr lang="en-US" sz="2000" b="1" dirty="0" smtClean="0">
                <a:solidFill>
                  <a:srgbClr val="B70078"/>
                </a:solidFill>
              </a:rPr>
              <a:t>insufficient</a:t>
            </a:r>
          </a:p>
          <a:p>
            <a:r>
              <a:rPr lang="en-US" sz="2000" b="1" dirty="0">
                <a:solidFill>
                  <a:srgbClr val="0330D8"/>
                </a:solidFill>
              </a:rPr>
              <a:t> </a:t>
            </a:r>
            <a:r>
              <a:rPr lang="en-US" sz="2000" b="1" dirty="0" smtClean="0">
                <a:solidFill>
                  <a:srgbClr val="0330D8"/>
                </a:solidFill>
              </a:rPr>
              <a:t>                    from tech spec to completion on site</a:t>
            </a:r>
            <a:r>
              <a:rPr lang="en-US" sz="2000" b="1" dirty="0">
                <a:solidFill>
                  <a:srgbClr val="0330D8"/>
                </a:solidFill>
              </a:rPr>
              <a:t>	</a:t>
            </a:r>
            <a:r>
              <a:rPr lang="en-US" sz="2000" b="1" dirty="0" smtClean="0">
                <a:solidFill>
                  <a:srgbClr val="0330D8"/>
                </a:solidFill>
              </a:rPr>
              <a:t>	           </a:t>
            </a:r>
            <a:endParaRPr lang="en-US" sz="2000" b="1" dirty="0">
              <a:solidFill>
                <a:srgbClr val="0330D8"/>
              </a:solidFill>
            </a:endParaRPr>
          </a:p>
          <a:p>
            <a:r>
              <a:rPr lang="en-US" sz="2000" b="1" dirty="0">
                <a:solidFill>
                  <a:srgbClr val="0330D8"/>
                </a:solidFill>
              </a:rPr>
              <a:t>		</a:t>
            </a:r>
            <a:endParaRPr lang="en-US" sz="2000" b="1" dirty="0" smtClean="0">
              <a:solidFill>
                <a:srgbClr val="0330D8"/>
              </a:solidFill>
            </a:endParaRPr>
          </a:p>
          <a:p>
            <a:r>
              <a:rPr lang="en-US" sz="2000" b="1" dirty="0" smtClean="0">
                <a:solidFill>
                  <a:srgbClr val="B70078"/>
                </a:solidFill>
              </a:rPr>
              <a:t>shortfall </a:t>
            </a:r>
            <a:r>
              <a:rPr lang="en-US" sz="2000" b="1" dirty="0">
                <a:solidFill>
                  <a:srgbClr val="B70078"/>
                </a:solidFill>
              </a:rPr>
              <a:t>in </a:t>
            </a:r>
            <a:r>
              <a:rPr lang="en-US" sz="2000" b="1" dirty="0" smtClean="0">
                <a:solidFill>
                  <a:srgbClr val="B70078"/>
                </a:solidFill>
              </a:rPr>
              <a:t>provision </a:t>
            </a:r>
            <a:r>
              <a:rPr lang="en-US" sz="2000" b="1" dirty="0">
                <a:solidFill>
                  <a:srgbClr val="B70078"/>
                </a:solidFill>
              </a:rPr>
              <a:t>for “host </a:t>
            </a:r>
            <a:r>
              <a:rPr lang="en-US" sz="2000" b="1" dirty="0" smtClean="0">
                <a:solidFill>
                  <a:srgbClr val="B70078"/>
                </a:solidFill>
              </a:rPr>
              <a:t>lab” responsibilities</a:t>
            </a:r>
          </a:p>
          <a:p>
            <a:r>
              <a:rPr lang="en-US" sz="2000" b="1" dirty="0">
                <a:solidFill>
                  <a:srgbClr val="0330D8"/>
                </a:solidFill>
              </a:rPr>
              <a:t>	</a:t>
            </a:r>
            <a:r>
              <a:rPr lang="en-US" sz="2000" b="1" dirty="0" smtClean="0">
                <a:solidFill>
                  <a:srgbClr val="0330D8"/>
                </a:solidFill>
              </a:rPr>
              <a:t>        </a:t>
            </a:r>
            <a:r>
              <a:rPr lang="en-US" sz="2000" b="1" dirty="0" err="1" smtClean="0">
                <a:solidFill>
                  <a:srgbClr val="0330D8"/>
                </a:solidFill>
              </a:rPr>
              <a:t>expt</a:t>
            </a:r>
            <a:r>
              <a:rPr lang="en-US" sz="2000" b="1" dirty="0" smtClean="0">
                <a:solidFill>
                  <a:srgbClr val="0330D8"/>
                </a:solidFill>
              </a:rPr>
              <a:t> </a:t>
            </a:r>
            <a:r>
              <a:rPr lang="en-US" sz="2000" b="1" dirty="0" smtClean="0">
                <a:solidFill>
                  <a:srgbClr val="0330D8"/>
                </a:solidFill>
              </a:rPr>
              <a:t>collaborations </a:t>
            </a:r>
            <a:r>
              <a:rPr lang="en-US" sz="2000" b="1" dirty="0" smtClean="0">
                <a:solidFill>
                  <a:srgbClr val="0330D8"/>
                </a:solidFill>
              </a:rPr>
              <a:t>will not be able to compensate indefinitely</a:t>
            </a:r>
            <a:endParaRPr lang="en-US" sz="2000" b="1" dirty="0" smtClean="0">
              <a:solidFill>
                <a:srgbClr val="0330D8"/>
              </a:solidFill>
            </a:endParaRPr>
          </a:p>
          <a:p>
            <a:r>
              <a:rPr lang="en-US" sz="2000" b="1" dirty="0" smtClean="0">
                <a:solidFill>
                  <a:srgbClr val="0330D8"/>
                </a:solidFill>
              </a:rPr>
              <a:t>	        re-examine definitions/provision with Tech sector &amp; PH</a:t>
            </a:r>
          </a:p>
          <a:p>
            <a:r>
              <a:rPr lang="en-US" sz="2000" b="1" dirty="0">
                <a:solidFill>
                  <a:srgbClr val="0330D8"/>
                </a:solidFill>
              </a:rPr>
              <a:t>	</a:t>
            </a:r>
            <a:r>
              <a:rPr lang="en-US" sz="2000" b="1" dirty="0" smtClean="0">
                <a:solidFill>
                  <a:srgbClr val="0330D8"/>
                </a:solidFill>
              </a:rPr>
              <a:t>        </a:t>
            </a:r>
            <a:r>
              <a:rPr lang="en-US" sz="2000" b="1" dirty="0">
                <a:solidFill>
                  <a:srgbClr val="0330D8"/>
                </a:solidFill>
              </a:rPr>
              <a:t>	</a:t>
            </a:r>
          </a:p>
          <a:p>
            <a:r>
              <a:rPr lang="en-US" sz="2000" b="1" dirty="0" smtClean="0">
                <a:solidFill>
                  <a:srgbClr val="B70078"/>
                </a:solidFill>
              </a:rPr>
              <a:t>“limits </a:t>
            </a:r>
            <a:r>
              <a:rPr lang="en-US" sz="2000" b="1" dirty="0">
                <a:solidFill>
                  <a:srgbClr val="B70078"/>
                </a:solidFill>
              </a:rPr>
              <a:t>of </a:t>
            </a:r>
            <a:r>
              <a:rPr lang="en-US" sz="2000" b="1" dirty="0" smtClean="0">
                <a:solidFill>
                  <a:srgbClr val="B70078"/>
                </a:solidFill>
              </a:rPr>
              <a:t>supply” </a:t>
            </a:r>
            <a:r>
              <a:rPr lang="en-US" sz="2000" b="1" dirty="0">
                <a:solidFill>
                  <a:srgbClr val="B70078"/>
                </a:solidFill>
              </a:rPr>
              <a:t>of </a:t>
            </a:r>
            <a:r>
              <a:rPr lang="en-US" sz="2000" b="1" dirty="0" smtClean="0">
                <a:solidFill>
                  <a:srgbClr val="B70078"/>
                </a:solidFill>
              </a:rPr>
              <a:t>tech </a:t>
            </a:r>
            <a:r>
              <a:rPr lang="en-US" sz="2000" b="1" dirty="0" err="1" smtClean="0">
                <a:solidFill>
                  <a:srgbClr val="B70078"/>
                </a:solidFill>
              </a:rPr>
              <a:t>depts</a:t>
            </a:r>
            <a:r>
              <a:rPr lang="en-US" sz="2000" b="1" dirty="0" smtClean="0">
                <a:solidFill>
                  <a:srgbClr val="B70078"/>
                </a:solidFill>
              </a:rPr>
              <a:t> to be re-discussed/re-</a:t>
            </a:r>
            <a:r>
              <a:rPr lang="en-US" sz="2000" b="1" dirty="0" err="1" smtClean="0">
                <a:solidFill>
                  <a:srgbClr val="B70078"/>
                </a:solidFill>
              </a:rPr>
              <a:t>optimised</a:t>
            </a:r>
            <a:r>
              <a:rPr lang="en-US" sz="2000" b="1" dirty="0" smtClean="0">
                <a:solidFill>
                  <a:srgbClr val="B70078"/>
                </a:solidFill>
              </a:rPr>
              <a:t>.</a:t>
            </a:r>
          </a:p>
          <a:p>
            <a:r>
              <a:rPr lang="en-US" sz="2000" b="1" dirty="0">
                <a:solidFill>
                  <a:srgbClr val="0330D8"/>
                </a:solidFill>
              </a:rPr>
              <a:t>	</a:t>
            </a:r>
            <a:r>
              <a:rPr lang="en-US" sz="2000" b="1" dirty="0" smtClean="0">
                <a:solidFill>
                  <a:srgbClr val="0330D8"/>
                </a:solidFill>
              </a:rPr>
              <a:t>	(tech sector + </a:t>
            </a:r>
            <a:r>
              <a:rPr lang="en-US" sz="2000" b="1" dirty="0" err="1" smtClean="0">
                <a:solidFill>
                  <a:srgbClr val="0330D8"/>
                </a:solidFill>
              </a:rPr>
              <a:t>expts</a:t>
            </a:r>
            <a:r>
              <a:rPr lang="en-US" sz="2000" b="1" dirty="0" smtClean="0">
                <a:solidFill>
                  <a:srgbClr val="0330D8"/>
                </a:solidFill>
              </a:rPr>
              <a:t> + PH)</a:t>
            </a:r>
          </a:p>
          <a:p>
            <a:endParaRPr lang="en-US" sz="2000" b="1" dirty="0">
              <a:solidFill>
                <a:srgbClr val="0330D8"/>
              </a:solidFill>
            </a:endParaRPr>
          </a:p>
          <a:p>
            <a:r>
              <a:rPr lang="en-US" sz="2000" b="1" dirty="0" smtClean="0">
                <a:solidFill>
                  <a:srgbClr val="B70078"/>
                </a:solidFill>
              </a:rPr>
              <a:t>cost </a:t>
            </a:r>
            <a:r>
              <a:rPr lang="en-US" sz="2000" b="1" dirty="0">
                <a:solidFill>
                  <a:srgbClr val="B70078"/>
                </a:solidFill>
              </a:rPr>
              <a:t>control scrutiny and oversight </a:t>
            </a:r>
            <a:r>
              <a:rPr lang="en-US" sz="2000" b="1" dirty="0" smtClean="0">
                <a:solidFill>
                  <a:srgbClr val="B70078"/>
                </a:solidFill>
              </a:rPr>
              <a:t>could/must be improved</a:t>
            </a:r>
            <a:endParaRPr lang="en-US" sz="2000" b="1" dirty="0" smtClean="0">
              <a:solidFill>
                <a:srgbClr val="0330D8"/>
              </a:solidFill>
            </a:endParaRPr>
          </a:p>
          <a:p>
            <a:r>
              <a:rPr lang="en-US" sz="2000" b="1" dirty="0" smtClean="0">
                <a:solidFill>
                  <a:srgbClr val="0330D8"/>
                </a:solidFill>
              </a:rPr>
              <a:t>	experiment budgets (from outside CERN) keenly </a:t>
            </a:r>
            <a:r>
              <a:rPr lang="en-US" sz="2000" b="1" dirty="0" err="1" smtClean="0">
                <a:solidFill>
                  <a:srgbClr val="0330D8"/>
                </a:solidFill>
              </a:rPr>
              <a:t>scrutinised</a:t>
            </a:r>
            <a:endParaRPr lang="en-US" sz="2000" b="1" dirty="0" smtClean="0">
              <a:solidFill>
                <a:srgbClr val="0330D8"/>
              </a:solidFill>
            </a:endParaRPr>
          </a:p>
          <a:p>
            <a:r>
              <a:rPr lang="en-US" sz="2000" b="1" dirty="0">
                <a:solidFill>
                  <a:srgbClr val="0330D8"/>
                </a:solidFill>
              </a:rPr>
              <a:t>	</a:t>
            </a:r>
            <a:r>
              <a:rPr lang="en-US" sz="2000" b="1" dirty="0" smtClean="0">
                <a:solidFill>
                  <a:srgbClr val="0330D8"/>
                </a:solidFill>
              </a:rPr>
              <a:t>frame contract system &amp; internal (monopoly) market flawed</a:t>
            </a:r>
          </a:p>
          <a:p>
            <a:r>
              <a:rPr lang="en-US" sz="2000" b="1" dirty="0">
                <a:solidFill>
                  <a:srgbClr val="0330D8"/>
                </a:solidFill>
              </a:rPr>
              <a:t>	</a:t>
            </a:r>
            <a:r>
              <a:rPr lang="en-US" sz="2000" b="1" dirty="0" smtClean="0">
                <a:solidFill>
                  <a:srgbClr val="0330D8"/>
                </a:solidFill>
              </a:rPr>
              <a:t>(award of contracts still under-weights technical advice)</a:t>
            </a:r>
          </a:p>
          <a:p>
            <a:r>
              <a:rPr lang="en-US" sz="2000" b="1" dirty="0">
                <a:solidFill>
                  <a:srgbClr val="0330D8"/>
                </a:solidFill>
              </a:rPr>
              <a:t>	</a:t>
            </a:r>
            <a:r>
              <a:rPr lang="en-US" sz="2000" b="1" dirty="0" smtClean="0">
                <a:solidFill>
                  <a:srgbClr val="0330D8"/>
                </a:solidFill>
              </a:rPr>
              <a:t>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152400"/>
            <a:ext cx="549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perhaps the moment to recall from “LS1 days”……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48800" y="1524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1701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Upgrades for HL-LHC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5715000"/>
            <a:ext cx="91279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Target ~ 30 month duration of LS3 can only be met by:</a:t>
            </a:r>
          </a:p>
          <a:p>
            <a:r>
              <a:rPr lang="en-US" dirty="0" smtClean="0"/>
              <a:t> </a:t>
            </a:r>
            <a:r>
              <a:rPr lang="en-GB" dirty="0">
                <a:latin typeface="+mj-lt"/>
              </a:rPr>
              <a:t>--&gt;  </a:t>
            </a:r>
            <a:r>
              <a:rPr lang="en-GB" b="1" dirty="0" smtClean="0">
                <a:cs typeface="Times New Roman" panose="02020603050405020304" pitchFamily="18" charset="0"/>
              </a:rPr>
              <a:t>pre-empting large amount of infrastructure &amp; prep work to Run 2/3 and LS2</a:t>
            </a:r>
          </a:p>
          <a:p>
            <a:r>
              <a:rPr lang="en-GB" dirty="0" smtClean="0">
                <a:latin typeface="+mn-lt"/>
              </a:rPr>
              <a:t> -</a:t>
            </a:r>
            <a:r>
              <a:rPr lang="en-GB" dirty="0">
                <a:latin typeface="+mn-lt"/>
              </a:rPr>
              <a:t>-&gt; </a:t>
            </a:r>
            <a:r>
              <a:rPr lang="en-GB" dirty="0" smtClean="0">
                <a:latin typeface="+mn-lt"/>
              </a:rPr>
              <a:t> </a:t>
            </a:r>
            <a:r>
              <a:rPr lang="en-GB" b="1" dirty="0" smtClean="0"/>
              <a:t>advancing some </a:t>
            </a:r>
            <a:r>
              <a:rPr lang="en-GB" b="1" dirty="0" smtClean="0">
                <a:cs typeface="Times New Roman" panose="02020603050405020304" pitchFamily="18" charset="0"/>
              </a:rPr>
              <a:t>detector upgrades (</a:t>
            </a:r>
            <a:r>
              <a:rPr lang="en-GB" b="1" dirty="0" err="1" smtClean="0">
                <a:cs typeface="Times New Roman" panose="02020603050405020304" pitchFamily="18" charset="0"/>
              </a:rPr>
              <a:t>endcap</a:t>
            </a:r>
            <a:r>
              <a:rPr lang="en-GB" b="1" dirty="0" smtClean="0">
                <a:cs typeface="Times New Roman" panose="02020603050405020304" pitchFamily="18" charset="0"/>
              </a:rPr>
              <a:t> </a:t>
            </a:r>
            <a:r>
              <a:rPr lang="en-GB" b="1" dirty="0">
                <a:latin typeface="Symbol" charset="2"/>
                <a:cs typeface="Symbol" charset="2"/>
              </a:rPr>
              <a:t>m</a:t>
            </a:r>
            <a:r>
              <a:rPr lang="en-GB" b="1" dirty="0" smtClean="0">
                <a:cs typeface="Times New Roman" panose="02020603050405020304" pitchFamily="18" charset="0"/>
              </a:rPr>
              <a:t>) to LS2 as well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6304801" cy="403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800" y="1676400"/>
            <a:ext cx="3247203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330D8"/>
                </a:solidFill>
              </a:rPr>
              <a:t>10 year </a:t>
            </a:r>
            <a:r>
              <a:rPr lang="en-US" dirty="0" err="1" smtClean="0">
                <a:solidFill>
                  <a:srgbClr val="0330D8"/>
                </a:solidFill>
              </a:rPr>
              <a:t>programme</a:t>
            </a:r>
            <a:r>
              <a:rPr lang="en-US" dirty="0" smtClean="0">
                <a:solidFill>
                  <a:srgbClr val="0330D8"/>
                </a:solidFill>
              </a:rPr>
              <a:t>,</a:t>
            </a:r>
          </a:p>
          <a:p>
            <a:r>
              <a:rPr lang="en-US" dirty="0" smtClean="0">
                <a:solidFill>
                  <a:srgbClr val="0330D8"/>
                </a:solidFill>
              </a:rPr>
              <a:t> integrated with: </a:t>
            </a:r>
          </a:p>
          <a:p>
            <a:endParaRPr lang="en-US" sz="1000" dirty="0">
              <a:solidFill>
                <a:srgbClr val="0330D8"/>
              </a:solidFill>
            </a:endParaRPr>
          </a:p>
          <a:p>
            <a:r>
              <a:rPr lang="en-US" dirty="0">
                <a:solidFill>
                  <a:srgbClr val="0330D8"/>
                </a:solidFill>
              </a:rPr>
              <a:t>O</a:t>
            </a:r>
            <a:r>
              <a:rPr lang="en-US" dirty="0" smtClean="0">
                <a:solidFill>
                  <a:srgbClr val="0330D8"/>
                </a:solidFill>
              </a:rPr>
              <a:t>ngoing operation,</a:t>
            </a:r>
          </a:p>
          <a:p>
            <a:r>
              <a:rPr lang="en-US" dirty="0" smtClean="0">
                <a:solidFill>
                  <a:srgbClr val="0330D8"/>
                </a:solidFill>
              </a:rPr>
              <a:t>Maintenance </a:t>
            </a:r>
          </a:p>
          <a:p>
            <a:r>
              <a:rPr lang="en-US" dirty="0" smtClean="0">
                <a:solidFill>
                  <a:srgbClr val="0330D8"/>
                </a:solidFill>
              </a:rPr>
              <a:t>Phase 1 completion</a:t>
            </a:r>
          </a:p>
          <a:p>
            <a:endParaRPr lang="en-US" sz="1000" dirty="0">
              <a:solidFill>
                <a:srgbClr val="0330D8"/>
              </a:solidFill>
            </a:endParaRPr>
          </a:p>
          <a:p>
            <a:r>
              <a:rPr lang="en-US" dirty="0" smtClean="0">
                <a:solidFill>
                  <a:srgbClr val="0330D8"/>
                </a:solidFill>
              </a:rPr>
              <a:t>Budget scale approval </a:t>
            </a:r>
          </a:p>
          <a:p>
            <a:r>
              <a:rPr lang="en-US" dirty="0" smtClean="0">
                <a:solidFill>
                  <a:srgbClr val="0330D8"/>
                </a:solidFill>
              </a:rPr>
              <a:t>sought at RRB next month</a:t>
            </a:r>
          </a:p>
          <a:p>
            <a:endParaRPr lang="en-US" sz="1000" dirty="0">
              <a:solidFill>
                <a:srgbClr val="0330D8"/>
              </a:solidFill>
            </a:endParaRPr>
          </a:p>
          <a:p>
            <a:r>
              <a:rPr lang="en-US" dirty="0" smtClean="0">
                <a:solidFill>
                  <a:srgbClr val="0330D8"/>
                </a:solidFill>
              </a:rPr>
              <a:t>Most detector upgrade</a:t>
            </a:r>
          </a:p>
          <a:p>
            <a:r>
              <a:rPr lang="en-US" dirty="0">
                <a:solidFill>
                  <a:srgbClr val="0330D8"/>
                </a:solidFill>
              </a:rPr>
              <a:t>o</a:t>
            </a:r>
            <a:r>
              <a:rPr lang="en-US" dirty="0" smtClean="0">
                <a:solidFill>
                  <a:srgbClr val="0330D8"/>
                </a:solidFill>
              </a:rPr>
              <a:t>r revision</a:t>
            </a:r>
            <a:r>
              <a:rPr lang="en-US" dirty="0" smtClean="0">
                <a:solidFill>
                  <a:srgbClr val="0330D8"/>
                </a:solidFill>
              </a:rPr>
              <a:t> (</a:t>
            </a:r>
            <a:r>
              <a:rPr lang="en-US" dirty="0" err="1" smtClean="0">
                <a:solidFill>
                  <a:srgbClr val="0330D8"/>
                </a:solidFill>
              </a:rPr>
              <a:t>eg</a:t>
            </a:r>
            <a:r>
              <a:rPr lang="en-US" dirty="0" smtClean="0">
                <a:solidFill>
                  <a:srgbClr val="0330D8"/>
                </a:solidFill>
              </a:rPr>
              <a:t> new</a:t>
            </a:r>
          </a:p>
          <a:p>
            <a:r>
              <a:rPr lang="en-US" dirty="0" smtClean="0">
                <a:solidFill>
                  <a:srgbClr val="0330D8"/>
                </a:solidFill>
              </a:rPr>
              <a:t>Tracker, </a:t>
            </a:r>
            <a:r>
              <a:rPr lang="en-US" dirty="0" err="1">
                <a:solidFill>
                  <a:srgbClr val="0330D8"/>
                </a:solidFill>
              </a:rPr>
              <a:t>E</a:t>
            </a:r>
            <a:r>
              <a:rPr lang="en-US" dirty="0" err="1" smtClean="0">
                <a:solidFill>
                  <a:srgbClr val="0330D8"/>
                </a:solidFill>
              </a:rPr>
              <a:t>ndcap</a:t>
            </a:r>
            <a:r>
              <a:rPr lang="en-US" dirty="0" smtClean="0">
                <a:solidFill>
                  <a:srgbClr val="0330D8"/>
                </a:solidFill>
              </a:rPr>
              <a:t> Calorimeter)</a:t>
            </a:r>
          </a:p>
          <a:p>
            <a:r>
              <a:rPr lang="en-US" dirty="0">
                <a:solidFill>
                  <a:srgbClr val="0330D8"/>
                </a:solidFill>
              </a:rPr>
              <a:t>w</a:t>
            </a:r>
            <a:r>
              <a:rPr lang="en-US" dirty="0" smtClean="0">
                <a:solidFill>
                  <a:srgbClr val="0330D8"/>
                </a:solidFill>
              </a:rPr>
              <a:t>ill happen in LS3</a:t>
            </a:r>
            <a:endParaRPr lang="en-US" dirty="0" smtClean="0">
              <a:solidFill>
                <a:srgbClr val="0330D8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48800" y="1524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209800" y="1143000"/>
            <a:ext cx="6536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Technical Proposal: https</a:t>
            </a:r>
            <a:r>
              <a:rPr lang="en-US" dirty="0"/>
              <a:t>://</a:t>
            </a:r>
            <a:r>
              <a:rPr lang="en-US" dirty="0" err="1"/>
              <a:t>cds.cern.ch</a:t>
            </a:r>
            <a:r>
              <a:rPr lang="en-US" dirty="0"/>
              <a:t>/record/2020886?ln=en</a:t>
            </a:r>
          </a:p>
        </p:txBody>
      </p:sp>
    </p:spTree>
    <p:extLst>
      <p:ext uri="{BB962C8B-B14F-4D97-AF65-F5344CB8AC3E}">
        <p14:creationId xmlns:p14="http://schemas.microsoft.com/office/powerpoint/2010/main" val="34034920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activity 2015-2018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440989"/>
            <a:ext cx="9067800" cy="5463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FF"/>
                </a:solidFill>
              </a:rPr>
              <a:t>YETS  2015-16</a:t>
            </a:r>
            <a:r>
              <a:rPr lang="en-US" sz="1900" dirty="0" smtClean="0"/>
              <a:t>:	</a:t>
            </a:r>
            <a:r>
              <a:rPr lang="en-US" sz="1900" dirty="0" smtClean="0"/>
              <a:t>Change in HF electronics (delivery permitting)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Lower HF’s</a:t>
            </a:r>
            <a:r>
              <a:rPr lang="en-US" sz="1900" dirty="0" smtClean="0"/>
              <a:t>	Snagging from LS1: </a:t>
            </a:r>
            <a:r>
              <a:rPr lang="en-US" sz="1900" dirty="0" err="1" smtClean="0"/>
              <a:t>eg</a:t>
            </a:r>
            <a:r>
              <a:rPr lang="en-US" sz="1900" dirty="0" smtClean="0"/>
              <a:t> YE4+ opening test, RE4+ repair, smoke det.</a:t>
            </a:r>
            <a:r>
              <a:rPr lang="en-US" sz="1900" dirty="0" smtClean="0"/>
              <a:t> 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Open YE4+</a:t>
            </a:r>
            <a:r>
              <a:rPr lang="en-US" sz="1900" dirty="0"/>
              <a:t>	</a:t>
            </a:r>
            <a:r>
              <a:rPr lang="en-US" sz="1900" dirty="0" smtClean="0"/>
              <a:t>Magnet </a:t>
            </a:r>
            <a:r>
              <a:rPr lang="en-US" sz="1900" dirty="0" err="1" smtClean="0"/>
              <a:t>Cryo</a:t>
            </a:r>
            <a:r>
              <a:rPr lang="en-US" sz="1900" dirty="0" smtClean="0"/>
              <a:t>:</a:t>
            </a:r>
            <a:r>
              <a:rPr lang="en-US" sz="1900" dirty="0"/>
              <a:t> </a:t>
            </a:r>
            <a:r>
              <a:rPr lang="en-US" sz="1900" dirty="0" smtClean="0"/>
              <a:t>    </a:t>
            </a:r>
            <a:r>
              <a:rPr lang="en-US" sz="1900" dirty="0" smtClean="0"/>
              <a:t>valve change on intermediate cryostat (UXC)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(Yoke closed)</a:t>
            </a:r>
            <a:r>
              <a:rPr lang="en-US" sz="1900" dirty="0"/>
              <a:t>		 </a:t>
            </a:r>
            <a:r>
              <a:rPr lang="en-US" sz="1900" dirty="0" smtClean="0"/>
              <a:t>            cold box cleaning, PORS replacement.</a:t>
            </a:r>
          </a:p>
          <a:p>
            <a:r>
              <a:rPr lang="en-US" sz="1900" dirty="0"/>
              <a:t>	</a:t>
            </a:r>
            <a:r>
              <a:rPr lang="en-US" sz="1900" dirty="0" smtClean="0"/>
              <a:t>	Detector &amp; services </a:t>
            </a:r>
            <a:r>
              <a:rPr lang="en-US" sz="1900" dirty="0"/>
              <a:t>m</a:t>
            </a:r>
            <a:r>
              <a:rPr lang="en-US" sz="1900" dirty="0" smtClean="0"/>
              <a:t>aintenance </a:t>
            </a:r>
            <a:r>
              <a:rPr lang="en-US" sz="1900" dirty="0" smtClean="0"/>
              <a:t>(the earlier the better) </a:t>
            </a:r>
            <a:r>
              <a:rPr lang="en-US" sz="1900" dirty="0" smtClean="0"/>
              <a:t>with yoke closed </a:t>
            </a:r>
            <a:r>
              <a:rPr lang="en-US" sz="1900" dirty="0"/>
              <a:t>	</a:t>
            </a:r>
            <a:r>
              <a:rPr lang="en-US" sz="1900" dirty="0" smtClean="0"/>
              <a:t>	Detector Cooling: supervision upgrade + sectioning of rack circuits</a:t>
            </a:r>
            <a:r>
              <a:rPr lang="en-US" dirty="0" smtClean="0"/>
              <a:t>.</a:t>
            </a:r>
          </a:p>
          <a:p>
            <a:endParaRPr lang="en-US" sz="800" dirty="0"/>
          </a:p>
          <a:p>
            <a:r>
              <a:rPr lang="en-US" sz="1900" dirty="0" smtClean="0">
                <a:solidFill>
                  <a:srgbClr val="0000FF"/>
                </a:solidFill>
              </a:rPr>
              <a:t>EYETS 2016-17</a:t>
            </a:r>
            <a:r>
              <a:rPr lang="en-US" sz="1900" dirty="0" smtClean="0"/>
              <a:t>:	Replace pixel tracker with Phase 1 pixel tracker (CO</a:t>
            </a:r>
            <a:r>
              <a:rPr lang="en-US" sz="1900" baseline="-25000" dirty="0" smtClean="0"/>
              <a:t>2</a:t>
            </a:r>
            <a:r>
              <a:rPr lang="en-US" sz="1900" dirty="0" smtClean="0"/>
              <a:t> cooled – PH-DT)</a:t>
            </a:r>
          </a:p>
          <a:p>
            <a:r>
              <a:rPr lang="en-US" sz="1900" dirty="0">
                <a:solidFill>
                  <a:srgbClr val="FF0000"/>
                </a:solidFill>
              </a:rPr>
              <a:t>F</a:t>
            </a:r>
            <a:r>
              <a:rPr lang="en-US" sz="1900" dirty="0" smtClean="0">
                <a:solidFill>
                  <a:srgbClr val="FF0000"/>
                </a:solidFill>
              </a:rPr>
              <a:t>ull opening of</a:t>
            </a:r>
            <a:r>
              <a:rPr lang="en-US" sz="1900" dirty="0" smtClean="0"/>
              <a:t>	Install “demonstrator” for additional </a:t>
            </a:r>
            <a:r>
              <a:rPr lang="en-US" sz="1900" dirty="0" err="1" smtClean="0"/>
              <a:t>muon</a:t>
            </a:r>
            <a:r>
              <a:rPr lang="en-US" sz="1900" dirty="0" smtClean="0"/>
              <a:t> station GE1/1 (GEMs)</a:t>
            </a:r>
          </a:p>
          <a:p>
            <a:r>
              <a:rPr lang="en-US" sz="1900" dirty="0" err="1" smtClean="0">
                <a:solidFill>
                  <a:srgbClr val="FF0000"/>
                </a:solidFill>
              </a:rPr>
              <a:t>Endcaps</a:t>
            </a:r>
            <a:r>
              <a:rPr lang="en-US" sz="1900" dirty="0"/>
              <a:t>	</a:t>
            </a:r>
            <a:r>
              <a:rPr lang="en-US" sz="1900" dirty="0" smtClean="0"/>
              <a:t>	</a:t>
            </a:r>
            <a:r>
              <a:rPr lang="en-US" sz="1900" dirty="0" smtClean="0"/>
              <a:t>Source scans of </a:t>
            </a:r>
            <a:r>
              <a:rPr lang="en-US" sz="1900" dirty="0" err="1" smtClean="0"/>
              <a:t>endcap</a:t>
            </a:r>
            <a:r>
              <a:rPr lang="en-US" sz="1900" dirty="0" smtClean="0"/>
              <a:t> Hadron Calorimeter (check rad damage).</a:t>
            </a:r>
          </a:p>
          <a:p>
            <a:r>
              <a:rPr lang="en-US" sz="1900" dirty="0"/>
              <a:t>	</a:t>
            </a:r>
            <a:r>
              <a:rPr lang="en-US" sz="1900" dirty="0" smtClean="0"/>
              <a:t>	Check options for barrel RPC major revision in LS2</a:t>
            </a:r>
          </a:p>
          <a:p>
            <a:r>
              <a:rPr lang="en-US" sz="1900" dirty="0" smtClean="0"/>
              <a:t>		Demonstrator for new yoke opening system</a:t>
            </a:r>
            <a:endParaRPr lang="en-US" sz="1900" dirty="0" smtClean="0"/>
          </a:p>
          <a:p>
            <a:r>
              <a:rPr lang="en-US" sz="1900" dirty="0"/>
              <a:t>	</a:t>
            </a:r>
            <a:r>
              <a:rPr lang="en-US" sz="1900" dirty="0" smtClean="0"/>
              <a:t>	Minimum essential detector/services maintenance (the earlier the better).</a:t>
            </a:r>
          </a:p>
          <a:p>
            <a:r>
              <a:rPr lang="en-US" sz="1900" dirty="0" smtClean="0"/>
              <a:t>		Install prototype cooled  freewheel </a:t>
            </a:r>
            <a:r>
              <a:rPr lang="en-US" sz="1900" dirty="0" err="1" smtClean="0"/>
              <a:t>thyristor</a:t>
            </a:r>
            <a:r>
              <a:rPr lang="en-US" sz="1900" dirty="0" smtClean="0"/>
              <a:t> on M1 magnet (</a:t>
            </a:r>
            <a:r>
              <a:rPr lang="en-US" sz="1900" dirty="0" err="1" smtClean="0"/>
              <a:t>N.Area</a:t>
            </a:r>
            <a:r>
              <a:rPr lang="en-US" sz="1900" dirty="0" smtClean="0"/>
              <a:t> H2)</a:t>
            </a:r>
          </a:p>
          <a:p>
            <a:endParaRPr lang="en-US" sz="800" dirty="0"/>
          </a:p>
          <a:p>
            <a:r>
              <a:rPr lang="en-US" sz="1900" dirty="0" smtClean="0">
                <a:solidFill>
                  <a:srgbClr val="0000FF"/>
                </a:solidFill>
              </a:rPr>
              <a:t>During Run2</a:t>
            </a:r>
            <a:r>
              <a:rPr lang="en-US" sz="1900" dirty="0" smtClean="0"/>
              <a:t>:	Replace PM54 elevator (outside technical stops)	</a:t>
            </a:r>
          </a:p>
          <a:p>
            <a:r>
              <a:rPr lang="en-US" sz="1900" dirty="0" smtClean="0"/>
              <a:t>(2016-2018)</a:t>
            </a:r>
            <a:r>
              <a:rPr lang="en-US" sz="1900" dirty="0"/>
              <a:t>	</a:t>
            </a:r>
            <a:r>
              <a:rPr lang="en-US" sz="1900" dirty="0" smtClean="0"/>
              <a:t>Construct surface “</a:t>
            </a:r>
            <a:r>
              <a:rPr lang="en-US" sz="1900" dirty="0"/>
              <a:t>b</a:t>
            </a:r>
            <a:r>
              <a:rPr lang="en-US" sz="1900" dirty="0" smtClean="0"/>
              <a:t>attery barn”: for UPS upgrades</a:t>
            </a:r>
          </a:p>
          <a:p>
            <a:endParaRPr lang="en-US" sz="800" dirty="0"/>
          </a:p>
          <a:p>
            <a:r>
              <a:rPr lang="en-US" sz="1900" dirty="0" smtClean="0">
                <a:solidFill>
                  <a:srgbClr val="0000FF"/>
                </a:solidFill>
              </a:rPr>
              <a:t>YETS 2017-18:    	</a:t>
            </a:r>
            <a:r>
              <a:rPr lang="en-US" sz="1900" dirty="0" smtClean="0"/>
              <a:t>Install  2</a:t>
            </a:r>
            <a:r>
              <a:rPr lang="en-US" sz="1900" baseline="30000" dirty="0" smtClean="0"/>
              <a:t>nd</a:t>
            </a:r>
            <a:r>
              <a:rPr lang="en-US" sz="1900" dirty="0" smtClean="0"/>
              <a:t> UXC crane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Detector closed</a:t>
            </a:r>
            <a:r>
              <a:rPr lang="en-US" sz="1900" dirty="0"/>
              <a:t>	</a:t>
            </a:r>
            <a:r>
              <a:rPr lang="en-US" sz="1900" dirty="0" smtClean="0"/>
              <a:t>Install cooled freewheel </a:t>
            </a:r>
            <a:r>
              <a:rPr lang="en-US" sz="1900" dirty="0" err="1" smtClean="0"/>
              <a:t>thyristor</a:t>
            </a:r>
            <a:r>
              <a:rPr lang="en-US" sz="1900" dirty="0" smtClean="0"/>
              <a:t> for magnet.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48800" y="1524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13874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EYETS in UXC </a:t>
            </a:r>
            <a:r>
              <a:rPr lang="en-US" sz="2800" dirty="0" smtClean="0"/>
              <a:t>(16 weeks </a:t>
            </a:r>
            <a:r>
              <a:rPr lang="en-US" sz="2400" dirty="0" smtClean="0"/>
              <a:t>+ lab closure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895601" y="2667000"/>
            <a:ext cx="533400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65"/>
          <a:stretch/>
        </p:blipFill>
        <p:spPr>
          <a:xfrm>
            <a:off x="228601" y="1523999"/>
            <a:ext cx="2743200" cy="2093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1524000"/>
            <a:ext cx="2768411" cy="2080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1" y="1486166"/>
            <a:ext cx="2888531" cy="2171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038600"/>
            <a:ext cx="2819400" cy="21204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3962400"/>
            <a:ext cx="2895600" cy="21838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885" y="4038600"/>
            <a:ext cx="2976804" cy="22098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3048000" y="5181600"/>
            <a:ext cx="533400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248401" y="2667000"/>
            <a:ext cx="533400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400800" y="5181600"/>
            <a:ext cx="533400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>
            <a:off x="1600200" y="3886200"/>
            <a:ext cx="11677" cy="3810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600200" y="3886200"/>
            <a:ext cx="548640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081900" y="3657600"/>
            <a:ext cx="4700" cy="229642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81000" y="6164306"/>
            <a:ext cx="8901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Needs: Rigging, Survey, Transport, BP &amp; Vacuum, FSU, Safety </a:t>
            </a:r>
            <a:r>
              <a:rPr lang="en-US" dirty="0" err="1" smtClean="0">
                <a:solidFill>
                  <a:srgbClr val="0000FF"/>
                </a:solidFill>
              </a:rPr>
              <a:t>Coord</a:t>
            </a:r>
            <a:r>
              <a:rPr lang="en-US" dirty="0" smtClean="0">
                <a:solidFill>
                  <a:srgbClr val="0000FF"/>
                </a:solidFill>
              </a:rPr>
              <a:t> at LS1 levels. 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 Early services maintenance to avoid impeding commissioning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448800" y="1524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11644096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activity LS2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81" y="1551025"/>
            <a:ext cx="9525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Full opening:</a:t>
            </a:r>
            <a:r>
              <a:rPr lang="en-US" dirty="0" smtClean="0"/>
              <a:t>	Install revised opening system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Many logistic</a:t>
            </a:r>
            <a:r>
              <a:rPr lang="en-US" dirty="0"/>
              <a:t>	</a:t>
            </a:r>
            <a:r>
              <a:rPr lang="en-US" dirty="0" smtClean="0"/>
              <a:t>Replace all </a:t>
            </a:r>
            <a:r>
              <a:rPr lang="en-US" dirty="0" err="1" smtClean="0"/>
              <a:t>beampipe</a:t>
            </a:r>
            <a:r>
              <a:rPr lang="en-US" dirty="0" smtClean="0"/>
              <a:t> except central section &amp; test RP shielding </a:t>
            </a: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onfigurations</a:t>
            </a:r>
            <a:r>
              <a:rPr lang="en-US" dirty="0" smtClean="0"/>
              <a:t>	</a:t>
            </a:r>
            <a:r>
              <a:rPr lang="en-US" dirty="0"/>
              <a:t>U</a:t>
            </a:r>
            <a:r>
              <a:rPr lang="en-US" dirty="0" smtClean="0"/>
              <a:t>pgrade readout of </a:t>
            </a:r>
            <a:r>
              <a:rPr lang="en-US" dirty="0" err="1" smtClean="0"/>
              <a:t>endcap</a:t>
            </a: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stations ME2/1,3/1,4/1 (UXC,SX5) 			</a:t>
            </a:r>
            <a:r>
              <a:rPr lang="en-US" dirty="0" smtClean="0"/>
              <a:t>Install new </a:t>
            </a:r>
            <a:r>
              <a:rPr lang="en-US" dirty="0" err="1" smtClean="0"/>
              <a:t>muon</a:t>
            </a:r>
            <a:r>
              <a:rPr lang="en-US" dirty="0" smtClean="0"/>
              <a:t> station GE1/1 (transport from </a:t>
            </a:r>
            <a:r>
              <a:rPr lang="en-US" dirty="0" err="1" smtClean="0"/>
              <a:t>Prevessin</a:t>
            </a:r>
            <a:r>
              <a:rPr lang="en-US" dirty="0" smtClean="0"/>
              <a:t>, </a:t>
            </a:r>
            <a:r>
              <a:rPr lang="en-US" dirty="0" err="1" smtClean="0"/>
              <a:t>fibre</a:t>
            </a:r>
            <a:r>
              <a:rPr lang="en-US" dirty="0" smtClean="0"/>
              <a:t> readout)</a:t>
            </a:r>
          </a:p>
          <a:p>
            <a:r>
              <a:rPr lang="en-US" dirty="0"/>
              <a:t>	</a:t>
            </a:r>
            <a:r>
              <a:rPr lang="en-US" dirty="0" smtClean="0"/>
              <a:t>	Finish Hadron Calorimeter  Phase 1 upgrade: </a:t>
            </a:r>
            <a:r>
              <a:rPr lang="en-US" dirty="0" smtClean="0"/>
              <a:t>HF electronics</a:t>
            </a:r>
          </a:p>
          <a:p>
            <a:r>
              <a:rPr lang="en-US" dirty="0"/>
              <a:t>	</a:t>
            </a:r>
            <a:r>
              <a:rPr lang="en-US" dirty="0" smtClean="0"/>
              <a:t>						  HB/HE </a:t>
            </a:r>
            <a:r>
              <a:rPr lang="en-US" dirty="0" err="1" smtClean="0"/>
              <a:t>phototransducers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Possible replacement of HE </a:t>
            </a:r>
            <a:r>
              <a:rPr lang="en-US" dirty="0" err="1" smtClean="0"/>
              <a:t>megatiles</a:t>
            </a:r>
            <a:r>
              <a:rPr lang="en-US" dirty="0" smtClean="0"/>
              <a:t> (depending on YETS 16-17 </a:t>
            </a:r>
            <a:r>
              <a:rPr lang="en-US" dirty="0" err="1" smtClean="0"/>
              <a:t>meas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	VAX/TAS region prep for HL-LHC revision in LS3</a:t>
            </a:r>
          </a:p>
          <a:p>
            <a:r>
              <a:rPr lang="en-US" dirty="0"/>
              <a:t>	</a:t>
            </a:r>
            <a:r>
              <a:rPr lang="en-US" dirty="0" smtClean="0"/>
              <a:t>	3-year detector maintenance  (40-50% of total activity)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Major infrastructure revisions:</a:t>
            </a:r>
            <a:r>
              <a:rPr lang="en-US" dirty="0" smtClean="0"/>
              <a:t>	</a:t>
            </a:r>
            <a:r>
              <a:rPr lang="en-US" dirty="0"/>
              <a:t>U</a:t>
            </a:r>
            <a:r>
              <a:rPr lang="en-US" dirty="0" smtClean="0"/>
              <a:t>nderground HVAC control, control room HVAC. </a:t>
            </a:r>
          </a:p>
          <a:p>
            <a:r>
              <a:rPr lang="en-US" dirty="0"/>
              <a:t>	</a:t>
            </a:r>
            <a:r>
              <a:rPr lang="en-US" dirty="0" smtClean="0"/>
              <a:t>			Chilled water (increase capacity)</a:t>
            </a:r>
          </a:p>
          <a:p>
            <a:r>
              <a:rPr lang="en-US" dirty="0"/>
              <a:t>	</a:t>
            </a:r>
            <a:r>
              <a:rPr lang="en-US" dirty="0" smtClean="0"/>
              <a:t>			Water production &amp; distribution control system</a:t>
            </a:r>
          </a:p>
          <a:p>
            <a:r>
              <a:rPr lang="en-US" dirty="0" smtClean="0"/>
              <a:t>				Pneumatic control compressed air system</a:t>
            </a:r>
          </a:p>
          <a:p>
            <a:r>
              <a:rPr lang="en-US" dirty="0"/>
              <a:t>	</a:t>
            </a:r>
            <a:r>
              <a:rPr lang="en-US" dirty="0" smtClean="0"/>
              <a:t>			DAQ UPS (1.5MVA)                 DSS/RSS upgrade?</a:t>
            </a:r>
          </a:p>
          <a:p>
            <a:r>
              <a:rPr lang="en-US" dirty="0"/>
              <a:t>	</a:t>
            </a:r>
            <a:r>
              <a:rPr lang="en-US" dirty="0" smtClean="0"/>
              <a:t>			3-year services maintenance as LS1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Surface buildings</a:t>
            </a:r>
            <a:r>
              <a:rPr lang="en-US" dirty="0" smtClean="0"/>
              <a:t>			Construction/completion of SX5 extension</a:t>
            </a:r>
          </a:p>
          <a:p>
            <a:r>
              <a:rPr lang="en-US" dirty="0"/>
              <a:t>	</a:t>
            </a:r>
            <a:r>
              <a:rPr lang="en-US" dirty="0" smtClean="0"/>
              <a:t>			Complete SCX control room consolidation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48800" y="1524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1408683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LS2 Opening Sequence ~ 12 weeks </a:t>
            </a:r>
            <a:r>
              <a:rPr lang="en-US" sz="2000" dirty="0" smtClean="0"/>
              <a:t>+ 3 contingency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190999" y="3808183"/>
            <a:ext cx="1066800" cy="8382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71999" y="2893783"/>
            <a:ext cx="762000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48199" y="5560783"/>
            <a:ext cx="762000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10000"/>
            <a:ext cx="3505200" cy="26350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90800" y="1143000"/>
            <a:ext cx="5342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Contingency for possible work on opening system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962400"/>
            <a:ext cx="3348143" cy="2514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24000"/>
            <a:ext cx="3352801" cy="25286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524000"/>
            <a:ext cx="3429000" cy="257653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9600" y="6457890"/>
            <a:ext cx="8901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Needs: Rigging, Survey, Transport, BP &amp; Vacuum, FSU, Safety </a:t>
            </a:r>
            <a:r>
              <a:rPr lang="en-US" dirty="0" err="1" smtClean="0">
                <a:solidFill>
                  <a:srgbClr val="0000FF"/>
                </a:solidFill>
              </a:rPr>
              <a:t>Coord</a:t>
            </a:r>
            <a:r>
              <a:rPr lang="en-US" dirty="0" smtClean="0">
                <a:solidFill>
                  <a:srgbClr val="0000FF"/>
                </a:solidFill>
              </a:rPr>
              <a:t> at LS1 levels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448800" y="1524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76714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LS2 Closing Sequence ~ 29 weeks </a:t>
            </a:r>
            <a:r>
              <a:rPr lang="en-US" sz="2400" dirty="0" smtClean="0"/>
              <a:t>+ 5 contingency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72000" y="2667000"/>
            <a:ext cx="762000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600200"/>
            <a:ext cx="2895600" cy="21777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245" y="4038600"/>
            <a:ext cx="3043473" cy="22624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867" y="3962400"/>
            <a:ext cx="2971800" cy="224028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971245" y="5257800"/>
            <a:ext cx="381000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24045" y="5257800"/>
            <a:ext cx="381000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62200" y="1143000"/>
            <a:ext cx="6231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Contingency for possible LS3  prep work on TAS/VAX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524000"/>
            <a:ext cx="2971800" cy="22309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" y="4038600"/>
            <a:ext cx="2985347" cy="224837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3886200" y="3505200"/>
            <a:ext cx="1524000" cy="5334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9600" y="6457890"/>
            <a:ext cx="8901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Needs: Rigging, Survey, Transport, BP &amp; Vacuum, FSU, Safety </a:t>
            </a:r>
            <a:r>
              <a:rPr lang="en-US" dirty="0" err="1" smtClean="0">
                <a:solidFill>
                  <a:srgbClr val="0000FF"/>
                </a:solidFill>
              </a:rPr>
              <a:t>Coord</a:t>
            </a:r>
            <a:r>
              <a:rPr lang="en-US" dirty="0" smtClean="0">
                <a:solidFill>
                  <a:srgbClr val="0000FF"/>
                </a:solidFill>
              </a:rPr>
              <a:t> at LS1 levels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448800" y="1524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51258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maintenance and upgrade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4381" y="5791200"/>
            <a:ext cx="9741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70 weeks available: - comfortable for standard </a:t>
            </a:r>
            <a:r>
              <a:rPr lang="en-US" dirty="0" err="1" smtClean="0"/>
              <a:t>programme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 - quite tight if major </a:t>
            </a:r>
            <a:r>
              <a:rPr lang="en-US" dirty="0" err="1"/>
              <a:t>c</a:t>
            </a:r>
            <a:r>
              <a:rPr lang="en-US" dirty="0" err="1" smtClean="0"/>
              <a:t>alorimetry</a:t>
            </a:r>
            <a:r>
              <a:rPr lang="en-US" dirty="0" smtClean="0"/>
              <a:t> work (HE </a:t>
            </a:r>
            <a:r>
              <a:rPr lang="en-US" dirty="0" err="1" smtClean="0"/>
              <a:t>megatile</a:t>
            </a:r>
            <a:r>
              <a:rPr lang="en-US" dirty="0" smtClean="0"/>
              <a:t> replacement)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859" y="1638687"/>
            <a:ext cx="4677943" cy="3505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0200"/>
            <a:ext cx="4742789" cy="3568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5105400"/>
            <a:ext cx="3702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Cycle through barrel wheel access</a:t>
            </a:r>
          </a:p>
          <a:p>
            <a:r>
              <a:rPr lang="en-US" dirty="0" smtClean="0"/>
              <a:t>Limited access to </a:t>
            </a:r>
            <a:r>
              <a:rPr lang="en-US" dirty="0" err="1" smtClean="0"/>
              <a:t>endcaps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5105400"/>
            <a:ext cx="3658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Cycle through </a:t>
            </a:r>
            <a:r>
              <a:rPr lang="en-US" dirty="0" err="1" smtClean="0"/>
              <a:t>endcap</a:t>
            </a:r>
            <a:r>
              <a:rPr lang="en-US" dirty="0" smtClean="0"/>
              <a:t> disk access</a:t>
            </a:r>
          </a:p>
          <a:p>
            <a:r>
              <a:rPr lang="en-US" dirty="0"/>
              <a:t>B</a:t>
            </a:r>
            <a:r>
              <a:rPr lang="en-US" dirty="0" smtClean="0"/>
              <a:t>arrel closed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457890"/>
            <a:ext cx="9884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Needs: </a:t>
            </a:r>
            <a:r>
              <a:rPr lang="en-US" dirty="0" err="1" smtClean="0">
                <a:solidFill>
                  <a:srgbClr val="0000FF"/>
                </a:solidFill>
              </a:rPr>
              <a:t>Rigging,Survey,Transport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 err="1" smtClean="0">
                <a:solidFill>
                  <a:srgbClr val="0000FF"/>
                </a:solidFill>
              </a:rPr>
              <a:t>incl</a:t>
            </a:r>
            <a:r>
              <a:rPr lang="en-US" dirty="0" smtClean="0">
                <a:solidFill>
                  <a:srgbClr val="0000FF"/>
                </a:solidFill>
              </a:rPr>
              <a:t> GE1/1 </a:t>
            </a:r>
            <a:r>
              <a:rPr lang="en-US" dirty="0" err="1" smtClean="0">
                <a:solidFill>
                  <a:srgbClr val="0000FF"/>
                </a:solidFill>
              </a:rPr>
              <a:t>Prevessin</a:t>
            </a:r>
            <a:r>
              <a:rPr lang="en-US" dirty="0" smtClean="0">
                <a:solidFill>
                  <a:srgbClr val="0000FF"/>
                </a:solidFill>
              </a:rPr>
              <a:t> to P5), FSU, </a:t>
            </a:r>
            <a:r>
              <a:rPr lang="en-US" dirty="0" err="1" smtClean="0">
                <a:solidFill>
                  <a:srgbClr val="0000FF"/>
                </a:solidFill>
              </a:rPr>
              <a:t>Saf</a:t>
            </a:r>
            <a:r>
              <a:rPr lang="en-US" dirty="0" smtClean="0">
                <a:solidFill>
                  <a:srgbClr val="0000FF"/>
                </a:solidFill>
              </a:rPr>
              <a:t>. </a:t>
            </a:r>
            <a:r>
              <a:rPr lang="en-US" dirty="0" err="1" smtClean="0">
                <a:solidFill>
                  <a:srgbClr val="0000FF"/>
                </a:solidFill>
              </a:rPr>
              <a:t>Coord</a:t>
            </a:r>
            <a:r>
              <a:rPr lang="en-US" dirty="0" smtClean="0">
                <a:solidFill>
                  <a:srgbClr val="0000FF"/>
                </a:solidFill>
              </a:rPr>
              <a:t> at LS1 levels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448800" y="1524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974976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pgrade_week_May2011_904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pgrade_week_May2011_904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pgrade_week_May2011_9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pgrade_week_May2011_9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pgrade_week_May2011_9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ERN_ENdept_Presentation_ArialFont copy">
  <a:themeElements>
    <a:clrScheme name="CERN">
      <a:dk1>
        <a:srgbClr val="0C377B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Upgrade_week_May2011_904</Template>
  <TotalTime>26640</TotalTime>
  <Words>1351</Words>
  <Application>Microsoft Macintosh PowerPoint</Application>
  <PresentationFormat>A4 Paper (210x297 mm)</PresentationFormat>
  <Paragraphs>370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Times New Roman</vt:lpstr>
      <vt:lpstr>MS PGothic</vt:lpstr>
      <vt:lpstr>Arial</vt:lpstr>
      <vt:lpstr>Times</vt:lpstr>
      <vt:lpstr>Calibri</vt:lpstr>
      <vt:lpstr>ＭＳ Ｐゴシック</vt:lpstr>
      <vt:lpstr>Symbol</vt:lpstr>
      <vt:lpstr>Chalkboard</vt:lpstr>
      <vt:lpstr>Wingdings</vt:lpstr>
      <vt:lpstr>Upgrade_week_May2011_904</vt:lpstr>
      <vt:lpstr>CERN_ENdept_Presentation_ArialFont copy</vt:lpstr>
      <vt:lpstr>Microsoft Word Document</vt:lpstr>
      <vt:lpstr>CMS activities: 2015 – end LS2</vt:lpstr>
      <vt:lpstr>Introduction</vt:lpstr>
      <vt:lpstr>CMS Upgrades for HL-LHC</vt:lpstr>
      <vt:lpstr>CMS activity 2015-2018</vt:lpstr>
      <vt:lpstr>EYETS in UXC (16 weeks + lab closure)</vt:lpstr>
      <vt:lpstr>CMS activity LS2</vt:lpstr>
      <vt:lpstr>LS2 Opening Sequence ~ 12 weeks + 3 contingency</vt:lpstr>
      <vt:lpstr>LS2 Closing Sequence ~ 29 weeks + 5 contingency</vt:lpstr>
      <vt:lpstr>Detector maintenance and upgrade </vt:lpstr>
      <vt:lpstr>Magnet power and cryogenics   </vt:lpstr>
      <vt:lpstr>Magnet Cryogenics</vt:lpstr>
      <vt:lpstr>Magnet :reliability &amp; minimal on-off cycles</vt:lpstr>
      <vt:lpstr>Beampipe</vt:lpstr>
      <vt:lpstr>Beampipe: existing &amp; high h geometries</vt:lpstr>
      <vt:lpstr>P5 Infra: UXC cranes  </vt:lpstr>
      <vt:lpstr>P5 Infra: Cooling system </vt:lpstr>
      <vt:lpstr>CMS Detector Cooling: present and future</vt:lpstr>
      <vt:lpstr>P5 Infra: Electrical system  </vt:lpstr>
      <vt:lpstr>P5 Infra: other common systems</vt:lpstr>
      <vt:lpstr>Test/surface facilities at CERN   </vt:lpstr>
      <vt:lpstr>Surface facilities: P5 site </vt:lpstr>
      <vt:lpstr>SX5 extension: detail</vt:lpstr>
      <vt:lpstr>HL-LHC works at P5: LS2</vt:lpstr>
      <vt:lpstr>Conclusion</vt:lpstr>
      <vt:lpstr>Main themes arising from LS1 experience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Upgrade Technical Coordination</dc:title>
  <dc:creator>ball</dc:creator>
  <cp:lastModifiedBy>Austin Ball</cp:lastModifiedBy>
  <cp:revision>1217</cp:revision>
  <cp:lastPrinted>2012-03-19T22:53:41Z</cp:lastPrinted>
  <dcterms:created xsi:type="dcterms:W3CDTF">2011-05-10T10:35:32Z</dcterms:created>
  <dcterms:modified xsi:type="dcterms:W3CDTF">2015-09-29T08:40:58Z</dcterms:modified>
</cp:coreProperties>
</file>