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3" r:id="rId3"/>
    <p:sldId id="285" r:id="rId4"/>
    <p:sldId id="284" r:id="rId5"/>
    <p:sldId id="286" r:id="rId6"/>
    <p:sldId id="288" r:id="rId7"/>
    <p:sldId id="28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9" r:id="rId29"/>
    <p:sldId id="280" r:id="rId30"/>
    <p:sldId id="281" r:id="rId31"/>
    <p:sldId id="282" r:id="rId32"/>
    <p:sldId id="292" r:id="rId33"/>
    <p:sldId id="291" r:id="rId34"/>
    <p:sldId id="290" r:id="rId35"/>
    <p:sldId id="293" r:id="rId36"/>
    <p:sldId id="278" r:id="rId37"/>
    <p:sldId id="294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28" autoAdjust="0"/>
  </p:normalViewPr>
  <p:slideViewPr>
    <p:cSldViewPr snapToGrid="0"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1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B0D73-C5E0-4067-B6A1-0E5382627788}" type="datetimeFigureOut">
              <a:rPr lang="fr-CH" smtClean="0"/>
              <a:pPr/>
              <a:t>10.09.2012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90E27-EA0C-4DB4-A137-9CC96F76563E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334794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CH" dirty="0" smtClean="0"/>
              <a:t>Oiseaux aquatiques sauvages = principal réservoir naturel = sources </a:t>
            </a:r>
            <a:r>
              <a:rPr lang="fr-CH" dirty="0" smtClean="0">
                <a:sym typeface="Wingdings" pitchFamily="2" charset="2"/>
              </a:rPr>
              <a:t> tous les H et les N (exception du H17 chauve-souris)</a:t>
            </a:r>
          </a:p>
          <a:p>
            <a:pPr marL="171450" indent="-171450">
              <a:buFontTx/>
              <a:buChar char="-"/>
            </a:pPr>
            <a:r>
              <a:rPr lang="fr-CH" dirty="0" smtClean="0">
                <a:sym typeface="Wingdings" pitchFamily="2" charset="2"/>
              </a:rPr>
              <a:t>Homme contaminé par volailles d’élevage.</a:t>
            </a:r>
            <a:r>
              <a:rPr lang="fr-CH" baseline="0" dirty="0" smtClean="0">
                <a:sym typeface="Wingdings" pitchFamily="2" charset="2"/>
              </a:rPr>
              <a:t> P</a:t>
            </a:r>
            <a:r>
              <a:rPr lang="fr-CH" dirty="0" smtClean="0">
                <a:sym typeface="Wingdings" pitchFamily="2" charset="2"/>
              </a:rPr>
              <a:t>orc: place particulière i) aller et retour Homme-porc ii) directement infecté par virus aviaire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151F-C960-4958-9960-3E0BB4AEEE41}" type="slidenum">
              <a:rPr lang="fr-CH" smtClean="0"/>
              <a:pPr/>
              <a:t>15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255290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Virus humain à distinguer du virus aviaire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151F-C960-4958-9960-3E0BB4AEEE41}" type="slidenum">
              <a:rPr lang="fr-CH" smtClean="0"/>
              <a:pPr/>
              <a:t>16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337114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ED9-C8DC-4F6A-84A8-9D275B7631C9}" type="datetimeFigureOut">
              <a:rPr lang="fr-CH" smtClean="0"/>
              <a:pPr/>
              <a:t>10.09.2012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3B5-33C1-4C0A-88A2-7C4AB41AB3F7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312548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ED9-C8DC-4F6A-84A8-9D275B7631C9}" type="datetimeFigureOut">
              <a:rPr lang="fr-CH" smtClean="0"/>
              <a:pPr/>
              <a:t>10.09.2012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3B5-33C1-4C0A-88A2-7C4AB41AB3F7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383313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ED9-C8DC-4F6A-84A8-9D275B7631C9}" type="datetimeFigureOut">
              <a:rPr lang="fr-CH" smtClean="0"/>
              <a:pPr/>
              <a:t>10.09.2012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3B5-33C1-4C0A-88A2-7C4AB41AB3F7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347729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ED9-C8DC-4F6A-84A8-9D275B7631C9}" type="datetimeFigureOut">
              <a:rPr lang="fr-CH" smtClean="0"/>
              <a:pPr/>
              <a:t>10.09.2012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3B5-33C1-4C0A-88A2-7C4AB41AB3F7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345837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ED9-C8DC-4F6A-84A8-9D275B7631C9}" type="datetimeFigureOut">
              <a:rPr lang="fr-CH" smtClean="0"/>
              <a:pPr/>
              <a:t>10.09.2012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3B5-33C1-4C0A-88A2-7C4AB41AB3F7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385461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ED9-C8DC-4F6A-84A8-9D275B7631C9}" type="datetimeFigureOut">
              <a:rPr lang="fr-CH" smtClean="0"/>
              <a:pPr/>
              <a:t>10.09.2012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3B5-33C1-4C0A-88A2-7C4AB41AB3F7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256627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ED9-C8DC-4F6A-84A8-9D275B7631C9}" type="datetimeFigureOut">
              <a:rPr lang="fr-CH" smtClean="0"/>
              <a:pPr/>
              <a:t>10.09.2012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3B5-33C1-4C0A-88A2-7C4AB41AB3F7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299411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ED9-C8DC-4F6A-84A8-9D275B7631C9}" type="datetimeFigureOut">
              <a:rPr lang="fr-CH" smtClean="0"/>
              <a:pPr/>
              <a:t>10.09.2012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3B5-33C1-4C0A-88A2-7C4AB41AB3F7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14812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ED9-C8DC-4F6A-84A8-9D275B7631C9}" type="datetimeFigureOut">
              <a:rPr lang="fr-CH" smtClean="0"/>
              <a:pPr/>
              <a:t>10.09.2012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3B5-33C1-4C0A-88A2-7C4AB41AB3F7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350674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ED9-C8DC-4F6A-84A8-9D275B7631C9}" type="datetimeFigureOut">
              <a:rPr lang="fr-CH" smtClean="0"/>
              <a:pPr/>
              <a:t>10.09.2012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3B5-33C1-4C0A-88A2-7C4AB41AB3F7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96482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ED9-C8DC-4F6A-84A8-9D275B7631C9}" type="datetimeFigureOut">
              <a:rPr lang="fr-CH" smtClean="0"/>
              <a:pPr/>
              <a:t>10.09.2012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893B5-33C1-4C0A-88A2-7C4AB41AB3F7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23331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8AED9-C8DC-4F6A-84A8-9D275B7631C9}" type="datetimeFigureOut">
              <a:rPr lang="fr-CH" smtClean="0"/>
              <a:pPr/>
              <a:t>10.09.2012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893B5-33C1-4C0A-88A2-7C4AB41AB3F7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341327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jpe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content/begin/cells/scale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03648" y="1844824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b="1" dirty="0" smtClean="0">
                <a:latin typeface="Agency FB" pitchFamily="34" charset="0"/>
              </a:rPr>
              <a:t>Virus de la grippe :</a:t>
            </a:r>
            <a:endParaRPr lang="fr-CH" sz="3600" b="1" dirty="0">
              <a:latin typeface="Agency FB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10" y="124406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8" y="4365104"/>
            <a:ext cx="4664300" cy="202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732240" y="5949280"/>
            <a:ext cx="142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Laurent Roux</a:t>
            </a:r>
            <a:endParaRPr lang="fr-CH" dirty="0"/>
          </a:p>
        </p:txBody>
      </p:sp>
    </p:spTree>
    <p:extLst>
      <p:ext uri="{BB962C8B-B14F-4D97-AF65-F5344CB8AC3E}">
        <p14:creationId xmlns="" xmlns:p14="http://schemas.microsoft.com/office/powerpoint/2010/main" val="127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05" y="230819"/>
            <a:ext cx="2801986" cy="191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ZoneTexte 60"/>
          <p:cNvSpPr txBox="1"/>
          <p:nvPr/>
        </p:nvSpPr>
        <p:spPr>
          <a:xfrm>
            <a:off x="985396" y="2147795"/>
            <a:ext cx="7028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H" dirty="0" smtClean="0"/>
              <a:t>Des milliers de copies des composants du virus sont fabriqués </a:t>
            </a:r>
          </a:p>
          <a:p>
            <a:r>
              <a:rPr lang="fr-CH" dirty="0"/>
              <a:t> </a:t>
            </a:r>
            <a:r>
              <a:rPr lang="fr-CH" dirty="0" smtClean="0"/>
              <a:t>     par la cellule selon les plans contenus dans l’information génétique</a:t>
            </a:r>
          </a:p>
          <a:p>
            <a:r>
              <a:rPr lang="fr-CH" dirty="0"/>
              <a:t> </a:t>
            </a:r>
            <a:r>
              <a:rPr lang="fr-CH" dirty="0" smtClean="0"/>
              <a:t>     du virus</a:t>
            </a:r>
            <a:endParaRPr lang="fr-CH" dirty="0"/>
          </a:p>
        </p:txBody>
      </p:sp>
      <p:sp>
        <p:nvSpPr>
          <p:cNvPr id="64" name="ZoneTexte 63"/>
          <p:cNvSpPr txBox="1"/>
          <p:nvPr/>
        </p:nvSpPr>
        <p:spPr>
          <a:xfrm>
            <a:off x="1012029" y="3080880"/>
            <a:ext cx="5805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H" dirty="0" smtClean="0"/>
              <a:t>Des milliers de génomes viraux sont synthétisés….dans la</a:t>
            </a:r>
          </a:p>
          <a:p>
            <a:r>
              <a:rPr lang="fr-CH" dirty="0"/>
              <a:t> </a:t>
            </a:r>
            <a:r>
              <a:rPr lang="fr-CH" dirty="0" smtClean="0"/>
              <a:t>     cellule.. par une </a:t>
            </a:r>
            <a:r>
              <a:rPr lang="fr-CH" b="1" dirty="0" smtClean="0"/>
              <a:t>enzyme virale </a:t>
            </a:r>
            <a:r>
              <a:rPr lang="fr-CH" dirty="0" smtClean="0"/>
              <a:t>      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1142165" y="3803411"/>
            <a:ext cx="6528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- Les virus sont des </a:t>
            </a:r>
            <a:r>
              <a:rPr lang="fr-CH" b="1" dirty="0" smtClean="0"/>
              <a:t>parasites cellulaires obligatoires</a:t>
            </a:r>
            <a:r>
              <a:rPr lang="fr-CH" dirty="0" smtClean="0"/>
              <a:t>, ils dépendent </a:t>
            </a:r>
          </a:p>
          <a:p>
            <a:r>
              <a:rPr lang="fr-CH" dirty="0"/>
              <a:t> </a:t>
            </a:r>
            <a:r>
              <a:rPr lang="fr-CH" dirty="0" smtClean="0"/>
              <a:t>  totalement de la cellule et de ses fonctions pour se multiplier. Les </a:t>
            </a:r>
          </a:p>
          <a:p>
            <a:r>
              <a:rPr lang="fr-CH" dirty="0" smtClean="0"/>
              <a:t>   virus doivent s’approprier les fonctions cellulaires à leur profit</a:t>
            </a:r>
            <a:endParaRPr lang="fr-CH" dirty="0"/>
          </a:p>
        </p:txBody>
      </p:sp>
      <p:sp>
        <p:nvSpPr>
          <p:cNvPr id="63" name="ZoneTexte 62"/>
          <p:cNvSpPr txBox="1"/>
          <p:nvPr/>
        </p:nvSpPr>
        <p:spPr>
          <a:xfrm>
            <a:off x="857604" y="5770487"/>
            <a:ext cx="7283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 </a:t>
            </a:r>
            <a:r>
              <a:rPr lang="fr-CH" dirty="0" smtClean="0"/>
              <a:t>     En général, les cellules sont détruites à la fin de l’exercice d’où</a:t>
            </a:r>
          </a:p>
          <a:p>
            <a:r>
              <a:rPr lang="fr-CH" dirty="0" smtClean="0"/>
              <a:t>      la maladie… virus de la grippe </a:t>
            </a:r>
            <a:r>
              <a:rPr lang="fr-CH" dirty="0" smtClean="0">
                <a:sym typeface="Wingdings" pitchFamily="2" charset="2"/>
              </a:rPr>
              <a:t> destruction de l’épithélium respiratoire</a:t>
            </a:r>
            <a:endParaRPr lang="fr-CH" dirty="0"/>
          </a:p>
        </p:txBody>
      </p:sp>
      <p:sp>
        <p:nvSpPr>
          <p:cNvPr id="67" name="ZoneTexte 66"/>
          <p:cNvSpPr txBox="1"/>
          <p:nvPr/>
        </p:nvSpPr>
        <p:spPr>
          <a:xfrm>
            <a:off x="1164448" y="4927102"/>
            <a:ext cx="738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- Les virus se trouvent sous forme de particules dans le milieu extracellulaire,</a:t>
            </a:r>
          </a:p>
          <a:p>
            <a:r>
              <a:rPr lang="fr-CH" dirty="0" smtClean="0"/>
              <a:t>  lors  de la transmission .. virus de la grippe </a:t>
            </a:r>
            <a:r>
              <a:rPr lang="fr-CH" dirty="0" smtClean="0">
                <a:sym typeface="Wingdings" pitchFamily="2" charset="2"/>
              </a:rPr>
              <a:t> aérosols, gouttelettes</a:t>
            </a:r>
            <a:endParaRPr lang="fr-CH" dirty="0"/>
          </a:p>
        </p:txBody>
      </p:sp>
    </p:spTree>
    <p:extLst>
      <p:ext uri="{BB962C8B-B14F-4D97-AF65-F5344CB8AC3E}">
        <p14:creationId xmlns="" xmlns:p14="http://schemas.microsoft.com/office/powerpoint/2010/main" val="183548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62" grpId="0"/>
      <p:bldP spid="63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94024" y="265872"/>
            <a:ext cx="409919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3600" dirty="0" smtClean="0"/>
              <a:t>Les virus de la grippe</a:t>
            </a:r>
            <a:endParaRPr lang="fr-CH" sz="360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956478" y="2223542"/>
            <a:ext cx="2601058" cy="2412888"/>
            <a:chOff x="2258470" y="1957999"/>
            <a:chExt cx="2601058" cy="2412888"/>
          </a:xfrm>
        </p:grpSpPr>
        <p:sp>
          <p:nvSpPr>
            <p:cNvPr id="18" name="Étoile à 10 branches 17"/>
            <p:cNvSpPr/>
            <p:nvPr/>
          </p:nvSpPr>
          <p:spPr>
            <a:xfrm>
              <a:off x="2669699" y="2275312"/>
              <a:ext cx="1760329" cy="1809576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4361273" y="2927961"/>
              <a:ext cx="498255" cy="482554"/>
              <a:chOff x="2483768" y="1664312"/>
              <a:chExt cx="326106" cy="288032"/>
            </a:xfrm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e 25"/>
            <p:cNvGrpSpPr/>
            <p:nvPr/>
          </p:nvGrpSpPr>
          <p:grpSpPr>
            <a:xfrm rot="17026616">
              <a:off x="3655362" y="1965850"/>
              <a:ext cx="498255" cy="482554"/>
              <a:chOff x="2483768" y="1664312"/>
              <a:chExt cx="326106" cy="288032"/>
            </a:xfrm>
          </p:grpSpPr>
          <p:cxnSp>
            <p:nvCxnSpPr>
              <p:cNvPr id="27" name="Connecteur droit 26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e 30"/>
            <p:cNvGrpSpPr/>
            <p:nvPr/>
          </p:nvGrpSpPr>
          <p:grpSpPr>
            <a:xfrm rot="13262128">
              <a:off x="2446208" y="2315719"/>
              <a:ext cx="498255" cy="482554"/>
              <a:chOff x="2483768" y="1664312"/>
              <a:chExt cx="326106" cy="288032"/>
            </a:xfrm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e 35"/>
            <p:cNvGrpSpPr/>
            <p:nvPr/>
          </p:nvGrpSpPr>
          <p:grpSpPr>
            <a:xfrm rot="8759745">
              <a:off x="2485618" y="3513666"/>
              <a:ext cx="498255" cy="482554"/>
              <a:chOff x="2483768" y="1664312"/>
              <a:chExt cx="326106" cy="288032"/>
            </a:xfrm>
          </p:grpSpPr>
          <p:cxnSp>
            <p:nvCxnSpPr>
              <p:cNvPr id="37" name="Connecteur droit 36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e 40"/>
            <p:cNvGrpSpPr/>
            <p:nvPr/>
          </p:nvGrpSpPr>
          <p:grpSpPr>
            <a:xfrm rot="4028727">
              <a:off x="3629933" y="3880483"/>
              <a:ext cx="498255" cy="482554"/>
              <a:chOff x="2483768" y="1664312"/>
              <a:chExt cx="326106" cy="288032"/>
            </a:xfrm>
          </p:grpSpPr>
          <p:cxnSp>
            <p:nvCxnSpPr>
              <p:cNvPr id="42" name="Connecteur droit 41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e 13"/>
            <p:cNvGrpSpPr/>
            <p:nvPr/>
          </p:nvGrpSpPr>
          <p:grpSpPr>
            <a:xfrm>
              <a:off x="4198156" y="2400446"/>
              <a:ext cx="434822" cy="319488"/>
              <a:chOff x="4198156" y="2400446"/>
              <a:chExt cx="434822" cy="319488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4403466" y="2400446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13" name="Connecteur droit 12"/>
              <p:cNvCxnSpPr>
                <a:stCxn id="11" idx="3"/>
              </p:cNvCxnSpPr>
              <p:nvPr/>
            </p:nvCxnSpPr>
            <p:spPr>
              <a:xfrm flipH="1">
                <a:off x="4198156" y="2556322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e 49"/>
            <p:cNvGrpSpPr/>
            <p:nvPr/>
          </p:nvGrpSpPr>
          <p:grpSpPr>
            <a:xfrm rot="16200000">
              <a:off x="2967987" y="2051697"/>
              <a:ext cx="434822" cy="319488"/>
              <a:chOff x="4198156" y="2400446"/>
              <a:chExt cx="434822" cy="319488"/>
            </a:xfrm>
          </p:grpSpPr>
          <p:sp>
            <p:nvSpPr>
              <p:cNvPr id="51" name="Ellipse 50"/>
              <p:cNvSpPr/>
              <p:nvPr/>
            </p:nvSpPr>
            <p:spPr>
              <a:xfrm>
                <a:off x="4403466" y="2400446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52" name="Connecteur droit 51"/>
              <p:cNvCxnSpPr>
                <a:stCxn id="51" idx="3"/>
              </p:cNvCxnSpPr>
              <p:nvPr/>
            </p:nvCxnSpPr>
            <p:spPr>
              <a:xfrm flipH="1">
                <a:off x="4198156" y="2556322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e 52"/>
            <p:cNvGrpSpPr/>
            <p:nvPr/>
          </p:nvGrpSpPr>
          <p:grpSpPr>
            <a:xfrm rot="12713970">
              <a:off x="2258470" y="3000265"/>
              <a:ext cx="434822" cy="319488"/>
              <a:chOff x="4198156" y="2400446"/>
              <a:chExt cx="434822" cy="319488"/>
            </a:xfrm>
          </p:grpSpPr>
          <p:sp>
            <p:nvSpPr>
              <p:cNvPr id="54" name="Ellipse 53"/>
              <p:cNvSpPr/>
              <p:nvPr/>
            </p:nvSpPr>
            <p:spPr>
              <a:xfrm>
                <a:off x="4403466" y="2400446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55" name="Connecteur droit 54"/>
              <p:cNvCxnSpPr>
                <a:stCxn id="54" idx="3"/>
              </p:cNvCxnSpPr>
              <p:nvPr/>
            </p:nvCxnSpPr>
            <p:spPr>
              <a:xfrm flipH="1">
                <a:off x="4198156" y="2556322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e 55"/>
            <p:cNvGrpSpPr/>
            <p:nvPr/>
          </p:nvGrpSpPr>
          <p:grpSpPr>
            <a:xfrm rot="8727436">
              <a:off x="3005374" y="4030438"/>
              <a:ext cx="434822" cy="319488"/>
              <a:chOff x="4198156" y="2400446"/>
              <a:chExt cx="434822" cy="319488"/>
            </a:xfrm>
          </p:grpSpPr>
          <p:sp>
            <p:nvSpPr>
              <p:cNvPr id="57" name="Ellipse 56"/>
              <p:cNvSpPr/>
              <p:nvPr/>
            </p:nvSpPr>
            <p:spPr>
              <a:xfrm>
                <a:off x="4403466" y="2400446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58" name="Connecteur droit 57"/>
              <p:cNvCxnSpPr>
                <a:stCxn id="57" idx="3"/>
              </p:cNvCxnSpPr>
              <p:nvPr/>
            </p:nvCxnSpPr>
            <p:spPr>
              <a:xfrm flipH="1">
                <a:off x="4198156" y="2556322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e 58"/>
            <p:cNvGrpSpPr/>
            <p:nvPr/>
          </p:nvGrpSpPr>
          <p:grpSpPr>
            <a:xfrm rot="4234108">
              <a:off x="4182025" y="3652529"/>
              <a:ext cx="434822" cy="319488"/>
              <a:chOff x="4198156" y="2400446"/>
              <a:chExt cx="434822" cy="319488"/>
            </a:xfrm>
          </p:grpSpPr>
          <p:sp>
            <p:nvSpPr>
              <p:cNvPr id="60" name="Ellipse 59"/>
              <p:cNvSpPr/>
              <p:nvPr/>
            </p:nvSpPr>
            <p:spPr>
              <a:xfrm>
                <a:off x="4403466" y="2400446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61" name="Connecteur droit 60"/>
              <p:cNvCxnSpPr>
                <a:stCxn id="60" idx="3"/>
              </p:cNvCxnSpPr>
              <p:nvPr/>
            </p:nvCxnSpPr>
            <p:spPr>
              <a:xfrm flipH="1">
                <a:off x="4198156" y="2556322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4" name="Connecteur droit avec flèche 23"/>
          <p:cNvCxnSpPr/>
          <p:nvPr/>
        </p:nvCxnSpPr>
        <p:spPr>
          <a:xfrm flipV="1">
            <a:off x="3557536" y="1873188"/>
            <a:ext cx="1369571" cy="7928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3773010" y="3411145"/>
            <a:ext cx="1535837" cy="182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3557536" y="4065066"/>
            <a:ext cx="1644779" cy="12082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5344359" y="1074199"/>
            <a:ext cx="2840201" cy="147732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CH" dirty="0" smtClean="0"/>
              <a:t>Type A</a:t>
            </a:r>
          </a:p>
          <a:p>
            <a:r>
              <a:rPr lang="fr-CH" dirty="0" smtClean="0"/>
              <a:t>Virus animaux et humains</a:t>
            </a:r>
          </a:p>
          <a:p>
            <a:r>
              <a:rPr lang="fr-CH" dirty="0" smtClean="0"/>
              <a:t>Responsables d’épidémies,</a:t>
            </a:r>
          </a:p>
          <a:p>
            <a:r>
              <a:rPr lang="fr-CH" dirty="0"/>
              <a:t>d</a:t>
            </a:r>
            <a:r>
              <a:rPr lang="fr-CH" dirty="0" smtClean="0"/>
              <a:t>e pandémies chez animaux</a:t>
            </a:r>
          </a:p>
          <a:p>
            <a:r>
              <a:rPr lang="fr-CH" dirty="0" smtClean="0"/>
              <a:t> et humains</a:t>
            </a:r>
            <a:endParaRPr lang="fr-CH" dirty="0"/>
          </a:p>
        </p:txBody>
      </p:sp>
      <p:sp>
        <p:nvSpPr>
          <p:cNvPr id="64" name="ZoneTexte 63"/>
          <p:cNvSpPr txBox="1"/>
          <p:nvPr/>
        </p:nvSpPr>
        <p:spPr>
          <a:xfrm>
            <a:off x="5538199" y="3195876"/>
            <a:ext cx="2642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Type B</a:t>
            </a:r>
          </a:p>
          <a:p>
            <a:r>
              <a:rPr lang="fr-CH" dirty="0"/>
              <a:t> </a:t>
            </a:r>
            <a:r>
              <a:rPr lang="fr-CH" dirty="0" smtClean="0"/>
              <a:t>Virus humain seulement</a:t>
            </a:r>
          </a:p>
          <a:p>
            <a:r>
              <a:rPr lang="fr-CH" dirty="0" smtClean="0"/>
              <a:t>Responsables d’épidémies</a:t>
            </a:r>
            <a:endParaRPr lang="fr-CH" dirty="0"/>
          </a:p>
        </p:txBody>
      </p:sp>
      <p:sp>
        <p:nvSpPr>
          <p:cNvPr id="65" name="ZoneTexte 64"/>
          <p:cNvSpPr txBox="1"/>
          <p:nvPr/>
        </p:nvSpPr>
        <p:spPr>
          <a:xfrm>
            <a:off x="5715753" y="5157926"/>
            <a:ext cx="2471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Type C</a:t>
            </a:r>
          </a:p>
          <a:p>
            <a:r>
              <a:rPr lang="fr-CH" dirty="0" smtClean="0"/>
              <a:t>Virus humain seulement</a:t>
            </a:r>
          </a:p>
          <a:p>
            <a:r>
              <a:rPr lang="fr-CH" dirty="0" smtClean="0"/>
              <a:t>Pas de maladie associée </a:t>
            </a:r>
          </a:p>
          <a:p>
            <a:endParaRPr lang="fr-CH" dirty="0"/>
          </a:p>
        </p:txBody>
      </p:sp>
      <p:sp>
        <p:nvSpPr>
          <p:cNvPr id="62" name="Forme libre 61"/>
          <p:cNvSpPr/>
          <p:nvPr/>
        </p:nvSpPr>
        <p:spPr>
          <a:xfrm>
            <a:off x="1638820" y="2809053"/>
            <a:ext cx="1368148" cy="1163718"/>
          </a:xfrm>
          <a:custGeom>
            <a:avLst/>
            <a:gdLst>
              <a:gd name="connsiteX0" fmla="*/ 0 w 748472"/>
              <a:gd name="connsiteY0" fmla="*/ 101725 h 591172"/>
              <a:gd name="connsiteX1" fmla="*/ 53266 w 748472"/>
              <a:gd name="connsiteY1" fmla="*/ 83970 h 591172"/>
              <a:gd name="connsiteX2" fmla="*/ 97654 w 748472"/>
              <a:gd name="connsiteY2" fmla="*/ 66214 h 591172"/>
              <a:gd name="connsiteX3" fmla="*/ 150920 w 748472"/>
              <a:gd name="connsiteY3" fmla="*/ 57337 h 591172"/>
              <a:gd name="connsiteX4" fmla="*/ 195309 w 748472"/>
              <a:gd name="connsiteY4" fmla="*/ 48459 h 591172"/>
              <a:gd name="connsiteX5" fmla="*/ 275208 w 748472"/>
              <a:gd name="connsiteY5" fmla="*/ 30704 h 591172"/>
              <a:gd name="connsiteX6" fmla="*/ 328474 w 748472"/>
              <a:gd name="connsiteY6" fmla="*/ 21826 h 591172"/>
              <a:gd name="connsiteX7" fmla="*/ 399495 w 748472"/>
              <a:gd name="connsiteY7" fmla="*/ 4071 h 591172"/>
              <a:gd name="connsiteX8" fmla="*/ 514905 w 748472"/>
              <a:gd name="connsiteY8" fmla="*/ 12948 h 591172"/>
              <a:gd name="connsiteX9" fmla="*/ 506027 w 748472"/>
              <a:gd name="connsiteY9" fmla="*/ 92847 h 591172"/>
              <a:gd name="connsiteX10" fmla="*/ 470516 w 748472"/>
              <a:gd name="connsiteY10" fmla="*/ 101725 h 591172"/>
              <a:gd name="connsiteX11" fmla="*/ 408373 w 748472"/>
              <a:gd name="connsiteY11" fmla="*/ 119480 h 591172"/>
              <a:gd name="connsiteX12" fmla="*/ 346229 w 748472"/>
              <a:gd name="connsiteY12" fmla="*/ 128358 h 591172"/>
              <a:gd name="connsiteX13" fmla="*/ 310718 w 748472"/>
              <a:gd name="connsiteY13" fmla="*/ 146113 h 591172"/>
              <a:gd name="connsiteX14" fmla="*/ 275208 w 748472"/>
              <a:gd name="connsiteY14" fmla="*/ 154991 h 591172"/>
              <a:gd name="connsiteX15" fmla="*/ 248575 w 748472"/>
              <a:gd name="connsiteY15" fmla="*/ 163869 h 591172"/>
              <a:gd name="connsiteX16" fmla="*/ 213064 w 748472"/>
              <a:gd name="connsiteY16" fmla="*/ 172746 h 591172"/>
              <a:gd name="connsiteX17" fmla="*/ 150920 w 748472"/>
              <a:gd name="connsiteY17" fmla="*/ 190502 h 591172"/>
              <a:gd name="connsiteX18" fmla="*/ 97654 w 748472"/>
              <a:gd name="connsiteY18" fmla="*/ 217135 h 591172"/>
              <a:gd name="connsiteX19" fmla="*/ 35511 w 748472"/>
              <a:gd name="connsiteY19" fmla="*/ 243768 h 591172"/>
              <a:gd name="connsiteX20" fmla="*/ 26633 w 748472"/>
              <a:gd name="connsiteY20" fmla="*/ 332544 h 591172"/>
              <a:gd name="connsiteX21" fmla="*/ 53266 w 748472"/>
              <a:gd name="connsiteY21" fmla="*/ 341422 h 591172"/>
              <a:gd name="connsiteX22" fmla="*/ 79899 w 748472"/>
              <a:gd name="connsiteY22" fmla="*/ 359177 h 591172"/>
              <a:gd name="connsiteX23" fmla="*/ 230819 w 748472"/>
              <a:gd name="connsiteY23" fmla="*/ 350300 h 591172"/>
              <a:gd name="connsiteX24" fmla="*/ 292963 w 748472"/>
              <a:gd name="connsiteY24" fmla="*/ 323667 h 591172"/>
              <a:gd name="connsiteX25" fmla="*/ 372862 w 748472"/>
              <a:gd name="connsiteY25" fmla="*/ 297034 h 591172"/>
              <a:gd name="connsiteX26" fmla="*/ 399495 w 748472"/>
              <a:gd name="connsiteY26" fmla="*/ 288156 h 591172"/>
              <a:gd name="connsiteX27" fmla="*/ 435006 w 748472"/>
              <a:gd name="connsiteY27" fmla="*/ 270401 h 591172"/>
              <a:gd name="connsiteX28" fmla="*/ 497149 w 748472"/>
              <a:gd name="connsiteY28" fmla="*/ 252645 h 591172"/>
              <a:gd name="connsiteX29" fmla="*/ 523782 w 748472"/>
              <a:gd name="connsiteY29" fmla="*/ 243768 h 591172"/>
              <a:gd name="connsiteX30" fmla="*/ 736846 w 748472"/>
              <a:gd name="connsiteY30" fmla="*/ 305911 h 591172"/>
              <a:gd name="connsiteX31" fmla="*/ 710213 w 748472"/>
              <a:gd name="connsiteY31" fmla="*/ 323667 h 591172"/>
              <a:gd name="connsiteX32" fmla="*/ 701336 w 748472"/>
              <a:gd name="connsiteY32" fmla="*/ 350300 h 591172"/>
              <a:gd name="connsiteX33" fmla="*/ 674703 w 748472"/>
              <a:gd name="connsiteY33" fmla="*/ 359177 h 591172"/>
              <a:gd name="connsiteX34" fmla="*/ 612559 w 748472"/>
              <a:gd name="connsiteY34" fmla="*/ 385810 h 591172"/>
              <a:gd name="connsiteX35" fmla="*/ 585926 w 748472"/>
              <a:gd name="connsiteY35" fmla="*/ 403566 h 591172"/>
              <a:gd name="connsiteX36" fmla="*/ 550415 w 748472"/>
              <a:gd name="connsiteY36" fmla="*/ 412443 h 591172"/>
              <a:gd name="connsiteX37" fmla="*/ 488272 w 748472"/>
              <a:gd name="connsiteY37" fmla="*/ 430199 h 591172"/>
              <a:gd name="connsiteX38" fmla="*/ 390617 w 748472"/>
              <a:gd name="connsiteY38" fmla="*/ 439076 h 591172"/>
              <a:gd name="connsiteX39" fmla="*/ 319596 w 748472"/>
              <a:gd name="connsiteY39" fmla="*/ 447954 h 591172"/>
              <a:gd name="connsiteX40" fmla="*/ 106532 w 748472"/>
              <a:gd name="connsiteY40" fmla="*/ 483465 h 591172"/>
              <a:gd name="connsiteX41" fmla="*/ 97654 w 748472"/>
              <a:gd name="connsiteY41" fmla="*/ 518975 h 591172"/>
              <a:gd name="connsiteX42" fmla="*/ 115410 w 748472"/>
              <a:gd name="connsiteY42" fmla="*/ 563364 h 591172"/>
              <a:gd name="connsiteX43" fmla="*/ 186431 w 748472"/>
              <a:gd name="connsiteY43" fmla="*/ 589997 h 591172"/>
              <a:gd name="connsiteX44" fmla="*/ 559293 w 748472"/>
              <a:gd name="connsiteY44" fmla="*/ 589997 h 59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48472" h="591172">
                <a:moveTo>
                  <a:pt x="0" y="101725"/>
                </a:moveTo>
                <a:cubicBezTo>
                  <a:pt x="17755" y="95807"/>
                  <a:pt x="35677" y="90366"/>
                  <a:pt x="53266" y="83970"/>
                </a:cubicBezTo>
                <a:cubicBezTo>
                  <a:pt x="68242" y="78524"/>
                  <a:pt x="82280" y="70407"/>
                  <a:pt x="97654" y="66214"/>
                </a:cubicBezTo>
                <a:cubicBezTo>
                  <a:pt x="115020" y="61478"/>
                  <a:pt x="133210" y="60557"/>
                  <a:pt x="150920" y="57337"/>
                </a:cubicBezTo>
                <a:cubicBezTo>
                  <a:pt x="165766" y="54638"/>
                  <a:pt x="180579" y="51732"/>
                  <a:pt x="195309" y="48459"/>
                </a:cubicBezTo>
                <a:cubicBezTo>
                  <a:pt x="259448" y="34205"/>
                  <a:pt x="201553" y="44095"/>
                  <a:pt x="275208" y="30704"/>
                </a:cubicBezTo>
                <a:cubicBezTo>
                  <a:pt x="292918" y="27484"/>
                  <a:pt x="310873" y="25598"/>
                  <a:pt x="328474" y="21826"/>
                </a:cubicBezTo>
                <a:cubicBezTo>
                  <a:pt x="352335" y="16713"/>
                  <a:pt x="375821" y="9989"/>
                  <a:pt x="399495" y="4071"/>
                </a:cubicBezTo>
                <a:cubicBezTo>
                  <a:pt x="437965" y="7030"/>
                  <a:pt x="485264" y="-11753"/>
                  <a:pt x="514905" y="12948"/>
                </a:cubicBezTo>
                <a:cubicBezTo>
                  <a:pt x="535491" y="30103"/>
                  <a:pt x="518011" y="68879"/>
                  <a:pt x="506027" y="92847"/>
                </a:cubicBezTo>
                <a:cubicBezTo>
                  <a:pt x="500570" y="103760"/>
                  <a:pt x="482248" y="98373"/>
                  <a:pt x="470516" y="101725"/>
                </a:cubicBezTo>
                <a:cubicBezTo>
                  <a:pt x="437234" y="111235"/>
                  <a:pt x="446540" y="112541"/>
                  <a:pt x="408373" y="119480"/>
                </a:cubicBezTo>
                <a:cubicBezTo>
                  <a:pt x="387786" y="123223"/>
                  <a:pt x="366944" y="125399"/>
                  <a:pt x="346229" y="128358"/>
                </a:cubicBezTo>
                <a:cubicBezTo>
                  <a:pt x="334392" y="134276"/>
                  <a:pt x="323109" y="141466"/>
                  <a:pt x="310718" y="146113"/>
                </a:cubicBezTo>
                <a:cubicBezTo>
                  <a:pt x="299294" y="150397"/>
                  <a:pt x="286940" y="151639"/>
                  <a:pt x="275208" y="154991"/>
                </a:cubicBezTo>
                <a:cubicBezTo>
                  <a:pt x="266210" y="157562"/>
                  <a:pt x="257573" y="161298"/>
                  <a:pt x="248575" y="163869"/>
                </a:cubicBezTo>
                <a:cubicBezTo>
                  <a:pt x="236843" y="167221"/>
                  <a:pt x="224796" y="169394"/>
                  <a:pt x="213064" y="172746"/>
                </a:cubicBezTo>
                <a:cubicBezTo>
                  <a:pt x="123871" y="198229"/>
                  <a:pt x="261986" y="162735"/>
                  <a:pt x="150920" y="190502"/>
                </a:cubicBezTo>
                <a:cubicBezTo>
                  <a:pt x="74594" y="241385"/>
                  <a:pt x="171164" y="180380"/>
                  <a:pt x="97654" y="217135"/>
                </a:cubicBezTo>
                <a:cubicBezTo>
                  <a:pt x="36346" y="247789"/>
                  <a:pt x="109415" y="225291"/>
                  <a:pt x="35511" y="243768"/>
                </a:cubicBezTo>
                <a:cubicBezTo>
                  <a:pt x="27214" y="268659"/>
                  <a:pt x="4534" y="304921"/>
                  <a:pt x="26633" y="332544"/>
                </a:cubicBezTo>
                <a:cubicBezTo>
                  <a:pt x="32479" y="339851"/>
                  <a:pt x="44896" y="337237"/>
                  <a:pt x="53266" y="341422"/>
                </a:cubicBezTo>
                <a:cubicBezTo>
                  <a:pt x="62809" y="346194"/>
                  <a:pt x="71021" y="353259"/>
                  <a:pt x="79899" y="359177"/>
                </a:cubicBezTo>
                <a:cubicBezTo>
                  <a:pt x="130206" y="356218"/>
                  <a:pt x="180675" y="355314"/>
                  <a:pt x="230819" y="350300"/>
                </a:cubicBezTo>
                <a:cubicBezTo>
                  <a:pt x="249867" y="348395"/>
                  <a:pt x="277564" y="329827"/>
                  <a:pt x="292963" y="323667"/>
                </a:cubicBezTo>
                <a:cubicBezTo>
                  <a:pt x="293005" y="323650"/>
                  <a:pt x="359524" y="301480"/>
                  <a:pt x="372862" y="297034"/>
                </a:cubicBezTo>
                <a:cubicBezTo>
                  <a:pt x="381740" y="294075"/>
                  <a:pt x="391125" y="292341"/>
                  <a:pt x="399495" y="288156"/>
                </a:cubicBezTo>
                <a:cubicBezTo>
                  <a:pt x="411332" y="282238"/>
                  <a:pt x="422842" y="275614"/>
                  <a:pt x="435006" y="270401"/>
                </a:cubicBezTo>
                <a:cubicBezTo>
                  <a:pt x="456292" y="261279"/>
                  <a:pt x="474624" y="259081"/>
                  <a:pt x="497149" y="252645"/>
                </a:cubicBezTo>
                <a:cubicBezTo>
                  <a:pt x="506147" y="250074"/>
                  <a:pt x="514904" y="246727"/>
                  <a:pt x="523782" y="243768"/>
                </a:cubicBezTo>
                <a:cubicBezTo>
                  <a:pt x="593942" y="246574"/>
                  <a:pt x="799170" y="181263"/>
                  <a:pt x="736846" y="305911"/>
                </a:cubicBezTo>
                <a:cubicBezTo>
                  <a:pt x="732074" y="315454"/>
                  <a:pt x="719091" y="317748"/>
                  <a:pt x="710213" y="323667"/>
                </a:cubicBezTo>
                <a:cubicBezTo>
                  <a:pt x="707254" y="332545"/>
                  <a:pt x="707953" y="343683"/>
                  <a:pt x="701336" y="350300"/>
                </a:cubicBezTo>
                <a:cubicBezTo>
                  <a:pt x="694719" y="356917"/>
                  <a:pt x="683073" y="354992"/>
                  <a:pt x="674703" y="359177"/>
                </a:cubicBezTo>
                <a:cubicBezTo>
                  <a:pt x="613393" y="389832"/>
                  <a:pt x="686466" y="367335"/>
                  <a:pt x="612559" y="385810"/>
                </a:cubicBezTo>
                <a:cubicBezTo>
                  <a:pt x="603681" y="391729"/>
                  <a:pt x="595733" y="399363"/>
                  <a:pt x="585926" y="403566"/>
                </a:cubicBezTo>
                <a:cubicBezTo>
                  <a:pt x="574711" y="408372"/>
                  <a:pt x="562147" y="409091"/>
                  <a:pt x="550415" y="412443"/>
                </a:cubicBezTo>
                <a:cubicBezTo>
                  <a:pt x="526450" y="419290"/>
                  <a:pt x="514291" y="426730"/>
                  <a:pt x="488272" y="430199"/>
                </a:cubicBezTo>
                <a:cubicBezTo>
                  <a:pt x="455873" y="434519"/>
                  <a:pt x="423123" y="435654"/>
                  <a:pt x="390617" y="439076"/>
                </a:cubicBezTo>
                <a:cubicBezTo>
                  <a:pt x="366890" y="441574"/>
                  <a:pt x="343196" y="444458"/>
                  <a:pt x="319596" y="447954"/>
                </a:cubicBezTo>
                <a:cubicBezTo>
                  <a:pt x="170512" y="470041"/>
                  <a:pt x="197592" y="465252"/>
                  <a:pt x="106532" y="483465"/>
                </a:cubicBezTo>
                <a:cubicBezTo>
                  <a:pt x="103573" y="495302"/>
                  <a:pt x="96307" y="506849"/>
                  <a:pt x="97654" y="518975"/>
                </a:cubicBezTo>
                <a:cubicBezTo>
                  <a:pt x="99414" y="534814"/>
                  <a:pt x="106147" y="550396"/>
                  <a:pt x="115410" y="563364"/>
                </a:cubicBezTo>
                <a:cubicBezTo>
                  <a:pt x="128726" y="582006"/>
                  <a:pt x="168169" y="589608"/>
                  <a:pt x="186431" y="589997"/>
                </a:cubicBezTo>
                <a:cubicBezTo>
                  <a:pt x="310690" y="592641"/>
                  <a:pt x="435006" y="589997"/>
                  <a:pt x="559293" y="58999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15867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279010" y="2198523"/>
            <a:ext cx="2601058" cy="2412888"/>
            <a:chOff x="2258470" y="1957999"/>
            <a:chExt cx="2601058" cy="2412888"/>
          </a:xfrm>
        </p:grpSpPr>
        <p:sp>
          <p:nvSpPr>
            <p:cNvPr id="3" name="Étoile à 10 branches 2"/>
            <p:cNvSpPr/>
            <p:nvPr/>
          </p:nvSpPr>
          <p:spPr>
            <a:xfrm>
              <a:off x="2669699" y="2275312"/>
              <a:ext cx="1760329" cy="1809576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4361273" y="2927961"/>
              <a:ext cx="498255" cy="482554"/>
              <a:chOff x="2483768" y="1664312"/>
              <a:chExt cx="326106" cy="288032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e 4"/>
            <p:cNvGrpSpPr/>
            <p:nvPr/>
          </p:nvGrpSpPr>
          <p:grpSpPr>
            <a:xfrm rot="17026616">
              <a:off x="3655362" y="1965850"/>
              <a:ext cx="498255" cy="482554"/>
              <a:chOff x="2483768" y="1664312"/>
              <a:chExt cx="326106" cy="288032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e 5"/>
            <p:cNvGrpSpPr/>
            <p:nvPr/>
          </p:nvGrpSpPr>
          <p:grpSpPr>
            <a:xfrm rot="13262128">
              <a:off x="2446208" y="2315719"/>
              <a:ext cx="498255" cy="482554"/>
              <a:chOff x="2483768" y="1664312"/>
              <a:chExt cx="326106" cy="288032"/>
            </a:xfrm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e 6"/>
            <p:cNvGrpSpPr/>
            <p:nvPr/>
          </p:nvGrpSpPr>
          <p:grpSpPr>
            <a:xfrm rot="8759745">
              <a:off x="2485618" y="3513666"/>
              <a:ext cx="498255" cy="482554"/>
              <a:chOff x="2483768" y="1664312"/>
              <a:chExt cx="326106" cy="288032"/>
            </a:xfrm>
          </p:grpSpPr>
          <p:cxnSp>
            <p:nvCxnSpPr>
              <p:cNvPr id="28" name="Connecteur droit 27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e 7"/>
            <p:cNvGrpSpPr/>
            <p:nvPr/>
          </p:nvGrpSpPr>
          <p:grpSpPr>
            <a:xfrm rot="4028727">
              <a:off x="3629933" y="3880483"/>
              <a:ext cx="498255" cy="482554"/>
              <a:chOff x="2483768" y="1664312"/>
              <a:chExt cx="326106" cy="288032"/>
            </a:xfrm>
          </p:grpSpPr>
          <p:cxnSp>
            <p:nvCxnSpPr>
              <p:cNvPr id="24" name="Connecteur droit 23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e 8"/>
            <p:cNvGrpSpPr/>
            <p:nvPr/>
          </p:nvGrpSpPr>
          <p:grpSpPr>
            <a:xfrm>
              <a:off x="4198156" y="2400446"/>
              <a:ext cx="434822" cy="319488"/>
              <a:chOff x="4198156" y="2400446"/>
              <a:chExt cx="434822" cy="319488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4403466" y="2400446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23" name="Connecteur droit 22"/>
              <p:cNvCxnSpPr>
                <a:stCxn id="22" idx="3"/>
              </p:cNvCxnSpPr>
              <p:nvPr/>
            </p:nvCxnSpPr>
            <p:spPr>
              <a:xfrm flipH="1">
                <a:off x="4198156" y="2556322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e 9"/>
            <p:cNvGrpSpPr/>
            <p:nvPr/>
          </p:nvGrpSpPr>
          <p:grpSpPr>
            <a:xfrm rot="16200000">
              <a:off x="2967987" y="2051697"/>
              <a:ext cx="434822" cy="319488"/>
              <a:chOff x="4198156" y="2400446"/>
              <a:chExt cx="434822" cy="319488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4403466" y="2400446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21" name="Connecteur droit 20"/>
              <p:cNvCxnSpPr>
                <a:stCxn id="20" idx="3"/>
              </p:cNvCxnSpPr>
              <p:nvPr/>
            </p:nvCxnSpPr>
            <p:spPr>
              <a:xfrm flipH="1">
                <a:off x="4198156" y="2556322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e 10"/>
            <p:cNvGrpSpPr/>
            <p:nvPr/>
          </p:nvGrpSpPr>
          <p:grpSpPr>
            <a:xfrm rot="12713970">
              <a:off x="2258470" y="3000265"/>
              <a:ext cx="434822" cy="319488"/>
              <a:chOff x="4198156" y="2400446"/>
              <a:chExt cx="434822" cy="319488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4403466" y="2400446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19" name="Connecteur droit 18"/>
              <p:cNvCxnSpPr>
                <a:stCxn id="18" idx="3"/>
              </p:cNvCxnSpPr>
              <p:nvPr/>
            </p:nvCxnSpPr>
            <p:spPr>
              <a:xfrm flipH="1">
                <a:off x="4198156" y="2556322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e 11"/>
            <p:cNvGrpSpPr/>
            <p:nvPr/>
          </p:nvGrpSpPr>
          <p:grpSpPr>
            <a:xfrm rot="8727436">
              <a:off x="3005374" y="4030438"/>
              <a:ext cx="434822" cy="319488"/>
              <a:chOff x="4198156" y="2400446"/>
              <a:chExt cx="434822" cy="319488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4403466" y="2400446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17" name="Connecteur droit 16"/>
              <p:cNvCxnSpPr>
                <a:stCxn id="16" idx="3"/>
              </p:cNvCxnSpPr>
              <p:nvPr/>
            </p:nvCxnSpPr>
            <p:spPr>
              <a:xfrm flipH="1">
                <a:off x="4198156" y="2556322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e 12"/>
            <p:cNvGrpSpPr/>
            <p:nvPr/>
          </p:nvGrpSpPr>
          <p:grpSpPr>
            <a:xfrm rot="4234108">
              <a:off x="4182025" y="3652529"/>
              <a:ext cx="434822" cy="319488"/>
              <a:chOff x="4198156" y="2400446"/>
              <a:chExt cx="434822" cy="319488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4403466" y="2400446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15" name="Connecteur droit 14"/>
              <p:cNvCxnSpPr>
                <a:stCxn id="14" idx="3"/>
              </p:cNvCxnSpPr>
              <p:nvPr/>
            </p:nvCxnSpPr>
            <p:spPr>
              <a:xfrm flipH="1">
                <a:off x="4198156" y="2556322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ZoneTexte 43"/>
          <p:cNvSpPr txBox="1"/>
          <p:nvPr/>
        </p:nvSpPr>
        <p:spPr>
          <a:xfrm>
            <a:off x="1109709" y="342072"/>
            <a:ext cx="47019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800" dirty="0" smtClean="0"/>
              <a:t>Les virus de la grippe de type A</a:t>
            </a:r>
            <a:endParaRPr lang="fr-CH" sz="2800" dirty="0"/>
          </a:p>
        </p:txBody>
      </p:sp>
      <p:sp>
        <p:nvSpPr>
          <p:cNvPr id="45" name="ZoneTexte 44"/>
          <p:cNvSpPr txBox="1"/>
          <p:nvPr/>
        </p:nvSpPr>
        <p:spPr>
          <a:xfrm>
            <a:off x="2802082" y="191157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HA</a:t>
            </a:r>
            <a:endParaRPr lang="fr-CH" dirty="0"/>
          </a:p>
        </p:txBody>
      </p:sp>
      <p:sp>
        <p:nvSpPr>
          <p:cNvPr id="46" name="ZoneTexte 45"/>
          <p:cNvSpPr txBox="1"/>
          <p:nvPr/>
        </p:nvSpPr>
        <p:spPr>
          <a:xfrm>
            <a:off x="1713551" y="193043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NA</a:t>
            </a:r>
            <a:endParaRPr lang="fr-CH" dirty="0"/>
          </a:p>
        </p:txBody>
      </p:sp>
      <p:sp>
        <p:nvSpPr>
          <p:cNvPr id="47" name="ZoneTexte 46"/>
          <p:cNvSpPr txBox="1"/>
          <p:nvPr/>
        </p:nvSpPr>
        <p:spPr>
          <a:xfrm>
            <a:off x="4474346" y="2464066"/>
            <a:ext cx="348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HA, NA = protéines virales externes</a:t>
            </a:r>
            <a:endParaRPr lang="fr-CH" dirty="0"/>
          </a:p>
        </p:txBody>
      </p:sp>
      <p:sp>
        <p:nvSpPr>
          <p:cNvPr id="48" name="ZoneTexte 47"/>
          <p:cNvSpPr txBox="1"/>
          <p:nvPr/>
        </p:nvSpPr>
        <p:spPr>
          <a:xfrm>
            <a:off x="4474346" y="3417189"/>
            <a:ext cx="3924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Rôle dans: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entrée virus </a:t>
            </a:r>
            <a:r>
              <a:rPr lang="fr-CH" dirty="0" err="1" smtClean="0"/>
              <a:t>ds</a:t>
            </a:r>
            <a:r>
              <a:rPr lang="fr-CH" dirty="0" smtClean="0"/>
              <a:t> cellule (</a:t>
            </a:r>
            <a:r>
              <a:rPr lang="fr-CH" dirty="0"/>
              <a:t>HA</a:t>
            </a:r>
            <a:r>
              <a:rPr lang="fr-CH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détachement  virus de la cellule (NA)</a:t>
            </a:r>
            <a:endParaRPr lang="fr-CH" dirty="0"/>
          </a:p>
        </p:txBody>
      </p:sp>
    </p:spTree>
    <p:extLst>
      <p:ext uri="{BB962C8B-B14F-4D97-AF65-F5344CB8AC3E}">
        <p14:creationId xmlns="" xmlns:p14="http://schemas.microsoft.com/office/powerpoint/2010/main" val="390561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99510" y="3287029"/>
            <a:ext cx="153239" cy="2667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0" name="Connecteur droit 9"/>
          <p:cNvCxnSpPr>
            <a:stCxn id="9" idx="3"/>
          </p:cNvCxnSpPr>
          <p:nvPr/>
        </p:nvCxnSpPr>
        <p:spPr>
          <a:xfrm flipV="1">
            <a:off x="2952749" y="3420399"/>
            <a:ext cx="266700" cy="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219448" y="1957519"/>
            <a:ext cx="2559913" cy="29385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2" name="Ellipse 11"/>
          <p:cNvSpPr/>
          <p:nvPr/>
        </p:nvSpPr>
        <p:spPr>
          <a:xfrm>
            <a:off x="4589707" y="3320689"/>
            <a:ext cx="648070" cy="9373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3928846" y="2702048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Cellule</a:t>
            </a:r>
            <a:endParaRPr lang="fr-CH" dirty="0"/>
          </a:p>
        </p:txBody>
      </p:sp>
      <p:sp>
        <p:nvSpPr>
          <p:cNvPr id="21" name="Rectangle 20"/>
          <p:cNvSpPr/>
          <p:nvPr/>
        </p:nvSpPr>
        <p:spPr>
          <a:xfrm rot="10800000">
            <a:off x="6143235" y="3302477"/>
            <a:ext cx="152790" cy="2667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2" name="Connecteur droit 21"/>
          <p:cNvCxnSpPr/>
          <p:nvPr/>
        </p:nvCxnSpPr>
        <p:spPr>
          <a:xfrm flipH="1" flipV="1">
            <a:off x="5800725" y="3435850"/>
            <a:ext cx="342510" cy="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e 150"/>
          <p:cNvGrpSpPr/>
          <p:nvPr/>
        </p:nvGrpSpPr>
        <p:grpSpPr>
          <a:xfrm>
            <a:off x="937718" y="2645206"/>
            <a:ext cx="1743503" cy="1523562"/>
            <a:chOff x="937718" y="2645206"/>
            <a:chExt cx="1743503" cy="1523562"/>
          </a:xfrm>
        </p:grpSpPr>
        <p:grpSp>
          <p:nvGrpSpPr>
            <p:cNvPr id="74" name="Groupe 73"/>
            <p:cNvGrpSpPr/>
            <p:nvPr/>
          </p:nvGrpSpPr>
          <p:grpSpPr>
            <a:xfrm rot="17240503">
              <a:off x="1907713" y="2696594"/>
              <a:ext cx="326106" cy="288032"/>
              <a:chOff x="2483768" y="1664312"/>
              <a:chExt cx="326106" cy="288032"/>
            </a:xfrm>
          </p:grpSpPr>
          <p:cxnSp>
            <p:nvCxnSpPr>
              <p:cNvPr id="75" name="Connecteur droit 74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e 108"/>
            <p:cNvGrpSpPr/>
            <p:nvPr/>
          </p:nvGrpSpPr>
          <p:grpSpPr>
            <a:xfrm>
              <a:off x="937718" y="2645206"/>
              <a:ext cx="1743503" cy="1523562"/>
              <a:chOff x="1052018" y="2635681"/>
              <a:chExt cx="1743503" cy="1523562"/>
            </a:xfrm>
          </p:grpSpPr>
          <p:sp>
            <p:nvSpPr>
              <p:cNvPr id="3" name="Étoile à 10 branches 2"/>
              <p:cNvSpPr/>
              <p:nvPr/>
            </p:nvSpPr>
            <p:spPr>
              <a:xfrm>
                <a:off x="1367813" y="2886713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4" name="Groupe 3"/>
              <p:cNvGrpSpPr/>
              <p:nvPr/>
            </p:nvGrpSpPr>
            <p:grpSpPr>
              <a:xfrm>
                <a:off x="2469415" y="3276328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5" name="Connecteur droit 4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Connecteur droit 5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necteur droit 6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necteur droit 7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e 78"/>
              <p:cNvGrpSpPr/>
              <p:nvPr/>
            </p:nvGrpSpPr>
            <p:grpSpPr>
              <a:xfrm rot="13581340">
                <a:off x="1251759" y="2904918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80" name="Connecteur droit 79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cteur droit 80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cteur droit 81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cteur droit 82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e 83"/>
              <p:cNvGrpSpPr/>
              <p:nvPr/>
            </p:nvGrpSpPr>
            <p:grpSpPr>
              <a:xfrm rot="8985777">
                <a:off x="1199234" y="3638589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85" name="Connecteur droit 84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Connecteur droit 85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necteur droit 86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Connecteur droit 87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e 88"/>
              <p:cNvGrpSpPr/>
              <p:nvPr/>
            </p:nvGrpSpPr>
            <p:grpSpPr>
              <a:xfrm rot="4406699">
                <a:off x="1974991" y="3852174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90" name="Connecteur droit 89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Connecteur droit 90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Connecteur droit 91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cteur droit 92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e 95"/>
              <p:cNvGrpSpPr/>
              <p:nvPr/>
            </p:nvGrpSpPr>
            <p:grpSpPr>
              <a:xfrm>
                <a:off x="2325960" y="2911205"/>
                <a:ext cx="320066" cy="228178"/>
                <a:chOff x="2070745" y="1866209"/>
                <a:chExt cx="434822" cy="319488"/>
              </a:xfrm>
            </p:grpSpPr>
            <p:sp>
              <p:nvSpPr>
                <p:cNvPr id="94" name="Ellipse 93"/>
                <p:cNvSpPr/>
                <p:nvPr/>
              </p:nvSpPr>
              <p:spPr>
                <a:xfrm>
                  <a:off x="2276055" y="1866209"/>
                  <a:ext cx="229512" cy="18262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cxnSp>
              <p:nvCxnSpPr>
                <p:cNvPr id="95" name="Connecteur droit 94"/>
                <p:cNvCxnSpPr>
                  <a:stCxn id="94" idx="3"/>
                </p:cNvCxnSpPr>
                <p:nvPr/>
              </p:nvCxnSpPr>
              <p:spPr>
                <a:xfrm flipH="1">
                  <a:off x="2070745" y="2022085"/>
                  <a:ext cx="238921" cy="16361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e 96"/>
              <p:cNvGrpSpPr/>
              <p:nvPr/>
            </p:nvGrpSpPr>
            <p:grpSpPr>
              <a:xfrm rot="16939783">
                <a:off x="1544416" y="2681625"/>
                <a:ext cx="320066" cy="228178"/>
                <a:chOff x="2070745" y="1866209"/>
                <a:chExt cx="434822" cy="319488"/>
              </a:xfrm>
            </p:grpSpPr>
            <p:sp>
              <p:nvSpPr>
                <p:cNvPr id="98" name="Ellipse 97"/>
                <p:cNvSpPr/>
                <p:nvPr/>
              </p:nvSpPr>
              <p:spPr>
                <a:xfrm>
                  <a:off x="2276055" y="1866209"/>
                  <a:ext cx="229512" cy="18262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cxnSp>
              <p:nvCxnSpPr>
                <p:cNvPr id="99" name="Connecteur droit 98"/>
                <p:cNvCxnSpPr>
                  <a:stCxn id="98" idx="3"/>
                </p:cNvCxnSpPr>
                <p:nvPr/>
              </p:nvCxnSpPr>
              <p:spPr>
                <a:xfrm flipH="1">
                  <a:off x="2070745" y="2022085"/>
                  <a:ext cx="238921" cy="16361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e 99"/>
              <p:cNvGrpSpPr/>
              <p:nvPr/>
            </p:nvGrpSpPr>
            <p:grpSpPr>
              <a:xfrm rot="12426448">
                <a:off x="1052018" y="3312684"/>
                <a:ext cx="320066" cy="228178"/>
                <a:chOff x="2070745" y="1866209"/>
                <a:chExt cx="434822" cy="319488"/>
              </a:xfrm>
            </p:grpSpPr>
            <p:sp>
              <p:nvSpPr>
                <p:cNvPr id="101" name="Ellipse 100"/>
                <p:cNvSpPr/>
                <p:nvPr/>
              </p:nvSpPr>
              <p:spPr>
                <a:xfrm>
                  <a:off x="2276055" y="1866209"/>
                  <a:ext cx="229512" cy="18262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cxnSp>
              <p:nvCxnSpPr>
                <p:cNvPr id="102" name="Connecteur droit 101"/>
                <p:cNvCxnSpPr>
                  <a:stCxn id="101" idx="3"/>
                </p:cNvCxnSpPr>
                <p:nvPr/>
              </p:nvCxnSpPr>
              <p:spPr>
                <a:xfrm flipH="1">
                  <a:off x="2070745" y="2022085"/>
                  <a:ext cx="238921" cy="16361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e 102"/>
              <p:cNvGrpSpPr/>
              <p:nvPr/>
            </p:nvGrpSpPr>
            <p:grpSpPr>
              <a:xfrm rot="8996712">
                <a:off x="1553492" y="3917052"/>
                <a:ext cx="320066" cy="228178"/>
                <a:chOff x="2070745" y="1866209"/>
                <a:chExt cx="434822" cy="319488"/>
              </a:xfrm>
            </p:grpSpPr>
            <p:sp>
              <p:nvSpPr>
                <p:cNvPr id="104" name="Ellipse 103"/>
                <p:cNvSpPr/>
                <p:nvPr/>
              </p:nvSpPr>
              <p:spPr>
                <a:xfrm>
                  <a:off x="2276055" y="1866209"/>
                  <a:ext cx="229512" cy="18262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cxnSp>
              <p:nvCxnSpPr>
                <p:cNvPr id="105" name="Connecteur droit 104"/>
                <p:cNvCxnSpPr>
                  <a:stCxn id="104" idx="3"/>
                </p:cNvCxnSpPr>
                <p:nvPr/>
              </p:nvCxnSpPr>
              <p:spPr>
                <a:xfrm flipH="1">
                  <a:off x="2070745" y="2022085"/>
                  <a:ext cx="238921" cy="16361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e 105"/>
              <p:cNvGrpSpPr/>
              <p:nvPr/>
            </p:nvGrpSpPr>
            <p:grpSpPr>
              <a:xfrm rot="3762064">
                <a:off x="2365372" y="3658210"/>
                <a:ext cx="320066" cy="228178"/>
                <a:chOff x="2070745" y="1866209"/>
                <a:chExt cx="434822" cy="319488"/>
              </a:xfrm>
            </p:grpSpPr>
            <p:sp>
              <p:nvSpPr>
                <p:cNvPr id="107" name="Ellipse 106"/>
                <p:cNvSpPr/>
                <p:nvPr/>
              </p:nvSpPr>
              <p:spPr>
                <a:xfrm>
                  <a:off x="2276055" y="1866209"/>
                  <a:ext cx="229512" cy="18262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cxnSp>
              <p:nvCxnSpPr>
                <p:cNvPr id="108" name="Connecteur droit 107"/>
                <p:cNvCxnSpPr>
                  <a:stCxn id="107" idx="3"/>
                </p:cNvCxnSpPr>
                <p:nvPr/>
              </p:nvCxnSpPr>
              <p:spPr>
                <a:xfrm flipH="1">
                  <a:off x="2070745" y="2022085"/>
                  <a:ext cx="238921" cy="16361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2" name="Groupe 151"/>
          <p:cNvGrpSpPr/>
          <p:nvPr/>
        </p:nvGrpSpPr>
        <p:grpSpPr>
          <a:xfrm>
            <a:off x="1166423" y="2622157"/>
            <a:ext cx="1743503" cy="1523562"/>
            <a:chOff x="937718" y="2645206"/>
            <a:chExt cx="1743503" cy="1523562"/>
          </a:xfrm>
        </p:grpSpPr>
        <p:grpSp>
          <p:nvGrpSpPr>
            <p:cNvPr id="153" name="Groupe 152"/>
            <p:cNvGrpSpPr/>
            <p:nvPr/>
          </p:nvGrpSpPr>
          <p:grpSpPr>
            <a:xfrm rot="17240503">
              <a:off x="1907713" y="2696594"/>
              <a:ext cx="326106" cy="288032"/>
              <a:chOff x="2483768" y="1664312"/>
              <a:chExt cx="326106" cy="288032"/>
            </a:xfrm>
          </p:grpSpPr>
          <p:cxnSp>
            <p:nvCxnSpPr>
              <p:cNvPr id="191" name="Connecteur droit 190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necteur droit 191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Connecteur droit 192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Connecteur droit 193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e 153"/>
            <p:cNvGrpSpPr/>
            <p:nvPr/>
          </p:nvGrpSpPr>
          <p:grpSpPr>
            <a:xfrm>
              <a:off x="937718" y="2645206"/>
              <a:ext cx="1743503" cy="1523562"/>
              <a:chOff x="1052018" y="2635681"/>
              <a:chExt cx="1743503" cy="1523562"/>
            </a:xfrm>
          </p:grpSpPr>
          <p:sp>
            <p:nvSpPr>
              <p:cNvPr id="155" name="Étoile à 10 branches 154"/>
              <p:cNvSpPr/>
              <p:nvPr/>
            </p:nvSpPr>
            <p:spPr>
              <a:xfrm>
                <a:off x="1367813" y="2886713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156" name="Groupe 155"/>
              <p:cNvGrpSpPr/>
              <p:nvPr/>
            </p:nvGrpSpPr>
            <p:grpSpPr>
              <a:xfrm>
                <a:off x="2469415" y="3276328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187" name="Connecteur droit 186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Connecteur droit 187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Connecteur droit 188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Connecteur droit 189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Groupe 156"/>
              <p:cNvGrpSpPr/>
              <p:nvPr/>
            </p:nvGrpSpPr>
            <p:grpSpPr>
              <a:xfrm rot="13581340">
                <a:off x="1251759" y="2904918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183" name="Connecteur droit 182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Connecteur droit 183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Connecteur droit 184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Connecteur droit 185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" name="Groupe 157"/>
              <p:cNvGrpSpPr/>
              <p:nvPr/>
            </p:nvGrpSpPr>
            <p:grpSpPr>
              <a:xfrm rot="8985777">
                <a:off x="1199234" y="3638589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179" name="Connecteur droit 178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Connecteur droit 179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Connecteur droit 180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Connecteur droit 181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e 158"/>
              <p:cNvGrpSpPr/>
              <p:nvPr/>
            </p:nvGrpSpPr>
            <p:grpSpPr>
              <a:xfrm rot="4406699">
                <a:off x="1974991" y="3852174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175" name="Connecteur droit 174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Connecteur droit 175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Connecteur droit 176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Connecteur droit 177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e 159"/>
              <p:cNvGrpSpPr/>
              <p:nvPr/>
            </p:nvGrpSpPr>
            <p:grpSpPr>
              <a:xfrm>
                <a:off x="2325960" y="2911205"/>
                <a:ext cx="320066" cy="228178"/>
                <a:chOff x="2070745" y="1866209"/>
                <a:chExt cx="434822" cy="319488"/>
              </a:xfrm>
            </p:grpSpPr>
            <p:sp>
              <p:nvSpPr>
                <p:cNvPr id="173" name="Ellipse 172"/>
                <p:cNvSpPr/>
                <p:nvPr/>
              </p:nvSpPr>
              <p:spPr>
                <a:xfrm>
                  <a:off x="2276055" y="1866209"/>
                  <a:ext cx="229512" cy="18262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cxnSp>
              <p:nvCxnSpPr>
                <p:cNvPr id="174" name="Connecteur droit 173"/>
                <p:cNvCxnSpPr>
                  <a:stCxn id="173" idx="3"/>
                </p:cNvCxnSpPr>
                <p:nvPr/>
              </p:nvCxnSpPr>
              <p:spPr>
                <a:xfrm flipH="1">
                  <a:off x="2070745" y="2022085"/>
                  <a:ext cx="238921" cy="16361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Groupe 160"/>
              <p:cNvGrpSpPr/>
              <p:nvPr/>
            </p:nvGrpSpPr>
            <p:grpSpPr>
              <a:xfrm rot="16939783">
                <a:off x="1544416" y="2681625"/>
                <a:ext cx="320066" cy="228178"/>
                <a:chOff x="2070745" y="1866209"/>
                <a:chExt cx="434822" cy="319488"/>
              </a:xfrm>
            </p:grpSpPr>
            <p:sp>
              <p:nvSpPr>
                <p:cNvPr id="171" name="Ellipse 170"/>
                <p:cNvSpPr/>
                <p:nvPr/>
              </p:nvSpPr>
              <p:spPr>
                <a:xfrm>
                  <a:off x="2276055" y="1866209"/>
                  <a:ext cx="229512" cy="18262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cxnSp>
              <p:nvCxnSpPr>
                <p:cNvPr id="172" name="Connecteur droit 171"/>
                <p:cNvCxnSpPr>
                  <a:stCxn id="171" idx="3"/>
                </p:cNvCxnSpPr>
                <p:nvPr/>
              </p:nvCxnSpPr>
              <p:spPr>
                <a:xfrm flipH="1">
                  <a:off x="2070745" y="2022085"/>
                  <a:ext cx="238921" cy="16361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e 161"/>
              <p:cNvGrpSpPr/>
              <p:nvPr/>
            </p:nvGrpSpPr>
            <p:grpSpPr>
              <a:xfrm rot="12426448">
                <a:off x="1052018" y="3312684"/>
                <a:ext cx="320066" cy="228178"/>
                <a:chOff x="2070745" y="1866209"/>
                <a:chExt cx="434822" cy="319488"/>
              </a:xfrm>
            </p:grpSpPr>
            <p:sp>
              <p:nvSpPr>
                <p:cNvPr id="169" name="Ellipse 168"/>
                <p:cNvSpPr/>
                <p:nvPr/>
              </p:nvSpPr>
              <p:spPr>
                <a:xfrm>
                  <a:off x="2276055" y="1866209"/>
                  <a:ext cx="229512" cy="18262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cxnSp>
              <p:nvCxnSpPr>
                <p:cNvPr id="170" name="Connecteur droit 169"/>
                <p:cNvCxnSpPr>
                  <a:stCxn id="169" idx="3"/>
                </p:cNvCxnSpPr>
                <p:nvPr/>
              </p:nvCxnSpPr>
              <p:spPr>
                <a:xfrm flipH="1">
                  <a:off x="2070745" y="2022085"/>
                  <a:ext cx="238921" cy="16361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e 162"/>
              <p:cNvGrpSpPr/>
              <p:nvPr/>
            </p:nvGrpSpPr>
            <p:grpSpPr>
              <a:xfrm rot="8996712">
                <a:off x="1553492" y="3917052"/>
                <a:ext cx="320066" cy="228178"/>
                <a:chOff x="2070745" y="1866209"/>
                <a:chExt cx="434822" cy="319488"/>
              </a:xfrm>
            </p:grpSpPr>
            <p:sp>
              <p:nvSpPr>
                <p:cNvPr id="167" name="Ellipse 166"/>
                <p:cNvSpPr/>
                <p:nvPr/>
              </p:nvSpPr>
              <p:spPr>
                <a:xfrm>
                  <a:off x="2276055" y="1866209"/>
                  <a:ext cx="229512" cy="18262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cxnSp>
              <p:nvCxnSpPr>
                <p:cNvPr id="168" name="Connecteur droit 167"/>
                <p:cNvCxnSpPr>
                  <a:stCxn id="167" idx="3"/>
                </p:cNvCxnSpPr>
                <p:nvPr/>
              </p:nvCxnSpPr>
              <p:spPr>
                <a:xfrm flipH="1">
                  <a:off x="2070745" y="2022085"/>
                  <a:ext cx="238921" cy="16361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e 163"/>
              <p:cNvGrpSpPr/>
              <p:nvPr/>
            </p:nvGrpSpPr>
            <p:grpSpPr>
              <a:xfrm rot="3762064">
                <a:off x="2365372" y="3658210"/>
                <a:ext cx="320066" cy="228178"/>
                <a:chOff x="2070745" y="1866209"/>
                <a:chExt cx="434822" cy="319488"/>
              </a:xfrm>
            </p:grpSpPr>
            <p:sp>
              <p:nvSpPr>
                <p:cNvPr id="165" name="Ellipse 164"/>
                <p:cNvSpPr/>
                <p:nvPr/>
              </p:nvSpPr>
              <p:spPr>
                <a:xfrm>
                  <a:off x="2276055" y="1866209"/>
                  <a:ext cx="229512" cy="18262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cxnSp>
              <p:nvCxnSpPr>
                <p:cNvPr id="166" name="Connecteur droit 165"/>
                <p:cNvCxnSpPr>
                  <a:stCxn id="165" idx="3"/>
                </p:cNvCxnSpPr>
                <p:nvPr/>
              </p:nvCxnSpPr>
              <p:spPr>
                <a:xfrm flipH="1">
                  <a:off x="2070745" y="2022085"/>
                  <a:ext cx="238921" cy="16361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5" name="ZoneTexte 194"/>
          <p:cNvSpPr txBox="1"/>
          <p:nvPr/>
        </p:nvSpPr>
        <p:spPr>
          <a:xfrm>
            <a:off x="2087026" y="1718711"/>
            <a:ext cx="1289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HA effectue</a:t>
            </a:r>
          </a:p>
          <a:p>
            <a:r>
              <a:rPr lang="fr-CH" dirty="0" smtClean="0"/>
              <a:t>la liaison au</a:t>
            </a:r>
          </a:p>
          <a:p>
            <a:r>
              <a:rPr lang="fr-CH" dirty="0" smtClean="0"/>
              <a:t>récepteur</a:t>
            </a:r>
            <a:endParaRPr lang="fr-CH" dirty="0"/>
          </a:p>
        </p:txBody>
      </p:sp>
      <p:sp>
        <p:nvSpPr>
          <p:cNvPr id="196" name="ZoneTexte 195"/>
          <p:cNvSpPr txBox="1"/>
          <p:nvPr/>
        </p:nvSpPr>
        <p:spPr>
          <a:xfrm>
            <a:off x="2177790" y="5010150"/>
            <a:ext cx="1631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smtClean="0">
                <a:solidFill>
                  <a:srgbClr val="FF0000"/>
                </a:solidFill>
              </a:rPr>
              <a:t>Liaison très</a:t>
            </a:r>
          </a:p>
          <a:p>
            <a:r>
              <a:rPr lang="fr-CH" sz="2400" b="1" dirty="0" smtClean="0">
                <a:solidFill>
                  <a:srgbClr val="FF0000"/>
                </a:solidFill>
              </a:rPr>
              <a:t> spécifique</a:t>
            </a:r>
            <a:endParaRPr lang="fr-CH" sz="2400" b="1" dirty="0">
              <a:solidFill>
                <a:srgbClr val="FF0000"/>
              </a:solidFill>
            </a:endParaRPr>
          </a:p>
        </p:txBody>
      </p:sp>
      <p:grpSp>
        <p:nvGrpSpPr>
          <p:cNvPr id="205" name="Groupe 204"/>
          <p:cNvGrpSpPr/>
          <p:nvPr/>
        </p:nvGrpSpPr>
        <p:grpSpPr>
          <a:xfrm>
            <a:off x="1474501" y="1515333"/>
            <a:ext cx="2462734" cy="1942072"/>
            <a:chOff x="1474501" y="1515333"/>
            <a:chExt cx="2462734" cy="1942072"/>
          </a:xfrm>
        </p:grpSpPr>
        <p:cxnSp>
          <p:nvCxnSpPr>
            <p:cNvPr id="200" name="Connecteur droit avec flèche 199"/>
            <p:cNvCxnSpPr/>
            <p:nvPr/>
          </p:nvCxnSpPr>
          <p:spPr>
            <a:xfrm flipH="1">
              <a:off x="2885652" y="2104231"/>
              <a:ext cx="266699" cy="13344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ZoneTexte 200"/>
            <p:cNvSpPr txBox="1"/>
            <p:nvPr/>
          </p:nvSpPr>
          <p:spPr>
            <a:xfrm>
              <a:off x="2790318" y="1515333"/>
              <a:ext cx="11469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Récepteur</a:t>
              </a:r>
            </a:p>
            <a:p>
              <a:r>
                <a:rPr lang="fr-CH" dirty="0" smtClean="0"/>
                <a:t>cellulaire</a:t>
              </a:r>
              <a:endParaRPr lang="fr-CH" dirty="0"/>
            </a:p>
          </p:txBody>
        </p:sp>
        <p:cxnSp>
          <p:nvCxnSpPr>
            <p:cNvPr id="202" name="Connecteur droit avec flèche 201"/>
            <p:cNvCxnSpPr/>
            <p:nvPr/>
          </p:nvCxnSpPr>
          <p:spPr>
            <a:xfrm>
              <a:off x="1932158" y="1957519"/>
              <a:ext cx="651265" cy="14998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ZoneTexte 203"/>
            <p:cNvSpPr txBox="1"/>
            <p:nvPr/>
          </p:nvSpPr>
          <p:spPr>
            <a:xfrm>
              <a:off x="1474501" y="1734899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HA</a:t>
              </a:r>
              <a:endParaRPr lang="fr-CH" dirty="0"/>
            </a:p>
          </p:txBody>
        </p:sp>
      </p:grpSp>
      <p:grpSp>
        <p:nvGrpSpPr>
          <p:cNvPr id="110" name="Groupe 109"/>
          <p:cNvGrpSpPr/>
          <p:nvPr/>
        </p:nvGrpSpPr>
        <p:grpSpPr>
          <a:xfrm rot="18775196">
            <a:off x="3897692" y="2498254"/>
            <a:ext cx="1743503" cy="1523562"/>
            <a:chOff x="937718" y="2645206"/>
            <a:chExt cx="1743503" cy="1523562"/>
          </a:xfrm>
        </p:grpSpPr>
        <p:grpSp>
          <p:nvGrpSpPr>
            <p:cNvPr id="111" name="Groupe 110"/>
            <p:cNvGrpSpPr/>
            <p:nvPr/>
          </p:nvGrpSpPr>
          <p:grpSpPr>
            <a:xfrm rot="17240503">
              <a:off x="1907713" y="2696594"/>
              <a:ext cx="326106" cy="288032"/>
              <a:chOff x="2483768" y="1664312"/>
              <a:chExt cx="326106" cy="288032"/>
            </a:xfrm>
          </p:grpSpPr>
          <p:cxnSp>
            <p:nvCxnSpPr>
              <p:cNvPr id="150" name="Connecteur droit 149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necteur droit 196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cteur droit 197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necteur droit 198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e 111"/>
            <p:cNvGrpSpPr/>
            <p:nvPr/>
          </p:nvGrpSpPr>
          <p:grpSpPr>
            <a:xfrm>
              <a:off x="937718" y="2645206"/>
              <a:ext cx="1743503" cy="1523562"/>
              <a:chOff x="1052018" y="2635681"/>
              <a:chExt cx="1743503" cy="1523562"/>
            </a:xfrm>
          </p:grpSpPr>
          <p:sp>
            <p:nvSpPr>
              <p:cNvPr id="114" name="Étoile à 10 branches 113"/>
              <p:cNvSpPr/>
              <p:nvPr/>
            </p:nvSpPr>
            <p:spPr>
              <a:xfrm>
                <a:off x="1367813" y="2886713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115" name="Groupe 114"/>
              <p:cNvGrpSpPr/>
              <p:nvPr/>
            </p:nvGrpSpPr>
            <p:grpSpPr>
              <a:xfrm>
                <a:off x="2469415" y="3276328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146" name="Connecteur droit 145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Connecteur droit 146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Connecteur droit 147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Connecteur droit 148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e 115"/>
              <p:cNvGrpSpPr/>
              <p:nvPr/>
            </p:nvGrpSpPr>
            <p:grpSpPr>
              <a:xfrm rot="13581340">
                <a:off x="1251759" y="2904918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142" name="Connecteur droit 141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necteur droit 142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necteur droit 143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necteur droit 144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e 116"/>
              <p:cNvGrpSpPr/>
              <p:nvPr/>
            </p:nvGrpSpPr>
            <p:grpSpPr>
              <a:xfrm rot="8985777">
                <a:off x="1199234" y="3638589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138" name="Connecteur droit 137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onnecteur droit 138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Connecteur droit 139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onnecteur droit 140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e 117"/>
              <p:cNvGrpSpPr/>
              <p:nvPr/>
            </p:nvGrpSpPr>
            <p:grpSpPr>
              <a:xfrm rot="4406699">
                <a:off x="1974991" y="3852174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134" name="Connecteur droit 133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necteur droit 134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necteur droit 135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necteur droit 136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e 118"/>
              <p:cNvGrpSpPr/>
              <p:nvPr/>
            </p:nvGrpSpPr>
            <p:grpSpPr>
              <a:xfrm>
                <a:off x="2325960" y="2911205"/>
                <a:ext cx="320066" cy="228178"/>
                <a:chOff x="2070745" y="1866209"/>
                <a:chExt cx="434822" cy="319488"/>
              </a:xfrm>
            </p:grpSpPr>
            <p:sp>
              <p:nvSpPr>
                <p:cNvPr id="132" name="Ellipse 131"/>
                <p:cNvSpPr/>
                <p:nvPr/>
              </p:nvSpPr>
              <p:spPr>
                <a:xfrm>
                  <a:off x="2276055" y="1866209"/>
                  <a:ext cx="229512" cy="18262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cxnSp>
              <p:nvCxnSpPr>
                <p:cNvPr id="133" name="Connecteur droit 132"/>
                <p:cNvCxnSpPr>
                  <a:stCxn id="132" idx="3"/>
                </p:cNvCxnSpPr>
                <p:nvPr/>
              </p:nvCxnSpPr>
              <p:spPr>
                <a:xfrm flipH="1">
                  <a:off x="2070745" y="2022085"/>
                  <a:ext cx="238921" cy="16361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e 119"/>
              <p:cNvGrpSpPr/>
              <p:nvPr/>
            </p:nvGrpSpPr>
            <p:grpSpPr>
              <a:xfrm rot="16939783">
                <a:off x="1544416" y="2681625"/>
                <a:ext cx="320066" cy="228178"/>
                <a:chOff x="2070745" y="1866209"/>
                <a:chExt cx="434822" cy="319488"/>
              </a:xfrm>
            </p:grpSpPr>
            <p:sp>
              <p:nvSpPr>
                <p:cNvPr id="130" name="Ellipse 129"/>
                <p:cNvSpPr/>
                <p:nvPr/>
              </p:nvSpPr>
              <p:spPr>
                <a:xfrm>
                  <a:off x="2276055" y="1866209"/>
                  <a:ext cx="229512" cy="18262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cxnSp>
              <p:nvCxnSpPr>
                <p:cNvPr id="131" name="Connecteur droit 130"/>
                <p:cNvCxnSpPr>
                  <a:stCxn id="130" idx="3"/>
                </p:cNvCxnSpPr>
                <p:nvPr/>
              </p:nvCxnSpPr>
              <p:spPr>
                <a:xfrm flipH="1">
                  <a:off x="2070745" y="2022085"/>
                  <a:ext cx="238921" cy="16361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e 120"/>
              <p:cNvGrpSpPr/>
              <p:nvPr/>
            </p:nvGrpSpPr>
            <p:grpSpPr>
              <a:xfrm rot="12426448">
                <a:off x="1052018" y="3312684"/>
                <a:ext cx="320066" cy="228178"/>
                <a:chOff x="2070745" y="1866209"/>
                <a:chExt cx="434822" cy="319488"/>
              </a:xfrm>
            </p:grpSpPr>
            <p:sp>
              <p:nvSpPr>
                <p:cNvPr id="128" name="Ellipse 127"/>
                <p:cNvSpPr/>
                <p:nvPr/>
              </p:nvSpPr>
              <p:spPr>
                <a:xfrm>
                  <a:off x="2276055" y="1866209"/>
                  <a:ext cx="229512" cy="18262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cxnSp>
              <p:nvCxnSpPr>
                <p:cNvPr id="129" name="Connecteur droit 128"/>
                <p:cNvCxnSpPr>
                  <a:stCxn id="128" idx="3"/>
                </p:cNvCxnSpPr>
                <p:nvPr/>
              </p:nvCxnSpPr>
              <p:spPr>
                <a:xfrm flipH="1">
                  <a:off x="2070745" y="2022085"/>
                  <a:ext cx="238921" cy="16361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e 121"/>
              <p:cNvGrpSpPr/>
              <p:nvPr/>
            </p:nvGrpSpPr>
            <p:grpSpPr>
              <a:xfrm rot="8996712">
                <a:off x="1553492" y="3917052"/>
                <a:ext cx="320066" cy="228178"/>
                <a:chOff x="2070745" y="1866209"/>
                <a:chExt cx="434822" cy="319488"/>
              </a:xfrm>
            </p:grpSpPr>
            <p:sp>
              <p:nvSpPr>
                <p:cNvPr id="126" name="Ellipse 125"/>
                <p:cNvSpPr/>
                <p:nvPr/>
              </p:nvSpPr>
              <p:spPr>
                <a:xfrm>
                  <a:off x="2276055" y="1866209"/>
                  <a:ext cx="229512" cy="18262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cxnSp>
              <p:nvCxnSpPr>
                <p:cNvPr id="127" name="Connecteur droit 126"/>
                <p:cNvCxnSpPr>
                  <a:stCxn id="126" idx="3"/>
                </p:cNvCxnSpPr>
                <p:nvPr/>
              </p:nvCxnSpPr>
              <p:spPr>
                <a:xfrm flipH="1">
                  <a:off x="2070745" y="2022085"/>
                  <a:ext cx="238921" cy="16361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e 122"/>
              <p:cNvGrpSpPr/>
              <p:nvPr/>
            </p:nvGrpSpPr>
            <p:grpSpPr>
              <a:xfrm rot="3762064">
                <a:off x="2365372" y="3658210"/>
                <a:ext cx="320066" cy="228178"/>
                <a:chOff x="2070745" y="1866209"/>
                <a:chExt cx="434822" cy="319488"/>
              </a:xfrm>
            </p:grpSpPr>
            <p:sp>
              <p:nvSpPr>
                <p:cNvPr id="124" name="Ellipse 123"/>
                <p:cNvSpPr/>
                <p:nvPr/>
              </p:nvSpPr>
              <p:spPr>
                <a:xfrm>
                  <a:off x="2276055" y="1866209"/>
                  <a:ext cx="229512" cy="18262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cxnSp>
              <p:nvCxnSpPr>
                <p:cNvPr id="125" name="Connecteur droit 124"/>
                <p:cNvCxnSpPr>
                  <a:stCxn id="124" idx="3"/>
                </p:cNvCxnSpPr>
                <p:nvPr/>
              </p:nvCxnSpPr>
              <p:spPr>
                <a:xfrm flipH="1">
                  <a:off x="2070745" y="2022085"/>
                  <a:ext cx="238921" cy="16361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9" name="Groupe 18"/>
          <p:cNvGrpSpPr/>
          <p:nvPr/>
        </p:nvGrpSpPr>
        <p:grpSpPr>
          <a:xfrm>
            <a:off x="5895975" y="2489842"/>
            <a:ext cx="1910213" cy="1661693"/>
            <a:chOff x="5521462" y="4528468"/>
            <a:chExt cx="1910213" cy="1661693"/>
          </a:xfrm>
        </p:grpSpPr>
        <p:grpSp>
          <p:nvGrpSpPr>
            <p:cNvPr id="249" name="Groupe 248"/>
            <p:cNvGrpSpPr/>
            <p:nvPr/>
          </p:nvGrpSpPr>
          <p:grpSpPr>
            <a:xfrm rot="14415699">
              <a:off x="6187570" y="4632604"/>
              <a:ext cx="326106" cy="288032"/>
              <a:chOff x="2483768" y="1664312"/>
              <a:chExt cx="326106" cy="288032"/>
            </a:xfrm>
          </p:grpSpPr>
          <p:cxnSp>
            <p:nvCxnSpPr>
              <p:cNvPr id="287" name="Connecteur droit 286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Connecteur droit 287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Connecteur droit 288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Connecteur droit 289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1" name="Étoile à 10 branches 250"/>
            <p:cNvSpPr/>
            <p:nvPr/>
          </p:nvSpPr>
          <p:spPr>
            <a:xfrm rot="18775196">
              <a:off x="6046541" y="4818833"/>
              <a:ext cx="1152128" cy="1080120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252" name="Groupe 251"/>
            <p:cNvGrpSpPr/>
            <p:nvPr/>
          </p:nvGrpSpPr>
          <p:grpSpPr>
            <a:xfrm rot="18775196">
              <a:off x="6923758" y="4706240"/>
              <a:ext cx="326106" cy="288032"/>
              <a:chOff x="2483768" y="1664312"/>
              <a:chExt cx="326106" cy="288032"/>
            </a:xfrm>
          </p:grpSpPr>
          <p:cxnSp>
            <p:nvCxnSpPr>
              <p:cNvPr id="283" name="Connecteur droit 282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Connecteur droit 283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Connecteur droit 284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Connecteur droit 285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Groupe 252"/>
            <p:cNvGrpSpPr/>
            <p:nvPr/>
          </p:nvGrpSpPr>
          <p:grpSpPr>
            <a:xfrm rot="10756536">
              <a:off x="5822578" y="5345016"/>
              <a:ext cx="326106" cy="288032"/>
              <a:chOff x="2483768" y="1664312"/>
              <a:chExt cx="326106" cy="288032"/>
            </a:xfrm>
          </p:grpSpPr>
          <p:cxnSp>
            <p:nvCxnSpPr>
              <p:cNvPr id="279" name="Connecteur droit 278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Connecteur droit 279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Connecteur droit 280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Connecteur droit 281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4" name="Groupe 253"/>
            <p:cNvGrpSpPr/>
            <p:nvPr/>
          </p:nvGrpSpPr>
          <p:grpSpPr>
            <a:xfrm rot="6160973">
              <a:off x="6324081" y="5883092"/>
              <a:ext cx="326106" cy="288032"/>
              <a:chOff x="2483768" y="1664312"/>
              <a:chExt cx="326106" cy="288032"/>
            </a:xfrm>
          </p:grpSpPr>
          <p:cxnSp>
            <p:nvCxnSpPr>
              <p:cNvPr id="275" name="Connecteur droit 274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Connecteur droit 275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Connecteur droit 276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Connecteur droit 277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e 254"/>
            <p:cNvGrpSpPr/>
            <p:nvPr/>
          </p:nvGrpSpPr>
          <p:grpSpPr>
            <a:xfrm rot="1581895">
              <a:off x="7008762" y="5460447"/>
              <a:ext cx="326106" cy="288032"/>
              <a:chOff x="2483768" y="1664312"/>
              <a:chExt cx="326106" cy="288032"/>
            </a:xfrm>
          </p:grpSpPr>
          <p:cxnSp>
            <p:nvCxnSpPr>
              <p:cNvPr id="271" name="Connecteur droit 270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Connecteur droit 271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Connecteur droit 272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Connecteur droit 273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e 255"/>
            <p:cNvGrpSpPr/>
            <p:nvPr/>
          </p:nvGrpSpPr>
          <p:grpSpPr>
            <a:xfrm rot="18775196">
              <a:off x="6537734" y="4574412"/>
              <a:ext cx="320066" cy="228178"/>
              <a:chOff x="2070745" y="1866209"/>
              <a:chExt cx="434822" cy="319488"/>
            </a:xfrm>
          </p:grpSpPr>
          <p:sp>
            <p:nvSpPr>
              <p:cNvPr id="269" name="Ellipse 268"/>
              <p:cNvSpPr/>
              <p:nvPr/>
            </p:nvSpPr>
            <p:spPr>
              <a:xfrm>
                <a:off x="2276055" y="1866209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270" name="Connecteur droit 269"/>
              <p:cNvCxnSpPr>
                <a:stCxn id="269" idx="3"/>
              </p:cNvCxnSpPr>
              <p:nvPr/>
            </p:nvCxnSpPr>
            <p:spPr>
              <a:xfrm flipH="1">
                <a:off x="2070745" y="2022085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7" name="Ellipse 266"/>
            <p:cNvSpPr/>
            <p:nvPr/>
          </p:nvSpPr>
          <p:spPr>
            <a:xfrm rot="14114979">
              <a:off x="5502206" y="5360704"/>
              <a:ext cx="168940" cy="13042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258" name="Groupe 257"/>
            <p:cNvGrpSpPr/>
            <p:nvPr/>
          </p:nvGrpSpPr>
          <p:grpSpPr>
            <a:xfrm rot="9601644">
              <a:off x="5964216" y="5780725"/>
              <a:ext cx="320066" cy="228178"/>
              <a:chOff x="2070745" y="1866209"/>
              <a:chExt cx="434822" cy="319488"/>
            </a:xfrm>
          </p:grpSpPr>
          <p:sp>
            <p:nvSpPr>
              <p:cNvPr id="265" name="Ellipse 264"/>
              <p:cNvSpPr/>
              <p:nvPr/>
            </p:nvSpPr>
            <p:spPr>
              <a:xfrm>
                <a:off x="2276055" y="1866209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266" name="Connecteur droit 265"/>
              <p:cNvCxnSpPr>
                <a:stCxn id="265" idx="3"/>
              </p:cNvCxnSpPr>
              <p:nvPr/>
            </p:nvCxnSpPr>
            <p:spPr>
              <a:xfrm flipH="1">
                <a:off x="2070745" y="2022085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Groupe 258"/>
            <p:cNvGrpSpPr/>
            <p:nvPr/>
          </p:nvGrpSpPr>
          <p:grpSpPr>
            <a:xfrm rot="6171908">
              <a:off x="6748290" y="5825052"/>
              <a:ext cx="320066" cy="228178"/>
              <a:chOff x="2070745" y="1866209"/>
              <a:chExt cx="434822" cy="319488"/>
            </a:xfrm>
          </p:grpSpPr>
          <p:sp>
            <p:nvSpPr>
              <p:cNvPr id="263" name="Ellipse 262"/>
              <p:cNvSpPr/>
              <p:nvPr/>
            </p:nvSpPr>
            <p:spPr>
              <a:xfrm>
                <a:off x="2276055" y="1866209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264" name="Connecteur droit 263"/>
              <p:cNvCxnSpPr>
                <a:stCxn id="263" idx="3"/>
              </p:cNvCxnSpPr>
              <p:nvPr/>
            </p:nvCxnSpPr>
            <p:spPr>
              <a:xfrm flipH="1">
                <a:off x="2070745" y="2022085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e 259"/>
            <p:cNvGrpSpPr/>
            <p:nvPr/>
          </p:nvGrpSpPr>
          <p:grpSpPr>
            <a:xfrm rot="937260">
              <a:off x="7111609" y="5054243"/>
              <a:ext cx="320066" cy="228178"/>
              <a:chOff x="2070745" y="1866209"/>
              <a:chExt cx="434822" cy="319488"/>
            </a:xfrm>
          </p:grpSpPr>
          <p:sp>
            <p:nvSpPr>
              <p:cNvPr id="261" name="Ellipse 260"/>
              <p:cNvSpPr/>
              <p:nvPr/>
            </p:nvSpPr>
            <p:spPr>
              <a:xfrm>
                <a:off x="2276055" y="1866209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262" name="Connecteur droit 261"/>
              <p:cNvCxnSpPr>
                <a:stCxn id="261" idx="3"/>
              </p:cNvCxnSpPr>
              <p:nvPr/>
            </p:nvCxnSpPr>
            <p:spPr>
              <a:xfrm flipH="1">
                <a:off x="2070745" y="2022085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Forme libre 17"/>
            <p:cNvSpPr/>
            <p:nvPr/>
          </p:nvSpPr>
          <p:spPr>
            <a:xfrm>
              <a:off x="5581650" y="5042798"/>
              <a:ext cx="628650" cy="281677"/>
            </a:xfrm>
            <a:custGeom>
              <a:avLst/>
              <a:gdLst>
                <a:gd name="connsiteX0" fmla="*/ 0 w 628650"/>
                <a:gd name="connsiteY0" fmla="*/ 281677 h 281677"/>
                <a:gd name="connsiteX1" fmla="*/ 171450 w 628650"/>
                <a:gd name="connsiteY1" fmla="*/ 24502 h 281677"/>
                <a:gd name="connsiteX2" fmla="*/ 342900 w 628650"/>
                <a:gd name="connsiteY2" fmla="*/ 24502 h 281677"/>
                <a:gd name="connsiteX3" fmla="*/ 628650 w 628650"/>
                <a:gd name="connsiteY3" fmla="*/ 148327 h 281677"/>
                <a:gd name="connsiteX4" fmla="*/ 628650 w 628650"/>
                <a:gd name="connsiteY4" fmla="*/ 148327 h 28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650" h="281677">
                  <a:moveTo>
                    <a:pt x="0" y="281677"/>
                  </a:moveTo>
                  <a:cubicBezTo>
                    <a:pt x="57150" y="174521"/>
                    <a:pt x="114300" y="67365"/>
                    <a:pt x="171450" y="24502"/>
                  </a:cubicBezTo>
                  <a:cubicBezTo>
                    <a:pt x="228600" y="-18361"/>
                    <a:pt x="266700" y="3864"/>
                    <a:pt x="342900" y="24502"/>
                  </a:cubicBezTo>
                  <a:cubicBezTo>
                    <a:pt x="419100" y="45139"/>
                    <a:pt x="628650" y="148327"/>
                    <a:pt x="628650" y="148327"/>
                  </a:cubicBezTo>
                  <a:lnTo>
                    <a:pt x="628650" y="148327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5779361" y="1289566"/>
            <a:ext cx="2288960" cy="1739108"/>
            <a:chOff x="5779361" y="1289566"/>
            <a:chExt cx="2288960" cy="1739108"/>
          </a:xfrm>
        </p:grpSpPr>
        <p:cxnSp>
          <p:nvCxnSpPr>
            <p:cNvPr id="23" name="Connecteur droit avec flèche 22"/>
            <p:cNvCxnSpPr>
              <a:endCxn id="18" idx="1"/>
            </p:cNvCxnSpPr>
            <p:nvPr/>
          </p:nvCxnSpPr>
          <p:spPr>
            <a:xfrm>
              <a:off x="6062920" y="1718711"/>
              <a:ext cx="64693" cy="13099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5779361" y="1289566"/>
              <a:ext cx="2288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NA coupe le récepteur</a:t>
              </a:r>
              <a:endParaRPr lang="fr-CH" dirty="0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6415174" y="5010150"/>
            <a:ext cx="202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Le virus se détache</a:t>
            </a:r>
          </a:p>
          <a:p>
            <a:r>
              <a:rPr lang="fr-CH" dirty="0"/>
              <a:t>e</a:t>
            </a:r>
            <a:r>
              <a:rPr lang="fr-CH" dirty="0" smtClean="0"/>
              <a:t>t peut se propager</a:t>
            </a:r>
            <a:endParaRPr lang="fr-CH" dirty="0"/>
          </a:p>
        </p:txBody>
      </p:sp>
      <p:sp>
        <p:nvSpPr>
          <p:cNvPr id="294" name="ZoneTexte 293"/>
          <p:cNvSpPr txBox="1"/>
          <p:nvPr/>
        </p:nvSpPr>
        <p:spPr>
          <a:xfrm>
            <a:off x="1109709" y="342072"/>
            <a:ext cx="54405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800" dirty="0" smtClean="0"/>
              <a:t>Rôles de HA et NA dans le cycle viral</a:t>
            </a:r>
            <a:endParaRPr lang="fr-CH" sz="2800" dirty="0"/>
          </a:p>
        </p:txBody>
      </p:sp>
      <p:sp>
        <p:nvSpPr>
          <p:cNvPr id="203" name="Forme libre 202"/>
          <p:cNvSpPr/>
          <p:nvPr/>
        </p:nvSpPr>
        <p:spPr>
          <a:xfrm>
            <a:off x="3835884" y="2886257"/>
            <a:ext cx="1219393" cy="806431"/>
          </a:xfrm>
          <a:custGeom>
            <a:avLst/>
            <a:gdLst>
              <a:gd name="connsiteX0" fmla="*/ 0 w 748472"/>
              <a:gd name="connsiteY0" fmla="*/ 101725 h 591172"/>
              <a:gd name="connsiteX1" fmla="*/ 53266 w 748472"/>
              <a:gd name="connsiteY1" fmla="*/ 83970 h 591172"/>
              <a:gd name="connsiteX2" fmla="*/ 97654 w 748472"/>
              <a:gd name="connsiteY2" fmla="*/ 66214 h 591172"/>
              <a:gd name="connsiteX3" fmla="*/ 150920 w 748472"/>
              <a:gd name="connsiteY3" fmla="*/ 57337 h 591172"/>
              <a:gd name="connsiteX4" fmla="*/ 195309 w 748472"/>
              <a:gd name="connsiteY4" fmla="*/ 48459 h 591172"/>
              <a:gd name="connsiteX5" fmla="*/ 275208 w 748472"/>
              <a:gd name="connsiteY5" fmla="*/ 30704 h 591172"/>
              <a:gd name="connsiteX6" fmla="*/ 328474 w 748472"/>
              <a:gd name="connsiteY6" fmla="*/ 21826 h 591172"/>
              <a:gd name="connsiteX7" fmla="*/ 399495 w 748472"/>
              <a:gd name="connsiteY7" fmla="*/ 4071 h 591172"/>
              <a:gd name="connsiteX8" fmla="*/ 514905 w 748472"/>
              <a:gd name="connsiteY8" fmla="*/ 12948 h 591172"/>
              <a:gd name="connsiteX9" fmla="*/ 506027 w 748472"/>
              <a:gd name="connsiteY9" fmla="*/ 92847 h 591172"/>
              <a:gd name="connsiteX10" fmla="*/ 470516 w 748472"/>
              <a:gd name="connsiteY10" fmla="*/ 101725 h 591172"/>
              <a:gd name="connsiteX11" fmla="*/ 408373 w 748472"/>
              <a:gd name="connsiteY11" fmla="*/ 119480 h 591172"/>
              <a:gd name="connsiteX12" fmla="*/ 346229 w 748472"/>
              <a:gd name="connsiteY12" fmla="*/ 128358 h 591172"/>
              <a:gd name="connsiteX13" fmla="*/ 310718 w 748472"/>
              <a:gd name="connsiteY13" fmla="*/ 146113 h 591172"/>
              <a:gd name="connsiteX14" fmla="*/ 275208 w 748472"/>
              <a:gd name="connsiteY14" fmla="*/ 154991 h 591172"/>
              <a:gd name="connsiteX15" fmla="*/ 248575 w 748472"/>
              <a:gd name="connsiteY15" fmla="*/ 163869 h 591172"/>
              <a:gd name="connsiteX16" fmla="*/ 213064 w 748472"/>
              <a:gd name="connsiteY16" fmla="*/ 172746 h 591172"/>
              <a:gd name="connsiteX17" fmla="*/ 150920 w 748472"/>
              <a:gd name="connsiteY17" fmla="*/ 190502 h 591172"/>
              <a:gd name="connsiteX18" fmla="*/ 97654 w 748472"/>
              <a:gd name="connsiteY18" fmla="*/ 217135 h 591172"/>
              <a:gd name="connsiteX19" fmla="*/ 35511 w 748472"/>
              <a:gd name="connsiteY19" fmla="*/ 243768 h 591172"/>
              <a:gd name="connsiteX20" fmla="*/ 26633 w 748472"/>
              <a:gd name="connsiteY20" fmla="*/ 332544 h 591172"/>
              <a:gd name="connsiteX21" fmla="*/ 53266 w 748472"/>
              <a:gd name="connsiteY21" fmla="*/ 341422 h 591172"/>
              <a:gd name="connsiteX22" fmla="*/ 79899 w 748472"/>
              <a:gd name="connsiteY22" fmla="*/ 359177 h 591172"/>
              <a:gd name="connsiteX23" fmla="*/ 230819 w 748472"/>
              <a:gd name="connsiteY23" fmla="*/ 350300 h 591172"/>
              <a:gd name="connsiteX24" fmla="*/ 292963 w 748472"/>
              <a:gd name="connsiteY24" fmla="*/ 323667 h 591172"/>
              <a:gd name="connsiteX25" fmla="*/ 372862 w 748472"/>
              <a:gd name="connsiteY25" fmla="*/ 297034 h 591172"/>
              <a:gd name="connsiteX26" fmla="*/ 399495 w 748472"/>
              <a:gd name="connsiteY26" fmla="*/ 288156 h 591172"/>
              <a:gd name="connsiteX27" fmla="*/ 435006 w 748472"/>
              <a:gd name="connsiteY27" fmla="*/ 270401 h 591172"/>
              <a:gd name="connsiteX28" fmla="*/ 497149 w 748472"/>
              <a:gd name="connsiteY28" fmla="*/ 252645 h 591172"/>
              <a:gd name="connsiteX29" fmla="*/ 523782 w 748472"/>
              <a:gd name="connsiteY29" fmla="*/ 243768 h 591172"/>
              <a:gd name="connsiteX30" fmla="*/ 736846 w 748472"/>
              <a:gd name="connsiteY30" fmla="*/ 305911 h 591172"/>
              <a:gd name="connsiteX31" fmla="*/ 710213 w 748472"/>
              <a:gd name="connsiteY31" fmla="*/ 323667 h 591172"/>
              <a:gd name="connsiteX32" fmla="*/ 701336 w 748472"/>
              <a:gd name="connsiteY32" fmla="*/ 350300 h 591172"/>
              <a:gd name="connsiteX33" fmla="*/ 674703 w 748472"/>
              <a:gd name="connsiteY33" fmla="*/ 359177 h 591172"/>
              <a:gd name="connsiteX34" fmla="*/ 612559 w 748472"/>
              <a:gd name="connsiteY34" fmla="*/ 385810 h 591172"/>
              <a:gd name="connsiteX35" fmla="*/ 585926 w 748472"/>
              <a:gd name="connsiteY35" fmla="*/ 403566 h 591172"/>
              <a:gd name="connsiteX36" fmla="*/ 550415 w 748472"/>
              <a:gd name="connsiteY36" fmla="*/ 412443 h 591172"/>
              <a:gd name="connsiteX37" fmla="*/ 488272 w 748472"/>
              <a:gd name="connsiteY37" fmla="*/ 430199 h 591172"/>
              <a:gd name="connsiteX38" fmla="*/ 390617 w 748472"/>
              <a:gd name="connsiteY38" fmla="*/ 439076 h 591172"/>
              <a:gd name="connsiteX39" fmla="*/ 319596 w 748472"/>
              <a:gd name="connsiteY39" fmla="*/ 447954 h 591172"/>
              <a:gd name="connsiteX40" fmla="*/ 106532 w 748472"/>
              <a:gd name="connsiteY40" fmla="*/ 483465 h 591172"/>
              <a:gd name="connsiteX41" fmla="*/ 97654 w 748472"/>
              <a:gd name="connsiteY41" fmla="*/ 518975 h 591172"/>
              <a:gd name="connsiteX42" fmla="*/ 115410 w 748472"/>
              <a:gd name="connsiteY42" fmla="*/ 563364 h 591172"/>
              <a:gd name="connsiteX43" fmla="*/ 186431 w 748472"/>
              <a:gd name="connsiteY43" fmla="*/ 589997 h 591172"/>
              <a:gd name="connsiteX44" fmla="*/ 559293 w 748472"/>
              <a:gd name="connsiteY44" fmla="*/ 589997 h 59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48472" h="591172">
                <a:moveTo>
                  <a:pt x="0" y="101725"/>
                </a:moveTo>
                <a:cubicBezTo>
                  <a:pt x="17755" y="95807"/>
                  <a:pt x="35677" y="90366"/>
                  <a:pt x="53266" y="83970"/>
                </a:cubicBezTo>
                <a:cubicBezTo>
                  <a:pt x="68242" y="78524"/>
                  <a:pt x="82280" y="70407"/>
                  <a:pt x="97654" y="66214"/>
                </a:cubicBezTo>
                <a:cubicBezTo>
                  <a:pt x="115020" y="61478"/>
                  <a:pt x="133210" y="60557"/>
                  <a:pt x="150920" y="57337"/>
                </a:cubicBezTo>
                <a:cubicBezTo>
                  <a:pt x="165766" y="54638"/>
                  <a:pt x="180579" y="51732"/>
                  <a:pt x="195309" y="48459"/>
                </a:cubicBezTo>
                <a:cubicBezTo>
                  <a:pt x="259448" y="34205"/>
                  <a:pt x="201553" y="44095"/>
                  <a:pt x="275208" y="30704"/>
                </a:cubicBezTo>
                <a:cubicBezTo>
                  <a:pt x="292918" y="27484"/>
                  <a:pt x="310873" y="25598"/>
                  <a:pt x="328474" y="21826"/>
                </a:cubicBezTo>
                <a:cubicBezTo>
                  <a:pt x="352335" y="16713"/>
                  <a:pt x="375821" y="9989"/>
                  <a:pt x="399495" y="4071"/>
                </a:cubicBezTo>
                <a:cubicBezTo>
                  <a:pt x="437965" y="7030"/>
                  <a:pt x="485264" y="-11753"/>
                  <a:pt x="514905" y="12948"/>
                </a:cubicBezTo>
                <a:cubicBezTo>
                  <a:pt x="535491" y="30103"/>
                  <a:pt x="518011" y="68879"/>
                  <a:pt x="506027" y="92847"/>
                </a:cubicBezTo>
                <a:cubicBezTo>
                  <a:pt x="500570" y="103760"/>
                  <a:pt x="482248" y="98373"/>
                  <a:pt x="470516" y="101725"/>
                </a:cubicBezTo>
                <a:cubicBezTo>
                  <a:pt x="437234" y="111235"/>
                  <a:pt x="446540" y="112541"/>
                  <a:pt x="408373" y="119480"/>
                </a:cubicBezTo>
                <a:cubicBezTo>
                  <a:pt x="387786" y="123223"/>
                  <a:pt x="366944" y="125399"/>
                  <a:pt x="346229" y="128358"/>
                </a:cubicBezTo>
                <a:cubicBezTo>
                  <a:pt x="334392" y="134276"/>
                  <a:pt x="323109" y="141466"/>
                  <a:pt x="310718" y="146113"/>
                </a:cubicBezTo>
                <a:cubicBezTo>
                  <a:pt x="299294" y="150397"/>
                  <a:pt x="286940" y="151639"/>
                  <a:pt x="275208" y="154991"/>
                </a:cubicBezTo>
                <a:cubicBezTo>
                  <a:pt x="266210" y="157562"/>
                  <a:pt x="257573" y="161298"/>
                  <a:pt x="248575" y="163869"/>
                </a:cubicBezTo>
                <a:cubicBezTo>
                  <a:pt x="236843" y="167221"/>
                  <a:pt x="224796" y="169394"/>
                  <a:pt x="213064" y="172746"/>
                </a:cubicBezTo>
                <a:cubicBezTo>
                  <a:pt x="123871" y="198229"/>
                  <a:pt x="261986" y="162735"/>
                  <a:pt x="150920" y="190502"/>
                </a:cubicBezTo>
                <a:cubicBezTo>
                  <a:pt x="74594" y="241385"/>
                  <a:pt x="171164" y="180380"/>
                  <a:pt x="97654" y="217135"/>
                </a:cubicBezTo>
                <a:cubicBezTo>
                  <a:pt x="36346" y="247789"/>
                  <a:pt x="109415" y="225291"/>
                  <a:pt x="35511" y="243768"/>
                </a:cubicBezTo>
                <a:cubicBezTo>
                  <a:pt x="27214" y="268659"/>
                  <a:pt x="4534" y="304921"/>
                  <a:pt x="26633" y="332544"/>
                </a:cubicBezTo>
                <a:cubicBezTo>
                  <a:pt x="32479" y="339851"/>
                  <a:pt x="44896" y="337237"/>
                  <a:pt x="53266" y="341422"/>
                </a:cubicBezTo>
                <a:cubicBezTo>
                  <a:pt x="62809" y="346194"/>
                  <a:pt x="71021" y="353259"/>
                  <a:pt x="79899" y="359177"/>
                </a:cubicBezTo>
                <a:cubicBezTo>
                  <a:pt x="130206" y="356218"/>
                  <a:pt x="180675" y="355314"/>
                  <a:pt x="230819" y="350300"/>
                </a:cubicBezTo>
                <a:cubicBezTo>
                  <a:pt x="249867" y="348395"/>
                  <a:pt x="277564" y="329827"/>
                  <a:pt x="292963" y="323667"/>
                </a:cubicBezTo>
                <a:cubicBezTo>
                  <a:pt x="293005" y="323650"/>
                  <a:pt x="359524" y="301480"/>
                  <a:pt x="372862" y="297034"/>
                </a:cubicBezTo>
                <a:cubicBezTo>
                  <a:pt x="381740" y="294075"/>
                  <a:pt x="391125" y="292341"/>
                  <a:pt x="399495" y="288156"/>
                </a:cubicBezTo>
                <a:cubicBezTo>
                  <a:pt x="411332" y="282238"/>
                  <a:pt x="422842" y="275614"/>
                  <a:pt x="435006" y="270401"/>
                </a:cubicBezTo>
                <a:cubicBezTo>
                  <a:pt x="456292" y="261279"/>
                  <a:pt x="474624" y="259081"/>
                  <a:pt x="497149" y="252645"/>
                </a:cubicBezTo>
                <a:cubicBezTo>
                  <a:pt x="506147" y="250074"/>
                  <a:pt x="514904" y="246727"/>
                  <a:pt x="523782" y="243768"/>
                </a:cubicBezTo>
                <a:cubicBezTo>
                  <a:pt x="593942" y="246574"/>
                  <a:pt x="799170" y="181263"/>
                  <a:pt x="736846" y="305911"/>
                </a:cubicBezTo>
                <a:cubicBezTo>
                  <a:pt x="732074" y="315454"/>
                  <a:pt x="719091" y="317748"/>
                  <a:pt x="710213" y="323667"/>
                </a:cubicBezTo>
                <a:cubicBezTo>
                  <a:pt x="707254" y="332545"/>
                  <a:pt x="707953" y="343683"/>
                  <a:pt x="701336" y="350300"/>
                </a:cubicBezTo>
                <a:cubicBezTo>
                  <a:pt x="694719" y="356917"/>
                  <a:pt x="683073" y="354992"/>
                  <a:pt x="674703" y="359177"/>
                </a:cubicBezTo>
                <a:cubicBezTo>
                  <a:pt x="613393" y="389832"/>
                  <a:pt x="686466" y="367335"/>
                  <a:pt x="612559" y="385810"/>
                </a:cubicBezTo>
                <a:cubicBezTo>
                  <a:pt x="603681" y="391729"/>
                  <a:pt x="595733" y="399363"/>
                  <a:pt x="585926" y="403566"/>
                </a:cubicBezTo>
                <a:cubicBezTo>
                  <a:pt x="574711" y="408372"/>
                  <a:pt x="562147" y="409091"/>
                  <a:pt x="550415" y="412443"/>
                </a:cubicBezTo>
                <a:cubicBezTo>
                  <a:pt x="526450" y="419290"/>
                  <a:pt x="514291" y="426730"/>
                  <a:pt x="488272" y="430199"/>
                </a:cubicBezTo>
                <a:cubicBezTo>
                  <a:pt x="455873" y="434519"/>
                  <a:pt x="423123" y="435654"/>
                  <a:pt x="390617" y="439076"/>
                </a:cubicBezTo>
                <a:cubicBezTo>
                  <a:pt x="366890" y="441574"/>
                  <a:pt x="343196" y="444458"/>
                  <a:pt x="319596" y="447954"/>
                </a:cubicBezTo>
                <a:cubicBezTo>
                  <a:pt x="170512" y="470041"/>
                  <a:pt x="197592" y="465252"/>
                  <a:pt x="106532" y="483465"/>
                </a:cubicBezTo>
                <a:cubicBezTo>
                  <a:pt x="103573" y="495302"/>
                  <a:pt x="96307" y="506849"/>
                  <a:pt x="97654" y="518975"/>
                </a:cubicBezTo>
                <a:cubicBezTo>
                  <a:pt x="99414" y="534814"/>
                  <a:pt x="106147" y="550396"/>
                  <a:pt x="115410" y="563364"/>
                </a:cubicBezTo>
                <a:cubicBezTo>
                  <a:pt x="128726" y="582006"/>
                  <a:pt x="168169" y="589608"/>
                  <a:pt x="186431" y="589997"/>
                </a:cubicBezTo>
                <a:cubicBezTo>
                  <a:pt x="310690" y="592641"/>
                  <a:pt x="435006" y="589997"/>
                  <a:pt x="559293" y="58999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353366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139 L 0.025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208 L 0.23959 0.0048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208 L 0.23959 0.0048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393 L 0.19948 -0.0094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5" grpId="0"/>
      <p:bldP spid="196" grpId="0"/>
      <p:bldP spid="25" grpId="0"/>
      <p:bldP spid="2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790238" y="2018475"/>
            <a:ext cx="2601058" cy="2431790"/>
            <a:chOff x="2258470" y="1957999"/>
            <a:chExt cx="2601058" cy="2431790"/>
          </a:xfrm>
        </p:grpSpPr>
        <p:sp>
          <p:nvSpPr>
            <p:cNvPr id="3" name="Étoile à 10 branches 2"/>
            <p:cNvSpPr/>
            <p:nvPr/>
          </p:nvSpPr>
          <p:spPr>
            <a:xfrm>
              <a:off x="2669699" y="2275312"/>
              <a:ext cx="1760329" cy="1809576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4361273" y="2927961"/>
              <a:ext cx="498255" cy="482554"/>
              <a:chOff x="2483768" y="1664312"/>
              <a:chExt cx="326106" cy="288032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e 4"/>
            <p:cNvGrpSpPr/>
            <p:nvPr/>
          </p:nvGrpSpPr>
          <p:grpSpPr>
            <a:xfrm rot="17026616">
              <a:off x="3655362" y="1965850"/>
              <a:ext cx="498255" cy="482554"/>
              <a:chOff x="2483768" y="1664312"/>
              <a:chExt cx="326106" cy="288032"/>
            </a:xfrm>
          </p:grpSpPr>
          <p:cxnSp>
            <p:nvCxnSpPr>
              <p:cNvPr id="36" name="Connecteur droit 35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e 5"/>
            <p:cNvGrpSpPr/>
            <p:nvPr/>
          </p:nvGrpSpPr>
          <p:grpSpPr>
            <a:xfrm rot="13262128">
              <a:off x="2446208" y="2315719"/>
              <a:ext cx="498255" cy="482554"/>
              <a:chOff x="2483768" y="1664312"/>
              <a:chExt cx="326106" cy="288032"/>
            </a:xfrm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e 6"/>
            <p:cNvGrpSpPr/>
            <p:nvPr/>
          </p:nvGrpSpPr>
          <p:grpSpPr>
            <a:xfrm rot="8759745">
              <a:off x="2485618" y="3513666"/>
              <a:ext cx="498255" cy="482554"/>
              <a:chOff x="2483768" y="1664312"/>
              <a:chExt cx="326106" cy="288032"/>
            </a:xfrm>
          </p:grpSpPr>
          <p:cxnSp>
            <p:nvCxnSpPr>
              <p:cNvPr id="28" name="Connecteur droit 27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e 7"/>
            <p:cNvGrpSpPr/>
            <p:nvPr/>
          </p:nvGrpSpPr>
          <p:grpSpPr>
            <a:xfrm rot="4028727">
              <a:off x="3632503" y="3901235"/>
              <a:ext cx="494554" cy="482554"/>
              <a:chOff x="2497680" y="1668728"/>
              <a:chExt cx="323684" cy="288032"/>
            </a:xfrm>
          </p:grpSpPr>
          <p:cxnSp>
            <p:nvCxnSpPr>
              <p:cNvPr id="24" name="Connecteur droit 23"/>
              <p:cNvCxnSpPr/>
              <p:nvPr/>
            </p:nvCxnSpPr>
            <p:spPr>
              <a:xfrm>
                <a:off x="2497680" y="1807997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2711281" y="1668728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2701756" y="1668728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2701754" y="1956760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e 8"/>
            <p:cNvGrpSpPr/>
            <p:nvPr/>
          </p:nvGrpSpPr>
          <p:grpSpPr>
            <a:xfrm>
              <a:off x="4198156" y="2400446"/>
              <a:ext cx="434822" cy="319488"/>
              <a:chOff x="4198156" y="2400446"/>
              <a:chExt cx="434822" cy="319488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4403466" y="2400446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23" name="Connecteur droit 22"/>
              <p:cNvCxnSpPr>
                <a:stCxn id="22" idx="3"/>
              </p:cNvCxnSpPr>
              <p:nvPr/>
            </p:nvCxnSpPr>
            <p:spPr>
              <a:xfrm flipH="1">
                <a:off x="4198156" y="2556322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e 9"/>
            <p:cNvGrpSpPr/>
            <p:nvPr/>
          </p:nvGrpSpPr>
          <p:grpSpPr>
            <a:xfrm rot="16200000">
              <a:off x="2967987" y="2051697"/>
              <a:ext cx="434822" cy="319488"/>
              <a:chOff x="4198156" y="2400446"/>
              <a:chExt cx="434822" cy="319488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4403466" y="2400446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21" name="Connecteur droit 20"/>
              <p:cNvCxnSpPr>
                <a:stCxn id="20" idx="3"/>
              </p:cNvCxnSpPr>
              <p:nvPr/>
            </p:nvCxnSpPr>
            <p:spPr>
              <a:xfrm flipH="1">
                <a:off x="4198156" y="2556322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e 10"/>
            <p:cNvGrpSpPr/>
            <p:nvPr/>
          </p:nvGrpSpPr>
          <p:grpSpPr>
            <a:xfrm rot="12713970">
              <a:off x="2258470" y="3000265"/>
              <a:ext cx="434822" cy="319488"/>
              <a:chOff x="4198156" y="2400446"/>
              <a:chExt cx="434822" cy="319488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4403466" y="2400446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19" name="Connecteur droit 18"/>
              <p:cNvCxnSpPr>
                <a:stCxn id="18" idx="3"/>
              </p:cNvCxnSpPr>
              <p:nvPr/>
            </p:nvCxnSpPr>
            <p:spPr>
              <a:xfrm flipH="1">
                <a:off x="4198156" y="2556322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e 11"/>
            <p:cNvGrpSpPr/>
            <p:nvPr/>
          </p:nvGrpSpPr>
          <p:grpSpPr>
            <a:xfrm rot="8727436">
              <a:off x="3005374" y="4030438"/>
              <a:ext cx="434822" cy="319488"/>
              <a:chOff x="4198156" y="2400446"/>
              <a:chExt cx="434822" cy="319488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4403466" y="2400446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17" name="Connecteur droit 16"/>
              <p:cNvCxnSpPr>
                <a:stCxn id="16" idx="3"/>
              </p:cNvCxnSpPr>
              <p:nvPr/>
            </p:nvCxnSpPr>
            <p:spPr>
              <a:xfrm flipH="1">
                <a:off x="4198156" y="2556322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e 12"/>
            <p:cNvGrpSpPr/>
            <p:nvPr/>
          </p:nvGrpSpPr>
          <p:grpSpPr>
            <a:xfrm rot="4234108">
              <a:off x="4182025" y="3652529"/>
              <a:ext cx="434822" cy="319488"/>
              <a:chOff x="4198156" y="2400446"/>
              <a:chExt cx="434822" cy="319488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4403466" y="2400446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15" name="Connecteur droit 14"/>
              <p:cNvCxnSpPr>
                <a:stCxn id="14" idx="3"/>
              </p:cNvCxnSpPr>
              <p:nvPr/>
            </p:nvCxnSpPr>
            <p:spPr>
              <a:xfrm flipH="1">
                <a:off x="4198156" y="2556322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ZoneTexte 43"/>
          <p:cNvSpPr txBox="1"/>
          <p:nvPr/>
        </p:nvSpPr>
        <p:spPr>
          <a:xfrm>
            <a:off x="524918" y="342072"/>
            <a:ext cx="81523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800" dirty="0" smtClean="0"/>
              <a:t>HA et NA sont des antigènes face à la réponse immune</a:t>
            </a:r>
            <a:endParaRPr lang="fr-CH" sz="2800" dirty="0"/>
          </a:p>
        </p:txBody>
      </p:sp>
      <p:grpSp>
        <p:nvGrpSpPr>
          <p:cNvPr id="72" name="Groupe 71"/>
          <p:cNvGrpSpPr/>
          <p:nvPr/>
        </p:nvGrpSpPr>
        <p:grpSpPr>
          <a:xfrm rot="4365221">
            <a:off x="3669282" y="2735891"/>
            <a:ext cx="593747" cy="835711"/>
            <a:chOff x="2195692" y="1434784"/>
            <a:chExt cx="593747" cy="835711"/>
          </a:xfrm>
        </p:grpSpPr>
        <p:grpSp>
          <p:nvGrpSpPr>
            <p:cNvPr id="58" name="Groupe 57"/>
            <p:cNvGrpSpPr/>
            <p:nvPr/>
          </p:nvGrpSpPr>
          <p:grpSpPr>
            <a:xfrm>
              <a:off x="2195692" y="1434784"/>
              <a:ext cx="490708" cy="710892"/>
              <a:chOff x="2195692" y="1434784"/>
              <a:chExt cx="490708" cy="710892"/>
            </a:xfrm>
          </p:grpSpPr>
          <p:cxnSp>
            <p:nvCxnSpPr>
              <p:cNvPr id="47" name="Connecteur droit 46"/>
              <p:cNvCxnSpPr/>
              <p:nvPr/>
            </p:nvCxnSpPr>
            <p:spPr>
              <a:xfrm flipV="1">
                <a:off x="2195692" y="1892300"/>
                <a:ext cx="74895" cy="25337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>
                <a:off x="2269203" y="1892300"/>
                <a:ext cx="260460" cy="7089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flipV="1">
                <a:off x="2533091" y="1434784"/>
                <a:ext cx="153309" cy="5334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Connecteur droit 59"/>
            <p:cNvCxnSpPr/>
            <p:nvPr/>
          </p:nvCxnSpPr>
          <p:spPr>
            <a:xfrm rot="2030470" flipH="1" flipV="1">
              <a:off x="2714544" y="2031257"/>
              <a:ext cx="74895" cy="23923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H="1" flipV="1">
              <a:off x="2582928" y="1982243"/>
              <a:ext cx="195666" cy="487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flipV="1">
              <a:off x="2575056" y="1453832"/>
              <a:ext cx="161593" cy="52841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2609745" y="1718037"/>
              <a:ext cx="461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 rot="1020000">
              <a:off x="2624846" y="1619450"/>
              <a:ext cx="45719" cy="9858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96" name="Groupe 95"/>
          <p:cNvGrpSpPr/>
          <p:nvPr/>
        </p:nvGrpSpPr>
        <p:grpSpPr>
          <a:xfrm>
            <a:off x="816647" y="1198997"/>
            <a:ext cx="632140" cy="569962"/>
            <a:chOff x="1156903" y="1720014"/>
            <a:chExt cx="632140" cy="569962"/>
          </a:xfrm>
        </p:grpSpPr>
        <p:grpSp>
          <p:nvGrpSpPr>
            <p:cNvPr id="83" name="Groupe 82"/>
            <p:cNvGrpSpPr/>
            <p:nvPr/>
          </p:nvGrpSpPr>
          <p:grpSpPr>
            <a:xfrm rot="18401839">
              <a:off x="1328854" y="1548063"/>
              <a:ext cx="203558" cy="547459"/>
              <a:chOff x="2533091" y="1434784"/>
              <a:chExt cx="203558" cy="547459"/>
            </a:xfrm>
          </p:grpSpPr>
          <p:cxnSp>
            <p:nvCxnSpPr>
              <p:cNvPr id="92" name="Connecteur droit 91"/>
              <p:cNvCxnSpPr/>
              <p:nvPr/>
            </p:nvCxnSpPr>
            <p:spPr>
              <a:xfrm flipV="1">
                <a:off x="2533091" y="1434784"/>
                <a:ext cx="153309" cy="5334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/>
              <p:cNvCxnSpPr/>
              <p:nvPr/>
            </p:nvCxnSpPr>
            <p:spPr>
              <a:xfrm flipV="1">
                <a:off x="2575056" y="1453832"/>
                <a:ext cx="161593" cy="528411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/>
              <p:nvPr/>
            </p:nvCxnSpPr>
            <p:spPr>
              <a:xfrm>
                <a:off x="2609745" y="1718037"/>
                <a:ext cx="4610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le 88"/>
              <p:cNvSpPr/>
              <p:nvPr/>
            </p:nvSpPr>
            <p:spPr>
              <a:xfrm rot="1020000">
                <a:off x="2624846" y="1619450"/>
                <a:ext cx="45719" cy="9858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94" name="Forme libre 93"/>
            <p:cNvSpPr/>
            <p:nvPr/>
          </p:nvSpPr>
          <p:spPr>
            <a:xfrm>
              <a:off x="1606163" y="2011305"/>
              <a:ext cx="182880" cy="171328"/>
            </a:xfrm>
            <a:custGeom>
              <a:avLst/>
              <a:gdLst>
                <a:gd name="connsiteX0" fmla="*/ 0 w 182880"/>
                <a:gd name="connsiteY0" fmla="*/ 12302 h 171328"/>
                <a:gd name="connsiteX1" fmla="*/ 135173 w 182880"/>
                <a:gd name="connsiteY1" fmla="*/ 16278 h 171328"/>
                <a:gd name="connsiteX2" fmla="*/ 182880 w 182880"/>
                <a:gd name="connsiteY2" fmla="*/ 171328 h 171328"/>
                <a:gd name="connsiteX3" fmla="*/ 182880 w 182880"/>
                <a:gd name="connsiteY3" fmla="*/ 171328 h 17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171328">
                  <a:moveTo>
                    <a:pt x="0" y="12302"/>
                  </a:moveTo>
                  <a:cubicBezTo>
                    <a:pt x="52346" y="1038"/>
                    <a:pt x="104693" y="-10226"/>
                    <a:pt x="135173" y="16278"/>
                  </a:cubicBezTo>
                  <a:cubicBezTo>
                    <a:pt x="165653" y="42782"/>
                    <a:pt x="182880" y="171328"/>
                    <a:pt x="182880" y="171328"/>
                  </a:cubicBezTo>
                  <a:lnTo>
                    <a:pt x="182880" y="171328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95" name="Forme libre 94"/>
            <p:cNvSpPr/>
            <p:nvPr/>
          </p:nvSpPr>
          <p:spPr>
            <a:xfrm>
              <a:off x="1506766" y="2051437"/>
              <a:ext cx="55665" cy="238539"/>
            </a:xfrm>
            <a:custGeom>
              <a:avLst/>
              <a:gdLst>
                <a:gd name="connsiteX0" fmla="*/ 55665 w 55665"/>
                <a:gd name="connsiteY0" fmla="*/ 0 h 238539"/>
                <a:gd name="connsiteX1" fmla="*/ 6 w 55665"/>
                <a:gd name="connsiteY1" fmla="*/ 99391 h 238539"/>
                <a:gd name="connsiteX2" fmla="*/ 51690 w 55665"/>
                <a:gd name="connsiteY2" fmla="*/ 238539 h 238539"/>
                <a:gd name="connsiteX3" fmla="*/ 51690 w 55665"/>
                <a:gd name="connsiteY3" fmla="*/ 238539 h 23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65" h="238539">
                  <a:moveTo>
                    <a:pt x="55665" y="0"/>
                  </a:moveTo>
                  <a:cubicBezTo>
                    <a:pt x="28166" y="29817"/>
                    <a:pt x="668" y="59635"/>
                    <a:pt x="6" y="99391"/>
                  </a:cubicBezTo>
                  <a:cubicBezTo>
                    <a:pt x="-656" y="139147"/>
                    <a:pt x="51690" y="238539"/>
                    <a:pt x="51690" y="238539"/>
                  </a:cubicBezTo>
                  <a:lnTo>
                    <a:pt x="51690" y="238539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97" name="Groupe 96"/>
          <p:cNvGrpSpPr/>
          <p:nvPr/>
        </p:nvGrpSpPr>
        <p:grpSpPr>
          <a:xfrm rot="21422419">
            <a:off x="2244685" y="1102518"/>
            <a:ext cx="593747" cy="835711"/>
            <a:chOff x="2195692" y="1434784"/>
            <a:chExt cx="593747" cy="835711"/>
          </a:xfrm>
        </p:grpSpPr>
        <p:grpSp>
          <p:nvGrpSpPr>
            <p:cNvPr id="98" name="Groupe 97"/>
            <p:cNvGrpSpPr/>
            <p:nvPr/>
          </p:nvGrpSpPr>
          <p:grpSpPr>
            <a:xfrm>
              <a:off x="2195692" y="1434784"/>
              <a:ext cx="490708" cy="710892"/>
              <a:chOff x="2195692" y="1434784"/>
              <a:chExt cx="490708" cy="710892"/>
            </a:xfrm>
          </p:grpSpPr>
          <p:cxnSp>
            <p:nvCxnSpPr>
              <p:cNvPr id="104" name="Connecteur droit 103"/>
              <p:cNvCxnSpPr/>
              <p:nvPr/>
            </p:nvCxnSpPr>
            <p:spPr>
              <a:xfrm flipV="1">
                <a:off x="2195692" y="1892300"/>
                <a:ext cx="74895" cy="25337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>
                <a:off x="2269203" y="1892300"/>
                <a:ext cx="260460" cy="7089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 flipV="1">
                <a:off x="2533091" y="1434784"/>
                <a:ext cx="153309" cy="5334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Connecteur droit 98"/>
            <p:cNvCxnSpPr/>
            <p:nvPr/>
          </p:nvCxnSpPr>
          <p:spPr>
            <a:xfrm rot="2030470" flipH="1" flipV="1">
              <a:off x="2714544" y="2031257"/>
              <a:ext cx="74895" cy="23923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flipH="1" flipV="1">
              <a:off x="2582928" y="1982243"/>
              <a:ext cx="195666" cy="487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flipV="1">
              <a:off x="2575056" y="1453832"/>
              <a:ext cx="161593" cy="52841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>
              <a:off x="2609745" y="1718037"/>
              <a:ext cx="461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 rot="1020000">
              <a:off x="2624846" y="1619450"/>
              <a:ext cx="45719" cy="9858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07" name="Groupe 106"/>
          <p:cNvGrpSpPr/>
          <p:nvPr/>
        </p:nvGrpSpPr>
        <p:grpSpPr>
          <a:xfrm rot="8434167">
            <a:off x="2659441" y="4714038"/>
            <a:ext cx="593747" cy="835711"/>
            <a:chOff x="2195692" y="1434784"/>
            <a:chExt cx="593747" cy="835711"/>
          </a:xfrm>
        </p:grpSpPr>
        <p:grpSp>
          <p:nvGrpSpPr>
            <p:cNvPr id="108" name="Groupe 107"/>
            <p:cNvGrpSpPr/>
            <p:nvPr/>
          </p:nvGrpSpPr>
          <p:grpSpPr>
            <a:xfrm>
              <a:off x="2195692" y="1434784"/>
              <a:ext cx="490708" cy="710892"/>
              <a:chOff x="2195692" y="1434784"/>
              <a:chExt cx="490708" cy="710892"/>
            </a:xfrm>
          </p:grpSpPr>
          <p:cxnSp>
            <p:nvCxnSpPr>
              <p:cNvPr id="114" name="Connecteur droit 113"/>
              <p:cNvCxnSpPr/>
              <p:nvPr/>
            </p:nvCxnSpPr>
            <p:spPr>
              <a:xfrm flipV="1">
                <a:off x="2195692" y="1892300"/>
                <a:ext cx="74895" cy="25337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114"/>
              <p:cNvCxnSpPr/>
              <p:nvPr/>
            </p:nvCxnSpPr>
            <p:spPr>
              <a:xfrm>
                <a:off x="2269203" y="1892300"/>
                <a:ext cx="260460" cy="7089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115"/>
              <p:cNvCxnSpPr/>
              <p:nvPr/>
            </p:nvCxnSpPr>
            <p:spPr>
              <a:xfrm flipV="1">
                <a:off x="2533091" y="1434784"/>
                <a:ext cx="153309" cy="5334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Connecteur droit 108"/>
            <p:cNvCxnSpPr/>
            <p:nvPr/>
          </p:nvCxnSpPr>
          <p:spPr>
            <a:xfrm rot="2030470" flipH="1" flipV="1">
              <a:off x="2714544" y="2031257"/>
              <a:ext cx="74895" cy="23923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 flipH="1" flipV="1">
              <a:off x="2582928" y="1982243"/>
              <a:ext cx="195666" cy="487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2575056" y="1453832"/>
              <a:ext cx="161593" cy="52841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>
              <a:off x="2609745" y="1718037"/>
              <a:ext cx="461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 rot="1020000">
              <a:off x="2624846" y="1619450"/>
              <a:ext cx="45719" cy="9858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17" name="Groupe 116"/>
          <p:cNvGrpSpPr/>
          <p:nvPr/>
        </p:nvGrpSpPr>
        <p:grpSpPr>
          <a:xfrm rot="13145752">
            <a:off x="254435" y="3922723"/>
            <a:ext cx="593747" cy="835711"/>
            <a:chOff x="2195692" y="1434784"/>
            <a:chExt cx="593747" cy="835711"/>
          </a:xfrm>
        </p:grpSpPr>
        <p:grpSp>
          <p:nvGrpSpPr>
            <p:cNvPr id="118" name="Groupe 117"/>
            <p:cNvGrpSpPr/>
            <p:nvPr/>
          </p:nvGrpSpPr>
          <p:grpSpPr>
            <a:xfrm>
              <a:off x="2195692" y="1434784"/>
              <a:ext cx="490708" cy="710892"/>
              <a:chOff x="2195692" y="1434784"/>
              <a:chExt cx="490708" cy="710892"/>
            </a:xfrm>
          </p:grpSpPr>
          <p:cxnSp>
            <p:nvCxnSpPr>
              <p:cNvPr id="124" name="Connecteur droit 123"/>
              <p:cNvCxnSpPr/>
              <p:nvPr/>
            </p:nvCxnSpPr>
            <p:spPr>
              <a:xfrm flipV="1">
                <a:off x="2195692" y="1892300"/>
                <a:ext cx="74895" cy="25337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>
                <a:off x="2269203" y="1892300"/>
                <a:ext cx="260460" cy="7089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flipV="1">
                <a:off x="2533091" y="1434784"/>
                <a:ext cx="153309" cy="5334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" name="Connecteur droit 118"/>
            <p:cNvCxnSpPr/>
            <p:nvPr/>
          </p:nvCxnSpPr>
          <p:spPr>
            <a:xfrm rot="2030470" flipH="1" flipV="1">
              <a:off x="2714544" y="2031257"/>
              <a:ext cx="74895" cy="23923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flipH="1" flipV="1">
              <a:off x="2582928" y="1982243"/>
              <a:ext cx="195666" cy="487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/>
            <p:nvPr/>
          </p:nvCxnSpPr>
          <p:spPr>
            <a:xfrm flipV="1">
              <a:off x="2575056" y="1453832"/>
              <a:ext cx="161593" cy="52841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>
              <a:off x="2609745" y="1718037"/>
              <a:ext cx="461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/>
          </p:nvSpPr>
          <p:spPr>
            <a:xfrm rot="1020000">
              <a:off x="2624846" y="1619450"/>
              <a:ext cx="45719" cy="9858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27" name="Groupe 126"/>
          <p:cNvGrpSpPr/>
          <p:nvPr/>
        </p:nvGrpSpPr>
        <p:grpSpPr>
          <a:xfrm rot="17526387">
            <a:off x="141013" y="1613595"/>
            <a:ext cx="593747" cy="835711"/>
            <a:chOff x="2195692" y="1434784"/>
            <a:chExt cx="593747" cy="835711"/>
          </a:xfrm>
        </p:grpSpPr>
        <p:grpSp>
          <p:nvGrpSpPr>
            <p:cNvPr id="128" name="Groupe 127"/>
            <p:cNvGrpSpPr/>
            <p:nvPr/>
          </p:nvGrpSpPr>
          <p:grpSpPr>
            <a:xfrm>
              <a:off x="2195692" y="1434784"/>
              <a:ext cx="490708" cy="710892"/>
              <a:chOff x="2195692" y="1434784"/>
              <a:chExt cx="490708" cy="710892"/>
            </a:xfrm>
          </p:grpSpPr>
          <p:cxnSp>
            <p:nvCxnSpPr>
              <p:cNvPr id="134" name="Connecteur droit 133"/>
              <p:cNvCxnSpPr/>
              <p:nvPr/>
            </p:nvCxnSpPr>
            <p:spPr>
              <a:xfrm flipV="1">
                <a:off x="2195692" y="1892300"/>
                <a:ext cx="74895" cy="25337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/>
              <p:cNvCxnSpPr/>
              <p:nvPr/>
            </p:nvCxnSpPr>
            <p:spPr>
              <a:xfrm>
                <a:off x="2269203" y="1892300"/>
                <a:ext cx="260460" cy="7089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135"/>
              <p:cNvCxnSpPr/>
              <p:nvPr/>
            </p:nvCxnSpPr>
            <p:spPr>
              <a:xfrm flipV="1">
                <a:off x="2533091" y="1434784"/>
                <a:ext cx="153309" cy="5334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Connecteur droit 128"/>
            <p:cNvCxnSpPr/>
            <p:nvPr/>
          </p:nvCxnSpPr>
          <p:spPr>
            <a:xfrm rot="2030470" flipH="1" flipV="1">
              <a:off x="2714544" y="2031257"/>
              <a:ext cx="74895" cy="23923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/>
            <p:cNvCxnSpPr/>
            <p:nvPr/>
          </p:nvCxnSpPr>
          <p:spPr>
            <a:xfrm flipH="1" flipV="1">
              <a:off x="2582928" y="1982243"/>
              <a:ext cx="195666" cy="487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flipV="1">
              <a:off x="2575056" y="1453832"/>
              <a:ext cx="161593" cy="52841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>
              <a:off x="2609745" y="1718037"/>
              <a:ext cx="461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 rot="1020000">
              <a:off x="2624846" y="1619450"/>
              <a:ext cx="45719" cy="9858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37" name="Groupe 136"/>
          <p:cNvGrpSpPr/>
          <p:nvPr/>
        </p:nvGrpSpPr>
        <p:grpSpPr>
          <a:xfrm rot="5565351">
            <a:off x="3245424" y="1925392"/>
            <a:ext cx="632140" cy="569962"/>
            <a:chOff x="1156903" y="1720014"/>
            <a:chExt cx="632140" cy="569962"/>
          </a:xfrm>
        </p:grpSpPr>
        <p:grpSp>
          <p:nvGrpSpPr>
            <p:cNvPr id="138" name="Groupe 137"/>
            <p:cNvGrpSpPr/>
            <p:nvPr/>
          </p:nvGrpSpPr>
          <p:grpSpPr>
            <a:xfrm rot="18401839">
              <a:off x="1328854" y="1548063"/>
              <a:ext cx="203558" cy="547459"/>
              <a:chOff x="2533091" y="1434784"/>
              <a:chExt cx="203558" cy="547459"/>
            </a:xfrm>
          </p:grpSpPr>
          <p:cxnSp>
            <p:nvCxnSpPr>
              <p:cNvPr id="141" name="Connecteur droit 140"/>
              <p:cNvCxnSpPr/>
              <p:nvPr/>
            </p:nvCxnSpPr>
            <p:spPr>
              <a:xfrm flipV="1">
                <a:off x="2533091" y="1434784"/>
                <a:ext cx="153309" cy="5334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/>
              <p:cNvCxnSpPr/>
              <p:nvPr/>
            </p:nvCxnSpPr>
            <p:spPr>
              <a:xfrm flipV="1">
                <a:off x="2575056" y="1453832"/>
                <a:ext cx="161593" cy="528411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cteur droit 142"/>
              <p:cNvCxnSpPr/>
              <p:nvPr/>
            </p:nvCxnSpPr>
            <p:spPr>
              <a:xfrm>
                <a:off x="2609745" y="1718037"/>
                <a:ext cx="4610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Rectangle 143"/>
              <p:cNvSpPr/>
              <p:nvPr/>
            </p:nvSpPr>
            <p:spPr>
              <a:xfrm rot="1020000">
                <a:off x="2624846" y="1619450"/>
                <a:ext cx="45719" cy="9858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139" name="Forme libre 138"/>
            <p:cNvSpPr/>
            <p:nvPr/>
          </p:nvSpPr>
          <p:spPr>
            <a:xfrm>
              <a:off x="1606163" y="2011305"/>
              <a:ext cx="182880" cy="171328"/>
            </a:xfrm>
            <a:custGeom>
              <a:avLst/>
              <a:gdLst>
                <a:gd name="connsiteX0" fmla="*/ 0 w 182880"/>
                <a:gd name="connsiteY0" fmla="*/ 12302 h 171328"/>
                <a:gd name="connsiteX1" fmla="*/ 135173 w 182880"/>
                <a:gd name="connsiteY1" fmla="*/ 16278 h 171328"/>
                <a:gd name="connsiteX2" fmla="*/ 182880 w 182880"/>
                <a:gd name="connsiteY2" fmla="*/ 171328 h 171328"/>
                <a:gd name="connsiteX3" fmla="*/ 182880 w 182880"/>
                <a:gd name="connsiteY3" fmla="*/ 171328 h 17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171328">
                  <a:moveTo>
                    <a:pt x="0" y="12302"/>
                  </a:moveTo>
                  <a:cubicBezTo>
                    <a:pt x="52346" y="1038"/>
                    <a:pt x="104693" y="-10226"/>
                    <a:pt x="135173" y="16278"/>
                  </a:cubicBezTo>
                  <a:cubicBezTo>
                    <a:pt x="165653" y="42782"/>
                    <a:pt x="182880" y="171328"/>
                    <a:pt x="182880" y="171328"/>
                  </a:cubicBezTo>
                  <a:lnTo>
                    <a:pt x="182880" y="171328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40" name="Forme libre 139"/>
            <p:cNvSpPr/>
            <p:nvPr/>
          </p:nvSpPr>
          <p:spPr>
            <a:xfrm>
              <a:off x="1506766" y="2051437"/>
              <a:ext cx="55665" cy="238539"/>
            </a:xfrm>
            <a:custGeom>
              <a:avLst/>
              <a:gdLst>
                <a:gd name="connsiteX0" fmla="*/ 55665 w 55665"/>
                <a:gd name="connsiteY0" fmla="*/ 0 h 238539"/>
                <a:gd name="connsiteX1" fmla="*/ 6 w 55665"/>
                <a:gd name="connsiteY1" fmla="*/ 99391 h 238539"/>
                <a:gd name="connsiteX2" fmla="*/ 51690 w 55665"/>
                <a:gd name="connsiteY2" fmla="*/ 238539 h 238539"/>
                <a:gd name="connsiteX3" fmla="*/ 51690 w 55665"/>
                <a:gd name="connsiteY3" fmla="*/ 238539 h 23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65" h="238539">
                  <a:moveTo>
                    <a:pt x="55665" y="0"/>
                  </a:moveTo>
                  <a:cubicBezTo>
                    <a:pt x="28166" y="29817"/>
                    <a:pt x="668" y="59635"/>
                    <a:pt x="6" y="99391"/>
                  </a:cubicBezTo>
                  <a:cubicBezTo>
                    <a:pt x="-656" y="139147"/>
                    <a:pt x="51690" y="238539"/>
                    <a:pt x="51690" y="238539"/>
                  </a:cubicBezTo>
                  <a:lnTo>
                    <a:pt x="51690" y="238539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45" name="Groupe 144"/>
          <p:cNvGrpSpPr/>
          <p:nvPr/>
        </p:nvGrpSpPr>
        <p:grpSpPr>
          <a:xfrm rot="9796075">
            <a:off x="3378400" y="4052178"/>
            <a:ext cx="632140" cy="569962"/>
            <a:chOff x="1156903" y="1720014"/>
            <a:chExt cx="632140" cy="569962"/>
          </a:xfrm>
        </p:grpSpPr>
        <p:grpSp>
          <p:nvGrpSpPr>
            <p:cNvPr id="146" name="Groupe 145"/>
            <p:cNvGrpSpPr/>
            <p:nvPr/>
          </p:nvGrpSpPr>
          <p:grpSpPr>
            <a:xfrm rot="18401839">
              <a:off x="1328854" y="1548063"/>
              <a:ext cx="203558" cy="547459"/>
              <a:chOff x="2533091" y="1434784"/>
              <a:chExt cx="203558" cy="547459"/>
            </a:xfrm>
          </p:grpSpPr>
          <p:cxnSp>
            <p:nvCxnSpPr>
              <p:cNvPr id="149" name="Connecteur droit 148"/>
              <p:cNvCxnSpPr/>
              <p:nvPr/>
            </p:nvCxnSpPr>
            <p:spPr>
              <a:xfrm flipV="1">
                <a:off x="2533091" y="1434784"/>
                <a:ext cx="153309" cy="5334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cteur droit 149"/>
              <p:cNvCxnSpPr/>
              <p:nvPr/>
            </p:nvCxnSpPr>
            <p:spPr>
              <a:xfrm flipV="1">
                <a:off x="2575056" y="1453832"/>
                <a:ext cx="161593" cy="528411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/>
              <p:cNvCxnSpPr/>
              <p:nvPr/>
            </p:nvCxnSpPr>
            <p:spPr>
              <a:xfrm>
                <a:off x="2609745" y="1718037"/>
                <a:ext cx="4610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Rectangle 151"/>
              <p:cNvSpPr/>
              <p:nvPr/>
            </p:nvSpPr>
            <p:spPr>
              <a:xfrm rot="1020000">
                <a:off x="2624846" y="1619450"/>
                <a:ext cx="45719" cy="9858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147" name="Forme libre 146"/>
            <p:cNvSpPr/>
            <p:nvPr/>
          </p:nvSpPr>
          <p:spPr>
            <a:xfrm>
              <a:off x="1606163" y="2011305"/>
              <a:ext cx="182880" cy="171328"/>
            </a:xfrm>
            <a:custGeom>
              <a:avLst/>
              <a:gdLst>
                <a:gd name="connsiteX0" fmla="*/ 0 w 182880"/>
                <a:gd name="connsiteY0" fmla="*/ 12302 h 171328"/>
                <a:gd name="connsiteX1" fmla="*/ 135173 w 182880"/>
                <a:gd name="connsiteY1" fmla="*/ 16278 h 171328"/>
                <a:gd name="connsiteX2" fmla="*/ 182880 w 182880"/>
                <a:gd name="connsiteY2" fmla="*/ 171328 h 171328"/>
                <a:gd name="connsiteX3" fmla="*/ 182880 w 182880"/>
                <a:gd name="connsiteY3" fmla="*/ 171328 h 17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171328">
                  <a:moveTo>
                    <a:pt x="0" y="12302"/>
                  </a:moveTo>
                  <a:cubicBezTo>
                    <a:pt x="52346" y="1038"/>
                    <a:pt x="104693" y="-10226"/>
                    <a:pt x="135173" y="16278"/>
                  </a:cubicBezTo>
                  <a:cubicBezTo>
                    <a:pt x="165653" y="42782"/>
                    <a:pt x="182880" y="171328"/>
                    <a:pt x="182880" y="171328"/>
                  </a:cubicBezTo>
                  <a:lnTo>
                    <a:pt x="182880" y="171328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48" name="Forme libre 147"/>
            <p:cNvSpPr/>
            <p:nvPr/>
          </p:nvSpPr>
          <p:spPr>
            <a:xfrm>
              <a:off x="1506766" y="2051437"/>
              <a:ext cx="55665" cy="238539"/>
            </a:xfrm>
            <a:custGeom>
              <a:avLst/>
              <a:gdLst>
                <a:gd name="connsiteX0" fmla="*/ 55665 w 55665"/>
                <a:gd name="connsiteY0" fmla="*/ 0 h 238539"/>
                <a:gd name="connsiteX1" fmla="*/ 6 w 55665"/>
                <a:gd name="connsiteY1" fmla="*/ 99391 h 238539"/>
                <a:gd name="connsiteX2" fmla="*/ 51690 w 55665"/>
                <a:gd name="connsiteY2" fmla="*/ 238539 h 238539"/>
                <a:gd name="connsiteX3" fmla="*/ 51690 w 55665"/>
                <a:gd name="connsiteY3" fmla="*/ 238539 h 23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65" h="238539">
                  <a:moveTo>
                    <a:pt x="55665" y="0"/>
                  </a:moveTo>
                  <a:cubicBezTo>
                    <a:pt x="28166" y="29817"/>
                    <a:pt x="668" y="59635"/>
                    <a:pt x="6" y="99391"/>
                  </a:cubicBezTo>
                  <a:cubicBezTo>
                    <a:pt x="-656" y="139147"/>
                    <a:pt x="51690" y="238539"/>
                    <a:pt x="51690" y="238539"/>
                  </a:cubicBezTo>
                  <a:lnTo>
                    <a:pt x="51690" y="238539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53" name="Groupe 152"/>
          <p:cNvGrpSpPr/>
          <p:nvPr/>
        </p:nvGrpSpPr>
        <p:grpSpPr>
          <a:xfrm rot="14742532">
            <a:off x="1128159" y="4732520"/>
            <a:ext cx="632140" cy="569962"/>
            <a:chOff x="1156903" y="1720014"/>
            <a:chExt cx="632140" cy="569962"/>
          </a:xfrm>
        </p:grpSpPr>
        <p:grpSp>
          <p:nvGrpSpPr>
            <p:cNvPr id="154" name="Groupe 153"/>
            <p:cNvGrpSpPr/>
            <p:nvPr/>
          </p:nvGrpSpPr>
          <p:grpSpPr>
            <a:xfrm rot="18401839">
              <a:off x="1328854" y="1548063"/>
              <a:ext cx="203558" cy="547459"/>
              <a:chOff x="2533091" y="1434784"/>
              <a:chExt cx="203558" cy="547459"/>
            </a:xfrm>
          </p:grpSpPr>
          <p:cxnSp>
            <p:nvCxnSpPr>
              <p:cNvPr id="157" name="Connecteur droit 156"/>
              <p:cNvCxnSpPr/>
              <p:nvPr/>
            </p:nvCxnSpPr>
            <p:spPr>
              <a:xfrm flipV="1">
                <a:off x="2533091" y="1434784"/>
                <a:ext cx="153309" cy="5334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157"/>
              <p:cNvCxnSpPr/>
              <p:nvPr/>
            </p:nvCxnSpPr>
            <p:spPr>
              <a:xfrm flipV="1">
                <a:off x="2575056" y="1453832"/>
                <a:ext cx="161593" cy="528411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158"/>
              <p:cNvCxnSpPr/>
              <p:nvPr/>
            </p:nvCxnSpPr>
            <p:spPr>
              <a:xfrm>
                <a:off x="2609745" y="1718037"/>
                <a:ext cx="4610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Rectangle 159"/>
              <p:cNvSpPr/>
              <p:nvPr/>
            </p:nvSpPr>
            <p:spPr>
              <a:xfrm rot="1020000">
                <a:off x="2624846" y="1619450"/>
                <a:ext cx="45719" cy="9858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155" name="Forme libre 154"/>
            <p:cNvSpPr/>
            <p:nvPr/>
          </p:nvSpPr>
          <p:spPr>
            <a:xfrm>
              <a:off x="1606163" y="2011305"/>
              <a:ext cx="182880" cy="171328"/>
            </a:xfrm>
            <a:custGeom>
              <a:avLst/>
              <a:gdLst>
                <a:gd name="connsiteX0" fmla="*/ 0 w 182880"/>
                <a:gd name="connsiteY0" fmla="*/ 12302 h 171328"/>
                <a:gd name="connsiteX1" fmla="*/ 135173 w 182880"/>
                <a:gd name="connsiteY1" fmla="*/ 16278 h 171328"/>
                <a:gd name="connsiteX2" fmla="*/ 182880 w 182880"/>
                <a:gd name="connsiteY2" fmla="*/ 171328 h 171328"/>
                <a:gd name="connsiteX3" fmla="*/ 182880 w 182880"/>
                <a:gd name="connsiteY3" fmla="*/ 171328 h 17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" h="171328">
                  <a:moveTo>
                    <a:pt x="0" y="12302"/>
                  </a:moveTo>
                  <a:cubicBezTo>
                    <a:pt x="52346" y="1038"/>
                    <a:pt x="104693" y="-10226"/>
                    <a:pt x="135173" y="16278"/>
                  </a:cubicBezTo>
                  <a:cubicBezTo>
                    <a:pt x="165653" y="42782"/>
                    <a:pt x="182880" y="171328"/>
                    <a:pt x="182880" y="171328"/>
                  </a:cubicBezTo>
                  <a:lnTo>
                    <a:pt x="182880" y="171328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56" name="Forme libre 155"/>
            <p:cNvSpPr/>
            <p:nvPr/>
          </p:nvSpPr>
          <p:spPr>
            <a:xfrm>
              <a:off x="1506766" y="2051437"/>
              <a:ext cx="55665" cy="238539"/>
            </a:xfrm>
            <a:custGeom>
              <a:avLst/>
              <a:gdLst>
                <a:gd name="connsiteX0" fmla="*/ 55665 w 55665"/>
                <a:gd name="connsiteY0" fmla="*/ 0 h 238539"/>
                <a:gd name="connsiteX1" fmla="*/ 6 w 55665"/>
                <a:gd name="connsiteY1" fmla="*/ 99391 h 238539"/>
                <a:gd name="connsiteX2" fmla="*/ 51690 w 55665"/>
                <a:gd name="connsiteY2" fmla="*/ 238539 h 238539"/>
                <a:gd name="connsiteX3" fmla="*/ 51690 w 55665"/>
                <a:gd name="connsiteY3" fmla="*/ 238539 h 23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65" h="238539">
                  <a:moveTo>
                    <a:pt x="55665" y="0"/>
                  </a:moveTo>
                  <a:cubicBezTo>
                    <a:pt x="28166" y="29817"/>
                    <a:pt x="668" y="59635"/>
                    <a:pt x="6" y="99391"/>
                  </a:cubicBezTo>
                  <a:cubicBezTo>
                    <a:pt x="-656" y="139147"/>
                    <a:pt x="51690" y="238539"/>
                    <a:pt x="51690" y="238539"/>
                  </a:cubicBezTo>
                  <a:lnTo>
                    <a:pt x="51690" y="238539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99" name="Groupe 198"/>
          <p:cNvGrpSpPr/>
          <p:nvPr/>
        </p:nvGrpSpPr>
        <p:grpSpPr>
          <a:xfrm>
            <a:off x="4744622" y="3916429"/>
            <a:ext cx="3351815" cy="708596"/>
            <a:chOff x="4744622" y="3916429"/>
            <a:chExt cx="3351815" cy="708596"/>
          </a:xfrm>
        </p:grpSpPr>
        <p:sp>
          <p:nvSpPr>
            <p:cNvPr id="179" name="ZoneTexte 178"/>
            <p:cNvSpPr txBox="1"/>
            <p:nvPr/>
          </p:nvSpPr>
          <p:spPr>
            <a:xfrm>
              <a:off x="5197056" y="3916429"/>
              <a:ext cx="2709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chemeClr val="accent2">
                      <a:lumMod val="75000"/>
                    </a:schemeClr>
                  </a:solidFill>
                </a:rPr>
                <a:t>Virus 1 </a:t>
              </a:r>
              <a:r>
                <a:rPr lang="fr-CH" dirty="0" smtClean="0">
                  <a:solidFill>
                    <a:schemeClr val="accent2">
                      <a:lumMod val="75000"/>
                    </a:schemeClr>
                  </a:solidFill>
                  <a:sym typeface="Wingdings" pitchFamily="2" charset="2"/>
                </a:rPr>
                <a:t>      H1          N1</a:t>
              </a:r>
              <a:endParaRPr lang="fr-CH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0" name="ZoneTexte 179"/>
            <p:cNvSpPr txBox="1"/>
            <p:nvPr/>
          </p:nvSpPr>
          <p:spPr>
            <a:xfrm>
              <a:off x="4744622" y="4255693"/>
              <a:ext cx="335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rgbClr val="00B050"/>
                  </a:solidFill>
                </a:rPr>
                <a:t>Anticorps 1 </a:t>
              </a:r>
              <a:r>
                <a:rPr lang="fr-CH" dirty="0" smtClean="0">
                  <a:solidFill>
                    <a:srgbClr val="00B050"/>
                  </a:solidFill>
                  <a:sym typeface="Wingdings" pitchFamily="2" charset="2"/>
                </a:rPr>
                <a:t>    Ab-H1    Ab-N1</a:t>
              </a:r>
              <a:endParaRPr lang="fr-CH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4744622" y="1502899"/>
            <a:ext cx="3166639" cy="1938282"/>
            <a:chOff x="4744622" y="1502899"/>
            <a:chExt cx="3166639" cy="1938282"/>
          </a:xfrm>
        </p:grpSpPr>
        <p:sp>
          <p:nvSpPr>
            <p:cNvPr id="45" name="ZoneTexte 44"/>
            <p:cNvSpPr txBox="1"/>
            <p:nvPr/>
          </p:nvSpPr>
          <p:spPr>
            <a:xfrm>
              <a:off x="4878504" y="1502899"/>
              <a:ext cx="2339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chemeClr val="accent2">
                      <a:lumMod val="75000"/>
                    </a:schemeClr>
                  </a:solidFill>
                </a:rPr>
                <a:t>Antigènes</a:t>
              </a:r>
              <a:r>
                <a:rPr lang="fr-CH" dirty="0" smtClean="0"/>
                <a:t> </a:t>
              </a:r>
              <a:r>
                <a:rPr lang="fr-CH" dirty="0" smtClean="0">
                  <a:sym typeface="Wingdings" pitchFamily="2" charset="2"/>
                </a:rPr>
                <a:t> </a:t>
              </a:r>
              <a:r>
                <a:rPr lang="fr-CH" dirty="0" smtClean="0">
                  <a:solidFill>
                    <a:srgbClr val="00B050"/>
                  </a:solidFill>
                </a:rPr>
                <a:t>Anticorps</a:t>
              </a:r>
              <a:endParaRPr lang="fr-CH" dirty="0">
                <a:solidFill>
                  <a:srgbClr val="00B050"/>
                </a:solidFill>
              </a:endParaRPr>
            </a:p>
          </p:txBody>
        </p:sp>
        <p:grpSp>
          <p:nvGrpSpPr>
            <p:cNvPr id="161" name="Groupe 160"/>
            <p:cNvGrpSpPr/>
            <p:nvPr/>
          </p:nvGrpSpPr>
          <p:grpSpPr>
            <a:xfrm rot="7500446">
              <a:off x="6059002" y="2840130"/>
              <a:ext cx="632140" cy="569962"/>
              <a:chOff x="1156903" y="1720014"/>
              <a:chExt cx="632140" cy="569962"/>
            </a:xfrm>
          </p:grpSpPr>
          <p:grpSp>
            <p:nvGrpSpPr>
              <p:cNvPr id="162" name="Groupe 161"/>
              <p:cNvGrpSpPr/>
              <p:nvPr/>
            </p:nvGrpSpPr>
            <p:grpSpPr>
              <a:xfrm rot="18401839">
                <a:off x="1328854" y="1548063"/>
                <a:ext cx="203558" cy="547459"/>
                <a:chOff x="2533091" y="1434784"/>
                <a:chExt cx="203558" cy="547459"/>
              </a:xfrm>
            </p:grpSpPr>
            <p:cxnSp>
              <p:nvCxnSpPr>
                <p:cNvPr id="165" name="Connecteur droit 164"/>
                <p:cNvCxnSpPr/>
                <p:nvPr/>
              </p:nvCxnSpPr>
              <p:spPr>
                <a:xfrm flipV="1">
                  <a:off x="2533091" y="1434784"/>
                  <a:ext cx="153309" cy="53340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Connecteur droit 165"/>
                <p:cNvCxnSpPr/>
                <p:nvPr/>
              </p:nvCxnSpPr>
              <p:spPr>
                <a:xfrm flipV="1">
                  <a:off x="2575056" y="1453832"/>
                  <a:ext cx="161593" cy="528411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Connecteur droit 166"/>
                <p:cNvCxnSpPr/>
                <p:nvPr/>
              </p:nvCxnSpPr>
              <p:spPr>
                <a:xfrm>
                  <a:off x="2609745" y="1718037"/>
                  <a:ext cx="4610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Rectangle 167"/>
                <p:cNvSpPr/>
                <p:nvPr/>
              </p:nvSpPr>
              <p:spPr>
                <a:xfrm rot="1020000">
                  <a:off x="2624846" y="1619450"/>
                  <a:ext cx="45719" cy="98587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sp>
            <p:nvSpPr>
              <p:cNvPr id="163" name="Forme libre 162"/>
              <p:cNvSpPr/>
              <p:nvPr/>
            </p:nvSpPr>
            <p:spPr>
              <a:xfrm>
                <a:off x="1606163" y="2011305"/>
                <a:ext cx="182880" cy="171328"/>
              </a:xfrm>
              <a:custGeom>
                <a:avLst/>
                <a:gdLst>
                  <a:gd name="connsiteX0" fmla="*/ 0 w 182880"/>
                  <a:gd name="connsiteY0" fmla="*/ 12302 h 171328"/>
                  <a:gd name="connsiteX1" fmla="*/ 135173 w 182880"/>
                  <a:gd name="connsiteY1" fmla="*/ 16278 h 171328"/>
                  <a:gd name="connsiteX2" fmla="*/ 182880 w 182880"/>
                  <a:gd name="connsiteY2" fmla="*/ 171328 h 171328"/>
                  <a:gd name="connsiteX3" fmla="*/ 182880 w 182880"/>
                  <a:gd name="connsiteY3" fmla="*/ 171328 h 17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171328">
                    <a:moveTo>
                      <a:pt x="0" y="12302"/>
                    </a:moveTo>
                    <a:cubicBezTo>
                      <a:pt x="52346" y="1038"/>
                      <a:pt x="104693" y="-10226"/>
                      <a:pt x="135173" y="16278"/>
                    </a:cubicBezTo>
                    <a:cubicBezTo>
                      <a:pt x="165653" y="42782"/>
                      <a:pt x="182880" y="171328"/>
                      <a:pt x="182880" y="171328"/>
                    </a:cubicBezTo>
                    <a:lnTo>
                      <a:pt x="182880" y="171328"/>
                    </a:ln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64" name="Forme libre 163"/>
              <p:cNvSpPr/>
              <p:nvPr/>
            </p:nvSpPr>
            <p:spPr>
              <a:xfrm>
                <a:off x="1506766" y="2051437"/>
                <a:ext cx="55665" cy="238539"/>
              </a:xfrm>
              <a:custGeom>
                <a:avLst/>
                <a:gdLst>
                  <a:gd name="connsiteX0" fmla="*/ 55665 w 55665"/>
                  <a:gd name="connsiteY0" fmla="*/ 0 h 238539"/>
                  <a:gd name="connsiteX1" fmla="*/ 6 w 55665"/>
                  <a:gd name="connsiteY1" fmla="*/ 99391 h 238539"/>
                  <a:gd name="connsiteX2" fmla="*/ 51690 w 55665"/>
                  <a:gd name="connsiteY2" fmla="*/ 238539 h 238539"/>
                  <a:gd name="connsiteX3" fmla="*/ 51690 w 55665"/>
                  <a:gd name="connsiteY3" fmla="*/ 238539 h 238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65" h="238539">
                    <a:moveTo>
                      <a:pt x="55665" y="0"/>
                    </a:moveTo>
                    <a:cubicBezTo>
                      <a:pt x="28166" y="29817"/>
                      <a:pt x="668" y="59635"/>
                      <a:pt x="6" y="99391"/>
                    </a:cubicBezTo>
                    <a:cubicBezTo>
                      <a:pt x="-656" y="139147"/>
                      <a:pt x="51690" y="238539"/>
                      <a:pt x="51690" y="238539"/>
                    </a:cubicBezTo>
                    <a:lnTo>
                      <a:pt x="51690" y="238539"/>
                    </a:ln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grpSp>
          <p:nvGrpSpPr>
            <p:cNvPr id="169" name="Groupe 168"/>
            <p:cNvGrpSpPr/>
            <p:nvPr/>
          </p:nvGrpSpPr>
          <p:grpSpPr>
            <a:xfrm rot="4436849">
              <a:off x="6123656" y="2020375"/>
              <a:ext cx="593747" cy="835711"/>
              <a:chOff x="2195692" y="1434784"/>
              <a:chExt cx="593747" cy="835711"/>
            </a:xfrm>
          </p:grpSpPr>
          <p:grpSp>
            <p:nvGrpSpPr>
              <p:cNvPr id="170" name="Groupe 169"/>
              <p:cNvGrpSpPr/>
              <p:nvPr/>
            </p:nvGrpSpPr>
            <p:grpSpPr>
              <a:xfrm>
                <a:off x="2195692" y="1434784"/>
                <a:ext cx="490708" cy="710892"/>
                <a:chOff x="2195692" y="1434784"/>
                <a:chExt cx="490708" cy="710892"/>
              </a:xfrm>
            </p:grpSpPr>
            <p:cxnSp>
              <p:nvCxnSpPr>
                <p:cNvPr id="176" name="Connecteur droit 175"/>
                <p:cNvCxnSpPr/>
                <p:nvPr/>
              </p:nvCxnSpPr>
              <p:spPr>
                <a:xfrm flipV="1">
                  <a:off x="2195692" y="1892300"/>
                  <a:ext cx="74895" cy="253376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Connecteur droit 176"/>
                <p:cNvCxnSpPr/>
                <p:nvPr/>
              </p:nvCxnSpPr>
              <p:spPr>
                <a:xfrm>
                  <a:off x="2269203" y="1892300"/>
                  <a:ext cx="260460" cy="70894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Connecteur droit 177"/>
                <p:cNvCxnSpPr/>
                <p:nvPr/>
              </p:nvCxnSpPr>
              <p:spPr>
                <a:xfrm flipV="1">
                  <a:off x="2533091" y="1434784"/>
                  <a:ext cx="153309" cy="53340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1" name="Connecteur droit 170"/>
              <p:cNvCxnSpPr/>
              <p:nvPr/>
            </p:nvCxnSpPr>
            <p:spPr>
              <a:xfrm rot="2030470" flipH="1" flipV="1">
                <a:off x="2714544" y="2031257"/>
                <a:ext cx="74895" cy="23923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Connecteur droit 171"/>
              <p:cNvCxnSpPr/>
              <p:nvPr/>
            </p:nvCxnSpPr>
            <p:spPr>
              <a:xfrm flipH="1" flipV="1">
                <a:off x="2582928" y="1982243"/>
                <a:ext cx="195666" cy="4872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Connecteur droit 172"/>
              <p:cNvCxnSpPr/>
              <p:nvPr/>
            </p:nvCxnSpPr>
            <p:spPr>
              <a:xfrm flipV="1">
                <a:off x="2575056" y="1453832"/>
                <a:ext cx="161593" cy="528411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Connecteur droit 173"/>
              <p:cNvCxnSpPr/>
              <p:nvPr/>
            </p:nvCxnSpPr>
            <p:spPr>
              <a:xfrm>
                <a:off x="2609745" y="1718037"/>
                <a:ext cx="4610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Rectangle 174"/>
              <p:cNvSpPr/>
              <p:nvPr/>
            </p:nvSpPr>
            <p:spPr>
              <a:xfrm rot="1020000">
                <a:off x="2624846" y="1619450"/>
                <a:ext cx="45719" cy="9858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85" name="Groupe 184"/>
            <p:cNvGrpSpPr/>
            <p:nvPr/>
          </p:nvGrpSpPr>
          <p:grpSpPr>
            <a:xfrm rot="17491000">
              <a:off x="5153844" y="2214895"/>
              <a:ext cx="493449" cy="572654"/>
              <a:chOff x="5400818" y="2284538"/>
              <a:chExt cx="493449" cy="572654"/>
            </a:xfrm>
          </p:grpSpPr>
          <p:cxnSp>
            <p:nvCxnSpPr>
              <p:cNvPr id="181" name="Connecteur droit 180"/>
              <p:cNvCxnSpPr/>
              <p:nvPr/>
            </p:nvCxnSpPr>
            <p:spPr>
              <a:xfrm rot="4028727">
                <a:off x="5421734" y="2449569"/>
                <a:ext cx="330061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onnecteur droit 181"/>
              <p:cNvCxnSpPr/>
              <p:nvPr/>
            </p:nvCxnSpPr>
            <p:spPr>
              <a:xfrm rot="4028727">
                <a:off x="5642095" y="2360044"/>
                <a:ext cx="0" cy="482554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cteur droit 182"/>
              <p:cNvCxnSpPr/>
              <p:nvPr/>
            </p:nvCxnSpPr>
            <p:spPr>
              <a:xfrm rot="4028727">
                <a:off x="5802893" y="2578400"/>
                <a:ext cx="18274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cteur droit 183"/>
              <p:cNvCxnSpPr/>
              <p:nvPr/>
            </p:nvCxnSpPr>
            <p:spPr>
              <a:xfrm rot="4028727">
                <a:off x="5358221" y="2765818"/>
                <a:ext cx="18274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e 187"/>
            <p:cNvGrpSpPr/>
            <p:nvPr/>
          </p:nvGrpSpPr>
          <p:grpSpPr>
            <a:xfrm rot="2137695">
              <a:off x="5274299" y="3035489"/>
              <a:ext cx="434822" cy="319488"/>
              <a:chOff x="5090077" y="3047918"/>
              <a:chExt cx="434822" cy="319488"/>
            </a:xfrm>
          </p:grpSpPr>
          <p:sp>
            <p:nvSpPr>
              <p:cNvPr id="186" name="Ellipse 185"/>
              <p:cNvSpPr/>
              <p:nvPr/>
            </p:nvSpPr>
            <p:spPr>
              <a:xfrm>
                <a:off x="5295387" y="3047918"/>
                <a:ext cx="229512" cy="18262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187" name="Connecteur droit 186"/>
              <p:cNvCxnSpPr>
                <a:stCxn id="186" idx="3"/>
              </p:cNvCxnSpPr>
              <p:nvPr/>
            </p:nvCxnSpPr>
            <p:spPr>
              <a:xfrm flipH="1">
                <a:off x="5090077" y="3203794"/>
                <a:ext cx="238921" cy="16361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ZoneTexte 188"/>
            <p:cNvSpPr txBox="1"/>
            <p:nvPr/>
          </p:nvSpPr>
          <p:spPr>
            <a:xfrm>
              <a:off x="4744622" y="2319786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chemeClr val="accent2">
                      <a:lumMod val="75000"/>
                    </a:schemeClr>
                  </a:solidFill>
                </a:rPr>
                <a:t>H</a:t>
              </a:r>
              <a:endParaRPr lang="fr-CH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0" name="ZoneTexte 189"/>
            <p:cNvSpPr txBox="1"/>
            <p:nvPr/>
          </p:nvSpPr>
          <p:spPr>
            <a:xfrm>
              <a:off x="4744622" y="2989999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chemeClr val="accent2">
                      <a:lumMod val="75000"/>
                    </a:schemeClr>
                  </a:solidFill>
                </a:rPr>
                <a:t>N</a:t>
              </a:r>
              <a:endParaRPr lang="fr-CH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1" name="ZoneTexte 190"/>
            <p:cNvSpPr txBox="1"/>
            <p:nvPr/>
          </p:nvSpPr>
          <p:spPr>
            <a:xfrm>
              <a:off x="7252106" y="2339303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rgbClr val="00B050"/>
                  </a:solidFill>
                </a:rPr>
                <a:t>Ab-H</a:t>
              </a:r>
              <a:endParaRPr lang="fr-CH" dirty="0">
                <a:solidFill>
                  <a:srgbClr val="00B050"/>
                </a:solidFill>
              </a:endParaRPr>
            </a:p>
          </p:txBody>
        </p:sp>
        <p:sp>
          <p:nvSpPr>
            <p:cNvPr id="192" name="ZoneTexte 191"/>
            <p:cNvSpPr txBox="1"/>
            <p:nvPr/>
          </p:nvSpPr>
          <p:spPr>
            <a:xfrm>
              <a:off x="7252106" y="2952184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err="1" smtClean="0">
                  <a:solidFill>
                    <a:srgbClr val="00B050"/>
                  </a:solidFill>
                </a:rPr>
                <a:t>Ab-N</a:t>
              </a:r>
              <a:endParaRPr lang="fr-CH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0" name="Groupe 199"/>
          <p:cNvGrpSpPr/>
          <p:nvPr/>
        </p:nvGrpSpPr>
        <p:grpSpPr>
          <a:xfrm>
            <a:off x="4725357" y="4799089"/>
            <a:ext cx="3351815" cy="708596"/>
            <a:chOff x="4725357" y="4799089"/>
            <a:chExt cx="3351815" cy="708596"/>
          </a:xfrm>
        </p:grpSpPr>
        <p:sp>
          <p:nvSpPr>
            <p:cNvPr id="193" name="ZoneTexte 192"/>
            <p:cNvSpPr txBox="1"/>
            <p:nvPr/>
          </p:nvSpPr>
          <p:spPr>
            <a:xfrm>
              <a:off x="5177791" y="4799089"/>
              <a:ext cx="2709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Virus 2 </a:t>
              </a:r>
              <a:r>
                <a:rPr lang="fr-CH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sym typeface="Wingdings" pitchFamily="2" charset="2"/>
                </a:rPr>
                <a:t>      H2          N2</a:t>
              </a:r>
              <a:endParaRPr lang="fr-CH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4" name="ZoneTexte 193"/>
            <p:cNvSpPr txBox="1"/>
            <p:nvPr/>
          </p:nvSpPr>
          <p:spPr>
            <a:xfrm>
              <a:off x="4725357" y="5138353"/>
              <a:ext cx="335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chemeClr val="accent6">
                      <a:lumMod val="75000"/>
                    </a:schemeClr>
                  </a:solidFill>
                </a:rPr>
                <a:t>Anticorps 1 </a:t>
              </a:r>
              <a:r>
                <a:rPr lang="fr-CH" dirty="0" smtClean="0">
                  <a:solidFill>
                    <a:schemeClr val="accent6">
                      <a:lumMod val="75000"/>
                    </a:schemeClr>
                  </a:solidFill>
                  <a:sym typeface="Wingdings" pitchFamily="2" charset="2"/>
                </a:rPr>
                <a:t>    Ab-H2    Ab-N2</a:t>
              </a:r>
              <a:endParaRPr lang="fr-CH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03" name="Groupe 202"/>
          <p:cNvGrpSpPr/>
          <p:nvPr/>
        </p:nvGrpSpPr>
        <p:grpSpPr>
          <a:xfrm>
            <a:off x="2154916" y="5827594"/>
            <a:ext cx="5743733" cy="829312"/>
            <a:chOff x="2154916" y="5827594"/>
            <a:chExt cx="5743733" cy="829312"/>
          </a:xfrm>
        </p:grpSpPr>
        <p:sp>
          <p:nvSpPr>
            <p:cNvPr id="195" name="ZoneTexte 194"/>
            <p:cNvSpPr txBox="1"/>
            <p:nvPr/>
          </p:nvSpPr>
          <p:spPr>
            <a:xfrm>
              <a:off x="3598277" y="5827594"/>
              <a:ext cx="12682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400" dirty="0" smtClean="0"/>
                <a:t>H1 - H17</a:t>
              </a:r>
              <a:endParaRPr lang="fr-CH" sz="2400" dirty="0"/>
            </a:p>
          </p:txBody>
        </p:sp>
        <p:sp>
          <p:nvSpPr>
            <p:cNvPr id="196" name="ZoneTexte 195"/>
            <p:cNvSpPr txBox="1"/>
            <p:nvPr/>
          </p:nvSpPr>
          <p:spPr>
            <a:xfrm>
              <a:off x="3632004" y="6195241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400" dirty="0" smtClean="0"/>
                <a:t>N1 - N9</a:t>
              </a:r>
              <a:endParaRPr lang="fr-CH" sz="2400" dirty="0"/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2154916" y="5969631"/>
              <a:ext cx="1579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400" dirty="0" smtClean="0"/>
                <a:t>A ce jour….</a:t>
              </a:r>
              <a:endParaRPr lang="fr-CH" sz="2400" dirty="0"/>
            </a:p>
          </p:txBody>
        </p:sp>
        <p:sp>
          <p:nvSpPr>
            <p:cNvPr id="198" name="ZoneTexte 197"/>
            <p:cNvSpPr txBox="1"/>
            <p:nvPr/>
          </p:nvSpPr>
          <p:spPr>
            <a:xfrm>
              <a:off x="5100447" y="5968451"/>
              <a:ext cx="2798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400" dirty="0" smtClean="0"/>
                <a:t>…..153 combinaisons</a:t>
              </a:r>
              <a:endParaRPr lang="fr-CH" sz="2400" dirty="0"/>
            </a:p>
          </p:txBody>
        </p:sp>
      </p:grpSp>
      <p:sp>
        <p:nvSpPr>
          <p:cNvPr id="202" name="Rectangle 201"/>
          <p:cNvSpPr/>
          <p:nvPr/>
        </p:nvSpPr>
        <p:spPr>
          <a:xfrm>
            <a:off x="14703" y="944131"/>
            <a:ext cx="4601098" cy="4962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240011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462 L 0.03646 0.077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40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324 L -0.00694 0.051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7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255 L -0.03924 0.0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124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0231 L -0.0467 0.002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69 L -0.04878 -0.045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22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0856 L -0.03663 -0.085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47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116 L 0.02569 -0.065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-33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0037 L 0.04514 -0.03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19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1273 L 0.04305 0.049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3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78675" y="567422"/>
            <a:ext cx="529260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3200" dirty="0" smtClean="0"/>
              <a:t>Où se trouvent tous ces virus ?</a:t>
            </a:r>
            <a:endParaRPr lang="fr-CH" sz="3200" dirty="0"/>
          </a:p>
        </p:txBody>
      </p:sp>
      <p:pic>
        <p:nvPicPr>
          <p:cNvPr id="1026" name="Picture 2" descr="E:\Mes Documents\2011\LR data bla bla 2010\Professional\2012\Microbio_10 septembre\Micro_Fl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75" y="1304596"/>
            <a:ext cx="7802683" cy="5042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012088" y="6488668"/>
            <a:ext cx="391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 smtClean="0"/>
              <a:t>(Adapté du Fields </a:t>
            </a:r>
            <a:r>
              <a:rPr lang="fr-CH" i="1" dirty="0" err="1" smtClean="0"/>
              <a:t>Virology</a:t>
            </a:r>
            <a:r>
              <a:rPr lang="fr-CH" i="1" dirty="0" smtClean="0"/>
              <a:t>, 5</a:t>
            </a:r>
            <a:r>
              <a:rPr lang="fr-CH" i="1" baseline="30000" dirty="0" smtClean="0"/>
              <a:t>ème</a:t>
            </a:r>
            <a:r>
              <a:rPr lang="fr-CH" i="1" dirty="0" smtClean="0"/>
              <a:t> édition)</a:t>
            </a:r>
            <a:endParaRPr lang="fr-CH" i="1" dirty="0"/>
          </a:p>
        </p:txBody>
      </p:sp>
      <p:sp>
        <p:nvSpPr>
          <p:cNvPr id="4" name="Ellipse 3"/>
          <p:cNvSpPr/>
          <p:nvPr/>
        </p:nvSpPr>
        <p:spPr>
          <a:xfrm>
            <a:off x="4324976" y="2772546"/>
            <a:ext cx="1682034" cy="180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llipse 5"/>
          <p:cNvSpPr/>
          <p:nvPr/>
        </p:nvSpPr>
        <p:spPr>
          <a:xfrm>
            <a:off x="5761630" y="4367284"/>
            <a:ext cx="1430740" cy="15149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7" name="Picture 3" descr="E:\Mes Documents\2011\LR data bla bla 2010\Professional\2012\Microbio_10 septembre\Virus_Humai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11" y="3825697"/>
            <a:ext cx="2157507" cy="2416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H="1">
            <a:off x="3234518" y="5268035"/>
            <a:ext cx="1187357" cy="272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59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260648"/>
            <a:ext cx="7103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Monde aviaire aquatique </a:t>
            </a:r>
            <a:r>
              <a:rPr lang="fr-CH" sz="2400" dirty="0" smtClean="0">
                <a:sym typeface="Wingdings" pitchFamily="2" charset="2"/>
              </a:rPr>
              <a:t> réservoir des virus</a:t>
            </a:r>
          </a:p>
          <a:p>
            <a:r>
              <a:rPr lang="fr-CH" sz="2400" dirty="0">
                <a:sym typeface="Wingdings" pitchFamily="2" charset="2"/>
              </a:rPr>
              <a:t>	</a:t>
            </a:r>
            <a:r>
              <a:rPr lang="fr-CH" sz="2400" dirty="0" smtClean="0">
                <a:sym typeface="Wingdings" pitchFamily="2" charset="2"/>
              </a:rPr>
              <a:t>		       source de virus  humains</a:t>
            </a:r>
            <a:endParaRPr lang="fr-CH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828148" y="5877272"/>
            <a:ext cx="737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Virus aviaire</a:t>
            </a:r>
            <a:r>
              <a:rPr lang="fr-CH" sz="2400" dirty="0" smtClean="0">
                <a:sym typeface="Wingdings" pitchFamily="2" charset="2"/>
              </a:rPr>
              <a:t> humain passage de la barrière d’espèce </a:t>
            </a:r>
            <a:endParaRPr lang="fr-CH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793135" cy="119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1253132" cy="124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859812" y="2012205"/>
            <a:ext cx="2058196" cy="1266162"/>
            <a:chOff x="859812" y="2012205"/>
            <a:chExt cx="2058196" cy="1266162"/>
          </a:xfrm>
        </p:grpSpPr>
        <p:sp>
          <p:nvSpPr>
            <p:cNvPr id="9" name="Forme libre 8"/>
            <p:cNvSpPr/>
            <p:nvPr/>
          </p:nvSpPr>
          <p:spPr>
            <a:xfrm>
              <a:off x="859812" y="2012205"/>
              <a:ext cx="2058196" cy="1227021"/>
            </a:xfrm>
            <a:custGeom>
              <a:avLst/>
              <a:gdLst>
                <a:gd name="connsiteX0" fmla="*/ 1600359 w 2058196"/>
                <a:gd name="connsiteY0" fmla="*/ 1079338 h 1227021"/>
                <a:gd name="connsiteX1" fmla="*/ 2057559 w 2058196"/>
                <a:gd name="connsiteY1" fmla="*/ 578595 h 1227021"/>
                <a:gd name="connsiteX2" fmla="*/ 1513274 w 2058196"/>
                <a:gd name="connsiteY2" fmla="*/ 34309 h 1227021"/>
                <a:gd name="connsiteX3" fmla="*/ 381159 w 2058196"/>
                <a:gd name="connsiteY3" fmla="*/ 154052 h 1227021"/>
                <a:gd name="connsiteX4" fmla="*/ 159 w 2058196"/>
                <a:gd name="connsiteY4" fmla="*/ 948709 h 1227021"/>
                <a:gd name="connsiteX5" fmla="*/ 413817 w 2058196"/>
                <a:gd name="connsiteY5" fmla="*/ 1199081 h 1227021"/>
                <a:gd name="connsiteX6" fmla="*/ 468245 w 2058196"/>
                <a:gd name="connsiteY6" fmla="*/ 1209966 h 122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8196" h="1227021">
                  <a:moveTo>
                    <a:pt x="1600359" y="1079338"/>
                  </a:moveTo>
                  <a:cubicBezTo>
                    <a:pt x="1836216" y="916052"/>
                    <a:pt x="2072073" y="752766"/>
                    <a:pt x="2057559" y="578595"/>
                  </a:cubicBezTo>
                  <a:cubicBezTo>
                    <a:pt x="2043045" y="404423"/>
                    <a:pt x="1792674" y="105066"/>
                    <a:pt x="1513274" y="34309"/>
                  </a:cubicBezTo>
                  <a:cubicBezTo>
                    <a:pt x="1233874" y="-36448"/>
                    <a:pt x="633345" y="1652"/>
                    <a:pt x="381159" y="154052"/>
                  </a:cubicBezTo>
                  <a:cubicBezTo>
                    <a:pt x="128973" y="306452"/>
                    <a:pt x="-5284" y="774538"/>
                    <a:pt x="159" y="948709"/>
                  </a:cubicBezTo>
                  <a:cubicBezTo>
                    <a:pt x="5602" y="1122880"/>
                    <a:pt x="335803" y="1155538"/>
                    <a:pt x="413817" y="1199081"/>
                  </a:cubicBezTo>
                  <a:cubicBezTo>
                    <a:pt x="491831" y="1242624"/>
                    <a:pt x="480038" y="1226295"/>
                    <a:pt x="468245" y="1209966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" name="Triangle isocèle 10"/>
            <p:cNvSpPr/>
            <p:nvPr/>
          </p:nvSpPr>
          <p:spPr>
            <a:xfrm>
              <a:off x="971600" y="2990335"/>
              <a:ext cx="399820" cy="288032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602036" y="1992634"/>
            <a:ext cx="2058196" cy="1266162"/>
            <a:chOff x="859812" y="2012205"/>
            <a:chExt cx="2058196" cy="1266162"/>
          </a:xfrm>
          <a:noFill/>
        </p:grpSpPr>
        <p:sp>
          <p:nvSpPr>
            <p:cNvPr id="14" name="Forme libre 13"/>
            <p:cNvSpPr/>
            <p:nvPr/>
          </p:nvSpPr>
          <p:spPr>
            <a:xfrm>
              <a:off x="859812" y="2012205"/>
              <a:ext cx="2058196" cy="1227021"/>
            </a:xfrm>
            <a:custGeom>
              <a:avLst/>
              <a:gdLst>
                <a:gd name="connsiteX0" fmla="*/ 1600359 w 2058196"/>
                <a:gd name="connsiteY0" fmla="*/ 1079338 h 1227021"/>
                <a:gd name="connsiteX1" fmla="*/ 2057559 w 2058196"/>
                <a:gd name="connsiteY1" fmla="*/ 578595 h 1227021"/>
                <a:gd name="connsiteX2" fmla="*/ 1513274 w 2058196"/>
                <a:gd name="connsiteY2" fmla="*/ 34309 h 1227021"/>
                <a:gd name="connsiteX3" fmla="*/ 381159 w 2058196"/>
                <a:gd name="connsiteY3" fmla="*/ 154052 h 1227021"/>
                <a:gd name="connsiteX4" fmla="*/ 159 w 2058196"/>
                <a:gd name="connsiteY4" fmla="*/ 948709 h 1227021"/>
                <a:gd name="connsiteX5" fmla="*/ 413817 w 2058196"/>
                <a:gd name="connsiteY5" fmla="*/ 1199081 h 1227021"/>
                <a:gd name="connsiteX6" fmla="*/ 468245 w 2058196"/>
                <a:gd name="connsiteY6" fmla="*/ 1209966 h 122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8196" h="1227021">
                  <a:moveTo>
                    <a:pt x="1600359" y="1079338"/>
                  </a:moveTo>
                  <a:cubicBezTo>
                    <a:pt x="1836216" y="916052"/>
                    <a:pt x="2072073" y="752766"/>
                    <a:pt x="2057559" y="578595"/>
                  </a:cubicBezTo>
                  <a:cubicBezTo>
                    <a:pt x="2043045" y="404423"/>
                    <a:pt x="1792674" y="105066"/>
                    <a:pt x="1513274" y="34309"/>
                  </a:cubicBezTo>
                  <a:cubicBezTo>
                    <a:pt x="1233874" y="-36448"/>
                    <a:pt x="633345" y="1652"/>
                    <a:pt x="381159" y="154052"/>
                  </a:cubicBezTo>
                  <a:cubicBezTo>
                    <a:pt x="128973" y="306452"/>
                    <a:pt x="-5284" y="774538"/>
                    <a:pt x="159" y="948709"/>
                  </a:cubicBezTo>
                  <a:cubicBezTo>
                    <a:pt x="5602" y="1122880"/>
                    <a:pt x="335803" y="1155538"/>
                    <a:pt x="413817" y="1199081"/>
                  </a:cubicBezTo>
                  <a:cubicBezTo>
                    <a:pt x="491831" y="1242624"/>
                    <a:pt x="480038" y="1226295"/>
                    <a:pt x="468245" y="1209966"/>
                  </a:cubicBezTo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5" name="Triangle isocèle 14"/>
            <p:cNvSpPr/>
            <p:nvPr/>
          </p:nvSpPr>
          <p:spPr>
            <a:xfrm>
              <a:off x="971600" y="2990335"/>
              <a:ext cx="399820" cy="28803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187601" y="1588150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Virus aviaire</a:t>
            </a:r>
            <a:endParaRPr lang="fr-CH" dirty="0"/>
          </a:p>
        </p:txBody>
      </p:sp>
      <p:sp>
        <p:nvSpPr>
          <p:cNvPr id="17" name="ZoneTexte 16"/>
          <p:cNvSpPr txBox="1"/>
          <p:nvPr/>
        </p:nvSpPr>
        <p:spPr>
          <a:xfrm>
            <a:off x="5076056" y="1588150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Virus humain</a:t>
            </a:r>
            <a:endParaRPr lang="fr-CH" dirty="0"/>
          </a:p>
        </p:txBody>
      </p:sp>
      <p:grpSp>
        <p:nvGrpSpPr>
          <p:cNvPr id="23" name="Groupe 22"/>
          <p:cNvGrpSpPr/>
          <p:nvPr/>
        </p:nvGrpSpPr>
        <p:grpSpPr>
          <a:xfrm>
            <a:off x="3203848" y="2625715"/>
            <a:ext cx="1053831" cy="345049"/>
            <a:chOff x="3203848" y="2625715"/>
            <a:chExt cx="1053831" cy="345049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3203848" y="2780928"/>
              <a:ext cx="100811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211960" y="2625715"/>
              <a:ext cx="45719" cy="345049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0" name="Groupe 29"/>
          <p:cNvGrpSpPr/>
          <p:nvPr/>
        </p:nvGrpSpPr>
        <p:grpSpPr>
          <a:xfrm rot="10800000">
            <a:off x="3326227" y="2939934"/>
            <a:ext cx="1053831" cy="345049"/>
            <a:chOff x="3203848" y="2625715"/>
            <a:chExt cx="1053831" cy="345049"/>
          </a:xfrm>
          <a:solidFill>
            <a:srgbClr val="00B050"/>
          </a:solidFill>
        </p:grpSpPr>
        <p:cxnSp>
          <p:nvCxnSpPr>
            <p:cNvPr id="31" name="Connecteur droit 30"/>
            <p:cNvCxnSpPr/>
            <p:nvPr/>
          </p:nvCxnSpPr>
          <p:spPr>
            <a:xfrm>
              <a:off x="3203848" y="2780928"/>
              <a:ext cx="1008112" cy="0"/>
            </a:xfrm>
            <a:prstGeom prst="line">
              <a:avLst/>
            </a:prstGeom>
            <a:grp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4211960" y="2625715"/>
              <a:ext cx="45719" cy="345049"/>
            </a:xfrm>
            <a:prstGeom prst="rect">
              <a:avLst/>
            </a:prstGeom>
            <a:grp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33" name="Forme libre 32"/>
          <p:cNvSpPr/>
          <p:nvPr/>
        </p:nvSpPr>
        <p:spPr>
          <a:xfrm>
            <a:off x="2533746" y="3623760"/>
            <a:ext cx="2405743" cy="512480"/>
          </a:xfrm>
          <a:custGeom>
            <a:avLst/>
            <a:gdLst>
              <a:gd name="connsiteX0" fmla="*/ 0 w 2405743"/>
              <a:gd name="connsiteY0" fmla="*/ 0 h 512480"/>
              <a:gd name="connsiteX1" fmla="*/ 772886 w 2405743"/>
              <a:gd name="connsiteY1" fmla="*/ 511629 h 512480"/>
              <a:gd name="connsiteX2" fmla="*/ 2351315 w 2405743"/>
              <a:gd name="connsiteY2" fmla="*/ 130629 h 512480"/>
              <a:gd name="connsiteX3" fmla="*/ 2351315 w 2405743"/>
              <a:gd name="connsiteY3" fmla="*/ 130629 h 512480"/>
              <a:gd name="connsiteX4" fmla="*/ 2405743 w 2405743"/>
              <a:gd name="connsiteY4" fmla="*/ 108857 h 51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743" h="512480">
                <a:moveTo>
                  <a:pt x="0" y="0"/>
                </a:moveTo>
                <a:cubicBezTo>
                  <a:pt x="190500" y="244928"/>
                  <a:pt x="381000" y="489857"/>
                  <a:pt x="772886" y="511629"/>
                </a:cubicBezTo>
                <a:cubicBezTo>
                  <a:pt x="1164772" y="533401"/>
                  <a:pt x="2351315" y="130629"/>
                  <a:pt x="2351315" y="130629"/>
                </a:cubicBezTo>
                <a:lnTo>
                  <a:pt x="2351315" y="130629"/>
                </a:lnTo>
                <a:lnTo>
                  <a:pt x="2405743" y="108857"/>
                </a:ln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Triangle isocèle 33"/>
          <p:cNvSpPr/>
          <p:nvPr/>
        </p:nvSpPr>
        <p:spPr>
          <a:xfrm rot="3502526">
            <a:off x="4684452" y="3459549"/>
            <a:ext cx="378346" cy="40492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ZoneTexte 34"/>
          <p:cNvSpPr txBox="1"/>
          <p:nvPr/>
        </p:nvSpPr>
        <p:spPr>
          <a:xfrm>
            <a:off x="2555517" y="4042724"/>
            <a:ext cx="204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Virus qui fait le saut</a:t>
            </a:r>
            <a:endParaRPr lang="fr-CH" dirty="0">
              <a:solidFill>
                <a:srgbClr val="FF0000"/>
              </a:solidFill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0" y="4847057"/>
            <a:ext cx="8532440" cy="853100"/>
            <a:chOff x="0" y="4847057"/>
            <a:chExt cx="8532440" cy="853100"/>
          </a:xfrm>
        </p:grpSpPr>
        <p:sp>
          <p:nvSpPr>
            <p:cNvPr id="4" name="ZoneTexte 3"/>
            <p:cNvSpPr txBox="1"/>
            <p:nvPr/>
          </p:nvSpPr>
          <p:spPr>
            <a:xfrm>
              <a:off x="1083413" y="4869160"/>
              <a:ext cx="74490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400" dirty="0" smtClean="0"/>
                <a:t>A distinguer du virus aviaire qui infecte occasionnellement</a:t>
              </a:r>
            </a:p>
            <a:p>
              <a:r>
                <a:rPr lang="fr-CH" sz="2400" dirty="0" smtClean="0"/>
                <a:t>l’homme, mais qui reste un virus aviaire  </a:t>
              </a:r>
              <a:endParaRPr lang="fr-CH" sz="24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47057"/>
              <a:ext cx="979633" cy="816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6941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33" grpId="0" animBg="1"/>
      <p:bldP spid="34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57927" y="2335646"/>
            <a:ext cx="153239" cy="2667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8" name="Connecteur droit 27"/>
          <p:cNvCxnSpPr>
            <a:stCxn id="26" idx="3"/>
          </p:cNvCxnSpPr>
          <p:nvPr/>
        </p:nvCxnSpPr>
        <p:spPr>
          <a:xfrm flipV="1">
            <a:off x="2411166" y="2469016"/>
            <a:ext cx="266700" cy="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5400000">
            <a:off x="4826709" y="4949664"/>
            <a:ext cx="153239" cy="309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34" name="Connecteur droit 33"/>
          <p:cNvCxnSpPr>
            <a:stCxn id="32" idx="0"/>
          </p:cNvCxnSpPr>
          <p:nvPr/>
        </p:nvCxnSpPr>
        <p:spPr>
          <a:xfrm flipV="1">
            <a:off x="5058109" y="5103953"/>
            <a:ext cx="280988" cy="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728712" y="1935331"/>
            <a:ext cx="1433234" cy="1080120"/>
            <a:chOff x="728712" y="1935331"/>
            <a:chExt cx="1433234" cy="1080120"/>
          </a:xfrm>
        </p:grpSpPr>
        <p:grpSp>
          <p:nvGrpSpPr>
            <p:cNvPr id="43" name="Groupe 42"/>
            <p:cNvGrpSpPr/>
            <p:nvPr/>
          </p:nvGrpSpPr>
          <p:grpSpPr>
            <a:xfrm>
              <a:off x="728712" y="1935331"/>
              <a:ext cx="1433234" cy="1080120"/>
              <a:chOff x="1338536" y="1268760"/>
              <a:chExt cx="1433234" cy="1080120"/>
            </a:xfrm>
          </p:grpSpPr>
          <p:sp>
            <p:nvSpPr>
              <p:cNvPr id="4" name="Étoile à 10 branches 3"/>
              <p:cNvSpPr/>
              <p:nvPr/>
            </p:nvSpPr>
            <p:spPr>
              <a:xfrm>
                <a:off x="1338536" y="1268760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16" name="Groupe 15"/>
              <p:cNvGrpSpPr/>
              <p:nvPr/>
            </p:nvGrpSpPr>
            <p:grpSpPr>
              <a:xfrm>
                <a:off x="2445664" y="1664312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7" name="Connecteur droit 6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cteur droit 8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14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ZoneTexte 1"/>
            <p:cNvSpPr txBox="1"/>
            <p:nvPr/>
          </p:nvSpPr>
          <p:spPr>
            <a:xfrm>
              <a:off x="876036" y="2161231"/>
              <a:ext cx="8574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Virus</a:t>
              </a:r>
            </a:p>
            <a:p>
              <a:r>
                <a:rPr lang="fr-CH" dirty="0" smtClean="0"/>
                <a:t> aviaire</a:t>
              </a:r>
              <a:endParaRPr lang="fr-CH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677865" y="1006136"/>
            <a:ext cx="2559913" cy="2938509"/>
            <a:chOff x="2677865" y="1006136"/>
            <a:chExt cx="2559913" cy="2938509"/>
          </a:xfrm>
        </p:grpSpPr>
        <p:sp>
          <p:nvSpPr>
            <p:cNvPr id="40" name="Ellipse 39"/>
            <p:cNvSpPr/>
            <p:nvPr/>
          </p:nvSpPr>
          <p:spPr>
            <a:xfrm>
              <a:off x="2677865" y="1006136"/>
              <a:ext cx="2559913" cy="293850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4" name="Ellipse 43"/>
            <p:cNvSpPr/>
            <p:nvPr/>
          </p:nvSpPr>
          <p:spPr>
            <a:xfrm>
              <a:off x="4048124" y="2369306"/>
              <a:ext cx="648070" cy="9373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638396" y="1487605"/>
              <a:ext cx="8194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Cellule</a:t>
              </a:r>
            </a:p>
            <a:p>
              <a:r>
                <a:rPr lang="fr-CH" dirty="0" smtClean="0"/>
                <a:t>aviaire</a:t>
              </a:r>
              <a:endParaRPr lang="fr-CH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040094" y="4564385"/>
            <a:ext cx="1611584" cy="1080120"/>
            <a:chOff x="3040094" y="4564385"/>
            <a:chExt cx="1611584" cy="1080120"/>
          </a:xfrm>
        </p:grpSpPr>
        <p:grpSp>
          <p:nvGrpSpPr>
            <p:cNvPr id="42" name="Groupe 41"/>
            <p:cNvGrpSpPr/>
            <p:nvPr/>
          </p:nvGrpSpPr>
          <p:grpSpPr>
            <a:xfrm>
              <a:off x="3040094" y="4564385"/>
              <a:ext cx="1611584" cy="1080120"/>
              <a:chOff x="1331640" y="4077072"/>
              <a:chExt cx="1611584" cy="1080120"/>
            </a:xfrm>
          </p:grpSpPr>
          <p:sp>
            <p:nvSpPr>
              <p:cNvPr id="5" name="Étoile à 10 branches 4"/>
              <p:cNvSpPr/>
              <p:nvPr/>
            </p:nvSpPr>
            <p:spPr>
              <a:xfrm>
                <a:off x="1331640" y="4077072"/>
                <a:ext cx="1152128" cy="1080120"/>
              </a:xfrm>
              <a:prstGeom prst="star10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17" name="Groupe 16"/>
              <p:cNvGrpSpPr/>
              <p:nvPr/>
            </p:nvGrpSpPr>
            <p:grpSpPr>
              <a:xfrm>
                <a:off x="2430248" y="4533822"/>
                <a:ext cx="512976" cy="190930"/>
                <a:chOff x="2483768" y="1725018"/>
                <a:chExt cx="512976" cy="190930"/>
              </a:xfrm>
            </p:grpSpPr>
            <p:cxnSp>
              <p:nvCxnSpPr>
                <p:cNvPr id="18" name="Connecteur droit 17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eur droit 18"/>
                <p:cNvCxnSpPr/>
                <p:nvPr/>
              </p:nvCxnSpPr>
              <p:spPr>
                <a:xfrm>
                  <a:off x="2699792" y="1732201"/>
                  <a:ext cx="0" cy="183747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>
                  <a:off x="2690266" y="1725018"/>
                  <a:ext cx="306478" cy="0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0"/>
                <p:cNvCxnSpPr/>
                <p:nvPr/>
              </p:nvCxnSpPr>
              <p:spPr>
                <a:xfrm>
                  <a:off x="2690266" y="1915948"/>
                  <a:ext cx="306478" cy="0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ZoneTexte 5"/>
            <p:cNvSpPr txBox="1"/>
            <p:nvPr/>
          </p:nvSpPr>
          <p:spPr>
            <a:xfrm>
              <a:off x="3150120" y="4797025"/>
              <a:ext cx="8980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Virus</a:t>
              </a:r>
            </a:p>
            <a:p>
              <a:r>
                <a:rPr lang="fr-CH" dirty="0" smtClean="0"/>
                <a:t>humain</a:t>
              </a:r>
              <a:endParaRPr lang="fr-CH" dirty="0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6114196" y="4241219"/>
            <a:ext cx="101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Cellule </a:t>
            </a:r>
          </a:p>
          <a:p>
            <a:r>
              <a:rPr lang="fr-CH" dirty="0" smtClean="0"/>
              <a:t>humaine</a:t>
            </a:r>
            <a:endParaRPr lang="fr-CH" dirty="0"/>
          </a:p>
        </p:txBody>
      </p:sp>
      <p:grpSp>
        <p:nvGrpSpPr>
          <p:cNvPr id="22" name="Groupe 21"/>
          <p:cNvGrpSpPr/>
          <p:nvPr/>
        </p:nvGrpSpPr>
        <p:grpSpPr>
          <a:xfrm>
            <a:off x="5340948" y="3547143"/>
            <a:ext cx="2559913" cy="2938509"/>
            <a:chOff x="5342241" y="3590144"/>
            <a:chExt cx="2559913" cy="2938509"/>
          </a:xfrm>
        </p:grpSpPr>
        <p:sp>
          <p:nvSpPr>
            <p:cNvPr id="33" name="Ellipse 32"/>
            <p:cNvSpPr/>
            <p:nvPr/>
          </p:nvSpPr>
          <p:spPr>
            <a:xfrm>
              <a:off x="5342241" y="3590144"/>
              <a:ext cx="2559913" cy="293850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5" name="Ellipse 34"/>
            <p:cNvSpPr/>
            <p:nvPr/>
          </p:nvSpPr>
          <p:spPr>
            <a:xfrm>
              <a:off x="6622197" y="5021135"/>
              <a:ext cx="648070" cy="9373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6114196" y="4196172"/>
              <a:ext cx="10134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Cellule </a:t>
              </a:r>
            </a:p>
            <a:p>
              <a:r>
                <a:rPr lang="fr-CH" dirty="0" smtClean="0"/>
                <a:t>humaine</a:t>
              </a:r>
              <a:endParaRPr lang="fr-CH" dirty="0"/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1282284" y="315077"/>
            <a:ext cx="459478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800" dirty="0" smtClean="0"/>
              <a:t>Passage de l’oiseau à l’homme</a:t>
            </a:r>
            <a:endParaRPr lang="fr-CH" sz="2800" dirty="0"/>
          </a:p>
        </p:txBody>
      </p:sp>
      <p:sp>
        <p:nvSpPr>
          <p:cNvPr id="24" name="Ellipse 23"/>
          <p:cNvSpPr/>
          <p:nvPr/>
        </p:nvSpPr>
        <p:spPr>
          <a:xfrm>
            <a:off x="1666875" y="1743075"/>
            <a:ext cx="1095877" cy="1662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Ellipse 37"/>
          <p:cNvSpPr/>
          <p:nvPr/>
        </p:nvSpPr>
        <p:spPr>
          <a:xfrm>
            <a:off x="4192222" y="4241219"/>
            <a:ext cx="1095877" cy="1662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39" name="Groupe 38"/>
          <p:cNvGrpSpPr/>
          <p:nvPr/>
        </p:nvGrpSpPr>
        <p:grpSpPr>
          <a:xfrm>
            <a:off x="3032424" y="4581128"/>
            <a:ext cx="1611584" cy="1080120"/>
            <a:chOff x="3040094" y="4564385"/>
            <a:chExt cx="1611584" cy="1080120"/>
          </a:xfrm>
        </p:grpSpPr>
        <p:grpSp>
          <p:nvGrpSpPr>
            <p:cNvPr id="41" name="Groupe 40"/>
            <p:cNvGrpSpPr/>
            <p:nvPr/>
          </p:nvGrpSpPr>
          <p:grpSpPr>
            <a:xfrm>
              <a:off x="3040094" y="4564385"/>
              <a:ext cx="1611584" cy="1080120"/>
              <a:chOff x="1331640" y="4077072"/>
              <a:chExt cx="1611584" cy="1080120"/>
            </a:xfrm>
          </p:grpSpPr>
          <p:sp>
            <p:nvSpPr>
              <p:cNvPr id="46" name="Étoile à 10 branches 45"/>
              <p:cNvSpPr/>
              <p:nvPr/>
            </p:nvSpPr>
            <p:spPr>
              <a:xfrm>
                <a:off x="1331640" y="4077072"/>
                <a:ext cx="1152128" cy="1080120"/>
              </a:xfrm>
              <a:prstGeom prst="star10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47" name="Groupe 46"/>
              <p:cNvGrpSpPr/>
              <p:nvPr/>
            </p:nvGrpSpPr>
            <p:grpSpPr>
              <a:xfrm>
                <a:off x="2430248" y="4533822"/>
                <a:ext cx="512976" cy="190930"/>
                <a:chOff x="2483768" y="1725018"/>
                <a:chExt cx="512976" cy="190930"/>
              </a:xfrm>
            </p:grpSpPr>
            <p:cxnSp>
              <p:nvCxnSpPr>
                <p:cNvPr id="48" name="Connecteur droit 47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48"/>
                <p:cNvCxnSpPr/>
                <p:nvPr/>
              </p:nvCxnSpPr>
              <p:spPr>
                <a:xfrm>
                  <a:off x="2699792" y="1732201"/>
                  <a:ext cx="0" cy="183747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/>
                <p:cNvCxnSpPr/>
                <p:nvPr/>
              </p:nvCxnSpPr>
              <p:spPr>
                <a:xfrm>
                  <a:off x="2690266" y="1725018"/>
                  <a:ext cx="306478" cy="0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50"/>
                <p:cNvCxnSpPr/>
                <p:nvPr/>
              </p:nvCxnSpPr>
              <p:spPr>
                <a:xfrm>
                  <a:off x="2690266" y="1915948"/>
                  <a:ext cx="306478" cy="0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ZoneTexte 44"/>
            <p:cNvSpPr txBox="1"/>
            <p:nvPr/>
          </p:nvSpPr>
          <p:spPr>
            <a:xfrm>
              <a:off x="3150120" y="4797025"/>
              <a:ext cx="8980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Virus</a:t>
              </a:r>
            </a:p>
            <a:p>
              <a:r>
                <a:rPr lang="fr-CH" dirty="0" smtClean="0"/>
                <a:t>humain</a:t>
              </a:r>
              <a:endParaRPr lang="fr-CH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5026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2292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4097 -0.0053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8" grpId="0"/>
      <p:bldP spid="24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3259167" y="2095301"/>
            <a:ext cx="153239" cy="309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3" name="Connecteur droit 2"/>
          <p:cNvCxnSpPr>
            <a:stCxn id="2" idx="0"/>
          </p:cNvCxnSpPr>
          <p:nvPr/>
        </p:nvCxnSpPr>
        <p:spPr>
          <a:xfrm flipV="1">
            <a:off x="3490567" y="2249590"/>
            <a:ext cx="280988" cy="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1536234" y="1710022"/>
            <a:ext cx="1433234" cy="1080120"/>
            <a:chOff x="728712" y="1935331"/>
            <a:chExt cx="1433234" cy="1080120"/>
          </a:xfrm>
        </p:grpSpPr>
        <p:grpSp>
          <p:nvGrpSpPr>
            <p:cNvPr id="5" name="Groupe 4"/>
            <p:cNvGrpSpPr/>
            <p:nvPr/>
          </p:nvGrpSpPr>
          <p:grpSpPr>
            <a:xfrm>
              <a:off x="728712" y="1935331"/>
              <a:ext cx="1433234" cy="1080120"/>
              <a:chOff x="1338536" y="1268760"/>
              <a:chExt cx="1433234" cy="1080120"/>
            </a:xfrm>
          </p:grpSpPr>
          <p:sp>
            <p:nvSpPr>
              <p:cNvPr id="7" name="Étoile à 10 branches 6"/>
              <p:cNvSpPr/>
              <p:nvPr/>
            </p:nvSpPr>
            <p:spPr>
              <a:xfrm>
                <a:off x="1338536" y="1268760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8" name="Groupe 7"/>
              <p:cNvGrpSpPr/>
              <p:nvPr/>
            </p:nvGrpSpPr>
            <p:grpSpPr>
              <a:xfrm>
                <a:off x="2445664" y="1664312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9" name="Connecteur droit 8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cteur droit 9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10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ZoneTexte 5"/>
            <p:cNvSpPr txBox="1"/>
            <p:nvPr/>
          </p:nvSpPr>
          <p:spPr>
            <a:xfrm>
              <a:off x="876036" y="2161231"/>
              <a:ext cx="8574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Virus</a:t>
              </a:r>
            </a:p>
            <a:p>
              <a:r>
                <a:rPr lang="fr-CH" dirty="0" smtClean="0"/>
                <a:t> aviaire</a:t>
              </a:r>
              <a:endParaRPr lang="fr-CH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773406" y="692780"/>
            <a:ext cx="2559913" cy="2938509"/>
            <a:chOff x="5342241" y="3590144"/>
            <a:chExt cx="2559913" cy="2938509"/>
          </a:xfrm>
        </p:grpSpPr>
        <p:sp>
          <p:nvSpPr>
            <p:cNvPr id="14" name="Ellipse 13"/>
            <p:cNvSpPr/>
            <p:nvPr/>
          </p:nvSpPr>
          <p:spPr>
            <a:xfrm>
              <a:off x="5342241" y="3590144"/>
              <a:ext cx="2559913" cy="293850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622197" y="5021135"/>
              <a:ext cx="648070" cy="9373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114196" y="4196172"/>
              <a:ext cx="10134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Cellule </a:t>
              </a:r>
            </a:p>
            <a:p>
              <a:r>
                <a:rPr lang="fr-CH" dirty="0" smtClean="0"/>
                <a:t>humaine</a:t>
              </a:r>
              <a:endParaRPr lang="fr-CH" dirty="0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792047" y="1797422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5400" dirty="0" smtClean="0">
                <a:solidFill>
                  <a:srgbClr val="FF0000"/>
                </a:solidFill>
              </a:rPr>
              <a:t>X</a:t>
            </a:r>
            <a:endParaRPr lang="fr-CH" sz="5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4844801" y="4860273"/>
            <a:ext cx="153239" cy="309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9" name="Connecteur droit 18"/>
          <p:cNvCxnSpPr>
            <a:stCxn id="18" idx="0"/>
          </p:cNvCxnSpPr>
          <p:nvPr/>
        </p:nvCxnSpPr>
        <p:spPr>
          <a:xfrm flipV="1">
            <a:off x="5076201" y="5014562"/>
            <a:ext cx="280988" cy="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5359040" y="3457752"/>
            <a:ext cx="2559913" cy="2938509"/>
            <a:chOff x="5342241" y="3590144"/>
            <a:chExt cx="2559913" cy="2938509"/>
          </a:xfrm>
        </p:grpSpPr>
        <p:sp>
          <p:nvSpPr>
            <p:cNvPr id="30" name="Ellipse 29"/>
            <p:cNvSpPr/>
            <p:nvPr/>
          </p:nvSpPr>
          <p:spPr>
            <a:xfrm>
              <a:off x="5342241" y="3590144"/>
              <a:ext cx="2559913" cy="293850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1" name="Ellipse 30"/>
            <p:cNvSpPr/>
            <p:nvPr/>
          </p:nvSpPr>
          <p:spPr>
            <a:xfrm>
              <a:off x="6622197" y="5021135"/>
              <a:ext cx="648070" cy="9373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114196" y="4196172"/>
              <a:ext cx="10134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Cellule </a:t>
              </a:r>
            </a:p>
            <a:p>
              <a:r>
                <a:rPr lang="fr-CH" dirty="0" smtClean="0"/>
                <a:t>humaine</a:t>
              </a:r>
              <a:endParaRPr lang="fr-CH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082113" y="4443190"/>
            <a:ext cx="1633059" cy="1080120"/>
            <a:chOff x="3082113" y="4451141"/>
            <a:chExt cx="1633059" cy="1080120"/>
          </a:xfrm>
        </p:grpSpPr>
        <p:grpSp>
          <p:nvGrpSpPr>
            <p:cNvPr id="20" name="Groupe 19"/>
            <p:cNvGrpSpPr/>
            <p:nvPr/>
          </p:nvGrpSpPr>
          <p:grpSpPr>
            <a:xfrm>
              <a:off x="3082113" y="4451141"/>
              <a:ext cx="1152128" cy="1080120"/>
              <a:chOff x="728712" y="1935331"/>
              <a:chExt cx="1152128" cy="1080120"/>
            </a:xfrm>
          </p:grpSpPr>
          <p:sp>
            <p:nvSpPr>
              <p:cNvPr id="23" name="Étoile à 10 branches 22"/>
              <p:cNvSpPr/>
              <p:nvPr/>
            </p:nvSpPr>
            <p:spPr>
              <a:xfrm>
                <a:off x="728712" y="1935331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876036" y="2161231"/>
                <a:ext cx="8574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 smtClean="0"/>
                  <a:t>Virus</a:t>
                </a:r>
              </a:p>
              <a:p>
                <a:r>
                  <a:rPr lang="fr-CH" dirty="0" smtClean="0"/>
                  <a:t> aviaire</a:t>
                </a:r>
                <a:endParaRPr lang="fr-CH" dirty="0"/>
              </a:p>
            </p:txBody>
          </p:sp>
        </p:grpSp>
        <p:grpSp>
          <p:nvGrpSpPr>
            <p:cNvPr id="38" name="Groupe 37"/>
            <p:cNvGrpSpPr/>
            <p:nvPr/>
          </p:nvGrpSpPr>
          <p:grpSpPr>
            <a:xfrm>
              <a:off x="4202196" y="4927199"/>
              <a:ext cx="512976" cy="190930"/>
              <a:chOff x="4138702" y="5021135"/>
              <a:chExt cx="512976" cy="190930"/>
            </a:xfrm>
          </p:grpSpPr>
          <p:cxnSp>
            <p:nvCxnSpPr>
              <p:cNvPr id="34" name="Connecteur droit 33"/>
              <p:cNvCxnSpPr/>
              <p:nvPr/>
            </p:nvCxnSpPr>
            <p:spPr>
              <a:xfrm>
                <a:off x="4138702" y="5104937"/>
                <a:ext cx="216024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4354726" y="5028318"/>
                <a:ext cx="0" cy="183747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4345200" y="5021135"/>
                <a:ext cx="306478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4345200" y="5212065"/>
                <a:ext cx="306478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ZoneTexte 39"/>
          <p:cNvSpPr txBox="1"/>
          <p:nvPr/>
        </p:nvSpPr>
        <p:spPr>
          <a:xfrm>
            <a:off x="552672" y="6165428"/>
            <a:ext cx="546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Nécessité d’adaptation du récepteur</a:t>
            </a:r>
            <a:endParaRPr lang="fr-CH" sz="2800" dirty="0"/>
          </a:p>
        </p:txBody>
      </p:sp>
    </p:spTree>
    <p:extLst>
      <p:ext uri="{BB962C8B-B14F-4D97-AF65-F5344CB8AC3E}">
        <p14:creationId xmlns="" xmlns:p14="http://schemas.microsoft.com/office/powerpoint/2010/main" val="2958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2292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03923 -0.00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3689153" y="2635629"/>
            <a:ext cx="153239" cy="309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3" name="Connecteur droit 2"/>
          <p:cNvCxnSpPr>
            <a:stCxn id="2" idx="0"/>
          </p:cNvCxnSpPr>
          <p:nvPr/>
        </p:nvCxnSpPr>
        <p:spPr>
          <a:xfrm flipV="1">
            <a:off x="3920553" y="2789918"/>
            <a:ext cx="280988" cy="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4203392" y="1233108"/>
            <a:ext cx="2559913" cy="2938509"/>
            <a:chOff x="5342241" y="3590144"/>
            <a:chExt cx="2559913" cy="2938509"/>
          </a:xfrm>
        </p:grpSpPr>
        <p:sp>
          <p:nvSpPr>
            <p:cNvPr id="5" name="Ellipse 4"/>
            <p:cNvSpPr/>
            <p:nvPr/>
          </p:nvSpPr>
          <p:spPr>
            <a:xfrm>
              <a:off x="5342241" y="3590144"/>
              <a:ext cx="2559913" cy="293850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Ellipse 5"/>
            <p:cNvSpPr/>
            <p:nvPr/>
          </p:nvSpPr>
          <p:spPr>
            <a:xfrm>
              <a:off x="6622197" y="5021135"/>
              <a:ext cx="648070" cy="9373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114196" y="3792118"/>
              <a:ext cx="10134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Cellule </a:t>
              </a:r>
            </a:p>
            <a:p>
              <a:r>
                <a:rPr lang="fr-CH" dirty="0" smtClean="0"/>
                <a:t>humaine</a:t>
              </a:r>
              <a:endParaRPr lang="fr-CH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1920115" y="2205846"/>
            <a:ext cx="1633059" cy="1080120"/>
            <a:chOff x="3082113" y="4451141"/>
            <a:chExt cx="1633059" cy="1080120"/>
          </a:xfrm>
        </p:grpSpPr>
        <p:grpSp>
          <p:nvGrpSpPr>
            <p:cNvPr id="9" name="Groupe 8"/>
            <p:cNvGrpSpPr/>
            <p:nvPr/>
          </p:nvGrpSpPr>
          <p:grpSpPr>
            <a:xfrm>
              <a:off x="3082113" y="4451141"/>
              <a:ext cx="1152128" cy="1080120"/>
              <a:chOff x="728712" y="1935331"/>
              <a:chExt cx="1152128" cy="1080120"/>
            </a:xfrm>
          </p:grpSpPr>
          <p:sp>
            <p:nvSpPr>
              <p:cNvPr id="15" name="Étoile à 10 branches 14"/>
              <p:cNvSpPr/>
              <p:nvPr/>
            </p:nvSpPr>
            <p:spPr>
              <a:xfrm>
                <a:off x="728712" y="1935331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876036" y="2161231"/>
                <a:ext cx="8574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 smtClean="0"/>
                  <a:t>Virus</a:t>
                </a:r>
              </a:p>
              <a:p>
                <a:r>
                  <a:rPr lang="fr-CH" dirty="0" smtClean="0"/>
                  <a:t> aviaire</a:t>
                </a:r>
                <a:endParaRPr lang="fr-CH" dirty="0"/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4202196" y="4927199"/>
              <a:ext cx="512976" cy="190930"/>
              <a:chOff x="4138702" y="5021135"/>
              <a:chExt cx="512976" cy="190930"/>
            </a:xfrm>
          </p:grpSpPr>
          <p:cxnSp>
            <p:nvCxnSpPr>
              <p:cNvPr id="11" name="Connecteur droit 10"/>
              <p:cNvCxnSpPr/>
              <p:nvPr/>
            </p:nvCxnSpPr>
            <p:spPr>
              <a:xfrm>
                <a:off x="4138702" y="5104937"/>
                <a:ext cx="216024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4354726" y="5028318"/>
                <a:ext cx="0" cy="183747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4345200" y="5021135"/>
                <a:ext cx="306478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4345200" y="5212065"/>
                <a:ext cx="306478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ZoneTexte 16"/>
          <p:cNvSpPr txBox="1"/>
          <p:nvPr/>
        </p:nvSpPr>
        <p:spPr>
          <a:xfrm>
            <a:off x="1672737" y="344446"/>
            <a:ext cx="387651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800" dirty="0" smtClean="0"/>
              <a:t>…et adaptation plus large</a:t>
            </a:r>
            <a:endParaRPr lang="fr-CH" sz="2800" dirty="0"/>
          </a:p>
        </p:txBody>
      </p:sp>
      <p:sp>
        <p:nvSpPr>
          <p:cNvPr id="25" name="Étoile à 10 branches 24"/>
          <p:cNvSpPr/>
          <p:nvPr/>
        </p:nvSpPr>
        <p:spPr>
          <a:xfrm>
            <a:off x="2401046" y="2205846"/>
            <a:ext cx="1152128" cy="1080120"/>
          </a:xfrm>
          <a:prstGeom prst="star10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ZoneTexte 28"/>
          <p:cNvSpPr txBox="1"/>
          <p:nvPr/>
        </p:nvSpPr>
        <p:spPr>
          <a:xfrm>
            <a:off x="2312166" y="5246304"/>
            <a:ext cx="5231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...</a:t>
            </a:r>
            <a:r>
              <a:rPr lang="fr-CH" dirty="0"/>
              <a:t>les composants viraux doivent pouvoir être faits, </a:t>
            </a:r>
          </a:p>
          <a:p>
            <a:r>
              <a:rPr lang="fr-CH" dirty="0"/>
              <a:t>  et leur fonction doit être adaptée à l’environnement </a:t>
            </a:r>
          </a:p>
          <a:p>
            <a:r>
              <a:rPr lang="fr-CH" dirty="0"/>
              <a:t>  </a:t>
            </a:r>
            <a:r>
              <a:rPr lang="fr-CH" dirty="0" smtClean="0"/>
              <a:t>cellulaire, </a:t>
            </a:r>
            <a:endParaRPr lang="fr-CH" sz="1400" i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2265221" y="4476863"/>
            <a:ext cx="614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…. l’environnement cellulaire doit convenir aux fonctions virales</a:t>
            </a:r>
          </a:p>
        </p:txBody>
      </p:sp>
      <p:sp>
        <p:nvSpPr>
          <p:cNvPr id="21" name="Étoile à 10 branches 20"/>
          <p:cNvSpPr/>
          <p:nvPr/>
        </p:nvSpPr>
        <p:spPr>
          <a:xfrm>
            <a:off x="5076056" y="2250350"/>
            <a:ext cx="1152128" cy="1080120"/>
          </a:xfrm>
          <a:prstGeom prst="star10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277802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185 L 0.0345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30486 0.0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9" grpId="0"/>
      <p:bldP spid="30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3" y="600188"/>
            <a:ext cx="199387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3200" dirty="0" smtClean="0"/>
              <a:t>Préambule</a:t>
            </a:r>
            <a:endParaRPr lang="fr-CH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9" y="1336062"/>
            <a:ext cx="6237919" cy="161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7" y="3941784"/>
            <a:ext cx="6408713" cy="15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59187" y="2821471"/>
            <a:ext cx="30219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Science</a:t>
            </a:r>
            <a:r>
              <a:rPr lang="fr-CH" sz="1600" b="1" dirty="0" smtClean="0"/>
              <a:t>, </a:t>
            </a:r>
            <a:r>
              <a:rPr lang="fr-CH" dirty="0" smtClean="0"/>
              <a:t>336: 1534-1541</a:t>
            </a:r>
          </a:p>
          <a:p>
            <a:r>
              <a:rPr lang="fr-CH" u="sng" dirty="0" smtClean="0"/>
              <a:t>22 juin 2012</a:t>
            </a:r>
            <a:endParaRPr lang="fr-CH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1038757" y="5341751"/>
            <a:ext cx="28252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Nature, </a:t>
            </a:r>
            <a:r>
              <a:rPr lang="fr-CH" dirty="0" smtClean="0"/>
              <a:t>486: 420-428 </a:t>
            </a:r>
          </a:p>
          <a:p>
            <a:r>
              <a:rPr lang="fr-CH" u="sng" dirty="0" smtClean="0"/>
              <a:t>21 juin  2012</a:t>
            </a:r>
            <a:endParaRPr lang="fr-CH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613682" y="1342509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/>
              <a:t>- </a:t>
            </a:r>
            <a:endParaRPr lang="fr-CH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613682" y="3789040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/>
              <a:t>- </a:t>
            </a:r>
            <a:endParaRPr lang="fr-CH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5292080" y="3232602"/>
            <a:ext cx="220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 Accepté 31 mai 2012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5148064" y="5799569"/>
            <a:ext cx="214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Reçu 18 août 2011</a:t>
            </a:r>
          </a:p>
          <a:p>
            <a:r>
              <a:rPr lang="fr-CH" dirty="0" smtClean="0"/>
              <a:t>Accepté 9 mars 2012</a:t>
            </a:r>
            <a:endParaRPr lang="fr-CH" dirty="0"/>
          </a:p>
        </p:txBody>
      </p:sp>
    </p:spTree>
    <p:extLst>
      <p:ext uri="{BB962C8B-B14F-4D97-AF65-F5344CB8AC3E}">
        <p14:creationId xmlns="" xmlns:p14="http://schemas.microsoft.com/office/powerpoint/2010/main" val="34127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3256" y="391180"/>
            <a:ext cx="717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Par quels mécanismes se fait cette adaptation ? </a:t>
            </a:r>
            <a:endParaRPr lang="fr-CH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54" y="914400"/>
            <a:ext cx="2801986" cy="191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63256" y="2831376"/>
            <a:ext cx="566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 génome entre 		</a:t>
            </a:r>
            <a:r>
              <a:rPr lang="fr-CH" dirty="0" smtClean="0">
                <a:sym typeface="Wingdings" pitchFamily="2" charset="2"/>
              </a:rPr>
              <a:t>	des milliers sortent</a:t>
            </a:r>
            <a:endParaRPr lang="fr-CH" dirty="0"/>
          </a:p>
        </p:txBody>
      </p:sp>
      <p:sp>
        <p:nvSpPr>
          <p:cNvPr id="5" name="ZoneTexte 4"/>
          <p:cNvSpPr txBox="1"/>
          <p:nvPr/>
        </p:nvSpPr>
        <p:spPr>
          <a:xfrm>
            <a:off x="1147617" y="3504832"/>
            <a:ext cx="567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ym typeface="Wingdings" pitchFamily="2" charset="2"/>
              </a:rPr>
              <a:t> Multiplication du génome  ----  Enzyme virale : réplicase</a:t>
            </a:r>
            <a:endParaRPr lang="fr-CH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371600" y="4476307"/>
            <a:ext cx="25248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1371600" y="4322135"/>
            <a:ext cx="255181" cy="30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0" name="Connecteur droit 9"/>
          <p:cNvCxnSpPr/>
          <p:nvPr/>
        </p:nvCxnSpPr>
        <p:spPr>
          <a:xfrm>
            <a:off x="1414128" y="4630479"/>
            <a:ext cx="23972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418142" y="4631321"/>
            <a:ext cx="23972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444959" y="4631893"/>
            <a:ext cx="23972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457206" y="4631177"/>
            <a:ext cx="23972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479578" y="4636078"/>
            <a:ext cx="23972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510949" y="4631930"/>
            <a:ext cx="23972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004179" y="4468425"/>
            <a:ext cx="25248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5004179" y="4314253"/>
            <a:ext cx="255181" cy="308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0" name="Connecteur droit 19"/>
          <p:cNvCxnSpPr/>
          <p:nvPr/>
        </p:nvCxnSpPr>
        <p:spPr>
          <a:xfrm>
            <a:off x="5046707" y="4622597"/>
            <a:ext cx="23972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/>
          <p:cNvGrpSpPr/>
          <p:nvPr/>
        </p:nvGrpSpPr>
        <p:grpSpPr>
          <a:xfrm>
            <a:off x="5050159" y="4578944"/>
            <a:ext cx="2397245" cy="95002"/>
            <a:chOff x="5067973" y="4757084"/>
            <a:chExt cx="2397245" cy="95002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5067973" y="4804585"/>
              <a:ext cx="23972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rganigramme : Trier 25"/>
            <p:cNvSpPr/>
            <p:nvPr/>
          </p:nvSpPr>
          <p:spPr>
            <a:xfrm>
              <a:off x="5546626" y="4757084"/>
              <a:ext cx="45719" cy="95002"/>
            </a:xfrm>
            <a:prstGeom prst="flowChartSor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059602" y="4580710"/>
            <a:ext cx="2397245" cy="75578"/>
            <a:chOff x="5172424" y="4913238"/>
            <a:chExt cx="2397245" cy="75578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5172424" y="4960425"/>
              <a:ext cx="23972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rganigramme : Joindre 26"/>
            <p:cNvSpPr/>
            <p:nvPr/>
          </p:nvSpPr>
          <p:spPr>
            <a:xfrm>
              <a:off x="6787400" y="4913238"/>
              <a:ext cx="63796" cy="75578"/>
            </a:xfrm>
            <a:prstGeom prst="flowChartCollat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5064103" y="4599703"/>
            <a:ext cx="2397245" cy="45719"/>
            <a:chOff x="5331313" y="5169751"/>
            <a:chExt cx="2397245" cy="45719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5331313" y="5192611"/>
              <a:ext cx="23972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rganigramme : Connecteur 27"/>
            <p:cNvSpPr/>
            <p:nvPr/>
          </p:nvSpPr>
          <p:spPr>
            <a:xfrm>
              <a:off x="6266596" y="5169751"/>
              <a:ext cx="57500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5062479" y="4558941"/>
            <a:ext cx="2397245" cy="89355"/>
            <a:chOff x="5543457" y="5396199"/>
            <a:chExt cx="2397245" cy="89355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5543457" y="5464918"/>
              <a:ext cx="23972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rganigramme : Extraire 28"/>
            <p:cNvSpPr/>
            <p:nvPr/>
          </p:nvSpPr>
          <p:spPr>
            <a:xfrm>
              <a:off x="7569669" y="5396199"/>
              <a:ext cx="74911" cy="89355"/>
            </a:xfrm>
            <a:prstGeom prst="flowChartExtra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5067728" y="4585394"/>
            <a:ext cx="2397245" cy="83127"/>
            <a:chOff x="5738722" y="5677986"/>
            <a:chExt cx="2397245" cy="83127"/>
          </a:xfrm>
        </p:grpSpPr>
        <p:cxnSp>
          <p:nvCxnSpPr>
            <p:cNvPr id="25" name="Connecteur droit 24"/>
            <p:cNvCxnSpPr/>
            <p:nvPr/>
          </p:nvCxnSpPr>
          <p:spPr>
            <a:xfrm>
              <a:off x="5738722" y="5719550"/>
              <a:ext cx="23972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Étoile à 8 branches 30"/>
            <p:cNvSpPr/>
            <p:nvPr/>
          </p:nvSpPr>
          <p:spPr>
            <a:xfrm>
              <a:off x="7350826" y="5677986"/>
              <a:ext cx="93126" cy="83127"/>
            </a:xfrm>
            <a:prstGeom prst="star8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8121" y="5043916"/>
            <a:ext cx="4219168" cy="1214650"/>
            <a:chOff x="2519206" y="4995082"/>
            <a:chExt cx="4219168" cy="1214650"/>
          </a:xfrm>
        </p:grpSpPr>
        <p:sp>
          <p:nvSpPr>
            <p:cNvPr id="37" name="Rectangle 36"/>
            <p:cNvSpPr/>
            <p:nvPr/>
          </p:nvSpPr>
          <p:spPr>
            <a:xfrm>
              <a:off x="2519206" y="4995082"/>
              <a:ext cx="4219168" cy="12146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2837746" y="5189576"/>
              <a:ext cx="36331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rgbClr val="FF0000"/>
                  </a:solidFill>
                </a:rPr>
                <a:t>Réplicase</a:t>
              </a:r>
              <a:r>
                <a:rPr lang="fr-CH" dirty="0" smtClean="0">
                  <a:solidFill>
                    <a:srgbClr val="FF0000"/>
                  </a:solidFill>
                  <a:sym typeface="Wingdings" pitchFamily="2" charset="2"/>
                </a:rPr>
                <a:t> infidélité programmée</a:t>
              </a:r>
            </a:p>
            <a:p>
              <a:r>
                <a:rPr lang="fr-CH" dirty="0" smtClean="0">
                  <a:solidFill>
                    <a:srgbClr val="FF0000"/>
                  </a:solidFill>
                  <a:sym typeface="Wingdings" pitchFamily="2" charset="2"/>
                </a:rPr>
                <a:t>Mutations variabilité génétique </a:t>
              </a:r>
            </a:p>
            <a:p>
              <a:r>
                <a:rPr lang="fr-CH" dirty="0">
                  <a:solidFill>
                    <a:srgbClr val="FF0000"/>
                  </a:solidFill>
                  <a:sym typeface="Wingdings" pitchFamily="2" charset="2"/>
                </a:rPr>
                <a:t>p</a:t>
              </a:r>
              <a:r>
                <a:rPr lang="fr-CH" dirty="0" smtClean="0">
                  <a:solidFill>
                    <a:srgbClr val="FF0000"/>
                  </a:solidFill>
                  <a:sym typeface="Wingdings" pitchFamily="2" charset="2"/>
                </a:rPr>
                <a:t>rogrammée QUASI-ESPECE</a:t>
              </a:r>
              <a:endParaRPr lang="fr-CH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3124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5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26042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repeatCount="5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1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5449E-6 L -0.00139 0.268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3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6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75845E-6 L -0.00087 0.219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1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1555E-6 L 0.00017 0.180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1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6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6826E-6 L -4.16667E-6 0.141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6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1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9926E-7 L -0.00017 0.1036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repeatCount="5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26042 -0.0011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6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5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1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5.55556E-7 0.0689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1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00052 0.1270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1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033 0.161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1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0019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1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84829E-6 L -0.00121 0.2823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240" y="178763"/>
            <a:ext cx="720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Variabilité génétique</a:t>
            </a:r>
            <a:r>
              <a:rPr lang="fr-CH" sz="2800" dirty="0" smtClean="0">
                <a:sym typeface="Wingdings" pitchFamily="2" charset="2"/>
              </a:rPr>
              <a:t> variabilité des structures</a:t>
            </a:r>
            <a:endParaRPr lang="fr-CH" sz="2800" dirty="0"/>
          </a:p>
        </p:txBody>
      </p:sp>
      <p:grpSp>
        <p:nvGrpSpPr>
          <p:cNvPr id="60" name="Groupe 59"/>
          <p:cNvGrpSpPr/>
          <p:nvPr/>
        </p:nvGrpSpPr>
        <p:grpSpPr>
          <a:xfrm>
            <a:off x="1161503" y="1204832"/>
            <a:ext cx="1107128" cy="838512"/>
            <a:chOff x="1536234" y="1710022"/>
            <a:chExt cx="1433234" cy="1080120"/>
          </a:xfrm>
        </p:grpSpPr>
        <p:sp>
          <p:nvSpPr>
            <p:cNvPr id="61" name="Étoile à 10 branches 60"/>
            <p:cNvSpPr/>
            <p:nvPr/>
          </p:nvSpPr>
          <p:spPr>
            <a:xfrm>
              <a:off x="1536234" y="1710022"/>
              <a:ext cx="1152128" cy="1080120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62" name="Groupe 61"/>
            <p:cNvGrpSpPr/>
            <p:nvPr/>
          </p:nvGrpSpPr>
          <p:grpSpPr>
            <a:xfrm>
              <a:off x="2643362" y="2105574"/>
              <a:ext cx="326106" cy="288032"/>
              <a:chOff x="2483768" y="1664312"/>
              <a:chExt cx="326106" cy="288032"/>
            </a:xfrm>
          </p:grpSpPr>
          <p:cxnSp>
            <p:nvCxnSpPr>
              <p:cNvPr id="63" name="Connecteur droit 62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e 66"/>
          <p:cNvGrpSpPr/>
          <p:nvPr/>
        </p:nvGrpSpPr>
        <p:grpSpPr>
          <a:xfrm>
            <a:off x="4437114" y="2068804"/>
            <a:ext cx="1107128" cy="838512"/>
            <a:chOff x="1536234" y="1710022"/>
            <a:chExt cx="1433234" cy="1080120"/>
          </a:xfrm>
        </p:grpSpPr>
        <p:sp>
          <p:nvSpPr>
            <p:cNvPr id="68" name="Étoile à 10 branches 67"/>
            <p:cNvSpPr/>
            <p:nvPr/>
          </p:nvSpPr>
          <p:spPr>
            <a:xfrm>
              <a:off x="1536234" y="1710022"/>
              <a:ext cx="1152128" cy="1080120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69" name="Groupe 68"/>
            <p:cNvGrpSpPr/>
            <p:nvPr/>
          </p:nvGrpSpPr>
          <p:grpSpPr>
            <a:xfrm>
              <a:off x="2643362" y="2105574"/>
              <a:ext cx="326106" cy="288032"/>
              <a:chOff x="2483768" y="1664312"/>
              <a:chExt cx="326106" cy="288032"/>
            </a:xfrm>
          </p:grpSpPr>
          <p:cxnSp>
            <p:nvCxnSpPr>
              <p:cNvPr id="70" name="Connecteur droit 69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e 73"/>
          <p:cNvGrpSpPr/>
          <p:nvPr/>
        </p:nvGrpSpPr>
        <p:grpSpPr>
          <a:xfrm>
            <a:off x="2100160" y="3466500"/>
            <a:ext cx="1107128" cy="838512"/>
            <a:chOff x="1536234" y="1710022"/>
            <a:chExt cx="1433234" cy="1080120"/>
          </a:xfrm>
        </p:grpSpPr>
        <p:sp>
          <p:nvSpPr>
            <p:cNvPr id="75" name="Étoile à 10 branches 74"/>
            <p:cNvSpPr/>
            <p:nvPr/>
          </p:nvSpPr>
          <p:spPr>
            <a:xfrm>
              <a:off x="1536234" y="1710022"/>
              <a:ext cx="1152128" cy="1080120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76" name="Groupe 75"/>
            <p:cNvGrpSpPr/>
            <p:nvPr/>
          </p:nvGrpSpPr>
          <p:grpSpPr>
            <a:xfrm>
              <a:off x="2643362" y="2105574"/>
              <a:ext cx="326106" cy="288032"/>
              <a:chOff x="2483768" y="1664312"/>
              <a:chExt cx="326106" cy="288032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e 80"/>
          <p:cNvGrpSpPr/>
          <p:nvPr/>
        </p:nvGrpSpPr>
        <p:grpSpPr>
          <a:xfrm>
            <a:off x="4057103" y="3755779"/>
            <a:ext cx="1022093" cy="838512"/>
            <a:chOff x="1536234" y="1710022"/>
            <a:chExt cx="1323152" cy="1080120"/>
          </a:xfrm>
        </p:grpSpPr>
        <p:sp>
          <p:nvSpPr>
            <p:cNvPr id="82" name="Étoile à 10 branches 81"/>
            <p:cNvSpPr/>
            <p:nvPr/>
          </p:nvSpPr>
          <p:spPr>
            <a:xfrm>
              <a:off x="1536234" y="1710022"/>
              <a:ext cx="1152128" cy="1080120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83" name="Groupe 82"/>
            <p:cNvGrpSpPr/>
            <p:nvPr/>
          </p:nvGrpSpPr>
          <p:grpSpPr>
            <a:xfrm>
              <a:off x="2643362" y="2105574"/>
              <a:ext cx="216024" cy="288032"/>
              <a:chOff x="2483768" y="1664312"/>
              <a:chExt cx="216024" cy="288032"/>
            </a:xfrm>
          </p:grpSpPr>
          <p:cxnSp>
            <p:nvCxnSpPr>
              <p:cNvPr id="84" name="Connecteur droit 83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e 87"/>
          <p:cNvGrpSpPr/>
          <p:nvPr/>
        </p:nvGrpSpPr>
        <p:grpSpPr>
          <a:xfrm>
            <a:off x="2834076" y="1316251"/>
            <a:ext cx="1022093" cy="838512"/>
            <a:chOff x="1536234" y="1710022"/>
            <a:chExt cx="1323152" cy="1080120"/>
          </a:xfrm>
        </p:grpSpPr>
        <p:sp>
          <p:nvSpPr>
            <p:cNvPr id="89" name="Étoile à 10 branches 88"/>
            <p:cNvSpPr/>
            <p:nvPr/>
          </p:nvSpPr>
          <p:spPr>
            <a:xfrm>
              <a:off x="1536234" y="1710022"/>
              <a:ext cx="1152128" cy="1080120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91" name="Connecteur droit 90"/>
            <p:cNvCxnSpPr/>
            <p:nvPr/>
          </p:nvCxnSpPr>
          <p:spPr>
            <a:xfrm>
              <a:off x="2643362" y="2250082"/>
              <a:ext cx="216024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e 94"/>
          <p:cNvGrpSpPr/>
          <p:nvPr/>
        </p:nvGrpSpPr>
        <p:grpSpPr>
          <a:xfrm>
            <a:off x="3341443" y="2488060"/>
            <a:ext cx="1107128" cy="838512"/>
            <a:chOff x="1536234" y="1710022"/>
            <a:chExt cx="1433234" cy="1080120"/>
          </a:xfrm>
        </p:grpSpPr>
        <p:sp>
          <p:nvSpPr>
            <p:cNvPr id="96" name="Étoile à 10 branches 95"/>
            <p:cNvSpPr/>
            <p:nvPr/>
          </p:nvSpPr>
          <p:spPr>
            <a:xfrm>
              <a:off x="1536234" y="1710022"/>
              <a:ext cx="1152128" cy="1080120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97" name="Groupe 96"/>
            <p:cNvGrpSpPr/>
            <p:nvPr/>
          </p:nvGrpSpPr>
          <p:grpSpPr>
            <a:xfrm>
              <a:off x="2643362" y="2105574"/>
              <a:ext cx="326106" cy="288032"/>
              <a:chOff x="2483768" y="1664312"/>
              <a:chExt cx="326106" cy="288032"/>
            </a:xfrm>
          </p:grpSpPr>
          <p:cxnSp>
            <p:nvCxnSpPr>
              <p:cNvPr id="98" name="Connecteur droit 97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e 101"/>
          <p:cNvGrpSpPr/>
          <p:nvPr/>
        </p:nvGrpSpPr>
        <p:grpSpPr>
          <a:xfrm>
            <a:off x="1061996" y="2755846"/>
            <a:ext cx="1114487" cy="838512"/>
            <a:chOff x="1536234" y="1710022"/>
            <a:chExt cx="1442761" cy="1080120"/>
          </a:xfrm>
        </p:grpSpPr>
        <p:sp>
          <p:nvSpPr>
            <p:cNvPr id="103" name="Étoile à 10 branches 102"/>
            <p:cNvSpPr/>
            <p:nvPr/>
          </p:nvSpPr>
          <p:spPr>
            <a:xfrm>
              <a:off x="1536234" y="1710022"/>
              <a:ext cx="1152128" cy="1080120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104" name="Groupe 103"/>
            <p:cNvGrpSpPr/>
            <p:nvPr/>
          </p:nvGrpSpPr>
          <p:grpSpPr>
            <a:xfrm>
              <a:off x="2643362" y="2184938"/>
              <a:ext cx="335633" cy="133284"/>
              <a:chOff x="2483768" y="1743676"/>
              <a:chExt cx="335633" cy="133284"/>
            </a:xfrm>
          </p:grpSpPr>
          <p:cxnSp>
            <p:nvCxnSpPr>
              <p:cNvPr id="105" name="Connecteur droit 104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>
                <a:off x="2690265" y="1743676"/>
                <a:ext cx="119609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>
                <a:off x="2699792" y="1876960"/>
                <a:ext cx="119609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Groupe 108"/>
          <p:cNvGrpSpPr/>
          <p:nvPr/>
        </p:nvGrpSpPr>
        <p:grpSpPr>
          <a:xfrm>
            <a:off x="5862152" y="1092648"/>
            <a:ext cx="1107128" cy="838512"/>
            <a:chOff x="1536234" y="1710022"/>
            <a:chExt cx="1433234" cy="1080120"/>
          </a:xfrm>
        </p:grpSpPr>
        <p:sp>
          <p:nvSpPr>
            <p:cNvPr id="110" name="Étoile à 10 branches 109"/>
            <p:cNvSpPr/>
            <p:nvPr/>
          </p:nvSpPr>
          <p:spPr>
            <a:xfrm>
              <a:off x="1536234" y="1710022"/>
              <a:ext cx="1152128" cy="1080120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111" name="Groupe 110"/>
            <p:cNvGrpSpPr/>
            <p:nvPr/>
          </p:nvGrpSpPr>
          <p:grpSpPr>
            <a:xfrm>
              <a:off x="2643362" y="2105574"/>
              <a:ext cx="326106" cy="288032"/>
              <a:chOff x="2483768" y="1664312"/>
              <a:chExt cx="326106" cy="288032"/>
            </a:xfrm>
          </p:grpSpPr>
          <p:cxnSp>
            <p:nvCxnSpPr>
              <p:cNvPr id="112" name="Connecteur droit 111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114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6" name="Groupe 115"/>
          <p:cNvGrpSpPr/>
          <p:nvPr/>
        </p:nvGrpSpPr>
        <p:grpSpPr>
          <a:xfrm>
            <a:off x="6247245" y="3576232"/>
            <a:ext cx="1107128" cy="838512"/>
            <a:chOff x="1536234" y="1710022"/>
            <a:chExt cx="1433234" cy="1080120"/>
          </a:xfrm>
        </p:grpSpPr>
        <p:sp>
          <p:nvSpPr>
            <p:cNvPr id="117" name="Étoile à 10 branches 116"/>
            <p:cNvSpPr/>
            <p:nvPr/>
          </p:nvSpPr>
          <p:spPr>
            <a:xfrm>
              <a:off x="1536234" y="1710022"/>
              <a:ext cx="1152128" cy="1080120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118" name="Groupe 117"/>
            <p:cNvGrpSpPr/>
            <p:nvPr/>
          </p:nvGrpSpPr>
          <p:grpSpPr>
            <a:xfrm>
              <a:off x="2643362" y="2105574"/>
              <a:ext cx="326106" cy="288032"/>
              <a:chOff x="2483768" y="1664312"/>
              <a:chExt cx="326106" cy="288032"/>
            </a:xfrm>
          </p:grpSpPr>
          <p:cxnSp>
            <p:nvCxnSpPr>
              <p:cNvPr id="119" name="Connecteur droit 118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Étoile à 10 branches 123"/>
          <p:cNvSpPr/>
          <p:nvPr/>
        </p:nvSpPr>
        <p:spPr>
          <a:xfrm>
            <a:off x="2949974" y="4600973"/>
            <a:ext cx="889982" cy="838512"/>
          </a:xfrm>
          <a:prstGeom prst="star10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30" name="Groupe 129"/>
          <p:cNvGrpSpPr/>
          <p:nvPr/>
        </p:nvGrpSpPr>
        <p:grpSpPr>
          <a:xfrm>
            <a:off x="976961" y="4879484"/>
            <a:ext cx="1107128" cy="838512"/>
            <a:chOff x="1536234" y="1710022"/>
            <a:chExt cx="1433234" cy="1080120"/>
          </a:xfrm>
        </p:grpSpPr>
        <p:sp>
          <p:nvSpPr>
            <p:cNvPr id="131" name="Étoile à 10 branches 130"/>
            <p:cNvSpPr/>
            <p:nvPr/>
          </p:nvSpPr>
          <p:spPr>
            <a:xfrm>
              <a:off x="1536234" y="1710022"/>
              <a:ext cx="1152128" cy="1080120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132" name="Groupe 131"/>
            <p:cNvGrpSpPr/>
            <p:nvPr/>
          </p:nvGrpSpPr>
          <p:grpSpPr>
            <a:xfrm>
              <a:off x="2643362" y="2105574"/>
              <a:ext cx="326106" cy="288032"/>
              <a:chOff x="2483768" y="1664312"/>
              <a:chExt cx="326106" cy="288032"/>
            </a:xfrm>
          </p:grpSpPr>
          <p:cxnSp>
            <p:nvCxnSpPr>
              <p:cNvPr id="133" name="Connecteur droit 132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135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7" name="Groupe 136"/>
          <p:cNvGrpSpPr/>
          <p:nvPr/>
        </p:nvGrpSpPr>
        <p:grpSpPr>
          <a:xfrm>
            <a:off x="5889285" y="2593854"/>
            <a:ext cx="1107128" cy="838512"/>
            <a:chOff x="1536234" y="1710022"/>
            <a:chExt cx="1433234" cy="1080120"/>
          </a:xfrm>
        </p:grpSpPr>
        <p:sp>
          <p:nvSpPr>
            <p:cNvPr id="138" name="Étoile à 10 branches 137"/>
            <p:cNvSpPr/>
            <p:nvPr/>
          </p:nvSpPr>
          <p:spPr>
            <a:xfrm>
              <a:off x="1536234" y="1710022"/>
              <a:ext cx="1152128" cy="1080120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139" name="Groupe 138"/>
            <p:cNvGrpSpPr/>
            <p:nvPr/>
          </p:nvGrpSpPr>
          <p:grpSpPr>
            <a:xfrm>
              <a:off x="2643362" y="2105574"/>
              <a:ext cx="326106" cy="288032"/>
              <a:chOff x="2483768" y="1664312"/>
              <a:chExt cx="326106" cy="288032"/>
            </a:xfrm>
          </p:grpSpPr>
          <p:cxnSp>
            <p:nvCxnSpPr>
              <p:cNvPr id="140" name="Connecteur droit 139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cteur droit 142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4" name="Groupe 143"/>
          <p:cNvGrpSpPr/>
          <p:nvPr/>
        </p:nvGrpSpPr>
        <p:grpSpPr>
          <a:xfrm>
            <a:off x="5375771" y="4235281"/>
            <a:ext cx="1107128" cy="838512"/>
            <a:chOff x="1536234" y="1710022"/>
            <a:chExt cx="1433234" cy="1080120"/>
          </a:xfrm>
        </p:grpSpPr>
        <p:sp>
          <p:nvSpPr>
            <p:cNvPr id="145" name="Étoile à 10 branches 144"/>
            <p:cNvSpPr/>
            <p:nvPr/>
          </p:nvSpPr>
          <p:spPr>
            <a:xfrm>
              <a:off x="1536234" y="1710022"/>
              <a:ext cx="1152128" cy="1080120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146" name="Groupe 145"/>
            <p:cNvGrpSpPr/>
            <p:nvPr/>
          </p:nvGrpSpPr>
          <p:grpSpPr>
            <a:xfrm>
              <a:off x="2643362" y="2105574"/>
              <a:ext cx="326106" cy="288032"/>
              <a:chOff x="2483768" y="1664312"/>
              <a:chExt cx="326106" cy="288032"/>
            </a:xfrm>
          </p:grpSpPr>
          <p:cxnSp>
            <p:nvCxnSpPr>
              <p:cNvPr id="147" name="Connecteur droit 146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cteur droit 147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148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cteur droit 149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5" name="Groupe 154"/>
          <p:cNvGrpSpPr/>
          <p:nvPr/>
        </p:nvGrpSpPr>
        <p:grpSpPr>
          <a:xfrm>
            <a:off x="3806814" y="4966665"/>
            <a:ext cx="359737" cy="107128"/>
            <a:chOff x="4202196" y="4919248"/>
            <a:chExt cx="512976" cy="190930"/>
          </a:xfrm>
        </p:grpSpPr>
        <p:cxnSp>
          <p:nvCxnSpPr>
            <p:cNvPr id="151" name="Connecteur droit 150"/>
            <p:cNvCxnSpPr/>
            <p:nvPr/>
          </p:nvCxnSpPr>
          <p:spPr>
            <a:xfrm>
              <a:off x="4202196" y="5003050"/>
              <a:ext cx="216024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/>
            <p:cNvCxnSpPr/>
            <p:nvPr/>
          </p:nvCxnSpPr>
          <p:spPr>
            <a:xfrm>
              <a:off x="4418220" y="4926431"/>
              <a:ext cx="0" cy="18374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/>
            <p:cNvCxnSpPr/>
            <p:nvPr/>
          </p:nvCxnSpPr>
          <p:spPr>
            <a:xfrm>
              <a:off x="4408694" y="4919248"/>
              <a:ext cx="306478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/>
            <p:cNvCxnSpPr/>
            <p:nvPr/>
          </p:nvCxnSpPr>
          <p:spPr>
            <a:xfrm>
              <a:off x="4408694" y="5110178"/>
              <a:ext cx="306478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Forme libre 155"/>
          <p:cNvSpPr/>
          <p:nvPr/>
        </p:nvSpPr>
        <p:spPr>
          <a:xfrm>
            <a:off x="3805417" y="1637495"/>
            <a:ext cx="176827" cy="202222"/>
          </a:xfrm>
          <a:custGeom>
            <a:avLst/>
            <a:gdLst>
              <a:gd name="connsiteX0" fmla="*/ 20433 w 176827"/>
              <a:gd name="connsiteY0" fmla="*/ 96207 h 202222"/>
              <a:gd name="connsiteX1" fmla="*/ 108215 w 176827"/>
              <a:gd name="connsiteY1" fmla="*/ 1110 h 202222"/>
              <a:gd name="connsiteX2" fmla="*/ 174052 w 176827"/>
              <a:gd name="connsiteY2" fmla="*/ 162044 h 202222"/>
              <a:gd name="connsiteX3" fmla="*/ 13117 w 176827"/>
              <a:gd name="connsiteY3" fmla="*/ 198620 h 202222"/>
              <a:gd name="connsiteX4" fmla="*/ 20433 w 176827"/>
              <a:gd name="connsiteY4" fmla="*/ 96207 h 20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27" h="202222">
                <a:moveTo>
                  <a:pt x="20433" y="96207"/>
                </a:moveTo>
                <a:cubicBezTo>
                  <a:pt x="36283" y="63289"/>
                  <a:pt x="82612" y="-9863"/>
                  <a:pt x="108215" y="1110"/>
                </a:cubicBezTo>
                <a:cubicBezTo>
                  <a:pt x="133818" y="12083"/>
                  <a:pt x="189902" y="129126"/>
                  <a:pt x="174052" y="162044"/>
                </a:cubicBezTo>
                <a:cubicBezTo>
                  <a:pt x="158202" y="194962"/>
                  <a:pt x="38720" y="209593"/>
                  <a:pt x="13117" y="198620"/>
                </a:cubicBezTo>
                <a:cubicBezTo>
                  <a:pt x="-12486" y="187647"/>
                  <a:pt x="4583" y="129125"/>
                  <a:pt x="20433" y="9620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4" name="Groupe 3"/>
          <p:cNvGrpSpPr/>
          <p:nvPr/>
        </p:nvGrpSpPr>
        <p:grpSpPr>
          <a:xfrm>
            <a:off x="749546" y="965562"/>
            <a:ext cx="4577550" cy="3862839"/>
            <a:chOff x="749546" y="965562"/>
            <a:chExt cx="4577550" cy="3862839"/>
          </a:xfrm>
        </p:grpSpPr>
        <p:sp>
          <p:nvSpPr>
            <p:cNvPr id="162" name="Ellipse 161"/>
            <p:cNvSpPr/>
            <p:nvPr/>
          </p:nvSpPr>
          <p:spPr>
            <a:xfrm>
              <a:off x="2509714" y="965562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749546" y="2671695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4" name="Ellipse 163"/>
            <p:cNvSpPr/>
            <p:nvPr/>
          </p:nvSpPr>
          <p:spPr>
            <a:xfrm>
              <a:off x="3613201" y="3432366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167" name="ZoneTexte 166"/>
          <p:cNvSpPr txBox="1"/>
          <p:nvPr/>
        </p:nvSpPr>
        <p:spPr>
          <a:xfrm>
            <a:off x="199408" y="6131713"/>
            <a:ext cx="8833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Variabilité  des  structures </a:t>
            </a:r>
            <a:r>
              <a:rPr lang="fr-CH" sz="2400" dirty="0" smtClean="0">
                <a:sym typeface="Wingdings" pitchFamily="2" charset="2"/>
              </a:rPr>
              <a:t> probabilité augmentée d’avoir la bonne </a:t>
            </a:r>
            <a:endParaRPr lang="fr-CH" sz="2400" dirty="0"/>
          </a:p>
        </p:txBody>
      </p:sp>
      <p:sp>
        <p:nvSpPr>
          <p:cNvPr id="106" name="Étoile à 10 branches 105"/>
          <p:cNvSpPr/>
          <p:nvPr/>
        </p:nvSpPr>
        <p:spPr>
          <a:xfrm>
            <a:off x="4698055" y="5073793"/>
            <a:ext cx="889982" cy="838512"/>
          </a:xfrm>
          <a:prstGeom prst="star10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23" name="Groupe 122"/>
          <p:cNvGrpSpPr/>
          <p:nvPr/>
        </p:nvGrpSpPr>
        <p:grpSpPr>
          <a:xfrm>
            <a:off x="5554895" y="5439485"/>
            <a:ext cx="359737" cy="107128"/>
            <a:chOff x="4202196" y="4919248"/>
            <a:chExt cx="512976" cy="190930"/>
          </a:xfrm>
        </p:grpSpPr>
        <p:cxnSp>
          <p:nvCxnSpPr>
            <p:cNvPr id="125" name="Connecteur droit 124"/>
            <p:cNvCxnSpPr/>
            <p:nvPr/>
          </p:nvCxnSpPr>
          <p:spPr>
            <a:xfrm>
              <a:off x="4202196" y="5003050"/>
              <a:ext cx="216024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>
              <a:off x="4418220" y="4926431"/>
              <a:ext cx="0" cy="18374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>
              <a:off x="4408694" y="4919248"/>
              <a:ext cx="306478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>
              <a:off x="4408694" y="5110178"/>
              <a:ext cx="306478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/>
          <p:nvPr/>
        </p:nvGrpSpPr>
        <p:grpSpPr>
          <a:xfrm>
            <a:off x="576288" y="813886"/>
            <a:ext cx="6972895" cy="5170321"/>
            <a:chOff x="576288" y="813886"/>
            <a:chExt cx="6972895" cy="5170321"/>
          </a:xfrm>
        </p:grpSpPr>
        <p:sp>
          <p:nvSpPr>
            <p:cNvPr id="157" name="Ellipse 156"/>
            <p:cNvSpPr/>
            <p:nvPr/>
          </p:nvSpPr>
          <p:spPr>
            <a:xfrm>
              <a:off x="827696" y="939477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58" name="Ellipse 157"/>
            <p:cNvSpPr/>
            <p:nvPr/>
          </p:nvSpPr>
          <p:spPr>
            <a:xfrm>
              <a:off x="5374044" y="813886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1627548" y="3228000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576288" y="4588172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4191770" y="1887021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5548084" y="2338302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6" name="Ellipse 165"/>
            <p:cNvSpPr/>
            <p:nvPr/>
          </p:nvSpPr>
          <p:spPr>
            <a:xfrm>
              <a:off x="5835288" y="3124529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8" name="Ellipse 167"/>
            <p:cNvSpPr/>
            <p:nvPr/>
          </p:nvSpPr>
          <p:spPr>
            <a:xfrm>
              <a:off x="5236321" y="4078007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2929486" y="2220198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577332" y="4414744"/>
            <a:ext cx="3649974" cy="1793705"/>
            <a:chOff x="2577332" y="4414744"/>
            <a:chExt cx="3649974" cy="1793705"/>
          </a:xfrm>
        </p:grpSpPr>
        <p:sp>
          <p:nvSpPr>
            <p:cNvPr id="165" name="Ellipse 164"/>
            <p:cNvSpPr/>
            <p:nvPr/>
          </p:nvSpPr>
          <p:spPr>
            <a:xfrm>
              <a:off x="2577332" y="4414744"/>
              <a:ext cx="1713895" cy="1396035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70" name="Ellipse 169"/>
            <p:cNvSpPr/>
            <p:nvPr/>
          </p:nvSpPr>
          <p:spPr>
            <a:xfrm>
              <a:off x="4513411" y="4812414"/>
              <a:ext cx="1713895" cy="1396035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="" xmlns:p14="http://schemas.microsoft.com/office/powerpoint/2010/main" val="23997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ZoneTexte 58"/>
          <p:cNvSpPr txBox="1"/>
          <p:nvPr/>
        </p:nvSpPr>
        <p:spPr>
          <a:xfrm>
            <a:off x="5778180" y="6467403"/>
            <a:ext cx="355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( </a:t>
            </a:r>
            <a:r>
              <a:rPr lang="fr-CH" i="1" dirty="0" smtClean="0"/>
              <a:t>Modifié</a:t>
            </a:r>
            <a:r>
              <a:rPr lang="fr-CH" dirty="0" smtClean="0"/>
              <a:t> </a:t>
            </a:r>
            <a:r>
              <a:rPr lang="fr-CH" i="1" dirty="0" smtClean="0"/>
              <a:t>de </a:t>
            </a:r>
            <a:r>
              <a:rPr lang="fr-CH" i="1" dirty="0" err="1" smtClean="0"/>
              <a:t>ViralZone</a:t>
            </a:r>
            <a:r>
              <a:rPr lang="fr-CH" i="1" dirty="0" smtClean="0"/>
              <a:t> </a:t>
            </a:r>
            <a:r>
              <a:rPr lang="fr-CH" i="1" dirty="0" err="1" smtClean="0"/>
              <a:t>ExPASy</a:t>
            </a:r>
            <a:r>
              <a:rPr lang="fr-CH" i="1" dirty="0" smtClean="0"/>
              <a:t>  SIB)</a:t>
            </a:r>
            <a:endParaRPr lang="fr-CH" i="1" dirty="0"/>
          </a:p>
        </p:txBody>
      </p:sp>
      <p:pic>
        <p:nvPicPr>
          <p:cNvPr id="2051" name="Picture 3" descr="E:\Mes Documents\2011\LR data bla bla 2010\Professional\2012\Microbio_10 septembre\Flu_parti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2" y="794781"/>
            <a:ext cx="8437914" cy="5239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ZoneTexte 60"/>
          <p:cNvSpPr txBox="1"/>
          <p:nvPr/>
        </p:nvSpPr>
        <p:spPr>
          <a:xfrm>
            <a:off x="818707" y="170121"/>
            <a:ext cx="231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Mais encore….</a:t>
            </a:r>
            <a:endParaRPr lang="fr-CH" sz="2800" dirty="0"/>
          </a:p>
        </p:txBody>
      </p:sp>
      <p:sp>
        <p:nvSpPr>
          <p:cNvPr id="63" name="ZoneTexte 62"/>
          <p:cNvSpPr txBox="1"/>
          <p:nvPr/>
        </p:nvSpPr>
        <p:spPr>
          <a:xfrm>
            <a:off x="4520611" y="909082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HA</a:t>
            </a:r>
            <a:endParaRPr lang="fr-CH" sz="2800" dirty="0"/>
          </a:p>
        </p:txBody>
      </p:sp>
      <p:sp>
        <p:nvSpPr>
          <p:cNvPr id="2048" name="ZoneTexte 2047"/>
          <p:cNvSpPr txBox="1"/>
          <p:nvPr/>
        </p:nvSpPr>
        <p:spPr>
          <a:xfrm>
            <a:off x="5463728" y="2424223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NA</a:t>
            </a:r>
            <a:endParaRPr lang="fr-CH" sz="2800" dirty="0"/>
          </a:p>
        </p:txBody>
      </p:sp>
      <p:sp>
        <p:nvSpPr>
          <p:cNvPr id="2049" name="Rectangle 2048"/>
          <p:cNvSpPr/>
          <p:nvPr/>
        </p:nvSpPr>
        <p:spPr>
          <a:xfrm>
            <a:off x="2275367" y="3115340"/>
            <a:ext cx="1456661" cy="309661"/>
          </a:xfrm>
          <a:prstGeom prst="rect">
            <a:avLst/>
          </a:prstGeom>
          <a:noFill/>
          <a:ln>
            <a:solidFill>
              <a:srgbClr val="E1F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52" name="Rectangle 2051"/>
          <p:cNvSpPr/>
          <p:nvPr/>
        </p:nvSpPr>
        <p:spPr>
          <a:xfrm>
            <a:off x="2371060" y="3732028"/>
            <a:ext cx="1244010" cy="329609"/>
          </a:xfrm>
          <a:prstGeom prst="rect">
            <a:avLst/>
          </a:prstGeom>
          <a:noFill/>
          <a:ln>
            <a:solidFill>
              <a:srgbClr val="4FB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054" name="Connecteur droit avec flèche 2053"/>
          <p:cNvCxnSpPr/>
          <p:nvPr/>
        </p:nvCxnSpPr>
        <p:spPr>
          <a:xfrm flipV="1">
            <a:off x="3732028" y="2583712"/>
            <a:ext cx="788583" cy="686458"/>
          </a:xfrm>
          <a:prstGeom prst="straightConnector1">
            <a:avLst/>
          </a:prstGeom>
          <a:ln w="38100">
            <a:solidFill>
              <a:srgbClr val="E1F6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Connecteur droit avec flèche 2055"/>
          <p:cNvCxnSpPr>
            <a:stCxn id="2052" idx="3"/>
          </p:cNvCxnSpPr>
          <p:nvPr/>
        </p:nvCxnSpPr>
        <p:spPr>
          <a:xfrm flipV="1">
            <a:off x="3615070" y="2849526"/>
            <a:ext cx="1078619" cy="1047307"/>
          </a:xfrm>
          <a:prstGeom prst="straightConnector1">
            <a:avLst/>
          </a:prstGeom>
          <a:ln w="38100">
            <a:solidFill>
              <a:srgbClr val="4FBD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401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2048" grpId="0"/>
      <p:bldP spid="2049" grpId="0" animBg="1"/>
      <p:bldP spid="20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823852" y="437362"/>
            <a:ext cx="3046399" cy="2763038"/>
            <a:chOff x="1338536" y="1268760"/>
            <a:chExt cx="1433234" cy="1080120"/>
          </a:xfrm>
        </p:grpSpPr>
        <p:sp>
          <p:nvSpPr>
            <p:cNvPr id="8" name="Étoile à 10 branches 7"/>
            <p:cNvSpPr/>
            <p:nvPr/>
          </p:nvSpPr>
          <p:spPr>
            <a:xfrm>
              <a:off x="1338536" y="1268760"/>
              <a:ext cx="1152128" cy="1080120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2445664" y="1664312"/>
              <a:ext cx="326106" cy="288032"/>
              <a:chOff x="2483768" y="1664312"/>
              <a:chExt cx="326106" cy="288032"/>
            </a:xfrm>
          </p:grpSpPr>
          <p:cxnSp>
            <p:nvCxnSpPr>
              <p:cNvPr id="10" name="Connecteur droit 9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2699792" y="1664312"/>
                <a:ext cx="0" cy="288032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2690266" y="1664312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2690266" y="1952344"/>
                <a:ext cx="11960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e 15"/>
          <p:cNvGrpSpPr/>
          <p:nvPr/>
        </p:nvGrpSpPr>
        <p:grpSpPr>
          <a:xfrm>
            <a:off x="4795653" y="415528"/>
            <a:ext cx="3604067" cy="2543001"/>
            <a:chOff x="1331640" y="4077072"/>
            <a:chExt cx="1611584" cy="1080120"/>
          </a:xfrm>
        </p:grpSpPr>
        <p:sp>
          <p:nvSpPr>
            <p:cNvPr id="18" name="Étoile à 10 branches 17"/>
            <p:cNvSpPr/>
            <p:nvPr/>
          </p:nvSpPr>
          <p:spPr>
            <a:xfrm>
              <a:off x="1331640" y="4077072"/>
              <a:ext cx="1152128" cy="1080120"/>
            </a:xfrm>
            <a:prstGeom prst="star10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2430248" y="4533822"/>
              <a:ext cx="512976" cy="190930"/>
              <a:chOff x="2483768" y="1725018"/>
              <a:chExt cx="512976" cy="190930"/>
            </a:xfrm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2699792" y="1732201"/>
                <a:ext cx="0" cy="183747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2690266" y="1725018"/>
                <a:ext cx="306478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2690266" y="1915948"/>
                <a:ext cx="306478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/>
          <p:cNvSpPr/>
          <p:nvPr/>
        </p:nvSpPr>
        <p:spPr>
          <a:xfrm>
            <a:off x="1400743" y="1041989"/>
            <a:ext cx="1360967" cy="127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1406059" y="1421217"/>
            <a:ext cx="1350335" cy="127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1453905" y="1626780"/>
            <a:ext cx="1254642" cy="127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1501752" y="1813383"/>
            <a:ext cx="1158949" cy="127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1538966" y="2015904"/>
            <a:ext cx="1084521" cy="127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27"/>
          <p:cNvSpPr/>
          <p:nvPr/>
        </p:nvSpPr>
        <p:spPr>
          <a:xfrm>
            <a:off x="1606305" y="2222201"/>
            <a:ext cx="949842" cy="127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28"/>
          <p:cNvSpPr/>
          <p:nvPr/>
        </p:nvSpPr>
        <p:spPr>
          <a:xfrm>
            <a:off x="1615166" y="2438393"/>
            <a:ext cx="932121" cy="127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1400743" y="1229830"/>
            <a:ext cx="1360967" cy="127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3" name="Rectangle 42"/>
          <p:cNvSpPr/>
          <p:nvPr/>
        </p:nvSpPr>
        <p:spPr>
          <a:xfrm>
            <a:off x="5497822" y="974647"/>
            <a:ext cx="1360967" cy="1275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4" name="Rectangle 43"/>
          <p:cNvSpPr/>
          <p:nvPr/>
        </p:nvSpPr>
        <p:spPr>
          <a:xfrm>
            <a:off x="5503138" y="1353875"/>
            <a:ext cx="1350335" cy="1275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Rectangle 44"/>
          <p:cNvSpPr/>
          <p:nvPr/>
        </p:nvSpPr>
        <p:spPr>
          <a:xfrm>
            <a:off x="5550984" y="1559438"/>
            <a:ext cx="1254642" cy="1275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6" name="Rectangle 45"/>
          <p:cNvSpPr/>
          <p:nvPr/>
        </p:nvSpPr>
        <p:spPr>
          <a:xfrm>
            <a:off x="5598831" y="1746041"/>
            <a:ext cx="1158949" cy="1275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7" name="Rectangle 46"/>
          <p:cNvSpPr/>
          <p:nvPr/>
        </p:nvSpPr>
        <p:spPr>
          <a:xfrm>
            <a:off x="5636045" y="1948562"/>
            <a:ext cx="1084521" cy="1275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8" name="Rectangle 47"/>
          <p:cNvSpPr/>
          <p:nvPr/>
        </p:nvSpPr>
        <p:spPr>
          <a:xfrm>
            <a:off x="5703384" y="2154859"/>
            <a:ext cx="949842" cy="1275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9" name="Rectangle 48"/>
          <p:cNvSpPr/>
          <p:nvPr/>
        </p:nvSpPr>
        <p:spPr>
          <a:xfrm>
            <a:off x="5712245" y="2371051"/>
            <a:ext cx="932121" cy="1275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Rectangle 49"/>
          <p:cNvSpPr/>
          <p:nvPr/>
        </p:nvSpPr>
        <p:spPr>
          <a:xfrm>
            <a:off x="5497822" y="1162488"/>
            <a:ext cx="1360967" cy="1275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Forme libre 3"/>
          <p:cNvSpPr/>
          <p:nvPr/>
        </p:nvSpPr>
        <p:spPr>
          <a:xfrm>
            <a:off x="0" y="4371208"/>
            <a:ext cx="8724805" cy="2339989"/>
          </a:xfrm>
          <a:custGeom>
            <a:avLst/>
            <a:gdLst>
              <a:gd name="connsiteX0" fmla="*/ 543522 w 8724805"/>
              <a:gd name="connsiteY0" fmla="*/ 1892634 h 2339989"/>
              <a:gd name="connsiteX1" fmla="*/ 3222927 w 8724805"/>
              <a:gd name="connsiteY1" fmla="*/ 39 h 2339989"/>
              <a:gd name="connsiteX2" fmla="*/ 8688062 w 8724805"/>
              <a:gd name="connsiteY2" fmla="*/ 1935164 h 2339989"/>
              <a:gd name="connsiteX3" fmla="*/ 267076 w 8724805"/>
              <a:gd name="connsiteY3" fmla="*/ 2211611 h 2339989"/>
              <a:gd name="connsiteX4" fmla="*/ 1936387 w 8724805"/>
              <a:gd name="connsiteY4" fmla="*/ 340280 h 2339989"/>
              <a:gd name="connsiteX5" fmla="*/ 1936387 w 8724805"/>
              <a:gd name="connsiteY5" fmla="*/ 340280 h 233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4805" h="2339989">
                <a:moveTo>
                  <a:pt x="543522" y="1892634"/>
                </a:moveTo>
                <a:cubicBezTo>
                  <a:pt x="1204513" y="942792"/>
                  <a:pt x="1865504" y="-7049"/>
                  <a:pt x="3222927" y="39"/>
                </a:cubicBezTo>
                <a:cubicBezTo>
                  <a:pt x="4580350" y="7127"/>
                  <a:pt x="9180704" y="1566569"/>
                  <a:pt x="8688062" y="1935164"/>
                </a:cubicBezTo>
                <a:cubicBezTo>
                  <a:pt x="8195420" y="2303759"/>
                  <a:pt x="1392355" y="2477425"/>
                  <a:pt x="267076" y="2211611"/>
                </a:cubicBezTo>
                <a:cubicBezTo>
                  <a:pt x="-858203" y="1945797"/>
                  <a:pt x="1936387" y="340280"/>
                  <a:pt x="1936387" y="340280"/>
                </a:cubicBezTo>
                <a:lnTo>
                  <a:pt x="1936387" y="340280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177099" y="2711302"/>
            <a:ext cx="788845" cy="136096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561367" y="3072809"/>
            <a:ext cx="941771" cy="99946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2778066" y="4869712"/>
            <a:ext cx="199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      Cellules du porc</a:t>
            </a:r>
          </a:p>
        </p:txBody>
      </p:sp>
      <p:sp>
        <p:nvSpPr>
          <p:cNvPr id="52" name="Ellipse 51"/>
          <p:cNvSpPr/>
          <p:nvPr/>
        </p:nvSpPr>
        <p:spPr>
          <a:xfrm>
            <a:off x="1158949" y="5592726"/>
            <a:ext cx="1180214" cy="839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3" name="ZoneTexte 52"/>
          <p:cNvSpPr txBox="1"/>
          <p:nvPr/>
        </p:nvSpPr>
        <p:spPr>
          <a:xfrm>
            <a:off x="1213717" y="3391786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Virus aviaire</a:t>
            </a:r>
            <a:endParaRPr lang="fr-CH" dirty="0"/>
          </a:p>
        </p:txBody>
      </p:sp>
      <p:sp>
        <p:nvSpPr>
          <p:cNvPr id="54" name="ZoneTexte 53"/>
          <p:cNvSpPr txBox="1"/>
          <p:nvPr/>
        </p:nvSpPr>
        <p:spPr>
          <a:xfrm>
            <a:off x="5698857" y="3387873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Virus humain</a:t>
            </a:r>
            <a:endParaRPr lang="fr-CH" dirty="0"/>
          </a:p>
        </p:txBody>
      </p:sp>
    </p:spTree>
    <p:extLst>
      <p:ext uri="{BB962C8B-B14F-4D97-AF65-F5344CB8AC3E}">
        <p14:creationId xmlns="" xmlns:p14="http://schemas.microsoft.com/office/powerpoint/2010/main" val="16346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191348"/>
            <a:ext cx="8724805" cy="2339989"/>
          </a:xfrm>
          <a:custGeom>
            <a:avLst/>
            <a:gdLst>
              <a:gd name="connsiteX0" fmla="*/ 543522 w 8724805"/>
              <a:gd name="connsiteY0" fmla="*/ 1892634 h 2339989"/>
              <a:gd name="connsiteX1" fmla="*/ 3222927 w 8724805"/>
              <a:gd name="connsiteY1" fmla="*/ 39 h 2339989"/>
              <a:gd name="connsiteX2" fmla="*/ 8688062 w 8724805"/>
              <a:gd name="connsiteY2" fmla="*/ 1935164 h 2339989"/>
              <a:gd name="connsiteX3" fmla="*/ 267076 w 8724805"/>
              <a:gd name="connsiteY3" fmla="*/ 2211611 h 2339989"/>
              <a:gd name="connsiteX4" fmla="*/ 1936387 w 8724805"/>
              <a:gd name="connsiteY4" fmla="*/ 340280 h 2339989"/>
              <a:gd name="connsiteX5" fmla="*/ 1936387 w 8724805"/>
              <a:gd name="connsiteY5" fmla="*/ 340280 h 233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4805" h="2339989">
                <a:moveTo>
                  <a:pt x="543522" y="1892634"/>
                </a:moveTo>
                <a:cubicBezTo>
                  <a:pt x="1204513" y="942792"/>
                  <a:pt x="1865504" y="-7049"/>
                  <a:pt x="3222927" y="39"/>
                </a:cubicBezTo>
                <a:cubicBezTo>
                  <a:pt x="4580350" y="7127"/>
                  <a:pt x="9180704" y="1566569"/>
                  <a:pt x="8688062" y="1935164"/>
                </a:cubicBezTo>
                <a:cubicBezTo>
                  <a:pt x="8195420" y="2303759"/>
                  <a:pt x="1392355" y="2477425"/>
                  <a:pt x="267076" y="2211611"/>
                </a:cubicBezTo>
                <a:cubicBezTo>
                  <a:pt x="-858203" y="1945797"/>
                  <a:pt x="1936387" y="340280"/>
                  <a:pt x="1936387" y="340280"/>
                </a:cubicBezTo>
                <a:lnTo>
                  <a:pt x="1936387" y="340280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ZoneTexte 2"/>
          <p:cNvSpPr txBox="1"/>
          <p:nvPr/>
        </p:nvSpPr>
        <p:spPr>
          <a:xfrm>
            <a:off x="2843123" y="744280"/>
            <a:ext cx="1994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      Cellules du porc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</a:t>
            </a:r>
            <a:endParaRPr lang="fr-CH" dirty="0"/>
          </a:p>
        </p:txBody>
      </p:sp>
      <p:sp>
        <p:nvSpPr>
          <p:cNvPr id="4" name="Ellipse 3"/>
          <p:cNvSpPr/>
          <p:nvPr/>
        </p:nvSpPr>
        <p:spPr>
          <a:xfrm>
            <a:off x="1224006" y="1467294"/>
            <a:ext cx="1180214" cy="839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71" name="Groupe 70"/>
          <p:cNvGrpSpPr/>
          <p:nvPr/>
        </p:nvGrpSpPr>
        <p:grpSpPr>
          <a:xfrm>
            <a:off x="371162" y="3728675"/>
            <a:ext cx="2076714" cy="1846968"/>
            <a:chOff x="371162" y="4239059"/>
            <a:chExt cx="2076714" cy="1846968"/>
          </a:xfrm>
        </p:grpSpPr>
        <p:grpSp>
          <p:nvGrpSpPr>
            <p:cNvPr id="5" name="Groupe 4"/>
            <p:cNvGrpSpPr/>
            <p:nvPr/>
          </p:nvGrpSpPr>
          <p:grpSpPr>
            <a:xfrm>
              <a:off x="371162" y="4239059"/>
              <a:ext cx="2076714" cy="1846968"/>
              <a:chOff x="1338536" y="1268760"/>
              <a:chExt cx="1433234" cy="1080120"/>
            </a:xfrm>
          </p:grpSpPr>
          <p:sp>
            <p:nvSpPr>
              <p:cNvPr id="6" name="Étoile à 10 branches 5"/>
              <p:cNvSpPr/>
              <p:nvPr/>
            </p:nvSpPr>
            <p:spPr>
              <a:xfrm>
                <a:off x="1338536" y="1268760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7" name="Groupe 6"/>
              <p:cNvGrpSpPr/>
              <p:nvPr/>
            </p:nvGrpSpPr>
            <p:grpSpPr>
              <a:xfrm>
                <a:off x="2445664" y="1664312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8" name="Connecteur droit 7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cteur droit 8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cteur droit 9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10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e 35"/>
            <p:cNvGrpSpPr/>
            <p:nvPr/>
          </p:nvGrpSpPr>
          <p:grpSpPr>
            <a:xfrm>
              <a:off x="836202" y="4563671"/>
              <a:ext cx="739320" cy="1196060"/>
              <a:chOff x="4202340" y="2830970"/>
              <a:chExt cx="739320" cy="119606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202340" y="2830970"/>
                <a:ext cx="739320" cy="688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205228" y="3137093"/>
                <a:ext cx="733544" cy="688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231220" y="3303028"/>
                <a:ext cx="681561" cy="688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257212" y="3453659"/>
                <a:ext cx="629577" cy="688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277427" y="3617139"/>
                <a:ext cx="589146" cy="688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314008" y="3783668"/>
                <a:ext cx="515984" cy="688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318822" y="3958183"/>
                <a:ext cx="506357" cy="688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02340" y="2982600"/>
                <a:ext cx="739320" cy="688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</p:grpSp>
      <p:grpSp>
        <p:nvGrpSpPr>
          <p:cNvPr id="73" name="Groupe 72"/>
          <p:cNvGrpSpPr/>
          <p:nvPr/>
        </p:nvGrpSpPr>
        <p:grpSpPr>
          <a:xfrm>
            <a:off x="5871164" y="3828706"/>
            <a:ext cx="2456873" cy="1699883"/>
            <a:chOff x="5871164" y="4339090"/>
            <a:chExt cx="2456873" cy="1699883"/>
          </a:xfrm>
        </p:grpSpPr>
        <p:sp>
          <p:nvSpPr>
            <p:cNvPr id="13" name="Étoile à 10 branches 12"/>
            <p:cNvSpPr/>
            <p:nvPr/>
          </p:nvSpPr>
          <p:spPr>
            <a:xfrm>
              <a:off x="5871164" y="4339090"/>
              <a:ext cx="1756429" cy="1699883"/>
            </a:xfrm>
            <a:prstGeom prst="star10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7546001" y="5057919"/>
              <a:ext cx="782036" cy="300484"/>
              <a:chOff x="2483768" y="1725018"/>
              <a:chExt cx="512976" cy="190930"/>
            </a:xfrm>
          </p:grpSpPr>
          <p:cxnSp>
            <p:nvCxnSpPr>
              <p:cNvPr id="15" name="Connecteur droit 14"/>
              <p:cNvCxnSpPr/>
              <p:nvPr/>
            </p:nvCxnSpPr>
            <p:spPr>
              <a:xfrm>
                <a:off x="2483768" y="1808820"/>
                <a:ext cx="216024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2699792" y="1732201"/>
                <a:ext cx="0" cy="183747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2690266" y="1725018"/>
                <a:ext cx="306478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2690266" y="1915948"/>
                <a:ext cx="306478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e 36"/>
            <p:cNvGrpSpPr/>
            <p:nvPr/>
          </p:nvGrpSpPr>
          <p:grpSpPr>
            <a:xfrm>
              <a:off x="6358581" y="4561867"/>
              <a:ext cx="781593" cy="1170909"/>
              <a:chOff x="4108118" y="3050655"/>
              <a:chExt cx="927764" cy="144403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108118" y="3050655"/>
                <a:ext cx="927764" cy="85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111742" y="3429883"/>
                <a:ext cx="920516" cy="85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144359" y="3635446"/>
                <a:ext cx="855283" cy="85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176976" y="3822049"/>
                <a:ext cx="790049" cy="85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202344" y="4024570"/>
                <a:ext cx="739312" cy="85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48249" y="4230867"/>
                <a:ext cx="647502" cy="85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254289" y="4409405"/>
                <a:ext cx="635422" cy="85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108118" y="3238496"/>
                <a:ext cx="927764" cy="85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</p:grpSp>
      <p:cxnSp>
        <p:nvCxnSpPr>
          <p:cNvPr id="75" name="Connecteur droit avec flèche 74"/>
          <p:cNvCxnSpPr/>
          <p:nvPr/>
        </p:nvCxnSpPr>
        <p:spPr>
          <a:xfrm flipH="1">
            <a:off x="2573079" y="2721935"/>
            <a:ext cx="829341" cy="8293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>
            <a:off x="5199771" y="2677633"/>
            <a:ext cx="671393" cy="7247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e 90"/>
          <p:cNvGrpSpPr/>
          <p:nvPr/>
        </p:nvGrpSpPr>
        <p:grpSpPr>
          <a:xfrm>
            <a:off x="3099896" y="2677633"/>
            <a:ext cx="2523741" cy="3070689"/>
            <a:chOff x="3099896" y="2677633"/>
            <a:chExt cx="2523741" cy="3070689"/>
          </a:xfrm>
        </p:grpSpPr>
        <p:grpSp>
          <p:nvGrpSpPr>
            <p:cNvPr id="72" name="Groupe 71"/>
            <p:cNvGrpSpPr/>
            <p:nvPr/>
          </p:nvGrpSpPr>
          <p:grpSpPr>
            <a:xfrm>
              <a:off x="3099896" y="3901354"/>
              <a:ext cx="2333488" cy="1846968"/>
              <a:chOff x="3099896" y="4280037"/>
              <a:chExt cx="2333488" cy="1846968"/>
            </a:xfrm>
          </p:grpSpPr>
          <p:sp>
            <p:nvSpPr>
              <p:cNvPr id="58" name="Étoile à 10 branches 57"/>
              <p:cNvSpPr/>
              <p:nvPr/>
            </p:nvSpPr>
            <p:spPr>
              <a:xfrm>
                <a:off x="3099896" y="4280037"/>
                <a:ext cx="1669400" cy="1846968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64" name="Groupe 63"/>
              <p:cNvGrpSpPr/>
              <p:nvPr/>
            </p:nvGrpSpPr>
            <p:grpSpPr>
              <a:xfrm>
                <a:off x="3615841" y="4625580"/>
                <a:ext cx="739320" cy="1196060"/>
                <a:chOff x="4213285" y="3126086"/>
                <a:chExt cx="739320" cy="119606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4232073" y="3593051"/>
                  <a:ext cx="720532" cy="6915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4213285" y="3126086"/>
                  <a:ext cx="739320" cy="688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4216173" y="3432209"/>
                  <a:ext cx="733544" cy="688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268157" y="3748775"/>
                  <a:ext cx="629577" cy="688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4288372" y="3912255"/>
                  <a:ext cx="589146" cy="688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4324953" y="4078784"/>
                  <a:ext cx="515984" cy="688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4329767" y="4253299"/>
                  <a:ext cx="506357" cy="688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4213285" y="3277716"/>
                  <a:ext cx="739320" cy="688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grpSp>
            <p:nvGrpSpPr>
              <p:cNvPr id="66" name="Groupe 65"/>
              <p:cNvGrpSpPr/>
              <p:nvPr/>
            </p:nvGrpSpPr>
            <p:grpSpPr>
              <a:xfrm>
                <a:off x="4651348" y="5072301"/>
                <a:ext cx="782036" cy="300484"/>
                <a:chOff x="2483768" y="1725018"/>
                <a:chExt cx="512976" cy="190930"/>
              </a:xfrm>
            </p:grpSpPr>
            <p:cxnSp>
              <p:nvCxnSpPr>
                <p:cNvPr id="67" name="Connecteur droit 66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67"/>
                <p:cNvCxnSpPr/>
                <p:nvPr/>
              </p:nvCxnSpPr>
              <p:spPr>
                <a:xfrm>
                  <a:off x="2699792" y="1732201"/>
                  <a:ext cx="0" cy="183747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68"/>
                <p:cNvCxnSpPr/>
                <p:nvPr/>
              </p:nvCxnSpPr>
              <p:spPr>
                <a:xfrm>
                  <a:off x="2690266" y="1725018"/>
                  <a:ext cx="306478" cy="0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eur droit 69"/>
                <p:cNvCxnSpPr/>
                <p:nvPr/>
              </p:nvCxnSpPr>
              <p:spPr>
                <a:xfrm>
                  <a:off x="2690266" y="1915948"/>
                  <a:ext cx="306478" cy="0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8" name="Connecteur droit avec flèche 77"/>
            <p:cNvCxnSpPr/>
            <p:nvPr/>
          </p:nvCxnSpPr>
          <p:spPr>
            <a:xfrm>
              <a:off x="4088283" y="2677633"/>
              <a:ext cx="49970" cy="8736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Ellipse 85"/>
            <p:cNvSpPr/>
            <p:nvPr/>
          </p:nvSpPr>
          <p:spPr>
            <a:xfrm>
              <a:off x="4816013" y="4359971"/>
              <a:ext cx="807624" cy="94212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92" name="ZoneTexte 91"/>
          <p:cNvSpPr txBox="1"/>
          <p:nvPr/>
        </p:nvSpPr>
        <p:spPr>
          <a:xfrm>
            <a:off x="1355783" y="5897449"/>
            <a:ext cx="6442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Réassortiment </a:t>
            </a:r>
            <a:r>
              <a:rPr lang="fr-CH" sz="2800" dirty="0" smtClean="0">
                <a:sym typeface="Wingdings" pitchFamily="2" charset="2"/>
              </a:rPr>
              <a:t>   256 possibilités de virus</a:t>
            </a:r>
            <a:endParaRPr lang="fr-CH" sz="2800" dirty="0"/>
          </a:p>
        </p:txBody>
      </p:sp>
    </p:spTree>
    <p:extLst>
      <p:ext uri="{BB962C8B-B14F-4D97-AF65-F5344CB8AC3E}">
        <p14:creationId xmlns="" xmlns:p14="http://schemas.microsoft.com/office/powerpoint/2010/main" val="14399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E:\Mes Documents\2011\LR data bla bla 2010\Professional\2012\Microbio_10 septembre\Pandemci_virus_his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5" y="683"/>
            <a:ext cx="7134447" cy="6556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Mes Documents\2011\LR data bla bla 2010\Professional\2012\Microbio_10 septembre\H1N1_V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089672"/>
            <a:ext cx="2303462" cy="2473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Mes Documents\2011\LR data bla bla 2010\Professional\2012\Microbio_10 septembre\H2N2_V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1831094"/>
            <a:ext cx="2251075" cy="24468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:\Mes Documents\2011\LR data bla bla 2010\Professional\2012\Microbio_10 septembre\H3N2_V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67" y="3054504"/>
            <a:ext cx="2473191" cy="2473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E:\Mes Documents\2011\LR data bla bla 2010\Professional\2012\Microbio_10 septembre\H1N1pdm_V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7" y="1694260"/>
            <a:ext cx="2786067" cy="2507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695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9751" y="779590"/>
            <a:ext cx="617630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3200" dirty="0" smtClean="0"/>
              <a:t>Variabilité génétique construite par:</a:t>
            </a:r>
            <a:endParaRPr lang="fr-CH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1029678" y="2568676"/>
            <a:ext cx="2788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-  Mutations lors de la </a:t>
            </a:r>
          </a:p>
          <a:p>
            <a:r>
              <a:rPr lang="fr-CH" dirty="0"/>
              <a:t> </a:t>
            </a:r>
            <a:r>
              <a:rPr lang="fr-CH" dirty="0" smtClean="0"/>
              <a:t>   réplication des génomes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1043608" y="3887726"/>
            <a:ext cx="1805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-  Réassortiments</a:t>
            </a:r>
          </a:p>
          <a:p>
            <a:pPr marL="285750" indent="-285750">
              <a:buFontTx/>
              <a:buChar char="-"/>
            </a:pPr>
            <a:endParaRPr lang="fr-CH" dirty="0"/>
          </a:p>
        </p:txBody>
      </p:sp>
      <p:sp>
        <p:nvSpPr>
          <p:cNvPr id="5" name="Accolade fermante 4"/>
          <p:cNvSpPr/>
          <p:nvPr/>
        </p:nvSpPr>
        <p:spPr>
          <a:xfrm>
            <a:off x="3707904" y="2132856"/>
            <a:ext cx="504056" cy="273630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/>
          <p:cNvSpPr txBox="1"/>
          <p:nvPr/>
        </p:nvSpPr>
        <p:spPr>
          <a:xfrm>
            <a:off x="683568" y="5589240"/>
            <a:ext cx="585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sym typeface="Wingdings" pitchFamily="2" charset="2"/>
              </a:rPr>
              <a:t> </a:t>
            </a:r>
            <a:r>
              <a:rPr lang="fr-CH" sz="2800" dirty="0" smtClean="0"/>
              <a:t>Grande diversité des virus de type A</a:t>
            </a:r>
            <a:endParaRPr lang="fr-CH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4860032" y="2891841"/>
            <a:ext cx="1927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/>
              <a:t>Pourtant…</a:t>
            </a:r>
            <a:endParaRPr lang="fr-CH" sz="3200" dirty="0"/>
          </a:p>
        </p:txBody>
      </p:sp>
    </p:spTree>
    <p:extLst>
      <p:ext uri="{BB962C8B-B14F-4D97-AF65-F5344CB8AC3E}">
        <p14:creationId xmlns="" xmlns:p14="http://schemas.microsoft.com/office/powerpoint/2010/main" val="3955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0205" y="274736"/>
            <a:ext cx="6241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/>
              <a:t>Prenons un virus aviaire…. H5N1</a:t>
            </a:r>
            <a:endParaRPr lang="fr-CH" sz="36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4575727" y="4592817"/>
            <a:ext cx="878922" cy="636383"/>
            <a:chOff x="1920115" y="2205846"/>
            <a:chExt cx="1633059" cy="1080120"/>
          </a:xfrm>
        </p:grpSpPr>
        <p:grpSp>
          <p:nvGrpSpPr>
            <p:cNvPr id="3" name="Groupe 2"/>
            <p:cNvGrpSpPr/>
            <p:nvPr/>
          </p:nvGrpSpPr>
          <p:grpSpPr>
            <a:xfrm>
              <a:off x="1920115" y="2205846"/>
              <a:ext cx="1633059" cy="1080120"/>
              <a:chOff x="3082113" y="4451141"/>
              <a:chExt cx="1633059" cy="1080120"/>
            </a:xfrm>
          </p:grpSpPr>
          <p:grpSp>
            <p:nvGrpSpPr>
              <p:cNvPr id="4" name="Groupe 3"/>
              <p:cNvGrpSpPr/>
              <p:nvPr/>
            </p:nvGrpSpPr>
            <p:grpSpPr>
              <a:xfrm>
                <a:off x="3082113" y="4451141"/>
                <a:ext cx="1152128" cy="1080120"/>
                <a:chOff x="728712" y="1935331"/>
                <a:chExt cx="1152128" cy="1080120"/>
              </a:xfrm>
            </p:grpSpPr>
            <p:sp>
              <p:nvSpPr>
                <p:cNvPr id="10" name="Étoile à 10 branches 9"/>
                <p:cNvSpPr/>
                <p:nvPr/>
              </p:nvSpPr>
              <p:spPr>
                <a:xfrm>
                  <a:off x="728712" y="1935331"/>
                  <a:ext cx="1152128" cy="1080120"/>
                </a:xfrm>
                <a:prstGeom prst="star10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1" name="ZoneTexte 10"/>
                <p:cNvSpPr txBox="1"/>
                <p:nvPr/>
              </p:nvSpPr>
              <p:spPr>
                <a:xfrm>
                  <a:off x="876036" y="2161230"/>
                  <a:ext cx="258120" cy="5030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fr-CH" dirty="0" smtClean="0"/>
                </a:p>
              </p:txBody>
            </p:sp>
          </p:grpSp>
          <p:grpSp>
            <p:nvGrpSpPr>
              <p:cNvPr id="5" name="Groupe 4"/>
              <p:cNvGrpSpPr/>
              <p:nvPr/>
            </p:nvGrpSpPr>
            <p:grpSpPr>
              <a:xfrm>
                <a:off x="4202196" y="4927199"/>
                <a:ext cx="512976" cy="190930"/>
                <a:chOff x="4138702" y="5021135"/>
                <a:chExt cx="512976" cy="190930"/>
              </a:xfrm>
            </p:grpSpPr>
            <p:cxnSp>
              <p:nvCxnSpPr>
                <p:cNvPr id="6" name="Connecteur droit 5"/>
                <p:cNvCxnSpPr/>
                <p:nvPr/>
              </p:nvCxnSpPr>
              <p:spPr>
                <a:xfrm>
                  <a:off x="4138702" y="5104937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necteur droit 6"/>
                <p:cNvCxnSpPr/>
                <p:nvPr/>
              </p:nvCxnSpPr>
              <p:spPr>
                <a:xfrm>
                  <a:off x="4354726" y="5028318"/>
                  <a:ext cx="0" cy="183747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necteur droit 7"/>
                <p:cNvCxnSpPr/>
                <p:nvPr/>
              </p:nvCxnSpPr>
              <p:spPr>
                <a:xfrm>
                  <a:off x="4345200" y="5021135"/>
                  <a:ext cx="306478" cy="0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cteur droit 8"/>
                <p:cNvCxnSpPr/>
                <p:nvPr/>
              </p:nvCxnSpPr>
              <p:spPr>
                <a:xfrm>
                  <a:off x="4345200" y="5212065"/>
                  <a:ext cx="306478" cy="0"/>
                </a:xfrm>
                <a:prstGeom prst="line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Étoile à 10 branches 11"/>
            <p:cNvSpPr/>
            <p:nvPr/>
          </p:nvSpPr>
          <p:spPr>
            <a:xfrm>
              <a:off x="1936733" y="2205846"/>
              <a:ext cx="1152128" cy="1080120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14" name="Groupe 113"/>
          <p:cNvGrpSpPr/>
          <p:nvPr/>
        </p:nvGrpSpPr>
        <p:grpSpPr>
          <a:xfrm>
            <a:off x="2000971" y="980728"/>
            <a:ext cx="4455003" cy="4379413"/>
            <a:chOff x="199408" y="813886"/>
            <a:chExt cx="7154965" cy="5944476"/>
          </a:xfrm>
        </p:grpSpPr>
        <p:grpSp>
          <p:nvGrpSpPr>
            <p:cNvPr id="14" name="Groupe 13"/>
            <p:cNvGrpSpPr/>
            <p:nvPr/>
          </p:nvGrpSpPr>
          <p:grpSpPr>
            <a:xfrm>
              <a:off x="1161503" y="1204832"/>
              <a:ext cx="1107128" cy="838512"/>
              <a:chOff x="1536234" y="1710022"/>
              <a:chExt cx="1433234" cy="1080120"/>
            </a:xfrm>
          </p:grpSpPr>
          <p:sp>
            <p:nvSpPr>
              <p:cNvPr id="15" name="Étoile à 10 branches 14"/>
              <p:cNvSpPr/>
              <p:nvPr/>
            </p:nvSpPr>
            <p:spPr>
              <a:xfrm>
                <a:off x="1536234" y="1710022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16" name="Groupe 15"/>
              <p:cNvGrpSpPr/>
              <p:nvPr/>
            </p:nvGrpSpPr>
            <p:grpSpPr>
              <a:xfrm>
                <a:off x="2643362" y="2105574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17" name="Connecteur droit 16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eur droit 18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e 20"/>
            <p:cNvGrpSpPr/>
            <p:nvPr/>
          </p:nvGrpSpPr>
          <p:grpSpPr>
            <a:xfrm>
              <a:off x="4437114" y="2068804"/>
              <a:ext cx="1107128" cy="838512"/>
              <a:chOff x="1536234" y="1710022"/>
              <a:chExt cx="1433234" cy="1080120"/>
            </a:xfrm>
          </p:grpSpPr>
          <p:sp>
            <p:nvSpPr>
              <p:cNvPr id="22" name="Étoile à 10 branches 21"/>
              <p:cNvSpPr/>
              <p:nvPr/>
            </p:nvSpPr>
            <p:spPr>
              <a:xfrm>
                <a:off x="1536234" y="1710022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23" name="Groupe 22"/>
              <p:cNvGrpSpPr/>
              <p:nvPr/>
            </p:nvGrpSpPr>
            <p:grpSpPr>
              <a:xfrm>
                <a:off x="2643362" y="2105574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24" name="Connecteur droit 23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25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26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Groupe 27"/>
            <p:cNvGrpSpPr/>
            <p:nvPr/>
          </p:nvGrpSpPr>
          <p:grpSpPr>
            <a:xfrm>
              <a:off x="2100160" y="3466500"/>
              <a:ext cx="1107128" cy="838512"/>
              <a:chOff x="1536234" y="1710022"/>
              <a:chExt cx="1433234" cy="1080120"/>
            </a:xfrm>
          </p:grpSpPr>
          <p:sp>
            <p:nvSpPr>
              <p:cNvPr id="29" name="Étoile à 10 branches 28"/>
              <p:cNvSpPr/>
              <p:nvPr/>
            </p:nvSpPr>
            <p:spPr>
              <a:xfrm>
                <a:off x="1536234" y="1710022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30" name="Groupe 29"/>
              <p:cNvGrpSpPr/>
              <p:nvPr/>
            </p:nvGrpSpPr>
            <p:grpSpPr>
              <a:xfrm>
                <a:off x="2643362" y="2105574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31" name="Connecteur droit 30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33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Groupe 34"/>
            <p:cNvGrpSpPr/>
            <p:nvPr/>
          </p:nvGrpSpPr>
          <p:grpSpPr>
            <a:xfrm>
              <a:off x="4057103" y="3755779"/>
              <a:ext cx="1022093" cy="838512"/>
              <a:chOff x="1536234" y="1710022"/>
              <a:chExt cx="1323152" cy="1080120"/>
            </a:xfrm>
          </p:grpSpPr>
          <p:sp>
            <p:nvSpPr>
              <p:cNvPr id="36" name="Étoile à 10 branches 35"/>
              <p:cNvSpPr/>
              <p:nvPr/>
            </p:nvSpPr>
            <p:spPr>
              <a:xfrm>
                <a:off x="1536234" y="1710022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37" name="Groupe 36"/>
              <p:cNvGrpSpPr/>
              <p:nvPr/>
            </p:nvGrpSpPr>
            <p:grpSpPr>
              <a:xfrm>
                <a:off x="2643362" y="2105574"/>
                <a:ext cx="216024" cy="288032"/>
                <a:chOff x="2483768" y="1664312"/>
                <a:chExt cx="216024" cy="288032"/>
              </a:xfrm>
            </p:grpSpPr>
            <p:cxnSp>
              <p:nvCxnSpPr>
                <p:cNvPr id="38" name="Connecteur droit 37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oupe 39"/>
            <p:cNvGrpSpPr/>
            <p:nvPr/>
          </p:nvGrpSpPr>
          <p:grpSpPr>
            <a:xfrm>
              <a:off x="2834076" y="1316251"/>
              <a:ext cx="1022093" cy="838512"/>
              <a:chOff x="1536234" y="1710022"/>
              <a:chExt cx="1323152" cy="1080120"/>
            </a:xfrm>
          </p:grpSpPr>
          <p:sp>
            <p:nvSpPr>
              <p:cNvPr id="41" name="Étoile à 10 branches 40"/>
              <p:cNvSpPr/>
              <p:nvPr/>
            </p:nvSpPr>
            <p:spPr>
              <a:xfrm>
                <a:off x="1536234" y="1710022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42" name="Connecteur droit 41"/>
              <p:cNvCxnSpPr/>
              <p:nvPr/>
            </p:nvCxnSpPr>
            <p:spPr>
              <a:xfrm>
                <a:off x="2643362" y="2250082"/>
                <a:ext cx="216024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e 42"/>
            <p:cNvGrpSpPr/>
            <p:nvPr/>
          </p:nvGrpSpPr>
          <p:grpSpPr>
            <a:xfrm>
              <a:off x="3341443" y="2488060"/>
              <a:ext cx="1107128" cy="838512"/>
              <a:chOff x="1536234" y="1710022"/>
              <a:chExt cx="1433234" cy="1080120"/>
            </a:xfrm>
          </p:grpSpPr>
          <p:sp>
            <p:nvSpPr>
              <p:cNvPr id="44" name="Étoile à 10 branches 43"/>
              <p:cNvSpPr/>
              <p:nvPr/>
            </p:nvSpPr>
            <p:spPr>
              <a:xfrm>
                <a:off x="1536234" y="1710022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45" name="Groupe 44"/>
              <p:cNvGrpSpPr/>
              <p:nvPr/>
            </p:nvGrpSpPr>
            <p:grpSpPr>
              <a:xfrm>
                <a:off x="2643362" y="2105574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46" name="Connecteur droit 45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46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47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48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Groupe 49"/>
            <p:cNvGrpSpPr/>
            <p:nvPr/>
          </p:nvGrpSpPr>
          <p:grpSpPr>
            <a:xfrm>
              <a:off x="1061996" y="2755846"/>
              <a:ext cx="1114487" cy="838512"/>
              <a:chOff x="1536234" y="1710022"/>
              <a:chExt cx="1442761" cy="1080120"/>
            </a:xfrm>
          </p:grpSpPr>
          <p:sp>
            <p:nvSpPr>
              <p:cNvPr id="51" name="Étoile à 10 branches 50"/>
              <p:cNvSpPr/>
              <p:nvPr/>
            </p:nvSpPr>
            <p:spPr>
              <a:xfrm>
                <a:off x="1536234" y="1710022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52" name="Groupe 51"/>
              <p:cNvGrpSpPr/>
              <p:nvPr/>
            </p:nvGrpSpPr>
            <p:grpSpPr>
              <a:xfrm>
                <a:off x="2643362" y="2184938"/>
                <a:ext cx="335633" cy="133284"/>
                <a:chOff x="2483768" y="1743676"/>
                <a:chExt cx="335633" cy="133284"/>
              </a:xfrm>
            </p:grpSpPr>
            <p:cxnSp>
              <p:nvCxnSpPr>
                <p:cNvPr id="53" name="Connecteur droit 52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/>
                <p:cNvCxnSpPr/>
                <p:nvPr/>
              </p:nvCxnSpPr>
              <p:spPr>
                <a:xfrm>
                  <a:off x="2690265" y="1743676"/>
                  <a:ext cx="119609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/>
                <p:cNvCxnSpPr/>
                <p:nvPr/>
              </p:nvCxnSpPr>
              <p:spPr>
                <a:xfrm>
                  <a:off x="2699792" y="1876960"/>
                  <a:ext cx="119609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6" name="Groupe 55"/>
            <p:cNvGrpSpPr/>
            <p:nvPr/>
          </p:nvGrpSpPr>
          <p:grpSpPr>
            <a:xfrm>
              <a:off x="5862152" y="1092648"/>
              <a:ext cx="1107128" cy="838512"/>
              <a:chOff x="1536234" y="1710022"/>
              <a:chExt cx="1433234" cy="1080120"/>
            </a:xfrm>
          </p:grpSpPr>
          <p:sp>
            <p:nvSpPr>
              <p:cNvPr id="57" name="Étoile à 10 branches 56"/>
              <p:cNvSpPr/>
              <p:nvPr/>
            </p:nvSpPr>
            <p:spPr>
              <a:xfrm>
                <a:off x="1536234" y="1710022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58" name="Groupe 57"/>
              <p:cNvGrpSpPr/>
              <p:nvPr/>
            </p:nvGrpSpPr>
            <p:grpSpPr>
              <a:xfrm>
                <a:off x="2643362" y="2105574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59" name="Connecteur droit 58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59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eur droit 60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61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3" name="Groupe 62"/>
            <p:cNvGrpSpPr/>
            <p:nvPr/>
          </p:nvGrpSpPr>
          <p:grpSpPr>
            <a:xfrm>
              <a:off x="6247245" y="3576232"/>
              <a:ext cx="1107128" cy="838512"/>
              <a:chOff x="1536234" y="1710022"/>
              <a:chExt cx="1433234" cy="1080120"/>
            </a:xfrm>
          </p:grpSpPr>
          <p:sp>
            <p:nvSpPr>
              <p:cNvPr id="64" name="Étoile à 10 branches 63"/>
              <p:cNvSpPr/>
              <p:nvPr/>
            </p:nvSpPr>
            <p:spPr>
              <a:xfrm>
                <a:off x="1536234" y="1710022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65" name="Groupe 64"/>
              <p:cNvGrpSpPr/>
              <p:nvPr/>
            </p:nvGrpSpPr>
            <p:grpSpPr>
              <a:xfrm>
                <a:off x="2643362" y="2105574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66" name="Connecteur droit 65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66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67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68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0" name="Étoile à 10 branches 69"/>
            <p:cNvSpPr/>
            <p:nvPr/>
          </p:nvSpPr>
          <p:spPr>
            <a:xfrm>
              <a:off x="2949974" y="4600973"/>
              <a:ext cx="889982" cy="838512"/>
            </a:xfrm>
            <a:prstGeom prst="star10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71" name="Groupe 70"/>
            <p:cNvGrpSpPr/>
            <p:nvPr/>
          </p:nvGrpSpPr>
          <p:grpSpPr>
            <a:xfrm>
              <a:off x="976961" y="4879484"/>
              <a:ext cx="1107128" cy="838512"/>
              <a:chOff x="1536234" y="1710022"/>
              <a:chExt cx="1433234" cy="1080120"/>
            </a:xfrm>
          </p:grpSpPr>
          <p:sp>
            <p:nvSpPr>
              <p:cNvPr id="72" name="Étoile à 10 branches 71"/>
              <p:cNvSpPr/>
              <p:nvPr/>
            </p:nvSpPr>
            <p:spPr>
              <a:xfrm>
                <a:off x="1536234" y="1710022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73" name="Groupe 72"/>
              <p:cNvGrpSpPr/>
              <p:nvPr/>
            </p:nvGrpSpPr>
            <p:grpSpPr>
              <a:xfrm>
                <a:off x="2643362" y="2105574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74" name="Connecteur droit 73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74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eur droit 75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eur droit 76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8" name="Groupe 77"/>
            <p:cNvGrpSpPr/>
            <p:nvPr/>
          </p:nvGrpSpPr>
          <p:grpSpPr>
            <a:xfrm>
              <a:off x="5889285" y="2593854"/>
              <a:ext cx="1107128" cy="838512"/>
              <a:chOff x="1536234" y="1710022"/>
              <a:chExt cx="1433234" cy="1080120"/>
            </a:xfrm>
          </p:grpSpPr>
          <p:sp>
            <p:nvSpPr>
              <p:cNvPr id="79" name="Étoile à 10 branches 78"/>
              <p:cNvSpPr/>
              <p:nvPr/>
            </p:nvSpPr>
            <p:spPr>
              <a:xfrm>
                <a:off x="1536234" y="1710022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80" name="Groupe 79"/>
              <p:cNvGrpSpPr/>
              <p:nvPr/>
            </p:nvGrpSpPr>
            <p:grpSpPr>
              <a:xfrm>
                <a:off x="2643362" y="2105574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81" name="Connecteur droit 80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cteur droit 81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cteur droit 82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cteur droit 83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5" name="Groupe 84"/>
            <p:cNvGrpSpPr/>
            <p:nvPr/>
          </p:nvGrpSpPr>
          <p:grpSpPr>
            <a:xfrm>
              <a:off x="5375771" y="4235281"/>
              <a:ext cx="1107128" cy="838512"/>
              <a:chOff x="1536234" y="1710022"/>
              <a:chExt cx="1433234" cy="1080120"/>
            </a:xfrm>
          </p:grpSpPr>
          <p:sp>
            <p:nvSpPr>
              <p:cNvPr id="86" name="Étoile à 10 branches 85"/>
              <p:cNvSpPr/>
              <p:nvPr/>
            </p:nvSpPr>
            <p:spPr>
              <a:xfrm>
                <a:off x="1536234" y="1710022"/>
                <a:ext cx="1152128" cy="1080120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87" name="Groupe 86"/>
              <p:cNvGrpSpPr/>
              <p:nvPr/>
            </p:nvGrpSpPr>
            <p:grpSpPr>
              <a:xfrm>
                <a:off x="2643362" y="2105574"/>
                <a:ext cx="326106" cy="288032"/>
                <a:chOff x="2483768" y="1664312"/>
                <a:chExt cx="326106" cy="288032"/>
              </a:xfrm>
            </p:grpSpPr>
            <p:cxnSp>
              <p:nvCxnSpPr>
                <p:cNvPr id="88" name="Connecteur droit 87"/>
                <p:cNvCxnSpPr/>
                <p:nvPr/>
              </p:nvCxnSpPr>
              <p:spPr>
                <a:xfrm>
                  <a:off x="2483768" y="1808820"/>
                  <a:ext cx="216024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Connecteur droit 88"/>
                <p:cNvCxnSpPr/>
                <p:nvPr/>
              </p:nvCxnSpPr>
              <p:spPr>
                <a:xfrm>
                  <a:off x="2699792" y="1664312"/>
                  <a:ext cx="0" cy="288032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Connecteur droit 89"/>
                <p:cNvCxnSpPr/>
                <p:nvPr/>
              </p:nvCxnSpPr>
              <p:spPr>
                <a:xfrm>
                  <a:off x="2690266" y="1664312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Connecteur droit 90"/>
                <p:cNvCxnSpPr/>
                <p:nvPr/>
              </p:nvCxnSpPr>
              <p:spPr>
                <a:xfrm>
                  <a:off x="2690266" y="1952344"/>
                  <a:ext cx="119608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2" name="Groupe 91"/>
            <p:cNvGrpSpPr/>
            <p:nvPr/>
          </p:nvGrpSpPr>
          <p:grpSpPr>
            <a:xfrm>
              <a:off x="3806814" y="4966665"/>
              <a:ext cx="359737" cy="107128"/>
              <a:chOff x="4202196" y="4919248"/>
              <a:chExt cx="512976" cy="190930"/>
            </a:xfrm>
          </p:grpSpPr>
          <p:cxnSp>
            <p:nvCxnSpPr>
              <p:cNvPr id="93" name="Connecteur droit 92"/>
              <p:cNvCxnSpPr/>
              <p:nvPr/>
            </p:nvCxnSpPr>
            <p:spPr>
              <a:xfrm>
                <a:off x="4202196" y="5003050"/>
                <a:ext cx="216024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>
                <a:off x="4418220" y="4926431"/>
                <a:ext cx="0" cy="183747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>
              <a:xfrm>
                <a:off x="4408694" y="4919248"/>
                <a:ext cx="306478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/>
              <p:nvPr/>
            </p:nvCxnSpPr>
            <p:spPr>
              <a:xfrm>
                <a:off x="4408694" y="5110178"/>
                <a:ext cx="306478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Forme libre 96"/>
            <p:cNvSpPr/>
            <p:nvPr/>
          </p:nvSpPr>
          <p:spPr>
            <a:xfrm>
              <a:off x="3805417" y="1637495"/>
              <a:ext cx="176827" cy="202222"/>
            </a:xfrm>
            <a:custGeom>
              <a:avLst/>
              <a:gdLst>
                <a:gd name="connsiteX0" fmla="*/ 20433 w 176827"/>
                <a:gd name="connsiteY0" fmla="*/ 96207 h 202222"/>
                <a:gd name="connsiteX1" fmla="*/ 108215 w 176827"/>
                <a:gd name="connsiteY1" fmla="*/ 1110 h 202222"/>
                <a:gd name="connsiteX2" fmla="*/ 174052 w 176827"/>
                <a:gd name="connsiteY2" fmla="*/ 162044 h 202222"/>
                <a:gd name="connsiteX3" fmla="*/ 13117 w 176827"/>
                <a:gd name="connsiteY3" fmla="*/ 198620 h 202222"/>
                <a:gd name="connsiteX4" fmla="*/ 20433 w 176827"/>
                <a:gd name="connsiteY4" fmla="*/ 96207 h 20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27" h="202222">
                  <a:moveTo>
                    <a:pt x="20433" y="96207"/>
                  </a:moveTo>
                  <a:cubicBezTo>
                    <a:pt x="36283" y="63289"/>
                    <a:pt x="82612" y="-9863"/>
                    <a:pt x="108215" y="1110"/>
                  </a:cubicBezTo>
                  <a:cubicBezTo>
                    <a:pt x="133818" y="12083"/>
                    <a:pt x="189902" y="129126"/>
                    <a:pt x="174052" y="162044"/>
                  </a:cubicBezTo>
                  <a:cubicBezTo>
                    <a:pt x="158202" y="194962"/>
                    <a:pt x="38720" y="209593"/>
                    <a:pt x="13117" y="198620"/>
                  </a:cubicBezTo>
                  <a:cubicBezTo>
                    <a:pt x="-12486" y="187647"/>
                    <a:pt x="4583" y="129125"/>
                    <a:pt x="20433" y="962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98" name="Ellipse 97"/>
            <p:cNvSpPr/>
            <p:nvPr/>
          </p:nvSpPr>
          <p:spPr>
            <a:xfrm>
              <a:off x="827696" y="939477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99" name="Ellipse 98"/>
            <p:cNvSpPr/>
            <p:nvPr/>
          </p:nvSpPr>
          <p:spPr>
            <a:xfrm>
              <a:off x="5374044" y="813886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1627548" y="3228000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76288" y="4588172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4191770" y="1887021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2509714" y="965562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749546" y="2671695"/>
              <a:ext cx="1713895" cy="139603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3613201" y="3408889"/>
              <a:ext cx="1713895" cy="139603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2577332" y="4414744"/>
              <a:ext cx="1713895" cy="1396035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199408" y="6131713"/>
              <a:ext cx="296688" cy="626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H" sz="2400" dirty="0"/>
            </a:p>
          </p:txBody>
        </p:sp>
      </p:grpSp>
      <p:sp>
        <p:nvSpPr>
          <p:cNvPr id="115" name="Ellipse 114"/>
          <p:cNvSpPr/>
          <p:nvPr/>
        </p:nvSpPr>
        <p:spPr>
          <a:xfrm>
            <a:off x="4453308" y="4331813"/>
            <a:ext cx="1067148" cy="1028487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6" name="Ellipse 115"/>
          <p:cNvSpPr/>
          <p:nvPr/>
        </p:nvSpPr>
        <p:spPr>
          <a:xfrm>
            <a:off x="5287241" y="2168780"/>
            <a:ext cx="1067148" cy="1028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7" name="Ellipse 116"/>
          <p:cNvSpPr/>
          <p:nvPr/>
        </p:nvSpPr>
        <p:spPr>
          <a:xfrm>
            <a:off x="5526007" y="2831873"/>
            <a:ext cx="1067148" cy="1028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8" name="Ellipse 117"/>
          <p:cNvSpPr/>
          <p:nvPr/>
        </p:nvSpPr>
        <p:spPr>
          <a:xfrm>
            <a:off x="4957088" y="3318302"/>
            <a:ext cx="1067148" cy="1028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9" name="Ellipse 118"/>
          <p:cNvSpPr/>
          <p:nvPr/>
        </p:nvSpPr>
        <p:spPr>
          <a:xfrm>
            <a:off x="3713530" y="2121650"/>
            <a:ext cx="1067148" cy="1028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0" name="ZoneTexte 119"/>
          <p:cNvSpPr txBox="1"/>
          <p:nvPr/>
        </p:nvSpPr>
        <p:spPr>
          <a:xfrm>
            <a:off x="801290" y="5373216"/>
            <a:ext cx="80943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Le virus variant minoritaire  pour émerger doit avoir un </a:t>
            </a:r>
          </a:p>
          <a:p>
            <a:r>
              <a:rPr lang="fr-CH" sz="3200" u="sng" dirty="0" smtClean="0">
                <a:solidFill>
                  <a:srgbClr val="FF0000"/>
                </a:solidFill>
              </a:rPr>
              <a:t>avantage sélectif </a:t>
            </a:r>
            <a:r>
              <a:rPr lang="fr-CH" sz="3200" dirty="0" smtClean="0">
                <a:solidFill>
                  <a:srgbClr val="FF0000"/>
                </a:solidFill>
              </a:rPr>
              <a:t>= infecter des </a:t>
            </a:r>
            <a:r>
              <a:rPr lang="fr-CH" sz="3200" dirty="0">
                <a:solidFill>
                  <a:srgbClr val="FF0000"/>
                </a:solidFill>
              </a:rPr>
              <a:t>cellules portant </a:t>
            </a:r>
            <a:endParaRPr lang="fr-CH" sz="3200" dirty="0" smtClean="0">
              <a:solidFill>
                <a:srgbClr val="FF0000"/>
              </a:solidFill>
            </a:endParaRPr>
          </a:p>
          <a:p>
            <a:r>
              <a:rPr lang="fr-CH" sz="3200" dirty="0">
                <a:solidFill>
                  <a:srgbClr val="FF0000"/>
                </a:solidFill>
              </a:rPr>
              <a:t>	</a:t>
            </a:r>
            <a:r>
              <a:rPr lang="fr-CH" sz="3200" dirty="0" smtClean="0">
                <a:solidFill>
                  <a:srgbClr val="FF0000"/>
                </a:solidFill>
              </a:rPr>
              <a:t>		     un récepteur  approprié</a:t>
            </a:r>
            <a:endParaRPr lang="fr-CH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6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88140273"/>
              </p:ext>
            </p:extLst>
          </p:nvPr>
        </p:nvGraphicFramePr>
        <p:xfrm>
          <a:off x="3120030" y="3860660"/>
          <a:ext cx="2123482" cy="2089613"/>
        </p:xfrm>
        <a:graphic>
          <a:graphicData uri="http://schemas.openxmlformats.org/presentationml/2006/ole">
            <p:oleObj spid="_x0000_s2130" name="Dessin de Designer" r:id="rId3" imgW="5611368" imgH="5522976" progId="Designer.Drawing.8">
              <p:embed/>
            </p:oleObj>
          </a:graphicData>
        </a:graphic>
      </p:graphicFrame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5076056" y="5322511"/>
            <a:ext cx="36744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CH" sz="2400" dirty="0" smtClean="0">
                <a:solidFill>
                  <a:schemeClr val="tx1"/>
                </a:solidFill>
                <a:latin typeface="Arial" charset="0"/>
              </a:rPr>
              <a:t>Se fixent sur le virus (HA)</a:t>
            </a:r>
          </a:p>
          <a:p>
            <a:pPr eaLnBrk="1" hangingPunct="1"/>
            <a:r>
              <a:rPr lang="fr-CH" sz="2400" dirty="0" smtClean="0">
                <a:solidFill>
                  <a:schemeClr val="tx1"/>
                </a:solidFill>
                <a:latin typeface="Arial" charset="0"/>
              </a:rPr>
              <a:t>   et bloque son entrée</a:t>
            </a:r>
            <a:endParaRPr lang="fr-CH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3629025" y="2492896"/>
            <a:ext cx="16144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1506721" y="260648"/>
            <a:ext cx="549605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3600" dirty="0" smtClean="0"/>
              <a:t>Une </a:t>
            </a:r>
            <a:r>
              <a:rPr lang="fr-CH" sz="3200" dirty="0" smtClean="0"/>
              <a:t>autre</a:t>
            </a:r>
            <a:r>
              <a:rPr lang="fr-CH" sz="3600" dirty="0" smtClean="0"/>
              <a:t> force de sélection:</a:t>
            </a:r>
            <a:endParaRPr lang="fr-CH" sz="3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43608" y="1150072"/>
            <a:ext cx="670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Prenons un virus humain épidémique…H1N1</a:t>
            </a:r>
            <a:endParaRPr lang="fr-CH" sz="2800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267894" y="2708920"/>
            <a:ext cx="0" cy="99972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pSp>
        <p:nvGrpSpPr>
          <p:cNvPr id="4" name="Groupe 3"/>
          <p:cNvGrpSpPr/>
          <p:nvPr/>
        </p:nvGrpSpPr>
        <p:grpSpPr>
          <a:xfrm>
            <a:off x="5800725" y="2076399"/>
            <a:ext cx="1348219" cy="1663027"/>
            <a:chOff x="5800725" y="2076399"/>
            <a:chExt cx="1348219" cy="1663027"/>
          </a:xfrm>
        </p:grpSpPr>
        <p:graphicFrame>
          <p:nvGraphicFramePr>
            <p:cNvPr id="11264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784768384"/>
                </p:ext>
              </p:extLst>
            </p:nvPr>
          </p:nvGraphicFramePr>
          <p:xfrm>
            <a:off x="5800725" y="2076399"/>
            <a:ext cx="1202052" cy="1100445"/>
          </p:xfrm>
          <a:graphic>
            <a:graphicData uri="http://schemas.openxmlformats.org/presentationml/2006/ole">
              <p:oleObj spid="_x0000_s2131" name="Dessin de Designer" r:id="rId4" imgW="3029712" imgH="2773680" progId="Designer.Drawing.8">
                <p:embed/>
              </p:oleObj>
            </a:graphicData>
          </a:graphic>
        </p:graphicFrame>
        <p:sp>
          <p:nvSpPr>
            <p:cNvPr id="3" name="ZoneTexte 2"/>
            <p:cNvSpPr txBox="1"/>
            <p:nvPr/>
          </p:nvSpPr>
          <p:spPr>
            <a:xfrm>
              <a:off x="5869555" y="3339316"/>
              <a:ext cx="1279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b="1" dirty="0" err="1" smtClean="0"/>
                <a:t>Anti-corps</a:t>
              </a:r>
              <a:endParaRPr lang="fr-CH" sz="2000" b="1" dirty="0"/>
            </a:p>
          </p:txBody>
        </p:sp>
      </p:grp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36396712"/>
              </p:ext>
            </p:extLst>
          </p:nvPr>
        </p:nvGraphicFramePr>
        <p:xfrm>
          <a:off x="899592" y="1807408"/>
          <a:ext cx="1957387" cy="1731963"/>
        </p:xfrm>
        <a:graphic>
          <a:graphicData uri="http://schemas.openxmlformats.org/presentationml/2006/ole">
            <p:oleObj spid="_x0000_s2132" name="Dessin de Designer" r:id="rId5" imgW="4940808" imgH="4373880" progId="Designer.Drawing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4837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7" grpId="0"/>
      <p:bldP spid="112648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4762724"/>
              </p:ext>
            </p:extLst>
          </p:nvPr>
        </p:nvGraphicFramePr>
        <p:xfrm>
          <a:off x="611560" y="908720"/>
          <a:ext cx="1550813" cy="1419726"/>
        </p:xfrm>
        <a:graphic>
          <a:graphicData uri="http://schemas.openxmlformats.org/presentationml/2006/ole">
            <p:oleObj spid="_x0000_s3268" name="Dessin de Designer" r:id="rId3" imgW="3029712" imgH="2773680" progId="Designer.Drawing.8">
              <p:embed/>
            </p:oleObj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11092843"/>
              </p:ext>
            </p:extLst>
          </p:nvPr>
        </p:nvGraphicFramePr>
        <p:xfrm>
          <a:off x="395536" y="3748871"/>
          <a:ext cx="2627784" cy="2372426"/>
        </p:xfrm>
        <a:graphic>
          <a:graphicData uri="http://schemas.openxmlformats.org/presentationml/2006/ole">
            <p:oleObj spid="_x0000_s3269" name="Dessin de Designer" r:id="rId4" imgW="5897880" imgH="5324856" progId="Designer.Drawing.8">
              <p:embed/>
            </p:oleObj>
          </a:graphicData>
        </a:graphic>
      </p:graphicFrame>
      <p:graphicFrame>
        <p:nvGraphicFramePr>
          <p:cNvPr id="1136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82743933"/>
              </p:ext>
            </p:extLst>
          </p:nvPr>
        </p:nvGraphicFramePr>
        <p:xfrm>
          <a:off x="5940153" y="3673701"/>
          <a:ext cx="2376264" cy="2102888"/>
        </p:xfrm>
        <a:graphic>
          <a:graphicData uri="http://schemas.openxmlformats.org/presentationml/2006/ole">
            <p:oleObj spid="_x0000_s3270" name="Dessin de Designer" r:id="rId5" imgW="4690872" imgH="4151376" progId="Designer.Drawing.8">
              <p:embed/>
            </p:oleObj>
          </a:graphicData>
        </a:graphic>
      </p:graphicFrame>
      <p:graphicFrame>
        <p:nvGraphicFramePr>
          <p:cNvPr id="1136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86603956"/>
              </p:ext>
            </p:extLst>
          </p:nvPr>
        </p:nvGraphicFramePr>
        <p:xfrm>
          <a:off x="7596336" y="5877272"/>
          <a:ext cx="804863" cy="712787"/>
        </p:xfrm>
        <a:graphic>
          <a:graphicData uri="http://schemas.openxmlformats.org/presentationml/2006/ole">
            <p:oleObj spid="_x0000_s3271" name="Dessin de Designer" r:id="rId6" imgW="4940808" imgH="4373880" progId="Designer.Drawing.8">
              <p:embed/>
            </p:oleObj>
          </a:graphicData>
        </a:graphic>
      </p:graphicFrame>
      <p:sp>
        <p:nvSpPr>
          <p:cNvPr id="113679" name="Line 15"/>
          <p:cNvSpPr>
            <a:spLocks noChangeShapeType="1"/>
          </p:cNvSpPr>
          <p:nvPr/>
        </p:nvSpPr>
        <p:spPr bwMode="auto">
          <a:xfrm>
            <a:off x="3485044" y="4725145"/>
            <a:ext cx="142985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6185960"/>
              </p:ext>
            </p:extLst>
          </p:nvPr>
        </p:nvGraphicFramePr>
        <p:xfrm>
          <a:off x="6084168" y="620688"/>
          <a:ext cx="2232025" cy="2198688"/>
        </p:xfrm>
        <a:graphic>
          <a:graphicData uri="http://schemas.openxmlformats.org/presentationml/2006/ole">
            <p:oleObj spid="_x0000_s3272" name="Dessin de Designer" r:id="rId7" imgW="5611368" imgH="5522976" progId="Designer.Drawing.8">
              <p:embed/>
            </p:oleObj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84483222"/>
              </p:ext>
            </p:extLst>
          </p:nvPr>
        </p:nvGraphicFramePr>
        <p:xfrm>
          <a:off x="2828120" y="764704"/>
          <a:ext cx="1957388" cy="1731963"/>
        </p:xfrm>
        <a:graphic>
          <a:graphicData uri="http://schemas.openxmlformats.org/presentationml/2006/ole">
            <p:oleObj spid="_x0000_s3273" name="Dessin de Designer" r:id="rId8" imgW="4940808" imgH="4373880" progId="Designer.Drawing.8">
              <p:embed/>
            </p:oleObj>
          </a:graphicData>
        </a:graphic>
      </p:graphicFrame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914901" y="1628801"/>
            <a:ext cx="102525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539552" y="116632"/>
            <a:ext cx="261199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800" dirty="0" smtClean="0"/>
              <a:t>Année suivante..</a:t>
            </a:r>
            <a:endParaRPr lang="fr-CH" sz="2800" dirty="0"/>
          </a:p>
        </p:txBody>
      </p:sp>
      <p:grpSp>
        <p:nvGrpSpPr>
          <p:cNvPr id="9" name="Groupe 8"/>
          <p:cNvGrpSpPr/>
          <p:nvPr/>
        </p:nvGrpSpPr>
        <p:grpSpPr>
          <a:xfrm>
            <a:off x="1331640" y="2420888"/>
            <a:ext cx="432048" cy="1080120"/>
            <a:chOff x="1331640" y="2420888"/>
            <a:chExt cx="432048" cy="1080120"/>
          </a:xfrm>
        </p:grpSpPr>
        <p:sp>
          <p:nvSpPr>
            <p:cNvPr id="6" name="Rectangle 5"/>
            <p:cNvSpPr/>
            <p:nvPr/>
          </p:nvSpPr>
          <p:spPr>
            <a:xfrm>
              <a:off x="1518297" y="2420888"/>
              <a:ext cx="72008" cy="9361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31640" y="3356992"/>
              <a:ext cx="432048" cy="144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2627784" y="5229200"/>
            <a:ext cx="41701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/>
              <a:t>Avantage sélectif :</a:t>
            </a:r>
          </a:p>
          <a:p>
            <a:r>
              <a:rPr lang="fr-CH" sz="3200" dirty="0" smtClean="0">
                <a:solidFill>
                  <a:srgbClr val="FF0000"/>
                </a:solidFill>
              </a:rPr>
              <a:t>échapper  aux anticorps</a:t>
            </a:r>
            <a:endParaRPr lang="fr-CH" sz="32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56011835"/>
              </p:ext>
            </p:extLst>
          </p:nvPr>
        </p:nvGraphicFramePr>
        <p:xfrm>
          <a:off x="3320497" y="2500002"/>
          <a:ext cx="879475" cy="777875"/>
        </p:xfrm>
        <a:graphic>
          <a:graphicData uri="http://schemas.openxmlformats.org/presentationml/2006/ole">
            <p:oleObj spid="_x0000_s3274" name="Dessin de Designer" r:id="rId9" imgW="4690872" imgH="4151376" progId="Designer.Drawing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121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9" grpId="0" animBg="1"/>
      <p:bldP spid="1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late December 2011, the U.S. National Science Advisory Board for Biosecurity (NSABB) announced that it had taken the </a:t>
            </a:r>
            <a:r>
              <a:rPr lang="en-US" dirty="0">
                <a:solidFill>
                  <a:srgbClr val="FF0000"/>
                </a:solidFill>
              </a:rPr>
              <a:t>unprecedented </a:t>
            </a:r>
            <a:r>
              <a:rPr lang="en-US" dirty="0"/>
              <a:t>step of asking </a:t>
            </a:r>
            <a:r>
              <a:rPr lang="en-US" dirty="0" err="1"/>
              <a:t>Fouchier</a:t>
            </a:r>
            <a:r>
              <a:rPr lang="en-US" dirty="0"/>
              <a:t>, the lead author of the </a:t>
            </a:r>
            <a:r>
              <a:rPr lang="en-US" i="1" dirty="0"/>
              <a:t>Science</a:t>
            </a:r>
            <a:r>
              <a:rPr lang="en-US" dirty="0"/>
              <a:t> paper, and </a:t>
            </a:r>
            <a:r>
              <a:rPr lang="en-US" i="1" dirty="0"/>
              <a:t>Nature</a:t>
            </a:r>
            <a:r>
              <a:rPr lang="en-US" dirty="0"/>
              <a:t> lead author Yoshihiro </a:t>
            </a:r>
            <a:r>
              <a:rPr lang="en-US" dirty="0" err="1"/>
              <a:t>Kawaoka</a:t>
            </a:r>
            <a:r>
              <a:rPr lang="en-US" dirty="0"/>
              <a:t> of the University of Wisconsin, Madison, and the University of Tokyo </a:t>
            </a:r>
            <a:r>
              <a:rPr lang="en-US" dirty="0">
                <a:solidFill>
                  <a:srgbClr val="FF0000"/>
                </a:solidFill>
              </a:rPr>
              <a:t>to omit key details</a:t>
            </a:r>
            <a:r>
              <a:rPr lang="en-US" dirty="0"/>
              <a:t>. The researchers and the journals reluctantly agreed, provided that the U.S. government, which funded the studies, came up with a way of sharing the details with “responsible” scientists and public health experts. </a:t>
            </a:r>
            <a:endParaRPr lang="fr-CH" dirty="0"/>
          </a:p>
        </p:txBody>
      </p:sp>
      <p:sp>
        <p:nvSpPr>
          <p:cNvPr id="3" name="ZoneTexte 2"/>
          <p:cNvSpPr txBox="1"/>
          <p:nvPr/>
        </p:nvSpPr>
        <p:spPr>
          <a:xfrm>
            <a:off x="4300670" y="5541655"/>
            <a:ext cx="3514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 smtClean="0"/>
              <a:t>David Malakoff, Science 27 </a:t>
            </a:r>
            <a:r>
              <a:rPr lang="fr-CH" i="1" dirty="0" err="1" smtClean="0"/>
              <a:t>January</a:t>
            </a:r>
            <a:r>
              <a:rPr lang="fr-CH" i="1" dirty="0" smtClean="0"/>
              <a:t> </a:t>
            </a:r>
          </a:p>
          <a:p>
            <a:r>
              <a:rPr lang="fr-CH" i="1" dirty="0" smtClean="0"/>
              <a:t>335: 387-389</a:t>
            </a:r>
            <a:endParaRPr lang="fr-CH" i="1" dirty="0"/>
          </a:p>
        </p:txBody>
      </p:sp>
    </p:spTree>
    <p:extLst>
      <p:ext uri="{BB962C8B-B14F-4D97-AF65-F5344CB8AC3E}">
        <p14:creationId xmlns="" xmlns:p14="http://schemas.microsoft.com/office/powerpoint/2010/main" val="11967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Mes Documents\2011\LR data bla bla 2010\Professional\2012\Microbio_10 septembre\Virus _jau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38" y="2835020"/>
            <a:ext cx="4712319" cy="4178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Mes Documents\2011\LR data bla bla 2010\Professional\2012\Microbio_10 septembre\Ter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189" y="3242326"/>
            <a:ext cx="3355027" cy="3355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Mes Documents\2011\LR data bla bla 2010\Professional\2012\Microbio_10 septembre\Virus _jau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22" y="1476316"/>
            <a:ext cx="1991642" cy="1766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39138760"/>
              </p:ext>
            </p:extLst>
          </p:nvPr>
        </p:nvGraphicFramePr>
        <p:xfrm>
          <a:off x="6031430" y="1502229"/>
          <a:ext cx="947406" cy="867891"/>
        </p:xfrm>
        <a:graphic>
          <a:graphicData uri="http://schemas.openxmlformats.org/presentationml/2006/ole">
            <p:oleObj spid="_x0000_s4131" name="Dessin de Designer" r:id="rId5" imgW="3029712" imgH="2773680" progId="Designer.Drawing.8">
              <p:embed/>
            </p:oleObj>
          </a:graphicData>
        </a:graphic>
      </p:graphicFrame>
      <p:grpSp>
        <p:nvGrpSpPr>
          <p:cNvPr id="4" name="Groupe 3"/>
          <p:cNvGrpSpPr/>
          <p:nvPr/>
        </p:nvGrpSpPr>
        <p:grpSpPr>
          <a:xfrm rot="5400000">
            <a:off x="4565766" y="1789894"/>
            <a:ext cx="432048" cy="1080120"/>
            <a:chOff x="1331640" y="2420888"/>
            <a:chExt cx="432048" cy="1080120"/>
          </a:xfrm>
        </p:grpSpPr>
        <p:sp>
          <p:nvSpPr>
            <p:cNvPr id="5" name="Rectangle 4"/>
            <p:cNvSpPr/>
            <p:nvPr/>
          </p:nvSpPr>
          <p:spPr>
            <a:xfrm>
              <a:off x="1518297" y="2420888"/>
              <a:ext cx="72008" cy="9361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31640" y="3356992"/>
              <a:ext cx="432048" cy="144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259632" y="692696"/>
            <a:ext cx="503368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800" dirty="0" smtClean="0"/>
              <a:t>Emergence d’un «nouveau» virus</a:t>
            </a:r>
            <a:endParaRPr lang="fr-CH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240094" y="4888542"/>
            <a:ext cx="1977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solidFill>
                  <a:srgbClr val="FF0000"/>
                </a:solidFill>
              </a:rPr>
              <a:t>PANDEMIE</a:t>
            </a:r>
            <a:endParaRPr lang="fr-CH" sz="3200" dirty="0">
              <a:solidFill>
                <a:srgbClr val="FF0000"/>
              </a:solidFill>
            </a:endParaRPr>
          </a:p>
        </p:txBody>
      </p:sp>
      <p:pic>
        <p:nvPicPr>
          <p:cNvPr id="4127" name="Picture 31" descr="E:\Mes Documents\2011\LR data bla bla 2010\Professional\2012\Microbio_10 septembre\Ab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54" y="1360715"/>
            <a:ext cx="858382" cy="789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E:\Mes Documents\2011\LR data bla bla 2010\Professional\2012\Microbio_10 septembre\Ab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53" y="2334584"/>
            <a:ext cx="982889" cy="903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33" descr="E:\Mes Documents\2011\LR data bla bla 2010\Professional\2012\Microbio_10 septembre\Ab-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657" y="2129518"/>
            <a:ext cx="874486" cy="804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139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9751" y="779590"/>
            <a:ext cx="690477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3600" dirty="0" smtClean="0"/>
              <a:t>Variabilité génétique construite par:</a:t>
            </a:r>
            <a:endParaRPr lang="fr-CH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1029678" y="2568676"/>
            <a:ext cx="3502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-  Mutations lors de la </a:t>
            </a:r>
          </a:p>
          <a:p>
            <a:r>
              <a:rPr lang="fr-CH" sz="2400" dirty="0"/>
              <a:t> </a:t>
            </a:r>
            <a:r>
              <a:rPr lang="fr-CH" sz="2400" dirty="0" smtClean="0"/>
              <a:t>   réplication des génomes</a:t>
            </a:r>
            <a:endParaRPr lang="fr-CH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043608" y="3887726"/>
            <a:ext cx="2343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-  Réassortiments</a:t>
            </a:r>
          </a:p>
          <a:p>
            <a:pPr marL="285750" indent="-285750">
              <a:buFontTx/>
              <a:buChar char="-"/>
            </a:pPr>
            <a:endParaRPr lang="fr-CH" sz="2400" dirty="0"/>
          </a:p>
        </p:txBody>
      </p:sp>
      <p:sp>
        <p:nvSpPr>
          <p:cNvPr id="5" name="Accolade fermante 4"/>
          <p:cNvSpPr/>
          <p:nvPr/>
        </p:nvSpPr>
        <p:spPr>
          <a:xfrm>
            <a:off x="4419340" y="2132856"/>
            <a:ext cx="504056" cy="273630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/>
          <p:cNvSpPr txBox="1"/>
          <p:nvPr/>
        </p:nvSpPr>
        <p:spPr>
          <a:xfrm>
            <a:off x="201202" y="5610193"/>
            <a:ext cx="8940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sym typeface="Wingdings" pitchFamily="2" charset="2"/>
              </a:rPr>
              <a:t> </a:t>
            </a:r>
            <a:r>
              <a:rPr lang="fr-CH" sz="3200" dirty="0" smtClean="0"/>
              <a:t>Grande diversité et l’évolution des virus de type A</a:t>
            </a:r>
            <a:endParaRPr lang="fr-CH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4860032" y="2891841"/>
            <a:ext cx="31673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/>
              <a:t>..et évoluant dans</a:t>
            </a:r>
          </a:p>
          <a:p>
            <a:r>
              <a:rPr lang="fr-CH" sz="3200" dirty="0"/>
              <a:t>u</a:t>
            </a:r>
            <a:r>
              <a:rPr lang="fr-CH" sz="3200" dirty="0" smtClean="0"/>
              <a:t>n cadre sélectif  </a:t>
            </a:r>
            <a:endParaRPr lang="fr-CH" sz="3200" dirty="0"/>
          </a:p>
        </p:txBody>
      </p:sp>
    </p:spTree>
    <p:extLst>
      <p:ext uri="{BB962C8B-B14F-4D97-AF65-F5344CB8AC3E}">
        <p14:creationId xmlns="" xmlns:p14="http://schemas.microsoft.com/office/powerpoint/2010/main" val="155195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43743" y="1175657"/>
            <a:ext cx="513986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400" dirty="0" smtClean="0"/>
              <a:t>-Variété des virus de la grippe de type A</a:t>
            </a:r>
            <a:endParaRPr lang="fr-CH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643743" y="2013856"/>
            <a:ext cx="514230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400" dirty="0" smtClean="0"/>
              <a:t>-Mécanismes qui génèrent cette variété</a:t>
            </a:r>
            <a:endParaRPr lang="fr-CH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643743" y="2841169"/>
            <a:ext cx="550375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400" dirty="0" smtClean="0"/>
              <a:t>-Dynamique d’évolution de ces virus et</a:t>
            </a:r>
          </a:p>
          <a:p>
            <a:r>
              <a:rPr lang="fr-CH" sz="2400" dirty="0" smtClean="0"/>
              <a:t> leur capacité à émerger dans de nouvelles</a:t>
            </a:r>
          </a:p>
          <a:p>
            <a:r>
              <a:rPr lang="fr-CH" sz="2400" dirty="0" smtClean="0"/>
              <a:t> espèces d’hôte</a:t>
            </a:r>
            <a:endParaRPr lang="fr-CH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643743" y="4354284"/>
            <a:ext cx="653794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400" dirty="0" smtClean="0"/>
              <a:t>-L’explication des épidémies récurrentes de grippe</a:t>
            </a:r>
            <a:endParaRPr lang="fr-CH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1643743" y="5236027"/>
            <a:ext cx="374698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400" dirty="0" smtClean="0"/>
              <a:t>-L’explication des pandémies</a:t>
            </a:r>
            <a:endParaRPr lang="fr-CH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796136" y="326571"/>
            <a:ext cx="151272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3200" dirty="0" smtClean="0"/>
              <a:t>Résumé</a:t>
            </a:r>
            <a:endParaRPr lang="fr-CH" sz="3200" dirty="0"/>
          </a:p>
        </p:txBody>
      </p:sp>
    </p:spTree>
    <p:extLst>
      <p:ext uri="{BB962C8B-B14F-4D97-AF65-F5344CB8AC3E}">
        <p14:creationId xmlns="" xmlns:p14="http://schemas.microsoft.com/office/powerpoint/2010/main" val="23015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9" y="1336062"/>
            <a:ext cx="6237919" cy="161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7" y="3941784"/>
            <a:ext cx="6408713" cy="154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59187" y="2821471"/>
            <a:ext cx="30219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Science</a:t>
            </a:r>
            <a:r>
              <a:rPr lang="fr-CH" sz="1600" b="1" dirty="0" smtClean="0"/>
              <a:t>, </a:t>
            </a:r>
            <a:r>
              <a:rPr lang="fr-CH" dirty="0" smtClean="0"/>
              <a:t>336: 1534-1541</a:t>
            </a:r>
          </a:p>
          <a:p>
            <a:r>
              <a:rPr lang="fr-CH" u="sng" dirty="0" smtClean="0"/>
              <a:t>22 juin 2012</a:t>
            </a:r>
            <a:endParaRPr lang="fr-CH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1038757" y="5341751"/>
            <a:ext cx="28252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latin typeface="Times New Roman" pitchFamily="18" charset="0"/>
                <a:cs typeface="Times New Roman" pitchFamily="18" charset="0"/>
              </a:rPr>
              <a:t>Nature, </a:t>
            </a:r>
            <a:r>
              <a:rPr lang="fr-CH" dirty="0" smtClean="0"/>
              <a:t>486: 420-428 </a:t>
            </a:r>
          </a:p>
          <a:p>
            <a:r>
              <a:rPr lang="fr-CH" u="sng" dirty="0" smtClean="0"/>
              <a:t>21 juin  2012</a:t>
            </a:r>
            <a:endParaRPr lang="fr-CH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613682" y="1342509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/>
              <a:t>- </a:t>
            </a:r>
            <a:endParaRPr lang="fr-CH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613682" y="3789040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/>
              <a:t>- </a:t>
            </a:r>
            <a:endParaRPr lang="fr-CH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5292080" y="3232602"/>
            <a:ext cx="220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 Accepté 31 mai 2012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5148064" y="5799569"/>
            <a:ext cx="214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Reçu 18 août 2011</a:t>
            </a:r>
          </a:p>
          <a:p>
            <a:r>
              <a:rPr lang="fr-CH" dirty="0" smtClean="0"/>
              <a:t>Accepté 9 mars 2012</a:t>
            </a:r>
            <a:endParaRPr lang="fr-CH" dirty="0"/>
          </a:p>
        </p:txBody>
      </p:sp>
    </p:spTree>
    <p:extLst>
      <p:ext uri="{BB962C8B-B14F-4D97-AF65-F5344CB8AC3E}">
        <p14:creationId xmlns="" xmlns:p14="http://schemas.microsoft.com/office/powerpoint/2010/main" val="7231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497498" y="3875314"/>
            <a:ext cx="2354559" cy="2521160"/>
            <a:chOff x="497498" y="3875314"/>
            <a:chExt cx="2354559" cy="252116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498" y="5453744"/>
              <a:ext cx="942730" cy="942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Forme libre 49"/>
            <p:cNvSpPr/>
            <p:nvPr/>
          </p:nvSpPr>
          <p:spPr>
            <a:xfrm>
              <a:off x="849086" y="3875314"/>
              <a:ext cx="2002971" cy="1491343"/>
            </a:xfrm>
            <a:custGeom>
              <a:avLst/>
              <a:gdLst>
                <a:gd name="connsiteX0" fmla="*/ 2002971 w 2002971"/>
                <a:gd name="connsiteY0" fmla="*/ 0 h 1491343"/>
                <a:gd name="connsiteX1" fmla="*/ 413657 w 2002971"/>
                <a:gd name="connsiteY1" fmla="*/ 674915 h 1491343"/>
                <a:gd name="connsiteX2" fmla="*/ 0 w 2002971"/>
                <a:gd name="connsiteY2" fmla="*/ 1491343 h 1491343"/>
                <a:gd name="connsiteX3" fmla="*/ 0 w 2002971"/>
                <a:gd name="connsiteY3" fmla="*/ 1491343 h 149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2971" h="1491343">
                  <a:moveTo>
                    <a:pt x="2002971" y="0"/>
                  </a:moveTo>
                  <a:cubicBezTo>
                    <a:pt x="1375228" y="213179"/>
                    <a:pt x="747485" y="426358"/>
                    <a:pt x="413657" y="674915"/>
                  </a:cubicBezTo>
                  <a:cubicBezTo>
                    <a:pt x="79828" y="923472"/>
                    <a:pt x="0" y="1491343"/>
                    <a:pt x="0" y="1491343"/>
                  </a:cubicBezTo>
                  <a:lnTo>
                    <a:pt x="0" y="1491343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230086" y="5442858"/>
            <a:ext cx="2768285" cy="1251857"/>
            <a:chOff x="1230086" y="5442858"/>
            <a:chExt cx="2768285" cy="1251857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784" y="5442858"/>
              <a:ext cx="942730" cy="942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Forme libre 51"/>
            <p:cNvSpPr/>
            <p:nvPr/>
          </p:nvSpPr>
          <p:spPr>
            <a:xfrm rot="10800000">
              <a:off x="1230086" y="6444333"/>
              <a:ext cx="751114" cy="250381"/>
            </a:xfrm>
            <a:custGeom>
              <a:avLst/>
              <a:gdLst>
                <a:gd name="connsiteX0" fmla="*/ 0 w 751114"/>
                <a:gd name="connsiteY0" fmla="*/ 250381 h 250381"/>
                <a:gd name="connsiteX1" fmla="*/ 359229 w 751114"/>
                <a:gd name="connsiteY1" fmla="*/ 10 h 250381"/>
                <a:gd name="connsiteX2" fmla="*/ 751114 w 751114"/>
                <a:gd name="connsiteY2" fmla="*/ 239496 h 250381"/>
                <a:gd name="connsiteX3" fmla="*/ 751114 w 751114"/>
                <a:gd name="connsiteY3" fmla="*/ 239496 h 25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114" h="250381">
                  <a:moveTo>
                    <a:pt x="0" y="250381"/>
                  </a:moveTo>
                  <a:cubicBezTo>
                    <a:pt x="117021" y="126102"/>
                    <a:pt x="234043" y="1824"/>
                    <a:pt x="359229" y="10"/>
                  </a:cubicBezTo>
                  <a:cubicBezTo>
                    <a:pt x="484415" y="-1804"/>
                    <a:pt x="751114" y="239496"/>
                    <a:pt x="751114" y="239496"/>
                  </a:cubicBezTo>
                  <a:lnTo>
                    <a:pt x="751114" y="239496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641" y="5453744"/>
              <a:ext cx="942730" cy="942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Forme libre 53"/>
            <p:cNvSpPr/>
            <p:nvPr/>
          </p:nvSpPr>
          <p:spPr>
            <a:xfrm rot="10800000">
              <a:off x="2438401" y="6444334"/>
              <a:ext cx="751114" cy="250381"/>
            </a:xfrm>
            <a:custGeom>
              <a:avLst/>
              <a:gdLst>
                <a:gd name="connsiteX0" fmla="*/ 0 w 751114"/>
                <a:gd name="connsiteY0" fmla="*/ 250381 h 250381"/>
                <a:gd name="connsiteX1" fmla="*/ 359229 w 751114"/>
                <a:gd name="connsiteY1" fmla="*/ 10 h 250381"/>
                <a:gd name="connsiteX2" fmla="*/ 751114 w 751114"/>
                <a:gd name="connsiteY2" fmla="*/ 239496 h 250381"/>
                <a:gd name="connsiteX3" fmla="*/ 751114 w 751114"/>
                <a:gd name="connsiteY3" fmla="*/ 239496 h 25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114" h="250381">
                  <a:moveTo>
                    <a:pt x="0" y="250381"/>
                  </a:moveTo>
                  <a:cubicBezTo>
                    <a:pt x="117021" y="126102"/>
                    <a:pt x="234043" y="1824"/>
                    <a:pt x="359229" y="10"/>
                  </a:cubicBezTo>
                  <a:cubicBezTo>
                    <a:pt x="484415" y="-1804"/>
                    <a:pt x="751114" y="239496"/>
                    <a:pt x="751114" y="239496"/>
                  </a:cubicBezTo>
                  <a:lnTo>
                    <a:pt x="751114" y="239496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3679004" y="4735286"/>
            <a:ext cx="1495025" cy="1650303"/>
            <a:chOff x="3679004" y="4735286"/>
            <a:chExt cx="1495025" cy="1650303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299" y="5442859"/>
              <a:ext cx="942730" cy="942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Pensées 55"/>
            <p:cNvSpPr/>
            <p:nvPr/>
          </p:nvSpPr>
          <p:spPr>
            <a:xfrm>
              <a:off x="3679004" y="4735286"/>
              <a:ext cx="623730" cy="360040"/>
            </a:xfrm>
            <a:prstGeom prst="cloudCallou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7" name="Forme libre 56"/>
            <p:cNvSpPr/>
            <p:nvPr/>
          </p:nvSpPr>
          <p:spPr>
            <a:xfrm>
              <a:off x="3712030" y="5159820"/>
              <a:ext cx="751114" cy="250381"/>
            </a:xfrm>
            <a:custGeom>
              <a:avLst/>
              <a:gdLst>
                <a:gd name="connsiteX0" fmla="*/ 0 w 751114"/>
                <a:gd name="connsiteY0" fmla="*/ 250381 h 250381"/>
                <a:gd name="connsiteX1" fmla="*/ 359229 w 751114"/>
                <a:gd name="connsiteY1" fmla="*/ 10 h 250381"/>
                <a:gd name="connsiteX2" fmla="*/ 751114 w 751114"/>
                <a:gd name="connsiteY2" fmla="*/ 239496 h 250381"/>
                <a:gd name="connsiteX3" fmla="*/ 751114 w 751114"/>
                <a:gd name="connsiteY3" fmla="*/ 239496 h 25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114" h="250381">
                  <a:moveTo>
                    <a:pt x="0" y="250381"/>
                  </a:moveTo>
                  <a:cubicBezTo>
                    <a:pt x="117021" y="126102"/>
                    <a:pt x="234043" y="1824"/>
                    <a:pt x="359229" y="10"/>
                  </a:cubicBezTo>
                  <a:cubicBezTo>
                    <a:pt x="484415" y="-1804"/>
                    <a:pt x="751114" y="239496"/>
                    <a:pt x="751114" y="239496"/>
                  </a:cubicBezTo>
                  <a:lnTo>
                    <a:pt x="751114" y="239496"/>
                  </a:ln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3407229" y="1088572"/>
            <a:ext cx="1760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- réassortiment</a:t>
            </a:r>
          </a:p>
          <a:p>
            <a:r>
              <a:rPr lang="fr-CH" dirty="0" smtClean="0"/>
              <a:t>- introduction de</a:t>
            </a:r>
          </a:p>
          <a:p>
            <a:r>
              <a:rPr lang="fr-CH" dirty="0"/>
              <a:t> </a:t>
            </a:r>
            <a:r>
              <a:rPr lang="fr-CH" dirty="0" smtClean="0"/>
              <a:t>  mutations</a:t>
            </a:r>
            <a:endParaRPr lang="fr-CH" dirty="0"/>
          </a:p>
        </p:txBody>
      </p:sp>
      <p:grpSp>
        <p:nvGrpSpPr>
          <p:cNvPr id="33" name="Groupe 32"/>
          <p:cNvGrpSpPr/>
          <p:nvPr/>
        </p:nvGrpSpPr>
        <p:grpSpPr>
          <a:xfrm>
            <a:off x="5279204" y="5355772"/>
            <a:ext cx="3383554" cy="926097"/>
            <a:chOff x="5279204" y="5355772"/>
            <a:chExt cx="3383554" cy="926097"/>
          </a:xfrm>
        </p:grpSpPr>
        <p:sp>
          <p:nvSpPr>
            <p:cNvPr id="61" name="Flèche droite 60"/>
            <p:cNvSpPr/>
            <p:nvPr/>
          </p:nvSpPr>
          <p:spPr>
            <a:xfrm>
              <a:off x="5845629" y="5704114"/>
              <a:ext cx="751114" cy="1197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2" name="Pensées 61"/>
            <p:cNvSpPr/>
            <p:nvPr/>
          </p:nvSpPr>
          <p:spPr>
            <a:xfrm>
              <a:off x="5279204" y="5921829"/>
              <a:ext cx="623730" cy="360040"/>
            </a:xfrm>
            <a:prstGeom prst="cloudCallou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6738257" y="5355772"/>
              <a:ext cx="19245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Virus capable de</a:t>
              </a:r>
            </a:p>
            <a:p>
              <a:r>
                <a:rPr lang="fr-CH" dirty="0"/>
                <a:t>s</a:t>
              </a:r>
              <a:r>
                <a:rPr lang="fr-CH" dirty="0" smtClean="0"/>
                <a:t>e transmettre par</a:t>
              </a:r>
            </a:p>
            <a:p>
              <a:r>
                <a:rPr lang="fr-CH" dirty="0" smtClean="0"/>
                <a:t>aérosol</a:t>
              </a:r>
              <a:endParaRPr lang="fr-CH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968875" y="350235"/>
            <a:ext cx="2013811" cy="2495040"/>
            <a:chOff x="1796189" y="404664"/>
            <a:chExt cx="2013811" cy="2495040"/>
          </a:xfrm>
        </p:grpSpPr>
        <p:sp>
          <p:nvSpPr>
            <p:cNvPr id="2" name="ZoneTexte 1"/>
            <p:cNvSpPr txBox="1"/>
            <p:nvPr/>
          </p:nvSpPr>
          <p:spPr>
            <a:xfrm>
              <a:off x="2228600" y="404664"/>
              <a:ext cx="804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H5N1</a:t>
              </a:r>
            </a:p>
            <a:p>
              <a:r>
                <a:rPr lang="fr-CH" dirty="0" smtClean="0"/>
                <a:t>aviaire</a:t>
              </a:r>
              <a:endParaRPr lang="fr-CH" dirty="0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796189" y="1052736"/>
              <a:ext cx="1669400" cy="1846968"/>
              <a:chOff x="371162" y="4239059"/>
              <a:chExt cx="1669400" cy="1846968"/>
            </a:xfrm>
          </p:grpSpPr>
          <p:sp>
            <p:nvSpPr>
              <p:cNvPr id="14" name="Étoile à 10 branches 13"/>
              <p:cNvSpPr/>
              <p:nvPr/>
            </p:nvSpPr>
            <p:spPr>
              <a:xfrm>
                <a:off x="371162" y="4239059"/>
                <a:ext cx="1669400" cy="1846968"/>
              </a:xfrm>
              <a:prstGeom prst="star10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5" name="Groupe 4"/>
              <p:cNvGrpSpPr/>
              <p:nvPr/>
            </p:nvGrpSpPr>
            <p:grpSpPr>
              <a:xfrm>
                <a:off x="836202" y="4563671"/>
                <a:ext cx="739320" cy="1196060"/>
                <a:chOff x="4202340" y="2830970"/>
                <a:chExt cx="739320" cy="1196060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4202340" y="2830970"/>
                  <a:ext cx="739320" cy="688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4205228" y="3137093"/>
                  <a:ext cx="733544" cy="688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4231220" y="3303028"/>
                  <a:ext cx="681561" cy="688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257212" y="3453659"/>
                  <a:ext cx="629577" cy="688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277427" y="3617139"/>
                  <a:ext cx="589146" cy="688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4314008" y="3783668"/>
                  <a:ext cx="515984" cy="688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318822" y="3958183"/>
                  <a:ext cx="506357" cy="688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4202340" y="2982600"/>
                  <a:ext cx="739320" cy="6884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</p:grpSp>
        <p:grpSp>
          <p:nvGrpSpPr>
            <p:cNvPr id="4" name="Groupe 3"/>
            <p:cNvGrpSpPr/>
            <p:nvPr/>
          </p:nvGrpSpPr>
          <p:grpSpPr>
            <a:xfrm>
              <a:off x="3378464" y="1796371"/>
              <a:ext cx="431536" cy="337229"/>
              <a:chOff x="3639721" y="1480685"/>
              <a:chExt cx="156848" cy="164733"/>
            </a:xfrm>
          </p:grpSpPr>
          <p:cxnSp>
            <p:nvCxnSpPr>
              <p:cNvPr id="58" name="Connecteur droit 57"/>
              <p:cNvCxnSpPr/>
              <p:nvPr/>
            </p:nvCxnSpPr>
            <p:spPr>
              <a:xfrm>
                <a:off x="3639721" y="1563333"/>
                <a:ext cx="103902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>
                <a:off x="3743623" y="1480685"/>
                <a:ext cx="0" cy="164733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>
                <a:off x="3739041" y="1480685"/>
                <a:ext cx="5752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>
                <a:off x="3739041" y="1645418"/>
                <a:ext cx="5752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e 16"/>
          <p:cNvGrpSpPr/>
          <p:nvPr/>
        </p:nvGrpSpPr>
        <p:grpSpPr>
          <a:xfrm>
            <a:off x="5684786" y="459092"/>
            <a:ext cx="2392415" cy="2365048"/>
            <a:chOff x="4683300" y="404664"/>
            <a:chExt cx="2392415" cy="2365048"/>
          </a:xfrm>
        </p:grpSpPr>
        <p:grpSp>
          <p:nvGrpSpPr>
            <p:cNvPr id="20" name="Groupe 19"/>
            <p:cNvGrpSpPr/>
            <p:nvPr/>
          </p:nvGrpSpPr>
          <p:grpSpPr>
            <a:xfrm>
              <a:off x="4683300" y="1069829"/>
              <a:ext cx="1756429" cy="1699883"/>
              <a:chOff x="5871164" y="4339090"/>
              <a:chExt cx="1756429" cy="1699883"/>
            </a:xfrm>
          </p:grpSpPr>
          <p:sp>
            <p:nvSpPr>
              <p:cNvPr id="21" name="Étoile à 10 branches 20"/>
              <p:cNvSpPr/>
              <p:nvPr/>
            </p:nvSpPr>
            <p:spPr>
              <a:xfrm>
                <a:off x="5871164" y="4339090"/>
                <a:ext cx="1756429" cy="1699883"/>
              </a:xfrm>
              <a:prstGeom prst="star10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23" name="Groupe 22"/>
              <p:cNvGrpSpPr/>
              <p:nvPr/>
            </p:nvGrpSpPr>
            <p:grpSpPr>
              <a:xfrm>
                <a:off x="6358581" y="4561867"/>
                <a:ext cx="781593" cy="1170909"/>
                <a:chOff x="4108118" y="3050655"/>
                <a:chExt cx="927764" cy="1444038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108118" y="3050655"/>
                  <a:ext cx="927764" cy="852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111742" y="3429883"/>
                  <a:ext cx="920516" cy="852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144359" y="3646397"/>
                  <a:ext cx="855284" cy="85287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176976" y="3822049"/>
                  <a:ext cx="790049" cy="852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202344" y="4024570"/>
                  <a:ext cx="739312" cy="852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248249" y="4230867"/>
                  <a:ext cx="647502" cy="852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254289" y="4409405"/>
                  <a:ext cx="635422" cy="852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108118" y="3238496"/>
                  <a:ext cx="927764" cy="852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</p:grpSp>
        <p:sp>
          <p:nvSpPr>
            <p:cNvPr id="36" name="ZoneTexte 35"/>
            <p:cNvSpPr txBox="1"/>
            <p:nvPr/>
          </p:nvSpPr>
          <p:spPr>
            <a:xfrm>
              <a:off x="5076056" y="404664"/>
              <a:ext cx="8980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H1N1</a:t>
              </a:r>
            </a:p>
            <a:p>
              <a:r>
                <a:rPr lang="fr-CH" dirty="0" smtClean="0"/>
                <a:t>humain</a:t>
              </a:r>
              <a:endParaRPr lang="fr-CH" dirty="0"/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6365105" y="1763485"/>
              <a:ext cx="710610" cy="272143"/>
              <a:chOff x="5178562" y="4873300"/>
              <a:chExt cx="276087" cy="112492"/>
            </a:xfrm>
          </p:grpSpPr>
          <p:cxnSp>
            <p:nvCxnSpPr>
              <p:cNvPr id="67" name="Connecteur droit 66"/>
              <p:cNvCxnSpPr/>
              <p:nvPr/>
            </p:nvCxnSpPr>
            <p:spPr>
              <a:xfrm>
                <a:off x="5178562" y="4922674"/>
                <a:ext cx="116266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>
                <a:off x="5294828" y="4877532"/>
                <a:ext cx="0" cy="10826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>
                <a:off x="5289701" y="4873300"/>
                <a:ext cx="164948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>
                <a:off x="5289701" y="4985792"/>
                <a:ext cx="164948" cy="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e 17"/>
          <p:cNvGrpSpPr/>
          <p:nvPr/>
        </p:nvGrpSpPr>
        <p:grpSpPr>
          <a:xfrm>
            <a:off x="3155471" y="2334284"/>
            <a:ext cx="2374473" cy="2287225"/>
            <a:chOff x="3155471" y="2334284"/>
            <a:chExt cx="2374473" cy="2287225"/>
          </a:xfrm>
        </p:grpSpPr>
        <p:grpSp>
          <p:nvGrpSpPr>
            <p:cNvPr id="37" name="Groupe 36"/>
            <p:cNvGrpSpPr/>
            <p:nvPr/>
          </p:nvGrpSpPr>
          <p:grpSpPr>
            <a:xfrm>
              <a:off x="3155471" y="2334284"/>
              <a:ext cx="1756429" cy="1699883"/>
              <a:chOff x="5871164" y="4339090"/>
              <a:chExt cx="1756429" cy="1699883"/>
            </a:xfrm>
          </p:grpSpPr>
          <p:sp>
            <p:nvSpPr>
              <p:cNvPr id="38" name="Étoile à 10 branches 37"/>
              <p:cNvSpPr/>
              <p:nvPr/>
            </p:nvSpPr>
            <p:spPr>
              <a:xfrm>
                <a:off x="5871164" y="4339090"/>
                <a:ext cx="1756429" cy="1699883"/>
              </a:xfrm>
              <a:prstGeom prst="star10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39" name="Groupe 38"/>
              <p:cNvGrpSpPr/>
              <p:nvPr/>
            </p:nvGrpSpPr>
            <p:grpSpPr>
              <a:xfrm>
                <a:off x="6358581" y="4561867"/>
                <a:ext cx="781593" cy="1170909"/>
                <a:chOff x="4108118" y="3050655"/>
                <a:chExt cx="927764" cy="1444038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4108118" y="3050655"/>
                  <a:ext cx="927764" cy="852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111742" y="3429883"/>
                  <a:ext cx="920516" cy="852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4176976" y="3822049"/>
                  <a:ext cx="790049" cy="852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202344" y="4024570"/>
                  <a:ext cx="739312" cy="852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4248249" y="4230867"/>
                  <a:ext cx="647502" cy="852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254289" y="4409405"/>
                  <a:ext cx="635422" cy="852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4108118" y="3238496"/>
                  <a:ext cx="927764" cy="8528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3700497" y="3025197"/>
              <a:ext cx="681561" cy="688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9" name="Étoile à 8 branches 58"/>
            <p:cNvSpPr/>
            <p:nvPr/>
          </p:nvSpPr>
          <p:spPr>
            <a:xfrm>
              <a:off x="4067190" y="3006936"/>
              <a:ext cx="93126" cy="83127"/>
            </a:xfrm>
            <a:prstGeom prst="star8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76" name="Groupe 75"/>
            <p:cNvGrpSpPr/>
            <p:nvPr/>
          </p:nvGrpSpPr>
          <p:grpSpPr>
            <a:xfrm>
              <a:off x="4819334" y="3069772"/>
              <a:ext cx="710610" cy="272143"/>
              <a:chOff x="5178562" y="4873300"/>
              <a:chExt cx="276087" cy="112492"/>
            </a:xfrm>
          </p:grpSpPr>
          <p:cxnSp>
            <p:nvCxnSpPr>
              <p:cNvPr id="77" name="Connecteur droit 76"/>
              <p:cNvCxnSpPr/>
              <p:nvPr/>
            </p:nvCxnSpPr>
            <p:spPr>
              <a:xfrm>
                <a:off x="5178562" y="4922674"/>
                <a:ext cx="116266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>
                <a:off x="5294828" y="4877532"/>
                <a:ext cx="0" cy="10826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5289701" y="4873300"/>
                <a:ext cx="16494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>
                <a:off x="5289701" y="4985792"/>
                <a:ext cx="164948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ZoneTexte 80"/>
            <p:cNvSpPr txBox="1"/>
            <p:nvPr/>
          </p:nvSpPr>
          <p:spPr>
            <a:xfrm>
              <a:off x="3541170" y="3975178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  H5N1</a:t>
              </a:r>
            </a:p>
            <a:p>
              <a:r>
                <a:rPr lang="fr-CH" dirty="0"/>
                <a:t>h</a:t>
              </a:r>
              <a:r>
                <a:rPr lang="fr-CH" dirty="0" smtClean="0"/>
                <a:t>umain?</a:t>
              </a:r>
              <a:endParaRPr lang="fr-CH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32907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6943" y="2449286"/>
            <a:ext cx="8262257" cy="2198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87828" y="4942113"/>
            <a:ext cx="8262257" cy="1524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ZoneTexte 1"/>
          <p:cNvSpPr txBox="1"/>
          <p:nvPr/>
        </p:nvSpPr>
        <p:spPr>
          <a:xfrm>
            <a:off x="522516" y="2503706"/>
            <a:ext cx="6557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H" sz="2400" dirty="0" smtClean="0"/>
              <a:t>Deux groupes ont produit un virus capable de se</a:t>
            </a:r>
          </a:p>
          <a:p>
            <a:r>
              <a:rPr lang="fr-CH" sz="2400" dirty="0"/>
              <a:t> </a:t>
            </a:r>
            <a:r>
              <a:rPr lang="fr-CH" sz="2400" dirty="0" smtClean="0"/>
              <a:t>    propager  par aérosol de furet à furet</a:t>
            </a:r>
            <a:endParaRPr lang="fr-CH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947056" y="609600"/>
            <a:ext cx="621285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sz="2400" dirty="0" smtClean="0"/>
              <a:t>Enjeu: Sur la base des connaissances existantes,</a:t>
            </a:r>
          </a:p>
          <a:p>
            <a:r>
              <a:rPr lang="fr-CH" sz="2400" dirty="0" smtClean="0"/>
              <a:t> était-il possible de générer un virus qui franchit </a:t>
            </a:r>
          </a:p>
          <a:p>
            <a:r>
              <a:rPr lang="fr-CH" sz="2400" dirty="0" smtClean="0"/>
              <a:t>la barrière d’espèce oiseau-mammifère?</a:t>
            </a:r>
            <a:endParaRPr lang="fr-CH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22516" y="4931227"/>
            <a:ext cx="711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H" sz="2400" dirty="0" smtClean="0"/>
              <a:t>Les deux virus se propagent-ils d’humain à humain? </a:t>
            </a:r>
            <a:endParaRPr lang="fr-CH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522516" y="4005936"/>
            <a:ext cx="438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-   1 virus pathogène , 1 autre non</a:t>
            </a:r>
            <a:endParaRPr lang="fr-CH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522516" y="5497291"/>
            <a:ext cx="6861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-   Peut-on désormais prédire ce qui pourrait advenir?</a:t>
            </a:r>
            <a:endParaRPr lang="fr-CH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22516" y="3418108"/>
            <a:ext cx="823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H" sz="2400" dirty="0" smtClean="0"/>
              <a:t>Peu de mutations (4-5) ont été identifiées comme nécessaires</a:t>
            </a:r>
            <a:endParaRPr lang="fr-CH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44289" y="6041576"/>
            <a:ext cx="7804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-  Faut-il censurer, contrôler, interdire ce genre de recherche?</a:t>
            </a:r>
            <a:endParaRPr lang="fr-CH" sz="2400" dirty="0"/>
          </a:p>
        </p:txBody>
      </p:sp>
    </p:spTree>
    <p:extLst>
      <p:ext uri="{BB962C8B-B14F-4D97-AF65-F5344CB8AC3E}">
        <p14:creationId xmlns="" xmlns:p14="http://schemas.microsoft.com/office/powerpoint/2010/main" val="381849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47" y="630762"/>
            <a:ext cx="4490729" cy="324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732314" y="4310743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latin typeface="Bauhaus 93" pitchFamily="82" charset="0"/>
              </a:rPr>
              <a:t>Fin de la conférence</a:t>
            </a:r>
            <a:endParaRPr lang="fr-CH" sz="2400" dirty="0">
              <a:latin typeface="Bauhaus 93" pitchFamily="8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17914" y="5148943"/>
            <a:ext cx="5121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solidFill>
                  <a:srgbClr val="FF0000"/>
                </a:solidFill>
                <a:latin typeface="Bauhaus 93" pitchFamily="82" charset="0"/>
              </a:rPr>
              <a:t>..pas la Fin de l’histoire….</a:t>
            </a:r>
            <a:endParaRPr lang="fr-CH" sz="3200" dirty="0">
              <a:solidFill>
                <a:srgbClr val="FF0000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1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es Documents\2011\Virolab Texts\Influenza\Images\H1_porc_hu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59" y="195942"/>
            <a:ext cx="4722812" cy="642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55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1817" y="1176201"/>
            <a:ext cx="71032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/>
              <a:t>Etablissement d’une transmission </a:t>
            </a:r>
          </a:p>
          <a:p>
            <a:r>
              <a:rPr lang="fr-CH" sz="3600" dirty="0" smtClean="0"/>
              <a:t>par voie aérienne d’un virus A/H5N1 </a:t>
            </a:r>
          </a:p>
          <a:p>
            <a:r>
              <a:rPr lang="fr-CH" sz="3600" dirty="0" smtClean="0"/>
              <a:t>entre furets</a:t>
            </a:r>
            <a:endParaRPr lang="fr-CH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5069"/>
            <a:ext cx="2461815" cy="246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01486" y="315686"/>
            <a:ext cx="135165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4000" dirty="0" smtClean="0"/>
              <a:t>Enjeu</a:t>
            </a:r>
            <a:endParaRPr lang="fr-CH" sz="4000" dirty="0"/>
          </a:p>
        </p:txBody>
      </p:sp>
    </p:spTree>
    <p:extLst>
      <p:ext uri="{BB962C8B-B14F-4D97-AF65-F5344CB8AC3E}">
        <p14:creationId xmlns="" xmlns:p14="http://schemas.microsoft.com/office/powerpoint/2010/main" val="39855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3" y="922998"/>
            <a:ext cx="646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H" dirty="0" smtClean="0"/>
              <a:t>1997, Hong Kong, un virus de la grippe H5N1 décime les poulets </a:t>
            </a:r>
          </a:p>
          <a:p>
            <a:r>
              <a:rPr lang="fr-CH" dirty="0"/>
              <a:t> </a:t>
            </a:r>
            <a:r>
              <a:rPr lang="fr-CH" dirty="0" smtClean="0"/>
              <a:t>     sur les marchés 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3" y="1555990"/>
            <a:ext cx="7287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H" dirty="0" smtClean="0"/>
              <a:t>Tous les poulets restant et autres volailles d’élevage sont passés  au fil de </a:t>
            </a:r>
          </a:p>
          <a:p>
            <a:r>
              <a:rPr lang="fr-CH" dirty="0"/>
              <a:t> </a:t>
            </a:r>
            <a:r>
              <a:rPr lang="fr-CH" dirty="0" smtClean="0"/>
              <a:t>     l’épée et  les marchés sont  fermés</a:t>
            </a:r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899593" y="5695602"/>
            <a:ext cx="6838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H" dirty="0" smtClean="0"/>
              <a:t>Arrêter la circulation du virus, d’autant que 12 cas de contamination</a:t>
            </a:r>
          </a:p>
          <a:p>
            <a:r>
              <a:rPr lang="fr-CH" dirty="0"/>
              <a:t> </a:t>
            </a:r>
            <a:r>
              <a:rPr lang="fr-CH" dirty="0" smtClean="0"/>
              <a:t>    à l’homme , dont 8 décès</a:t>
            </a:r>
            <a:endParaRPr lang="fr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484" y="2406702"/>
            <a:ext cx="4321472" cy="316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95401" y="174171"/>
            <a:ext cx="344555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3200" dirty="0" smtClean="0"/>
              <a:t>Un peu d’histoire….</a:t>
            </a:r>
            <a:endParaRPr lang="fr-CH" sz="3200" dirty="0"/>
          </a:p>
        </p:txBody>
      </p:sp>
    </p:spTree>
    <p:extLst>
      <p:ext uri="{BB962C8B-B14F-4D97-AF65-F5344CB8AC3E}">
        <p14:creationId xmlns="" xmlns:p14="http://schemas.microsoft.com/office/powerpoint/2010/main" val="41755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6840760" cy="458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11602" y="5274800"/>
            <a:ext cx="5730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- 608 cas hospitalisés et diagnostiqués </a:t>
            </a:r>
            <a:r>
              <a:rPr lang="fr-CH" dirty="0" smtClean="0">
                <a:sym typeface="Wingdings" pitchFamily="2" charset="2"/>
              </a:rPr>
              <a:t> 359 décès  (59%)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3" name="ZoneTexte 2"/>
          <p:cNvSpPr txBox="1"/>
          <p:nvPr/>
        </p:nvSpPr>
        <p:spPr>
          <a:xfrm>
            <a:off x="899592" y="5877272"/>
            <a:ext cx="780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- 1-2% de personnes au contact de personnes ou animaux infectés </a:t>
            </a:r>
            <a:r>
              <a:rPr lang="fr-CH" dirty="0" smtClean="0">
                <a:sym typeface="Wingdings" pitchFamily="2" charset="2"/>
              </a:rPr>
              <a:t> </a:t>
            </a:r>
            <a:r>
              <a:rPr lang="fr-CH" dirty="0" err="1" smtClean="0">
                <a:sym typeface="Wingdings" pitchFamily="2" charset="2"/>
              </a:rPr>
              <a:t>séro-positifs</a:t>
            </a:r>
            <a:endParaRPr lang="fr-CH" dirty="0"/>
          </a:p>
        </p:txBody>
      </p:sp>
    </p:spTree>
    <p:extLst>
      <p:ext uri="{BB962C8B-B14F-4D97-AF65-F5344CB8AC3E}">
        <p14:creationId xmlns="" xmlns:p14="http://schemas.microsoft.com/office/powerpoint/2010/main" val="12959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12" y="1265460"/>
            <a:ext cx="793135" cy="119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20482"/>
            <a:ext cx="1584175" cy="99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520480"/>
            <a:ext cx="1584175" cy="99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H="1">
            <a:off x="2067379" y="2849636"/>
            <a:ext cx="2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855516" y="4018684"/>
            <a:ext cx="556243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598069" y="886019"/>
            <a:ext cx="86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Volaille</a:t>
            </a:r>
            <a:endParaRPr lang="fr-CH" dirty="0"/>
          </a:p>
        </p:txBody>
      </p:sp>
      <p:sp>
        <p:nvSpPr>
          <p:cNvPr id="24" name="ZoneTexte 23"/>
          <p:cNvSpPr txBox="1"/>
          <p:nvPr/>
        </p:nvSpPr>
        <p:spPr>
          <a:xfrm>
            <a:off x="429757" y="4712552"/>
            <a:ext cx="86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Volaille</a:t>
            </a:r>
            <a:endParaRPr lang="fr-CH" dirty="0"/>
          </a:p>
        </p:txBody>
      </p:sp>
      <p:sp>
        <p:nvSpPr>
          <p:cNvPr id="25" name="ZoneTexte 24"/>
          <p:cNvSpPr txBox="1"/>
          <p:nvPr/>
        </p:nvSpPr>
        <p:spPr>
          <a:xfrm>
            <a:off x="2914923" y="4712552"/>
            <a:ext cx="86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Volaille</a:t>
            </a:r>
            <a:endParaRPr lang="fr-CH" dirty="0"/>
          </a:p>
        </p:txBody>
      </p:sp>
      <p:grpSp>
        <p:nvGrpSpPr>
          <p:cNvPr id="35" name="Groupe 34"/>
          <p:cNvGrpSpPr/>
          <p:nvPr/>
        </p:nvGrpSpPr>
        <p:grpSpPr>
          <a:xfrm>
            <a:off x="5045875" y="3140968"/>
            <a:ext cx="3558573" cy="1900279"/>
            <a:chOff x="5045875" y="3140968"/>
            <a:chExt cx="3558573" cy="190027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875" y="3172226"/>
              <a:ext cx="1296144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08304" y="3140968"/>
              <a:ext cx="1296144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Pensées 14"/>
            <p:cNvSpPr/>
            <p:nvPr/>
          </p:nvSpPr>
          <p:spPr>
            <a:xfrm>
              <a:off x="6476633" y="3429000"/>
              <a:ext cx="623730" cy="360040"/>
            </a:xfrm>
            <a:prstGeom prst="cloud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100479" y="4671915"/>
              <a:ext cx="127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mammifère</a:t>
              </a:r>
              <a:endParaRPr lang="fr-CH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7308304" y="4646554"/>
              <a:ext cx="127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mammifère</a:t>
              </a:r>
              <a:endParaRPr lang="fr-CH" dirty="0"/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6608045" y="4831220"/>
              <a:ext cx="556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6647359" y="4133019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4000" dirty="0" smtClean="0"/>
                <a:t>?</a:t>
              </a:r>
              <a:endParaRPr lang="fr-CH" sz="4000" dirty="0"/>
            </a:p>
          </p:txBody>
        </p:sp>
        <p:sp>
          <p:nvSpPr>
            <p:cNvPr id="39" name="Forme libre 38"/>
            <p:cNvSpPr/>
            <p:nvPr/>
          </p:nvSpPr>
          <p:spPr>
            <a:xfrm>
              <a:off x="6446982" y="3851492"/>
              <a:ext cx="757382" cy="240217"/>
            </a:xfrm>
            <a:custGeom>
              <a:avLst/>
              <a:gdLst>
                <a:gd name="connsiteX0" fmla="*/ 0 w 757382"/>
                <a:gd name="connsiteY0" fmla="*/ 240217 h 240217"/>
                <a:gd name="connsiteX1" fmla="*/ 341745 w 757382"/>
                <a:gd name="connsiteY1" fmla="*/ 72 h 240217"/>
                <a:gd name="connsiteX2" fmla="*/ 757382 w 757382"/>
                <a:gd name="connsiteY2" fmla="*/ 212508 h 240217"/>
                <a:gd name="connsiteX3" fmla="*/ 757382 w 757382"/>
                <a:gd name="connsiteY3" fmla="*/ 212508 h 24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382" h="240217">
                  <a:moveTo>
                    <a:pt x="0" y="240217"/>
                  </a:moveTo>
                  <a:cubicBezTo>
                    <a:pt x="107757" y="122453"/>
                    <a:pt x="215515" y="4690"/>
                    <a:pt x="341745" y="72"/>
                  </a:cubicBezTo>
                  <a:cubicBezTo>
                    <a:pt x="467975" y="-4546"/>
                    <a:pt x="757382" y="212508"/>
                    <a:pt x="757382" y="212508"/>
                  </a:cubicBezTo>
                  <a:lnTo>
                    <a:pt x="757382" y="212508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0" name="Triangle isocèle 39"/>
            <p:cNvSpPr/>
            <p:nvPr/>
          </p:nvSpPr>
          <p:spPr>
            <a:xfrm rot="14210967" flipH="1">
              <a:off x="6264341" y="4025007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3" name="Triangle isocèle 42"/>
            <p:cNvSpPr/>
            <p:nvPr/>
          </p:nvSpPr>
          <p:spPr>
            <a:xfrm rot="7471778" flipH="1">
              <a:off x="7072203" y="3983696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1670812" y="248959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H5N1</a:t>
            </a:r>
            <a:endParaRPr lang="fr-CH" dirty="0"/>
          </a:p>
        </p:txBody>
      </p:sp>
      <p:grpSp>
        <p:nvGrpSpPr>
          <p:cNvPr id="32" name="Groupe 31"/>
          <p:cNvGrpSpPr/>
          <p:nvPr/>
        </p:nvGrpSpPr>
        <p:grpSpPr>
          <a:xfrm>
            <a:off x="5100479" y="352997"/>
            <a:ext cx="2639872" cy="2787971"/>
            <a:chOff x="5100479" y="352997"/>
            <a:chExt cx="2639872" cy="2787971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479" y="754595"/>
              <a:ext cx="793135" cy="119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862435"/>
              <a:ext cx="1584175" cy="996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Connecteur droit avec flèche 17"/>
            <p:cNvCxnSpPr/>
            <p:nvPr/>
          </p:nvCxnSpPr>
          <p:spPr>
            <a:xfrm>
              <a:off x="6732240" y="2348880"/>
              <a:ext cx="0" cy="7920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5922620" y="352997"/>
              <a:ext cx="955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Volailles</a:t>
              </a:r>
              <a:endParaRPr lang="fr-CH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6373348" y="1973333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H5N1</a:t>
              </a:r>
              <a:endParaRPr lang="fr-CH" dirty="0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3491880" y="5015886"/>
            <a:ext cx="5475677" cy="1549676"/>
            <a:chOff x="3491880" y="5015886"/>
            <a:chExt cx="5475677" cy="154967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896" y="5187846"/>
              <a:ext cx="1253132" cy="1241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ZoneTexte 36"/>
            <p:cNvSpPr txBox="1"/>
            <p:nvPr/>
          </p:nvSpPr>
          <p:spPr>
            <a:xfrm>
              <a:off x="6665804" y="551601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3200" dirty="0" smtClean="0"/>
                <a:t>=</a:t>
              </a:r>
              <a:endParaRPr lang="fr-CH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02655" y="5623740"/>
              <a:ext cx="12739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dirty="0"/>
                <a:t>mammifère</a:t>
              </a:r>
            </a:p>
          </p:txBody>
        </p:sp>
        <p:sp>
          <p:nvSpPr>
            <p:cNvPr id="42" name="Ellipse 41"/>
            <p:cNvSpPr/>
            <p:nvPr/>
          </p:nvSpPr>
          <p:spPr>
            <a:xfrm>
              <a:off x="3491880" y="5015886"/>
              <a:ext cx="5475677" cy="15496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436915" y="261257"/>
            <a:ext cx="123463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3600" dirty="0" smtClean="0"/>
              <a:t>Enjeu</a:t>
            </a:r>
            <a:endParaRPr lang="fr-CH" sz="3600" dirty="0"/>
          </a:p>
        </p:txBody>
      </p:sp>
    </p:spTree>
    <p:extLst>
      <p:ext uri="{BB962C8B-B14F-4D97-AF65-F5344CB8AC3E}">
        <p14:creationId xmlns="" xmlns:p14="http://schemas.microsoft.com/office/powerpoint/2010/main" val="161396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2927639" y="2365891"/>
            <a:ext cx="2106000" cy="2126209"/>
            <a:chOff x="2927639" y="2365892"/>
            <a:chExt cx="1152128" cy="1080120"/>
          </a:xfrm>
        </p:grpSpPr>
        <p:sp>
          <p:nvSpPr>
            <p:cNvPr id="12" name="Étoile à 10 branches 11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" name="Forme libre 1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5177992" y="1574052"/>
            <a:ext cx="16207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/>
              <a:t>Information </a:t>
            </a:r>
          </a:p>
          <a:p>
            <a:r>
              <a:rPr lang="fr-CH" dirty="0" smtClean="0"/>
              <a:t>  génétique</a:t>
            </a:r>
          </a:p>
          <a:p>
            <a:r>
              <a:rPr lang="fr-CH" dirty="0"/>
              <a:t> </a:t>
            </a:r>
            <a:r>
              <a:rPr lang="fr-CH" dirty="0" smtClean="0"/>
              <a:t> (ADN, ARN)</a:t>
            </a:r>
          </a:p>
          <a:p>
            <a:r>
              <a:rPr lang="fr-CH" dirty="0" smtClean="0"/>
              <a:t>= génome viral </a:t>
            </a:r>
            <a:endParaRPr lang="fr-CH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4664713" y="2768572"/>
            <a:ext cx="513279" cy="4717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473693" y="1553645"/>
            <a:ext cx="193373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/>
              <a:t>     Coque de </a:t>
            </a:r>
          </a:p>
          <a:p>
            <a:r>
              <a:rPr lang="fr-CH" dirty="0" smtClean="0"/>
              <a:t>    protection</a:t>
            </a:r>
          </a:p>
          <a:p>
            <a:r>
              <a:rPr lang="fr-CH" dirty="0" smtClean="0"/>
              <a:t>(lipides, protéines)</a:t>
            </a:r>
            <a:endParaRPr lang="fr-CH" dirty="0"/>
          </a:p>
        </p:txBody>
      </p:sp>
      <p:cxnSp>
        <p:nvCxnSpPr>
          <p:cNvPr id="31" name="Connecteur droit avec flèche 30"/>
          <p:cNvCxnSpPr>
            <a:stCxn id="29" idx="2"/>
          </p:cNvCxnSpPr>
          <p:nvPr/>
        </p:nvCxnSpPr>
        <p:spPr>
          <a:xfrm>
            <a:off x="2440560" y="2476975"/>
            <a:ext cx="835300" cy="4437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ZoneTexte 2048"/>
          <p:cNvSpPr txBox="1"/>
          <p:nvPr/>
        </p:nvSpPr>
        <p:spPr>
          <a:xfrm>
            <a:off x="1979720" y="4437112"/>
            <a:ext cx="519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Formes diverses: sphérique, oblongue, filamenteuse..</a:t>
            </a:r>
            <a:endParaRPr lang="fr-CH" dirty="0"/>
          </a:p>
        </p:txBody>
      </p:sp>
      <p:sp>
        <p:nvSpPr>
          <p:cNvPr id="2054" name="ZoneTexte 2053"/>
          <p:cNvSpPr txBox="1"/>
          <p:nvPr/>
        </p:nvSpPr>
        <p:spPr>
          <a:xfrm>
            <a:off x="1979720" y="4847249"/>
            <a:ext cx="5460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Taille : très </a:t>
            </a:r>
            <a:r>
              <a:rPr lang="fr-CH" dirty="0" err="1" smtClean="0"/>
              <a:t>très</a:t>
            </a:r>
            <a:r>
              <a:rPr lang="fr-CH" dirty="0" smtClean="0"/>
              <a:t> petit, ordre du milliardième de mètre</a:t>
            </a:r>
          </a:p>
          <a:p>
            <a:r>
              <a:rPr lang="fr-CH" dirty="0"/>
              <a:t> </a:t>
            </a:r>
            <a:r>
              <a:rPr lang="fr-CH" dirty="0" smtClean="0"/>
              <a:t>            cellule = millionième de mètre, donc 1000 x plus </a:t>
            </a:r>
          </a:p>
          <a:p>
            <a:r>
              <a:rPr lang="fr-CH" dirty="0"/>
              <a:t> </a:t>
            </a:r>
            <a:r>
              <a:rPr lang="fr-CH" dirty="0" smtClean="0"/>
              <a:t>            petit qu’une cellule. Génome    ̴ 10’000 nt</a:t>
            </a:r>
            <a:endParaRPr lang="fr-CH" dirty="0"/>
          </a:p>
        </p:txBody>
      </p:sp>
      <p:sp>
        <p:nvSpPr>
          <p:cNvPr id="2056" name="ZoneTexte 2055"/>
          <p:cNvSpPr txBox="1"/>
          <p:nvPr/>
        </p:nvSpPr>
        <p:spPr>
          <a:xfrm>
            <a:off x="2440560" y="516669"/>
            <a:ext cx="406675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3200" dirty="0" smtClean="0"/>
              <a:t>VIRUS = particule virale</a:t>
            </a:r>
            <a:endParaRPr lang="fr-CH" sz="3200" dirty="0"/>
          </a:p>
        </p:txBody>
      </p:sp>
      <p:sp>
        <p:nvSpPr>
          <p:cNvPr id="13" name="Rectangle 12"/>
          <p:cNvSpPr/>
          <p:nvPr/>
        </p:nvSpPr>
        <p:spPr>
          <a:xfrm>
            <a:off x="198049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dirty="0">
                <a:hlinkClick r:id="rId2"/>
              </a:rPr>
              <a:t>http://learn.genetics.utah.edu/content/begin/cells/scale/</a:t>
            </a:r>
            <a:r>
              <a:rPr lang="fr-CH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97712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2049" grpId="0"/>
      <p:bldP spid="20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462522" y="381123"/>
            <a:ext cx="5099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/>
              <a:t>CYCLE de multiplication virale</a:t>
            </a:r>
            <a:endParaRPr lang="fr-CH" sz="3200" dirty="0"/>
          </a:p>
        </p:txBody>
      </p:sp>
      <p:grpSp>
        <p:nvGrpSpPr>
          <p:cNvPr id="9" name="Groupe 8"/>
          <p:cNvGrpSpPr/>
          <p:nvPr/>
        </p:nvGrpSpPr>
        <p:grpSpPr>
          <a:xfrm>
            <a:off x="716058" y="3279863"/>
            <a:ext cx="534652" cy="497149"/>
            <a:chOff x="2927639" y="2365892"/>
            <a:chExt cx="1152128" cy="1080120"/>
          </a:xfrm>
        </p:grpSpPr>
        <p:sp>
          <p:nvSpPr>
            <p:cNvPr id="10" name="Étoile à 10 branches 9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2" name="Ellipse 1"/>
          <p:cNvSpPr/>
          <p:nvPr/>
        </p:nvSpPr>
        <p:spPr>
          <a:xfrm>
            <a:off x="1997800" y="1826926"/>
            <a:ext cx="4128117" cy="34889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4" name="Ellipse 3"/>
          <p:cNvSpPr/>
          <p:nvPr/>
        </p:nvSpPr>
        <p:spPr>
          <a:xfrm>
            <a:off x="3578025" y="3857641"/>
            <a:ext cx="1349406" cy="10564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4" name="Groupe 13"/>
          <p:cNvGrpSpPr/>
          <p:nvPr/>
        </p:nvGrpSpPr>
        <p:grpSpPr>
          <a:xfrm>
            <a:off x="6619335" y="1944136"/>
            <a:ext cx="534652" cy="497149"/>
            <a:chOff x="2927639" y="2365892"/>
            <a:chExt cx="1152128" cy="1080120"/>
          </a:xfrm>
        </p:grpSpPr>
        <p:sp>
          <p:nvSpPr>
            <p:cNvPr id="15" name="Étoile à 10 branches 14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456938" y="2487233"/>
            <a:ext cx="534652" cy="497149"/>
            <a:chOff x="2927639" y="2365892"/>
            <a:chExt cx="1152128" cy="1080120"/>
          </a:xfrm>
        </p:grpSpPr>
        <p:sp>
          <p:nvSpPr>
            <p:cNvPr id="18" name="Étoile à 10 branches 17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7153987" y="2441285"/>
            <a:ext cx="534652" cy="497149"/>
            <a:chOff x="2927639" y="2365892"/>
            <a:chExt cx="1152128" cy="1080120"/>
          </a:xfrm>
        </p:grpSpPr>
        <p:sp>
          <p:nvSpPr>
            <p:cNvPr id="21" name="Étoile à 10 branches 20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909200" y="2984382"/>
            <a:ext cx="534652" cy="497149"/>
            <a:chOff x="2927639" y="2365892"/>
            <a:chExt cx="1152128" cy="1080120"/>
          </a:xfrm>
        </p:grpSpPr>
        <p:sp>
          <p:nvSpPr>
            <p:cNvPr id="24" name="Étoile à 10 branches 23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6746803" y="3578279"/>
            <a:ext cx="534652" cy="497149"/>
            <a:chOff x="2927639" y="2365892"/>
            <a:chExt cx="1152128" cy="1080120"/>
          </a:xfrm>
        </p:grpSpPr>
        <p:sp>
          <p:nvSpPr>
            <p:cNvPr id="27" name="Étoile à 10 branches 26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8" name="Forme libre 27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7443852" y="3506932"/>
            <a:ext cx="534652" cy="497149"/>
            <a:chOff x="2927639" y="2365892"/>
            <a:chExt cx="1152128" cy="1080120"/>
          </a:xfrm>
        </p:grpSpPr>
        <p:sp>
          <p:nvSpPr>
            <p:cNvPr id="30" name="Étoile à 10 branches 29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7699874" y="1496316"/>
            <a:ext cx="534652" cy="497149"/>
            <a:chOff x="2927639" y="2365892"/>
            <a:chExt cx="1152128" cy="1080120"/>
          </a:xfrm>
        </p:grpSpPr>
        <p:sp>
          <p:nvSpPr>
            <p:cNvPr id="33" name="Étoile à 10 branches 32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7537477" y="2064813"/>
            <a:ext cx="534652" cy="497149"/>
            <a:chOff x="2927639" y="2365892"/>
            <a:chExt cx="1152128" cy="1080120"/>
          </a:xfrm>
        </p:grpSpPr>
        <p:sp>
          <p:nvSpPr>
            <p:cNvPr id="36" name="Étoile à 10 branches 35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7" name="Forme libre 36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8234526" y="1993465"/>
            <a:ext cx="534652" cy="497149"/>
            <a:chOff x="2927639" y="2365892"/>
            <a:chExt cx="1152128" cy="1080120"/>
          </a:xfrm>
        </p:grpSpPr>
        <p:sp>
          <p:nvSpPr>
            <p:cNvPr id="39" name="Étoile à 10 branches 38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8027535" y="2462793"/>
            <a:ext cx="534652" cy="497149"/>
            <a:chOff x="2927639" y="2365892"/>
            <a:chExt cx="1152128" cy="1080120"/>
          </a:xfrm>
        </p:grpSpPr>
        <p:sp>
          <p:nvSpPr>
            <p:cNvPr id="42" name="Étoile à 10 branches 41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7865138" y="3031289"/>
            <a:ext cx="534652" cy="497149"/>
            <a:chOff x="2927639" y="2365892"/>
            <a:chExt cx="1152128" cy="1080120"/>
          </a:xfrm>
        </p:grpSpPr>
        <p:sp>
          <p:nvSpPr>
            <p:cNvPr id="45" name="Étoile à 10 branches 44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8562187" y="2959942"/>
            <a:ext cx="534652" cy="497149"/>
            <a:chOff x="2927639" y="2365892"/>
            <a:chExt cx="1152128" cy="1080120"/>
          </a:xfrm>
        </p:grpSpPr>
        <p:sp>
          <p:nvSpPr>
            <p:cNvPr id="48" name="Étoile à 10 branches 47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9" name="Forme libre 48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7443852" y="965898"/>
            <a:ext cx="534652" cy="497149"/>
            <a:chOff x="2927639" y="2365892"/>
            <a:chExt cx="1152128" cy="1080120"/>
          </a:xfrm>
        </p:grpSpPr>
        <p:sp>
          <p:nvSpPr>
            <p:cNvPr id="51" name="Étoile à 10 branches 50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7281455" y="1534395"/>
            <a:ext cx="534652" cy="497149"/>
            <a:chOff x="2927639" y="2365892"/>
            <a:chExt cx="1152128" cy="1080120"/>
          </a:xfrm>
        </p:grpSpPr>
        <p:sp>
          <p:nvSpPr>
            <p:cNvPr id="54" name="Étoile à 10 branches 53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5" name="Forme libre 54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7978504" y="1463047"/>
            <a:ext cx="534652" cy="497149"/>
            <a:chOff x="2927639" y="2365892"/>
            <a:chExt cx="1152128" cy="1080120"/>
          </a:xfrm>
        </p:grpSpPr>
        <p:sp>
          <p:nvSpPr>
            <p:cNvPr id="57" name="Étoile à 10 branches 56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8" name="Forme libre 57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7945145" y="2197187"/>
            <a:ext cx="534652" cy="497149"/>
            <a:chOff x="2927639" y="2365892"/>
            <a:chExt cx="1152128" cy="1080120"/>
          </a:xfrm>
        </p:grpSpPr>
        <p:sp>
          <p:nvSpPr>
            <p:cNvPr id="60" name="Étoile à 10 branches 59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1" name="Forme libre 60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7782748" y="2671530"/>
            <a:ext cx="534652" cy="497149"/>
            <a:chOff x="2927639" y="2365892"/>
            <a:chExt cx="1152128" cy="1080120"/>
          </a:xfrm>
        </p:grpSpPr>
        <p:sp>
          <p:nvSpPr>
            <p:cNvPr id="63" name="Étoile à 10 branches 62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4" name="Forme libre 63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8479797" y="2600183"/>
            <a:ext cx="534652" cy="497149"/>
            <a:chOff x="2927639" y="2365892"/>
            <a:chExt cx="1152128" cy="1080120"/>
          </a:xfrm>
        </p:grpSpPr>
        <p:sp>
          <p:nvSpPr>
            <p:cNvPr id="66" name="Étoile à 10 branches 65"/>
            <p:cNvSpPr/>
            <p:nvPr/>
          </p:nvSpPr>
          <p:spPr>
            <a:xfrm>
              <a:off x="2927639" y="2365892"/>
              <a:ext cx="1152128" cy="1080120"/>
            </a:xfrm>
            <a:prstGeom prst="star10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7" name="Forme libre 66"/>
            <p:cNvSpPr/>
            <p:nvPr/>
          </p:nvSpPr>
          <p:spPr>
            <a:xfrm>
              <a:off x="3153752" y="2570455"/>
              <a:ext cx="748472" cy="591172"/>
            </a:xfrm>
            <a:custGeom>
              <a:avLst/>
              <a:gdLst>
                <a:gd name="connsiteX0" fmla="*/ 0 w 748472"/>
                <a:gd name="connsiteY0" fmla="*/ 101725 h 591172"/>
                <a:gd name="connsiteX1" fmla="*/ 53266 w 748472"/>
                <a:gd name="connsiteY1" fmla="*/ 83970 h 591172"/>
                <a:gd name="connsiteX2" fmla="*/ 97654 w 748472"/>
                <a:gd name="connsiteY2" fmla="*/ 66214 h 591172"/>
                <a:gd name="connsiteX3" fmla="*/ 150920 w 748472"/>
                <a:gd name="connsiteY3" fmla="*/ 57337 h 591172"/>
                <a:gd name="connsiteX4" fmla="*/ 195309 w 748472"/>
                <a:gd name="connsiteY4" fmla="*/ 48459 h 591172"/>
                <a:gd name="connsiteX5" fmla="*/ 275208 w 748472"/>
                <a:gd name="connsiteY5" fmla="*/ 30704 h 591172"/>
                <a:gd name="connsiteX6" fmla="*/ 328474 w 748472"/>
                <a:gd name="connsiteY6" fmla="*/ 21826 h 591172"/>
                <a:gd name="connsiteX7" fmla="*/ 399495 w 748472"/>
                <a:gd name="connsiteY7" fmla="*/ 4071 h 591172"/>
                <a:gd name="connsiteX8" fmla="*/ 514905 w 748472"/>
                <a:gd name="connsiteY8" fmla="*/ 12948 h 591172"/>
                <a:gd name="connsiteX9" fmla="*/ 506027 w 748472"/>
                <a:gd name="connsiteY9" fmla="*/ 92847 h 591172"/>
                <a:gd name="connsiteX10" fmla="*/ 470516 w 748472"/>
                <a:gd name="connsiteY10" fmla="*/ 101725 h 591172"/>
                <a:gd name="connsiteX11" fmla="*/ 408373 w 748472"/>
                <a:gd name="connsiteY11" fmla="*/ 119480 h 591172"/>
                <a:gd name="connsiteX12" fmla="*/ 346229 w 748472"/>
                <a:gd name="connsiteY12" fmla="*/ 128358 h 591172"/>
                <a:gd name="connsiteX13" fmla="*/ 310718 w 748472"/>
                <a:gd name="connsiteY13" fmla="*/ 146113 h 591172"/>
                <a:gd name="connsiteX14" fmla="*/ 275208 w 748472"/>
                <a:gd name="connsiteY14" fmla="*/ 154991 h 591172"/>
                <a:gd name="connsiteX15" fmla="*/ 248575 w 748472"/>
                <a:gd name="connsiteY15" fmla="*/ 163869 h 591172"/>
                <a:gd name="connsiteX16" fmla="*/ 213064 w 748472"/>
                <a:gd name="connsiteY16" fmla="*/ 172746 h 591172"/>
                <a:gd name="connsiteX17" fmla="*/ 150920 w 748472"/>
                <a:gd name="connsiteY17" fmla="*/ 190502 h 591172"/>
                <a:gd name="connsiteX18" fmla="*/ 97654 w 748472"/>
                <a:gd name="connsiteY18" fmla="*/ 217135 h 591172"/>
                <a:gd name="connsiteX19" fmla="*/ 35511 w 748472"/>
                <a:gd name="connsiteY19" fmla="*/ 243768 h 591172"/>
                <a:gd name="connsiteX20" fmla="*/ 26633 w 748472"/>
                <a:gd name="connsiteY20" fmla="*/ 332544 h 591172"/>
                <a:gd name="connsiteX21" fmla="*/ 53266 w 748472"/>
                <a:gd name="connsiteY21" fmla="*/ 341422 h 591172"/>
                <a:gd name="connsiteX22" fmla="*/ 79899 w 748472"/>
                <a:gd name="connsiteY22" fmla="*/ 359177 h 591172"/>
                <a:gd name="connsiteX23" fmla="*/ 230819 w 748472"/>
                <a:gd name="connsiteY23" fmla="*/ 350300 h 591172"/>
                <a:gd name="connsiteX24" fmla="*/ 292963 w 748472"/>
                <a:gd name="connsiteY24" fmla="*/ 323667 h 591172"/>
                <a:gd name="connsiteX25" fmla="*/ 372862 w 748472"/>
                <a:gd name="connsiteY25" fmla="*/ 297034 h 591172"/>
                <a:gd name="connsiteX26" fmla="*/ 399495 w 748472"/>
                <a:gd name="connsiteY26" fmla="*/ 288156 h 591172"/>
                <a:gd name="connsiteX27" fmla="*/ 435006 w 748472"/>
                <a:gd name="connsiteY27" fmla="*/ 270401 h 591172"/>
                <a:gd name="connsiteX28" fmla="*/ 497149 w 748472"/>
                <a:gd name="connsiteY28" fmla="*/ 252645 h 591172"/>
                <a:gd name="connsiteX29" fmla="*/ 523782 w 748472"/>
                <a:gd name="connsiteY29" fmla="*/ 243768 h 591172"/>
                <a:gd name="connsiteX30" fmla="*/ 736846 w 748472"/>
                <a:gd name="connsiteY30" fmla="*/ 305911 h 591172"/>
                <a:gd name="connsiteX31" fmla="*/ 710213 w 748472"/>
                <a:gd name="connsiteY31" fmla="*/ 323667 h 591172"/>
                <a:gd name="connsiteX32" fmla="*/ 701336 w 748472"/>
                <a:gd name="connsiteY32" fmla="*/ 350300 h 591172"/>
                <a:gd name="connsiteX33" fmla="*/ 674703 w 748472"/>
                <a:gd name="connsiteY33" fmla="*/ 359177 h 591172"/>
                <a:gd name="connsiteX34" fmla="*/ 612559 w 748472"/>
                <a:gd name="connsiteY34" fmla="*/ 385810 h 591172"/>
                <a:gd name="connsiteX35" fmla="*/ 585926 w 748472"/>
                <a:gd name="connsiteY35" fmla="*/ 403566 h 591172"/>
                <a:gd name="connsiteX36" fmla="*/ 550415 w 748472"/>
                <a:gd name="connsiteY36" fmla="*/ 412443 h 591172"/>
                <a:gd name="connsiteX37" fmla="*/ 488272 w 748472"/>
                <a:gd name="connsiteY37" fmla="*/ 430199 h 591172"/>
                <a:gd name="connsiteX38" fmla="*/ 390617 w 748472"/>
                <a:gd name="connsiteY38" fmla="*/ 439076 h 591172"/>
                <a:gd name="connsiteX39" fmla="*/ 319596 w 748472"/>
                <a:gd name="connsiteY39" fmla="*/ 447954 h 591172"/>
                <a:gd name="connsiteX40" fmla="*/ 106532 w 748472"/>
                <a:gd name="connsiteY40" fmla="*/ 483465 h 591172"/>
                <a:gd name="connsiteX41" fmla="*/ 97654 w 748472"/>
                <a:gd name="connsiteY41" fmla="*/ 518975 h 591172"/>
                <a:gd name="connsiteX42" fmla="*/ 115410 w 748472"/>
                <a:gd name="connsiteY42" fmla="*/ 563364 h 591172"/>
                <a:gd name="connsiteX43" fmla="*/ 186431 w 748472"/>
                <a:gd name="connsiteY43" fmla="*/ 589997 h 591172"/>
                <a:gd name="connsiteX44" fmla="*/ 559293 w 748472"/>
                <a:gd name="connsiteY44" fmla="*/ 589997 h 5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8472" h="591172">
                  <a:moveTo>
                    <a:pt x="0" y="101725"/>
                  </a:moveTo>
                  <a:cubicBezTo>
                    <a:pt x="17755" y="95807"/>
                    <a:pt x="35677" y="90366"/>
                    <a:pt x="53266" y="83970"/>
                  </a:cubicBezTo>
                  <a:cubicBezTo>
                    <a:pt x="68242" y="78524"/>
                    <a:pt x="82280" y="70407"/>
                    <a:pt x="97654" y="66214"/>
                  </a:cubicBezTo>
                  <a:cubicBezTo>
                    <a:pt x="115020" y="61478"/>
                    <a:pt x="133210" y="60557"/>
                    <a:pt x="150920" y="57337"/>
                  </a:cubicBezTo>
                  <a:cubicBezTo>
                    <a:pt x="165766" y="54638"/>
                    <a:pt x="180579" y="51732"/>
                    <a:pt x="195309" y="48459"/>
                  </a:cubicBezTo>
                  <a:cubicBezTo>
                    <a:pt x="259448" y="34205"/>
                    <a:pt x="201553" y="44095"/>
                    <a:pt x="275208" y="30704"/>
                  </a:cubicBezTo>
                  <a:cubicBezTo>
                    <a:pt x="292918" y="27484"/>
                    <a:pt x="310873" y="25598"/>
                    <a:pt x="328474" y="21826"/>
                  </a:cubicBezTo>
                  <a:cubicBezTo>
                    <a:pt x="352335" y="16713"/>
                    <a:pt x="375821" y="9989"/>
                    <a:pt x="399495" y="4071"/>
                  </a:cubicBezTo>
                  <a:cubicBezTo>
                    <a:pt x="437965" y="7030"/>
                    <a:pt x="485264" y="-11753"/>
                    <a:pt x="514905" y="12948"/>
                  </a:cubicBezTo>
                  <a:cubicBezTo>
                    <a:pt x="535491" y="30103"/>
                    <a:pt x="518011" y="68879"/>
                    <a:pt x="506027" y="92847"/>
                  </a:cubicBezTo>
                  <a:cubicBezTo>
                    <a:pt x="500570" y="103760"/>
                    <a:pt x="482248" y="98373"/>
                    <a:pt x="470516" y="101725"/>
                  </a:cubicBezTo>
                  <a:cubicBezTo>
                    <a:pt x="437234" y="111235"/>
                    <a:pt x="446540" y="112541"/>
                    <a:pt x="408373" y="119480"/>
                  </a:cubicBezTo>
                  <a:cubicBezTo>
                    <a:pt x="387786" y="123223"/>
                    <a:pt x="366944" y="125399"/>
                    <a:pt x="346229" y="128358"/>
                  </a:cubicBezTo>
                  <a:cubicBezTo>
                    <a:pt x="334392" y="134276"/>
                    <a:pt x="323109" y="141466"/>
                    <a:pt x="310718" y="146113"/>
                  </a:cubicBezTo>
                  <a:cubicBezTo>
                    <a:pt x="299294" y="150397"/>
                    <a:pt x="286940" y="151639"/>
                    <a:pt x="275208" y="154991"/>
                  </a:cubicBezTo>
                  <a:cubicBezTo>
                    <a:pt x="266210" y="157562"/>
                    <a:pt x="257573" y="161298"/>
                    <a:pt x="248575" y="163869"/>
                  </a:cubicBezTo>
                  <a:cubicBezTo>
                    <a:pt x="236843" y="167221"/>
                    <a:pt x="224796" y="169394"/>
                    <a:pt x="213064" y="172746"/>
                  </a:cubicBezTo>
                  <a:cubicBezTo>
                    <a:pt x="123871" y="198229"/>
                    <a:pt x="261986" y="162735"/>
                    <a:pt x="150920" y="190502"/>
                  </a:cubicBezTo>
                  <a:cubicBezTo>
                    <a:pt x="74594" y="241385"/>
                    <a:pt x="171164" y="180380"/>
                    <a:pt x="97654" y="217135"/>
                  </a:cubicBezTo>
                  <a:cubicBezTo>
                    <a:pt x="36346" y="247789"/>
                    <a:pt x="109415" y="225291"/>
                    <a:pt x="35511" y="243768"/>
                  </a:cubicBezTo>
                  <a:cubicBezTo>
                    <a:pt x="27214" y="268659"/>
                    <a:pt x="4534" y="304921"/>
                    <a:pt x="26633" y="332544"/>
                  </a:cubicBezTo>
                  <a:cubicBezTo>
                    <a:pt x="32479" y="339851"/>
                    <a:pt x="44896" y="337237"/>
                    <a:pt x="53266" y="341422"/>
                  </a:cubicBezTo>
                  <a:cubicBezTo>
                    <a:pt x="62809" y="346194"/>
                    <a:pt x="71021" y="353259"/>
                    <a:pt x="79899" y="359177"/>
                  </a:cubicBezTo>
                  <a:cubicBezTo>
                    <a:pt x="130206" y="356218"/>
                    <a:pt x="180675" y="355314"/>
                    <a:pt x="230819" y="350300"/>
                  </a:cubicBezTo>
                  <a:cubicBezTo>
                    <a:pt x="249867" y="348395"/>
                    <a:pt x="277564" y="329827"/>
                    <a:pt x="292963" y="323667"/>
                  </a:cubicBezTo>
                  <a:cubicBezTo>
                    <a:pt x="293005" y="323650"/>
                    <a:pt x="359524" y="301480"/>
                    <a:pt x="372862" y="297034"/>
                  </a:cubicBezTo>
                  <a:cubicBezTo>
                    <a:pt x="381740" y="294075"/>
                    <a:pt x="391125" y="292341"/>
                    <a:pt x="399495" y="288156"/>
                  </a:cubicBezTo>
                  <a:cubicBezTo>
                    <a:pt x="411332" y="282238"/>
                    <a:pt x="422842" y="275614"/>
                    <a:pt x="435006" y="270401"/>
                  </a:cubicBezTo>
                  <a:cubicBezTo>
                    <a:pt x="456292" y="261279"/>
                    <a:pt x="474624" y="259081"/>
                    <a:pt x="497149" y="252645"/>
                  </a:cubicBezTo>
                  <a:cubicBezTo>
                    <a:pt x="506147" y="250074"/>
                    <a:pt x="514904" y="246727"/>
                    <a:pt x="523782" y="243768"/>
                  </a:cubicBezTo>
                  <a:cubicBezTo>
                    <a:pt x="593942" y="246574"/>
                    <a:pt x="799170" y="181263"/>
                    <a:pt x="736846" y="305911"/>
                  </a:cubicBezTo>
                  <a:cubicBezTo>
                    <a:pt x="732074" y="315454"/>
                    <a:pt x="719091" y="317748"/>
                    <a:pt x="710213" y="323667"/>
                  </a:cubicBezTo>
                  <a:cubicBezTo>
                    <a:pt x="707254" y="332545"/>
                    <a:pt x="707953" y="343683"/>
                    <a:pt x="701336" y="350300"/>
                  </a:cubicBezTo>
                  <a:cubicBezTo>
                    <a:pt x="694719" y="356917"/>
                    <a:pt x="683073" y="354992"/>
                    <a:pt x="674703" y="359177"/>
                  </a:cubicBezTo>
                  <a:cubicBezTo>
                    <a:pt x="613393" y="389832"/>
                    <a:pt x="686466" y="367335"/>
                    <a:pt x="612559" y="385810"/>
                  </a:cubicBezTo>
                  <a:cubicBezTo>
                    <a:pt x="603681" y="391729"/>
                    <a:pt x="595733" y="399363"/>
                    <a:pt x="585926" y="403566"/>
                  </a:cubicBezTo>
                  <a:cubicBezTo>
                    <a:pt x="574711" y="408372"/>
                    <a:pt x="562147" y="409091"/>
                    <a:pt x="550415" y="412443"/>
                  </a:cubicBezTo>
                  <a:cubicBezTo>
                    <a:pt x="526450" y="419290"/>
                    <a:pt x="514291" y="426730"/>
                    <a:pt x="488272" y="430199"/>
                  </a:cubicBezTo>
                  <a:cubicBezTo>
                    <a:pt x="455873" y="434519"/>
                    <a:pt x="423123" y="435654"/>
                    <a:pt x="390617" y="439076"/>
                  </a:cubicBezTo>
                  <a:cubicBezTo>
                    <a:pt x="366890" y="441574"/>
                    <a:pt x="343196" y="444458"/>
                    <a:pt x="319596" y="447954"/>
                  </a:cubicBezTo>
                  <a:cubicBezTo>
                    <a:pt x="170512" y="470041"/>
                    <a:pt x="197592" y="465252"/>
                    <a:pt x="106532" y="483465"/>
                  </a:cubicBezTo>
                  <a:cubicBezTo>
                    <a:pt x="103573" y="495302"/>
                    <a:pt x="96307" y="506849"/>
                    <a:pt x="97654" y="518975"/>
                  </a:cubicBezTo>
                  <a:cubicBezTo>
                    <a:pt x="99414" y="534814"/>
                    <a:pt x="106147" y="550396"/>
                    <a:pt x="115410" y="563364"/>
                  </a:cubicBezTo>
                  <a:cubicBezTo>
                    <a:pt x="128726" y="582006"/>
                    <a:pt x="168169" y="589608"/>
                    <a:pt x="186431" y="589997"/>
                  </a:cubicBezTo>
                  <a:cubicBezTo>
                    <a:pt x="310690" y="592641"/>
                    <a:pt x="435006" y="589997"/>
                    <a:pt x="559293" y="5899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3273475" y="2282393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/>
              <a:t>Cellule</a:t>
            </a:r>
            <a:endParaRPr lang="fr-CH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701336" y="4008497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 virus </a:t>
            </a:r>
          </a:p>
          <a:p>
            <a:r>
              <a:rPr lang="fr-CH" dirty="0" smtClean="0"/>
              <a:t>entre</a:t>
            </a:r>
            <a:endParaRPr lang="fr-CH" dirty="0"/>
          </a:p>
        </p:txBody>
      </p:sp>
      <p:sp>
        <p:nvSpPr>
          <p:cNvPr id="12" name="ZoneTexte 11"/>
          <p:cNvSpPr txBox="1"/>
          <p:nvPr/>
        </p:nvSpPr>
        <p:spPr>
          <a:xfrm>
            <a:off x="6929436" y="4540928"/>
            <a:ext cx="1654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  Des milliers</a:t>
            </a:r>
          </a:p>
          <a:p>
            <a:r>
              <a:rPr lang="fr-CH" dirty="0"/>
              <a:t>d</a:t>
            </a:r>
            <a:r>
              <a:rPr lang="fr-CH" dirty="0" smtClean="0"/>
              <a:t>e virus sortent</a:t>
            </a:r>
            <a:endParaRPr lang="fr-CH" dirty="0"/>
          </a:p>
        </p:txBody>
      </p:sp>
      <p:cxnSp>
        <p:nvCxnSpPr>
          <p:cNvPr id="68" name="Connecteur droit avec flèche 67"/>
          <p:cNvCxnSpPr/>
          <p:nvPr/>
        </p:nvCxnSpPr>
        <p:spPr>
          <a:xfrm>
            <a:off x="1988598" y="6027938"/>
            <a:ext cx="4863134" cy="8878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lèche droite 68"/>
          <p:cNvSpPr/>
          <p:nvPr/>
        </p:nvSpPr>
        <p:spPr>
          <a:xfrm>
            <a:off x="1562792" y="3546499"/>
            <a:ext cx="301840" cy="49842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4" name="Flèche droite 73"/>
          <p:cNvSpPr/>
          <p:nvPr/>
        </p:nvSpPr>
        <p:spPr>
          <a:xfrm>
            <a:off x="6318973" y="3323505"/>
            <a:ext cx="301840" cy="49842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0" name="ZoneTexte 69"/>
          <p:cNvSpPr txBox="1"/>
          <p:nvPr/>
        </p:nvSpPr>
        <p:spPr>
          <a:xfrm>
            <a:off x="3629368" y="5658606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Heures</a:t>
            </a:r>
            <a:endParaRPr lang="fr-CH" dirty="0"/>
          </a:p>
        </p:txBody>
      </p:sp>
      <p:sp>
        <p:nvSpPr>
          <p:cNvPr id="71" name="ZoneTexte 70"/>
          <p:cNvSpPr txBox="1"/>
          <p:nvPr/>
        </p:nvSpPr>
        <p:spPr>
          <a:xfrm>
            <a:off x="1462521" y="381123"/>
            <a:ext cx="509934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3200" dirty="0" smtClean="0"/>
              <a:t>CYCLE de multiplication virale</a:t>
            </a:r>
            <a:endParaRPr lang="fr-CH" sz="3200" dirty="0"/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1988597" y="6027938"/>
            <a:ext cx="4863134" cy="8878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èche droite 72"/>
          <p:cNvSpPr/>
          <p:nvPr/>
        </p:nvSpPr>
        <p:spPr>
          <a:xfrm>
            <a:off x="6318972" y="3323505"/>
            <a:ext cx="301840" cy="49842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5" name="ZoneTexte 74"/>
          <p:cNvSpPr txBox="1"/>
          <p:nvPr/>
        </p:nvSpPr>
        <p:spPr>
          <a:xfrm>
            <a:off x="3629367" y="5658606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Heures</a:t>
            </a:r>
            <a:endParaRPr lang="fr-CH" dirty="0"/>
          </a:p>
        </p:txBody>
      </p:sp>
    </p:spTree>
    <p:extLst>
      <p:ext uri="{BB962C8B-B14F-4D97-AF65-F5344CB8AC3E}">
        <p14:creationId xmlns="" xmlns:p14="http://schemas.microsoft.com/office/powerpoint/2010/main" val="27405171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12" grpId="0"/>
      <p:bldP spid="69" grpId="0" animBg="1"/>
      <p:bldP spid="74" grpId="0" animBg="1"/>
      <p:bldP spid="70" grpId="0"/>
      <p:bldP spid="73" grpId="0" animBg="1"/>
      <p:bldP spid="7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1228</Words>
  <Application>Microsoft Office PowerPoint</Application>
  <PresentationFormat>Affichage à l'écran (4:3)</PresentationFormat>
  <Paragraphs>253</Paragraphs>
  <Slides>37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9" baseType="lpstr">
      <vt:lpstr>Thème Office</vt:lpstr>
      <vt:lpstr>Dessin de Designer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</vt:vector>
  </TitlesOfParts>
  <Company>Université de Genève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Roux</dc:creator>
  <cp:lastModifiedBy>Laurent</cp:lastModifiedBy>
  <cp:revision>61</cp:revision>
  <dcterms:created xsi:type="dcterms:W3CDTF">2012-08-31T15:15:25Z</dcterms:created>
  <dcterms:modified xsi:type="dcterms:W3CDTF">2012-09-10T18:03:59Z</dcterms:modified>
</cp:coreProperties>
</file>