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6" r:id="rId7"/>
    <p:sldId id="259" r:id="rId8"/>
    <p:sldId id="260" r:id="rId9"/>
    <p:sldId id="264" r:id="rId10"/>
    <p:sldId id="261" r:id="rId11"/>
    <p:sldId id="262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2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6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16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5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0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6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6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5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9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93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71BB3-6E06-47B3-89B7-4E3991D6D8D8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8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endParaRPr lang="en-GB" dirty="0"/>
          </a:p>
          <a:p>
            <a:r>
              <a:rPr lang="en-GB" dirty="0" smtClean="0"/>
              <a:t>13 – 27 Oct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21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2269" y="2937885"/>
            <a:ext cx="9377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Repair of RB chamber gas pipes from inside.</a:t>
            </a:r>
          </a:p>
        </p:txBody>
      </p:sp>
    </p:spTree>
    <p:extLst>
      <p:ext uri="{BB962C8B-B14F-4D97-AF65-F5344CB8AC3E}">
        <p14:creationId xmlns:p14="http://schemas.microsoft.com/office/powerpoint/2010/main" val="203481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 12"/>
          <p:cNvSpPr/>
          <p:nvPr/>
        </p:nvSpPr>
        <p:spPr>
          <a:xfrm rot="16200000">
            <a:off x="5584563" y="3166968"/>
            <a:ext cx="882134" cy="1563651"/>
          </a:xfrm>
          <a:prstGeom prst="can">
            <a:avLst>
              <a:gd name="adj" fmla="val 6071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041780" y="998376"/>
            <a:ext cx="22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 roll the carpet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929812" y="755780"/>
            <a:ext cx="5477070" cy="1511558"/>
            <a:chOff x="2901820" y="1987421"/>
            <a:chExt cx="5477070" cy="1511558"/>
          </a:xfrm>
        </p:grpSpPr>
        <p:sp>
          <p:nvSpPr>
            <p:cNvPr id="3" name="Oval 2"/>
            <p:cNvSpPr/>
            <p:nvPr/>
          </p:nvSpPr>
          <p:spPr>
            <a:xfrm>
              <a:off x="6615404" y="2407298"/>
              <a:ext cx="1008000" cy="1008000"/>
            </a:xfrm>
            <a:prstGeom prst="ellipse">
              <a:avLst/>
            </a:prstGeom>
            <a:noFill/>
            <a:ln w="2254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901820" y="3498979"/>
              <a:ext cx="4180114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5915608" y="1987421"/>
              <a:ext cx="2463282" cy="279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726163" y="2351020"/>
            <a:ext cx="8117633" cy="298579"/>
          </a:xfrm>
          <a:prstGeom prst="rect">
            <a:avLst/>
          </a:prstGeom>
          <a:pattFill prst="wdUp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n 11"/>
          <p:cNvSpPr/>
          <p:nvPr/>
        </p:nvSpPr>
        <p:spPr>
          <a:xfrm rot="16200000">
            <a:off x="6764694" y="3166969"/>
            <a:ext cx="1287624" cy="1563651"/>
          </a:xfrm>
          <a:prstGeom prst="can">
            <a:avLst>
              <a:gd name="adj" fmla="val 60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2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6952" y="2922601"/>
            <a:ext cx="8435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Pressurised RPC , to avoid </a:t>
            </a:r>
            <a:r>
              <a:rPr lang="en-GB" sz="4800" dirty="0" err="1" smtClean="0"/>
              <a:t>Freons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79346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9295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PRPC high pressure chamber using “common gases” </a:t>
            </a:r>
            <a:r>
              <a:rPr lang="en-GB" dirty="0" err="1" smtClean="0"/>
              <a:t>ie</a:t>
            </a:r>
            <a:r>
              <a:rPr lang="en-GB" dirty="0" smtClean="0"/>
              <a:t> other than </a:t>
            </a:r>
            <a:r>
              <a:rPr lang="en-GB" dirty="0" err="1" smtClean="0"/>
              <a:t>freons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Ion pair calc. as a function of density of N2, Co2, </a:t>
            </a:r>
            <a:r>
              <a:rPr lang="en-GB" dirty="0" err="1" smtClean="0"/>
              <a:t>Ar</a:t>
            </a:r>
            <a:r>
              <a:rPr lang="en-GB" dirty="0" smtClean="0"/>
              <a:t> and O2 etc. to equate with Freon pair production.</a:t>
            </a:r>
          </a:p>
          <a:p>
            <a:endParaRPr lang="en-GB" dirty="0"/>
          </a:p>
          <a:p>
            <a:r>
              <a:rPr lang="en-GB" dirty="0" err="1" smtClean="0"/>
              <a:t>Paschen</a:t>
            </a:r>
            <a:r>
              <a:rPr lang="en-GB" dirty="0" smtClean="0"/>
              <a:t> curve for voltage correction. </a:t>
            </a:r>
          </a:p>
          <a:p>
            <a:endParaRPr lang="en-GB" dirty="0"/>
          </a:p>
          <a:p>
            <a:r>
              <a:rPr lang="en-GB" dirty="0" smtClean="0"/>
              <a:t>Pressure constructions that could provide flat pack configurations for large area chambers.</a:t>
            </a:r>
          </a:p>
          <a:p>
            <a:endParaRPr lang="en-GB" dirty="0"/>
          </a:p>
          <a:p>
            <a:r>
              <a:rPr lang="en-GB" dirty="0" smtClean="0"/>
              <a:t>Experimental Methodology.</a:t>
            </a:r>
          </a:p>
          <a:p>
            <a:endParaRPr lang="en-GB" dirty="0"/>
          </a:p>
          <a:p>
            <a:r>
              <a:rPr lang="en-GB" dirty="0" smtClean="0"/>
              <a:t>Start at atmospheric pressure with a “simple” mixture and measure the amplitude of the signals. Slowly increase the pressure, with voltage correction , and continue to measure the (increase ) in amplitude.  With scintillator coincidence.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9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9666" y="2903513"/>
            <a:ext cx="42959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HGCAL, contacts</a:t>
            </a:r>
          </a:p>
        </p:txBody>
      </p:sp>
    </p:spTree>
    <p:extLst>
      <p:ext uri="{BB962C8B-B14F-4D97-AF65-F5344CB8AC3E}">
        <p14:creationId xmlns:p14="http://schemas.microsoft.com/office/powerpoint/2010/main" val="904485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9287" y="1795549"/>
            <a:ext cx="6849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Karl Gil</a:t>
            </a:r>
          </a:p>
          <a:p>
            <a:endParaRPr lang="en-GB" dirty="0" smtClean="0"/>
          </a:p>
          <a:p>
            <a:r>
              <a:rPr lang="en-GB" dirty="0" smtClean="0"/>
              <a:t>Suggest from </a:t>
            </a:r>
            <a:r>
              <a:rPr lang="en-GB" dirty="0" err="1" smtClean="0"/>
              <a:t>british</a:t>
            </a:r>
            <a:r>
              <a:rPr lang="en-GB" dirty="0" smtClean="0"/>
              <a:t> guy , from Fr ex EP </a:t>
            </a:r>
            <a:r>
              <a:rPr lang="en-GB" dirty="0" err="1" smtClean="0"/>
              <a:t>dept</a:t>
            </a:r>
            <a:r>
              <a:rPr lang="en-GB" dirty="0" smtClean="0"/>
              <a:t> head 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Hcal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David Barney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rewq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96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5322" y="2886887"/>
            <a:ext cx="8127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Gas Recuperation  by cryogenic </a:t>
            </a:r>
          </a:p>
        </p:txBody>
      </p:sp>
    </p:spTree>
    <p:extLst>
      <p:ext uri="{BB962C8B-B14F-4D97-AF65-F5344CB8AC3E}">
        <p14:creationId xmlns:p14="http://schemas.microsoft.com/office/powerpoint/2010/main" val="108374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1816" y="3244334"/>
            <a:ext cx="3115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Gas Recuperation  by </a:t>
            </a:r>
            <a:r>
              <a:rPr lang="en-GB" dirty="0" smtClean="0"/>
              <a:t>cryogenic</a:t>
            </a:r>
          </a:p>
          <a:p>
            <a:endParaRPr lang="en-GB" dirty="0"/>
          </a:p>
          <a:p>
            <a:r>
              <a:rPr lang="en-GB" dirty="0" smtClean="0"/>
              <a:t>With gas group.</a:t>
            </a:r>
          </a:p>
          <a:p>
            <a:r>
              <a:rPr lang="en-GB" dirty="0" smtClean="0"/>
              <a:t>Xxx phenomena to study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895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7028" y="2194467"/>
            <a:ext cx="5791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/>
              <a:t>MEX shipping “all” </a:t>
            </a:r>
            <a:r>
              <a:rPr lang="en-GB" sz="4800" dirty="0" smtClean="0"/>
              <a:t>of </a:t>
            </a:r>
            <a:r>
              <a:rPr lang="en-GB" sz="4800" dirty="0"/>
              <a:t>a lab. NIM, gas </a:t>
            </a:r>
            <a:r>
              <a:rPr lang="en-GB" sz="4800" dirty="0" err="1"/>
              <a:t>etc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49706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573578"/>
            <a:ext cx="450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Photos plus list plus ship EDH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9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7" y="0"/>
            <a:ext cx="764771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Services for RE3/1 &amp; RE4/1 HV, LV OF and cooling all </a:t>
            </a:r>
            <a:r>
              <a:rPr lang="en-GB" sz="1600" dirty="0" err="1" smtClean="0"/>
              <a:t>connectorised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Resistivity vs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Cryogenic Solenoid for Open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Repair of RB chamber gas system from inside.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PRPC, higher density, flat pack chamber and </a:t>
            </a:r>
            <a:r>
              <a:rPr lang="en-GB" sz="1600" dirty="0" err="1" smtClean="0"/>
              <a:t>rpc</a:t>
            </a:r>
            <a:r>
              <a:rPr lang="en-GB" sz="1600" dirty="0" smtClean="0"/>
              <a:t> prediction performance, evaluate.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HGCAL,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Gas Recuperation  by cryogenic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MEX shipping </a:t>
            </a:r>
            <a:r>
              <a:rPr lang="en-US" sz="1600" dirty="0" smtClean="0"/>
              <a:t>“</a:t>
            </a:r>
            <a:r>
              <a:rPr lang="en-GB" sz="1600" dirty="0" smtClean="0"/>
              <a:t>all” for a lab. NIM, gas </a:t>
            </a:r>
            <a:r>
              <a:rPr lang="en-GB" sz="1600" dirty="0" err="1" smtClean="0"/>
              <a:t>etc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Oil on HPL play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Cooling for with CSC job @ 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Safety </a:t>
            </a:r>
            <a:r>
              <a:rPr lang="en-GB" sz="1600" dirty="0" smtClean="0"/>
              <a:t>tour during lock down plus shifts for LS3 commissioning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Gas system for Lyon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16129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6449" y="2920137"/>
            <a:ext cx="5213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Oil on HPL play time</a:t>
            </a:r>
          </a:p>
        </p:txBody>
      </p:sp>
    </p:spTree>
    <p:extLst>
      <p:ext uri="{BB962C8B-B14F-4D97-AF65-F5344CB8AC3E}">
        <p14:creationId xmlns:p14="http://schemas.microsoft.com/office/powerpoint/2010/main" val="319515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585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7847" y="2903513"/>
            <a:ext cx="8372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Cooling for with CSC job @ CERN</a:t>
            </a:r>
          </a:p>
        </p:txBody>
      </p:sp>
    </p:spTree>
    <p:extLst>
      <p:ext uri="{BB962C8B-B14F-4D97-AF65-F5344CB8AC3E}">
        <p14:creationId xmlns:p14="http://schemas.microsoft.com/office/powerpoint/2010/main" val="1398868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204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640" y="2629192"/>
            <a:ext cx="9609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/>
              <a:t>Safety tour during lock down plus shifts for LS3 commissioning</a:t>
            </a:r>
          </a:p>
        </p:txBody>
      </p:sp>
    </p:spTree>
    <p:extLst>
      <p:ext uri="{BB962C8B-B14F-4D97-AF65-F5344CB8AC3E}">
        <p14:creationId xmlns:p14="http://schemas.microsoft.com/office/powerpoint/2010/main" val="1756782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4092" y="2820385"/>
            <a:ext cx="51310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Gas system for Lyon</a:t>
            </a:r>
          </a:p>
        </p:txBody>
      </p:sp>
    </p:spTree>
    <p:extLst>
      <p:ext uri="{BB962C8B-B14F-4D97-AF65-F5344CB8AC3E}">
        <p14:creationId xmlns:p14="http://schemas.microsoft.com/office/powerpoint/2010/main" val="541447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168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940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78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02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225" y="382385"/>
            <a:ext cx="31754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Services </a:t>
            </a:r>
            <a:r>
              <a:rPr lang="en-GB" dirty="0" smtClean="0"/>
              <a:t>for RPC </a:t>
            </a:r>
            <a:r>
              <a:rPr lang="en-GB" dirty="0" err="1" smtClean="0"/>
              <a:t>Upscope</a:t>
            </a:r>
            <a:endParaRPr lang="en-GB" dirty="0" smtClean="0"/>
          </a:p>
          <a:p>
            <a:r>
              <a:rPr lang="en-GB" dirty="0" smtClean="0"/>
              <a:t>RE3/1 &amp; RE4/1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HV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LV 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Cooling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Optical Fibres ( with </a:t>
            </a:r>
            <a:r>
              <a:rPr lang="en-GB" dirty="0" err="1" smtClean="0"/>
              <a:t>andres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275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277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8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6199" y="2745570"/>
            <a:ext cx="6703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Resistivity vs Transmission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20364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4041" y="2145871"/>
            <a:ext cx="4501662" cy="2532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6144" y="1483150"/>
            <a:ext cx="6857999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4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14110" r="1355" b="11096"/>
          <a:stretch/>
        </p:blipFill>
        <p:spPr>
          <a:xfrm>
            <a:off x="1039661" y="-3"/>
            <a:ext cx="6061046" cy="3505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11103" r="9612" b="11136"/>
          <a:stretch/>
        </p:blipFill>
        <p:spPr>
          <a:xfrm>
            <a:off x="7337150" y="419517"/>
            <a:ext cx="4400510" cy="3240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14265" r="10841" b="15602"/>
          <a:stretch/>
        </p:blipFill>
        <p:spPr>
          <a:xfrm>
            <a:off x="7337150" y="3660110"/>
            <a:ext cx="4424648" cy="2892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00390"/>
            <a:ext cx="646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 lighting from the Sun and Samsung Camera. Old production on the RHS and new on the left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t="12479" r="10052" b="11265"/>
          <a:stretch/>
        </p:blipFill>
        <p:spPr>
          <a:xfrm>
            <a:off x="1277656" y="4146721"/>
            <a:ext cx="3820438" cy="27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202" y="376443"/>
            <a:ext cx="262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Resistivity vs Transmission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68" y="153785"/>
            <a:ext cx="5571374" cy="3133898"/>
          </a:xfrm>
          <a:prstGeom prst="rect">
            <a:avLst/>
          </a:prstGeom>
        </p:spPr>
      </p:pic>
      <p:grpSp>
        <p:nvGrpSpPr>
          <p:cNvPr id="4" name="Gruppo 5"/>
          <p:cNvGrpSpPr/>
          <p:nvPr/>
        </p:nvGrpSpPr>
        <p:grpSpPr>
          <a:xfrm>
            <a:off x="141317" y="745775"/>
            <a:ext cx="3644438" cy="2774373"/>
            <a:chOff x="4472940" y="783656"/>
            <a:chExt cx="5893000" cy="4172621"/>
          </a:xfrm>
        </p:grpSpPr>
        <p:pic>
          <p:nvPicPr>
            <p:cNvPr id="5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2940" y="783656"/>
              <a:ext cx="5893000" cy="4172621"/>
            </a:xfrm>
            <a:prstGeom prst="rect">
              <a:avLst/>
            </a:prstGeom>
          </p:spPr>
        </p:pic>
        <p:pic>
          <p:nvPicPr>
            <p:cNvPr id="6" name="Immagine 4"/>
            <p:cNvPicPr>
              <a:picLocks noChangeAspect="1"/>
            </p:cNvPicPr>
            <p:nvPr/>
          </p:nvPicPr>
          <p:blipFill rotWithShape="1">
            <a:blip r:embed="rId4"/>
            <a:srcRect l="64937" t="35384" b="7374"/>
            <a:stretch/>
          </p:blipFill>
          <p:spPr>
            <a:xfrm rot="16200000">
              <a:off x="6221722" y="4225782"/>
              <a:ext cx="404363" cy="88343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819" y="4168670"/>
            <a:ext cx="2778560" cy="2094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38160" y="6263088"/>
            <a:ext cx="147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Radiometer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686" y="3702145"/>
            <a:ext cx="4583976" cy="25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3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9642" y="2861949"/>
            <a:ext cx="6462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/>
              <a:t>Cryogenic Solenoid for Open days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0051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1321" y="1034827"/>
            <a:ext cx="98090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can build a large (~200mm diameter x 250mm long) coil, simulating the CMS solenoid , using few windings and run a few amps through it. A large analogue meter will indicate the current.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“B” field will be shown by compasses or similar set around the coil and to indicate B field change hanging steel piece or steel on </a:t>
            </a:r>
            <a:r>
              <a:rPr lang="en-GB" dirty="0"/>
              <a:t>a</a:t>
            </a:r>
            <a:r>
              <a:rPr lang="en-GB" dirty="0" smtClean="0"/>
              <a:t> spring.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coil is then immersed in liquid nitrogen , or the vapour of same, and the current will increase and the “B” field increase.</a:t>
            </a:r>
          </a:p>
          <a:p>
            <a:endParaRPr lang="en-GB" dirty="0"/>
          </a:p>
          <a:p>
            <a:r>
              <a:rPr lang="en-GB" dirty="0" smtClean="0"/>
              <a:t>Explaining that this increase in field is “for Free” and that the field increase allows the particle ID through </a:t>
            </a:r>
            <a:r>
              <a:rPr lang="en-GB" dirty="0" err="1" smtClean="0"/>
              <a:t>sagitta</a:t>
            </a:r>
            <a:r>
              <a:rPr lang="en-GB" dirty="0" smtClean="0"/>
              <a:t> measurements to improve. The latter may be illustrated by long thin elastic levers (representing particle trajectory) with a small steel ball on the end that will deflect in the B field. Great care will be required in order to find the correct stiffness and ball size, perhaps the coil axis should be vertical ?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914276" y="5477069"/>
            <a:ext cx="2953055" cy="1154519"/>
            <a:chOff x="3914276" y="5477069"/>
            <a:chExt cx="2953055" cy="1154519"/>
          </a:xfrm>
        </p:grpSpPr>
        <p:sp>
          <p:nvSpPr>
            <p:cNvPr id="3" name="Arc 2"/>
            <p:cNvSpPr/>
            <p:nvPr/>
          </p:nvSpPr>
          <p:spPr>
            <a:xfrm>
              <a:off x="3914276" y="5775378"/>
              <a:ext cx="2502131" cy="856210"/>
            </a:xfrm>
            <a:prstGeom prst="arc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23519" y="5477069"/>
              <a:ext cx="6438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/>
                <a:t>.</a:t>
              </a:r>
              <a:endParaRPr lang="en-GB" sz="6000" dirty="0"/>
            </a:p>
          </p:txBody>
        </p:sp>
      </p:grpSp>
      <p:sp>
        <p:nvSpPr>
          <p:cNvPr id="7" name="Can 6"/>
          <p:cNvSpPr/>
          <p:nvPr/>
        </p:nvSpPr>
        <p:spPr>
          <a:xfrm rot="16200000">
            <a:off x="5533166" y="2444732"/>
            <a:ext cx="687188" cy="824146"/>
          </a:xfrm>
          <a:prstGeom prst="can">
            <a:avLst>
              <a:gd name="adj" fmla="val 5996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 rot="16200000">
            <a:off x="5400163" y="2444731"/>
            <a:ext cx="687188" cy="824146"/>
          </a:xfrm>
          <a:prstGeom prst="can">
            <a:avLst>
              <a:gd name="adj" fmla="val 5996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 rot="16200000">
            <a:off x="5267160" y="2444729"/>
            <a:ext cx="687188" cy="824146"/>
          </a:xfrm>
          <a:prstGeom prst="can">
            <a:avLst>
              <a:gd name="adj" fmla="val 5996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2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4620</TotalTime>
  <Words>533</Words>
  <Application>Microsoft Office PowerPoint</Application>
  <PresentationFormat>Widescreen</PresentationFormat>
  <Paragraphs>91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</dc:title>
  <dc:creator>Ian Crotty</dc:creator>
  <cp:lastModifiedBy>Ian Crotty</cp:lastModifiedBy>
  <cp:revision>72</cp:revision>
  <dcterms:created xsi:type="dcterms:W3CDTF">2020-10-13T10:17:13Z</dcterms:created>
  <dcterms:modified xsi:type="dcterms:W3CDTF">2020-10-27T16:17:36Z</dcterms:modified>
</cp:coreProperties>
</file>