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6" r:id="rId7"/>
    <p:sldId id="259" r:id="rId8"/>
    <p:sldId id="260" r:id="rId9"/>
    <p:sldId id="264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2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6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16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5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0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86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5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9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93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1BB3-6E06-47B3-89B7-4E3991D6D8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DE4A-C8C0-43C2-B9B0-4817F2C610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8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21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2269" y="2937885"/>
            <a:ext cx="9377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Repair of RB chamber gas pipes from inside.</a:t>
            </a:r>
          </a:p>
        </p:txBody>
      </p:sp>
    </p:spTree>
    <p:extLst>
      <p:ext uri="{BB962C8B-B14F-4D97-AF65-F5344CB8AC3E}">
        <p14:creationId xmlns:p14="http://schemas.microsoft.com/office/powerpoint/2010/main" val="203481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22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7" y="0"/>
            <a:ext cx="764771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Services for RE3/1 &amp; RE4/1 HV, LV OF and cooling all </a:t>
            </a:r>
            <a:r>
              <a:rPr lang="en-GB" sz="1600" dirty="0" err="1" smtClean="0"/>
              <a:t>connectorised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Resistivity vs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Cryogenic Solenoid for Open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Repair of RB chamber gas system from inside.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PRPC, higher density, flat pack chamber and </a:t>
            </a:r>
            <a:r>
              <a:rPr lang="en-GB" sz="1600" dirty="0" err="1" smtClean="0"/>
              <a:t>rpc</a:t>
            </a:r>
            <a:r>
              <a:rPr lang="en-GB" sz="1600" dirty="0" smtClean="0"/>
              <a:t> prediction performance, evaluate.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HGCAL,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Gas Recuperation  by cryogenic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MEX shipping </a:t>
            </a:r>
            <a:r>
              <a:rPr lang="en-US" sz="1600" dirty="0" smtClean="0"/>
              <a:t>“</a:t>
            </a:r>
            <a:r>
              <a:rPr lang="en-GB" sz="1600" dirty="0" smtClean="0"/>
              <a:t>all” for a lab. NIM, gas </a:t>
            </a:r>
            <a:r>
              <a:rPr lang="en-GB" sz="1600" dirty="0" err="1" smtClean="0"/>
              <a:t>etc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Oil on HPL play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Cooling for with CSC job @ 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Safety 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Gas system for Lyon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1612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225" y="382385"/>
            <a:ext cx="3175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Sewrvices</a:t>
            </a:r>
            <a:r>
              <a:rPr lang="en-GB" dirty="0" smtClean="0"/>
              <a:t> for RPC </a:t>
            </a:r>
            <a:r>
              <a:rPr lang="en-GB" dirty="0" err="1" smtClean="0"/>
              <a:t>Upscope</a:t>
            </a:r>
            <a:endParaRPr lang="en-GB" dirty="0" smtClean="0"/>
          </a:p>
          <a:p>
            <a:r>
              <a:rPr lang="en-GB" dirty="0" smtClean="0"/>
              <a:t>RE3/1 &amp; RE4/1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HV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LV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27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6199" y="2745570"/>
            <a:ext cx="6703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Resistivity vs Transmission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0364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041" y="2145871"/>
            <a:ext cx="4501662" cy="2532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6144" y="1483150"/>
            <a:ext cx="6857999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14110" r="1355" b="11096"/>
          <a:stretch/>
        </p:blipFill>
        <p:spPr>
          <a:xfrm>
            <a:off x="1039661" y="-3"/>
            <a:ext cx="6061046" cy="3505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11103" r="9612" b="11136"/>
          <a:stretch/>
        </p:blipFill>
        <p:spPr>
          <a:xfrm>
            <a:off x="7337150" y="419517"/>
            <a:ext cx="4400510" cy="3240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14265" r="10841" b="15602"/>
          <a:stretch/>
        </p:blipFill>
        <p:spPr>
          <a:xfrm>
            <a:off x="7337150" y="3660110"/>
            <a:ext cx="4424648" cy="2892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00390"/>
            <a:ext cx="646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lighting from the Sun and Samsung Camera. Old production on the RHS and new on the left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 t="12479" r="10052" b="11265"/>
          <a:stretch/>
        </p:blipFill>
        <p:spPr>
          <a:xfrm>
            <a:off x="1277656" y="4146721"/>
            <a:ext cx="3820438" cy="27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202" y="376443"/>
            <a:ext cx="262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Resistivity vs Transmission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68" y="153785"/>
            <a:ext cx="5571374" cy="3133898"/>
          </a:xfrm>
          <a:prstGeom prst="rect">
            <a:avLst/>
          </a:prstGeom>
        </p:spPr>
      </p:pic>
      <p:grpSp>
        <p:nvGrpSpPr>
          <p:cNvPr id="4" name="Gruppo 5"/>
          <p:cNvGrpSpPr/>
          <p:nvPr/>
        </p:nvGrpSpPr>
        <p:grpSpPr>
          <a:xfrm>
            <a:off x="141317" y="745775"/>
            <a:ext cx="3644438" cy="2774373"/>
            <a:chOff x="4472940" y="783656"/>
            <a:chExt cx="5893000" cy="4172621"/>
          </a:xfrm>
        </p:grpSpPr>
        <p:pic>
          <p:nvPicPr>
            <p:cNvPr id="5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2940" y="783656"/>
              <a:ext cx="5893000" cy="4172621"/>
            </a:xfrm>
            <a:prstGeom prst="rect">
              <a:avLst/>
            </a:prstGeom>
          </p:spPr>
        </p:pic>
        <p:pic>
          <p:nvPicPr>
            <p:cNvPr id="6" name="Immagine 4"/>
            <p:cNvPicPr>
              <a:picLocks noChangeAspect="1"/>
            </p:cNvPicPr>
            <p:nvPr/>
          </p:nvPicPr>
          <p:blipFill rotWithShape="1">
            <a:blip r:embed="rId4"/>
            <a:srcRect l="64937" t="35384" b="7374"/>
            <a:stretch/>
          </p:blipFill>
          <p:spPr>
            <a:xfrm rot="16200000">
              <a:off x="6221722" y="4225782"/>
              <a:ext cx="404363" cy="88343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819" y="4168670"/>
            <a:ext cx="2778560" cy="2094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38160" y="6263088"/>
            <a:ext cx="14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Radiometer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686" y="3702145"/>
            <a:ext cx="4583976" cy="25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9642" y="2861949"/>
            <a:ext cx="6462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/>
              <a:t>Cryogenic Solenoid for Open days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0051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321" y="1034827"/>
            <a:ext cx="98090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build a large (~200mm diameter x 250mm long) coil, simulating the CMS solenoid , using few windings and run a few amps through it. A large analogue meter will indicate the current.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“B” field will be shown by compasses or similar set around the coil and to indicate B field change hanging steel piece or steel on </a:t>
            </a:r>
            <a:r>
              <a:rPr lang="en-GB" dirty="0"/>
              <a:t>a</a:t>
            </a:r>
            <a:r>
              <a:rPr lang="en-GB" dirty="0" smtClean="0"/>
              <a:t> spring.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coil is then immersed in liquid nitrogen , or the vapour of same, and the current will increase and the “B” field increase.</a:t>
            </a:r>
          </a:p>
          <a:p>
            <a:endParaRPr lang="en-GB" dirty="0"/>
          </a:p>
          <a:p>
            <a:r>
              <a:rPr lang="en-GB" dirty="0" smtClean="0"/>
              <a:t>Explaining that this increase in field is “for Free” and that the field increase allows the particle ID through </a:t>
            </a:r>
            <a:r>
              <a:rPr lang="en-GB" dirty="0" err="1" smtClean="0"/>
              <a:t>sagitta</a:t>
            </a:r>
            <a:r>
              <a:rPr lang="en-GB" dirty="0" smtClean="0"/>
              <a:t> measurements to improve. The latter may be illustrated by long thin elastic levers (representing particle trajectory) with a small steel ball on the end that will deflect in the B field. Great care will be required in order to find the correct stiffness and ball size, perhaps the coil axis should be vertical ?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914276" y="5477069"/>
            <a:ext cx="2953055" cy="1154519"/>
            <a:chOff x="3914276" y="5477069"/>
            <a:chExt cx="2953055" cy="1154519"/>
          </a:xfrm>
        </p:grpSpPr>
        <p:sp>
          <p:nvSpPr>
            <p:cNvPr id="3" name="Arc 2"/>
            <p:cNvSpPr/>
            <p:nvPr/>
          </p:nvSpPr>
          <p:spPr>
            <a:xfrm>
              <a:off x="3914276" y="5775378"/>
              <a:ext cx="2502131" cy="856210"/>
            </a:xfrm>
            <a:prstGeom prst="arc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23519" y="5477069"/>
              <a:ext cx="6438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/>
                <a:t>.</a:t>
              </a:r>
              <a:endParaRPr lang="en-GB" sz="6000" dirty="0"/>
            </a:p>
          </p:txBody>
        </p:sp>
      </p:grpSp>
      <p:sp>
        <p:nvSpPr>
          <p:cNvPr id="7" name="Can 6"/>
          <p:cNvSpPr/>
          <p:nvPr/>
        </p:nvSpPr>
        <p:spPr>
          <a:xfrm rot="16200000">
            <a:off x="5533166" y="2444732"/>
            <a:ext cx="687188" cy="824146"/>
          </a:xfrm>
          <a:prstGeom prst="can">
            <a:avLst>
              <a:gd name="adj" fmla="val 5996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 rot="16200000">
            <a:off x="5400163" y="2444731"/>
            <a:ext cx="687188" cy="824146"/>
          </a:xfrm>
          <a:prstGeom prst="can">
            <a:avLst>
              <a:gd name="adj" fmla="val 5996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 rot="16200000">
            <a:off x="5267160" y="2444729"/>
            <a:ext cx="687188" cy="824146"/>
          </a:xfrm>
          <a:prstGeom prst="can">
            <a:avLst>
              <a:gd name="adj" fmla="val 5996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2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319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</dc:title>
  <dc:creator>Ian Crotty</dc:creator>
  <cp:lastModifiedBy>Ian Crotty</cp:lastModifiedBy>
  <cp:revision>46</cp:revision>
  <dcterms:created xsi:type="dcterms:W3CDTF">2020-10-13T10:17:13Z</dcterms:created>
  <dcterms:modified xsi:type="dcterms:W3CDTF">2020-10-14T15:06:36Z</dcterms:modified>
</cp:coreProperties>
</file>