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386" r:id="rId4"/>
    <p:sldId id="387" r:id="rId5"/>
    <p:sldId id="384" r:id="rId6"/>
    <p:sldId id="3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9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8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0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68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8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20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91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61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08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02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2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5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2B63D-1521-489A-B869-E72A5FBCC2B4}" type="datetimeFigureOut">
              <a:rPr lang="en-GB" smtClean="0"/>
              <a:t>11/12/2017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579D-F59F-4D91-B105-603D45EF4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7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22721" y="162738"/>
            <a:ext cx="7773120" cy="1470394"/>
          </a:xfrm>
        </p:spPr>
        <p:txBody>
          <a:bodyPr>
            <a:normAutofit fontScale="90000"/>
          </a:bodyPr>
          <a:lstStyle/>
          <a:p>
            <a:r>
              <a:rPr lang="en-GB" altLang="en-US" sz="3300"/>
              <a:t>Improvements to magboltz and degrad data bases</a:t>
            </a:r>
            <a:r>
              <a:rPr lang="en-GB" altLang="en-US" smtClean="0"/>
              <a:t/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60640" y="1142041"/>
            <a:ext cx="8622720" cy="7186354"/>
          </a:xfrm>
        </p:spPr>
        <p:txBody>
          <a:bodyPr/>
          <a:lstStyle/>
          <a:p>
            <a:endParaRPr lang="en-GB" altLang="en-US" sz="2500" dirty="0"/>
          </a:p>
          <a:p>
            <a:endParaRPr lang="en-GB" altLang="en-US" sz="2500" dirty="0"/>
          </a:p>
          <a:p>
            <a:endParaRPr lang="en-GB" altLang="en-US" sz="2500" dirty="0"/>
          </a:p>
          <a:p>
            <a:endParaRPr lang="en-GB" altLang="en-US" sz="2500" dirty="0"/>
          </a:p>
          <a:p>
            <a:endParaRPr lang="en-GB" altLang="en-US" sz="2500" dirty="0"/>
          </a:p>
          <a:p>
            <a:endParaRPr lang="en-GB" altLang="en-US" sz="2500" dirty="0"/>
          </a:p>
          <a:p>
            <a:r>
              <a:rPr lang="en-GB" altLang="en-US" sz="2500" dirty="0" err="1"/>
              <a:t>Uludag</a:t>
            </a:r>
            <a:r>
              <a:rPr lang="en-GB" altLang="en-US" sz="2500" dirty="0"/>
              <a:t> University, Bursa, Turkey</a:t>
            </a:r>
          </a:p>
          <a:p>
            <a:r>
              <a:rPr lang="en-GB" altLang="en-US" sz="2500" dirty="0"/>
              <a:t>and  </a:t>
            </a:r>
          </a:p>
          <a:p>
            <a:r>
              <a:rPr lang="en-GB" altLang="en-US" sz="2500" dirty="0"/>
              <a:t>R51  CERN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970561" y="2514505"/>
            <a:ext cx="7250400" cy="46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/>
          <a:p>
            <a:r>
              <a:rPr lang="en-GB" altLang="en-US" sz="2500" dirty="0" err="1"/>
              <a:t>S.F.Biagi</a:t>
            </a:r>
            <a:r>
              <a:rPr lang="en-GB" altLang="en-US" sz="2500" dirty="0"/>
              <a:t>              RD51                 </a:t>
            </a:r>
            <a:r>
              <a:rPr lang="en-GB" altLang="en-US" sz="2500" dirty="0" smtClean="0"/>
              <a:t>10 DECEMBER 2017</a:t>
            </a:r>
            <a:endParaRPr lang="en-GB" altLang="en-US" sz="2500" dirty="0"/>
          </a:p>
        </p:txBody>
      </p:sp>
    </p:spTree>
    <p:extLst>
      <p:ext uri="{BB962C8B-B14F-4D97-AF65-F5344CB8AC3E}">
        <p14:creationId xmlns:p14="http://schemas.microsoft.com/office/powerpoint/2010/main" val="40250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-30279" y="27946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dirty="0" smtClean="0"/>
              <a:t>        UPDATE OF WATER CROSS-SECTIONS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-----------------------------------------------------------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Improved set gives good agreement in mixtures: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Argon/Methane/H2O , C2H4/H20,Argon/H2O,He/H20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Transport parameters such as drift velocity and diffusion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within experimental measurement errors.</a:t>
            </a:r>
          </a:p>
          <a:p>
            <a:r>
              <a:rPr lang="en-GB" sz="2400" dirty="0" smtClean="0"/>
              <a:t> </a:t>
            </a:r>
          </a:p>
          <a:p>
            <a:r>
              <a:rPr lang="en-GB" sz="2400" dirty="0" smtClean="0"/>
              <a:t>       The following slide shows a condensed graph of the</a:t>
            </a:r>
          </a:p>
          <a:p>
            <a:r>
              <a:rPr lang="en-GB" sz="2400" dirty="0" smtClean="0"/>
              <a:t>        cross-section set , plotted are the sums of 210 rotational 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cross-sections , 3 vibrational transitions, 3  dissociative 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attachments  , the sum of 9 dissociative ionisations,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the sum of  36 dipole dissociative excitations and the sum of 4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</a:t>
            </a:r>
            <a:r>
              <a:rPr lang="en-GB" sz="2400" dirty="0" err="1" smtClean="0"/>
              <a:t>nondipole</a:t>
            </a:r>
            <a:r>
              <a:rPr lang="en-GB" sz="2400" dirty="0" smtClean="0"/>
              <a:t> dissociative excitations. 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The glitch at 2Kev in the elastic total and elastic momentum transfer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cross-sections are due to the rotational transitions being terminated    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at 2Kev and added to the elastic cross-section. This approximation 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has less than 0.1% effect on transport parameters and saves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computing time.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0473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078870"/>
              </p:ext>
            </p:extLst>
          </p:nvPr>
        </p:nvGraphicFramePr>
        <p:xfrm>
          <a:off x="157268" y="332656"/>
          <a:ext cx="8829464" cy="61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r:id="rId3" imgW="4155034" imgH="2901696" progId="Origin50.Graph">
                  <p:embed/>
                </p:oleObj>
              </mc:Choice>
              <mc:Fallback>
                <p:oleObj r:id="rId3" imgW="4155034" imgH="2901696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68" y="332656"/>
                        <a:ext cx="8829464" cy="617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07804" y="112474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H2O 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08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03649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Detail of improvements between H20  2004  and the new H20 2017 data sets:</a:t>
            </a:r>
          </a:p>
          <a:p>
            <a:r>
              <a:rPr lang="en-GB" dirty="0" smtClean="0"/>
              <a:t>-----------------------------------------------------------------------------------------------------</a:t>
            </a:r>
          </a:p>
          <a:p>
            <a:r>
              <a:rPr lang="en-GB" dirty="0"/>
              <a:t> </a:t>
            </a:r>
            <a:r>
              <a:rPr lang="en-GB" dirty="0" smtClean="0"/>
              <a:t>  1) Rotational states now have dipole angular distributions compared to the older</a:t>
            </a:r>
          </a:p>
          <a:p>
            <a:r>
              <a:rPr lang="en-GB" dirty="0"/>
              <a:t> </a:t>
            </a:r>
            <a:r>
              <a:rPr lang="en-GB" dirty="0" smtClean="0"/>
              <a:t>      forward backward asymmetrical scattering treatment.</a:t>
            </a:r>
          </a:p>
          <a:p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2)  The vibrational states were reduced by about 10% to fit better to the drift velocity in the </a:t>
            </a:r>
          </a:p>
          <a:p>
            <a:r>
              <a:rPr lang="en-GB" dirty="0" smtClean="0"/>
              <a:t>     mixtures.</a:t>
            </a:r>
          </a:p>
          <a:p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3) The dissociative excitations above ionisation energy were included .</a:t>
            </a:r>
          </a:p>
          <a:p>
            <a:endParaRPr lang="en-GB" dirty="0"/>
          </a:p>
          <a:p>
            <a:r>
              <a:rPr lang="en-GB" dirty="0" smtClean="0"/>
              <a:t>     4) Dissociative ionisation was included.</a:t>
            </a:r>
          </a:p>
          <a:p>
            <a:endParaRPr lang="en-GB" dirty="0"/>
          </a:p>
          <a:p>
            <a:r>
              <a:rPr lang="en-GB" dirty="0" smtClean="0"/>
              <a:t>     5) The elastic and rotational cross-sections could be derived separately.</a:t>
            </a:r>
          </a:p>
          <a:p>
            <a:r>
              <a:rPr lang="en-GB" dirty="0"/>
              <a:t>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The five upgrades now improve the deviations between accurate experimental</a:t>
            </a:r>
          </a:p>
          <a:p>
            <a:r>
              <a:rPr lang="en-GB" dirty="0" smtClean="0"/>
              <a:t>     measurements and calculation to the 1% level from the 2 or 3% level of the old data set.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</a:p>
          <a:p>
            <a:r>
              <a:rPr lang="en-GB" dirty="0"/>
              <a:t> </a:t>
            </a:r>
            <a:r>
              <a:rPr lang="en-GB" dirty="0" smtClean="0"/>
              <a:t>   New measurements of the Townsend coefficient at high field deviated from older</a:t>
            </a:r>
          </a:p>
          <a:p>
            <a:r>
              <a:rPr lang="en-GB" dirty="0"/>
              <a:t> </a:t>
            </a:r>
            <a:r>
              <a:rPr lang="en-GB" dirty="0" smtClean="0"/>
              <a:t>    measurements . The newer </a:t>
            </a:r>
            <a:r>
              <a:rPr lang="en-GB" dirty="0"/>
              <a:t>T</a:t>
            </a:r>
            <a:r>
              <a:rPr lang="en-GB" dirty="0" smtClean="0"/>
              <a:t>ownsend measurements are well fit with the new</a:t>
            </a:r>
          </a:p>
          <a:p>
            <a:r>
              <a:rPr lang="en-GB" dirty="0"/>
              <a:t> </a:t>
            </a:r>
            <a:r>
              <a:rPr lang="en-GB" dirty="0" smtClean="0"/>
              <a:t>   data set. </a:t>
            </a:r>
          </a:p>
          <a:p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 The cross-sections are now also included in degrade and the following slide gives some</a:t>
            </a:r>
          </a:p>
          <a:p>
            <a:r>
              <a:rPr lang="en-GB" dirty="0"/>
              <a:t> </a:t>
            </a:r>
            <a:r>
              <a:rPr lang="en-GB" dirty="0" smtClean="0"/>
              <a:t>      predictions for the energy loss at around minimum ionising energy.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58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595868"/>
              </p:ext>
            </p:extLst>
          </p:nvPr>
        </p:nvGraphicFramePr>
        <p:xfrm>
          <a:off x="395288" y="1196975"/>
          <a:ext cx="8562975" cy="272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Worksheet" r:id="rId4" imgW="6576116" imgH="2019384" progId="Excel.Sheet.12">
                  <p:embed/>
                </p:oleObj>
              </mc:Choice>
              <mc:Fallback>
                <p:oleObj name="Worksheet" r:id="rId4" imgW="6576116" imgH="201938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196975"/>
                        <a:ext cx="8562975" cy="272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1370881" y="358598"/>
            <a:ext cx="6271200" cy="46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/>
          <a:p>
            <a:r>
              <a:rPr lang="en-GB" altLang="en-US" sz="2500" dirty="0" smtClean="0"/>
              <a:t>H2O  </a:t>
            </a:r>
            <a:r>
              <a:rPr lang="en-GB" altLang="en-US" sz="2500" dirty="0"/>
              <a:t>De/</a:t>
            </a:r>
            <a:r>
              <a:rPr lang="en-GB" altLang="en-US" sz="2500" dirty="0" err="1"/>
              <a:t>Dx</a:t>
            </a:r>
            <a:r>
              <a:rPr lang="en-GB" altLang="en-US" sz="2500" dirty="0"/>
              <a:t> and primary cluster density</a:t>
            </a:r>
          </a:p>
        </p:txBody>
      </p:sp>
      <p:sp>
        <p:nvSpPr>
          <p:cNvPr id="44036" name="TextBox 6"/>
          <p:cNvSpPr txBox="1">
            <a:spLocks noChangeArrowheads="1"/>
          </p:cNvSpPr>
          <p:nvPr/>
        </p:nvSpPr>
        <p:spPr bwMode="auto">
          <a:xfrm>
            <a:off x="718561" y="5394567"/>
            <a:ext cx="6400800" cy="91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/>
          <a:p>
            <a:r>
              <a:rPr lang="en-GB" altLang="en-US" dirty="0"/>
              <a:t>Minimum ionising (without </a:t>
            </a:r>
            <a:r>
              <a:rPr lang="en-GB" altLang="en-US" dirty="0" err="1"/>
              <a:t>brem</a:t>
            </a:r>
            <a:r>
              <a:rPr lang="en-GB" altLang="en-US" dirty="0"/>
              <a:t>)  :        </a:t>
            </a:r>
            <a:r>
              <a:rPr lang="en-GB" altLang="en-US" dirty="0" err="1"/>
              <a:t>Estar</a:t>
            </a:r>
            <a:r>
              <a:rPr lang="en-GB" altLang="en-US" dirty="0"/>
              <a:t>   </a:t>
            </a:r>
            <a:r>
              <a:rPr lang="en-GB" altLang="en-US" dirty="0" smtClean="0"/>
              <a:t>= 1417</a:t>
            </a:r>
            <a:endParaRPr lang="en-GB" altLang="en-US" dirty="0"/>
          </a:p>
          <a:p>
            <a:r>
              <a:rPr lang="en-GB" altLang="en-US" dirty="0"/>
              <a:t>                                                          </a:t>
            </a:r>
            <a:r>
              <a:rPr lang="en-GB" altLang="en-US" dirty="0" smtClean="0"/>
              <a:t>          </a:t>
            </a:r>
            <a:r>
              <a:rPr lang="en-GB" altLang="en-US" dirty="0"/>
              <a:t>Groom   </a:t>
            </a:r>
            <a:r>
              <a:rPr lang="en-GB" altLang="en-US" dirty="0" smtClean="0"/>
              <a:t>=</a:t>
            </a:r>
            <a:r>
              <a:rPr lang="en-GB" altLang="en-US" dirty="0"/>
              <a:t> </a:t>
            </a:r>
            <a:r>
              <a:rPr lang="en-GB" altLang="en-US" dirty="0" smtClean="0"/>
              <a:t>1552</a:t>
            </a:r>
            <a:endParaRPr lang="en-GB" altLang="en-US" dirty="0"/>
          </a:p>
          <a:p>
            <a:r>
              <a:rPr lang="en-GB" altLang="en-US" dirty="0"/>
              <a:t>                                                      </a:t>
            </a:r>
            <a:r>
              <a:rPr lang="en-GB" altLang="en-US" dirty="0" smtClean="0"/>
              <a:t>            </a:t>
            </a:r>
            <a:r>
              <a:rPr lang="en-GB" altLang="en-US" dirty="0" err="1"/>
              <a:t>Degrad</a:t>
            </a:r>
            <a:r>
              <a:rPr lang="en-GB" altLang="en-US" dirty="0"/>
              <a:t>    </a:t>
            </a:r>
            <a:r>
              <a:rPr lang="en-GB" altLang="en-US" dirty="0" smtClean="0"/>
              <a:t>=</a:t>
            </a:r>
            <a:r>
              <a:rPr lang="en-GB" altLang="en-US" dirty="0"/>
              <a:t> </a:t>
            </a:r>
            <a:r>
              <a:rPr lang="en-GB" altLang="en-US" dirty="0" smtClean="0"/>
              <a:t>1554</a:t>
            </a:r>
            <a:endParaRPr lang="en-GB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443711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calculations for 20C and 1 atmosphere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12884" y="494116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Asymptotic W value = 28.8 </a:t>
            </a:r>
            <a:r>
              <a:rPr lang="en-GB" dirty="0" err="1" smtClean="0"/>
              <a:t>ev</a:t>
            </a:r>
            <a:r>
              <a:rPr lang="en-GB" dirty="0" smtClean="0"/>
              <a:t>        IAEA value = 29.1 </a:t>
            </a:r>
            <a:r>
              <a:rPr lang="en-GB" dirty="0" err="1" smtClean="0"/>
              <a:t>ev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3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The data set also includes some null collisions which are included to allow the calculation of light emission from OH(a-x) and Hydrogen alpha and Hydrogen </a:t>
            </a:r>
            <a:r>
              <a:rPr lang="en-GB" dirty="0" err="1" smtClean="0"/>
              <a:t>Balmer</a:t>
            </a:r>
            <a:r>
              <a:rPr lang="en-GB" dirty="0" smtClean="0"/>
              <a:t> emission also the total dissociation is calculated by null collision.</a:t>
            </a:r>
          </a:p>
          <a:p>
            <a:endParaRPr lang="en-GB" dirty="0"/>
          </a:p>
          <a:p>
            <a:r>
              <a:rPr lang="en-GB" dirty="0" smtClean="0"/>
              <a:t>  </a:t>
            </a:r>
          </a:p>
          <a:p>
            <a:r>
              <a:rPr lang="en-GB" dirty="0" smtClean="0"/>
              <a:t>The data set may have application in the calculation of accurate radiation damage dosage due to ionising radiation in biological tissue.</a:t>
            </a:r>
          </a:p>
          <a:p>
            <a:endParaRPr lang="en-GB" dirty="0"/>
          </a:p>
          <a:p>
            <a:r>
              <a:rPr lang="en-GB" dirty="0" smtClean="0"/>
              <a:t>Water is a very good </a:t>
            </a:r>
            <a:r>
              <a:rPr lang="en-GB" dirty="0" err="1" smtClean="0"/>
              <a:t>thermalising</a:t>
            </a:r>
            <a:r>
              <a:rPr lang="en-GB" dirty="0" smtClean="0"/>
              <a:t> gas and may have application in doping dark matter and double beta decay detectors to improve spatial resolution by reducing diffusion. </a:t>
            </a:r>
          </a:p>
          <a:p>
            <a:r>
              <a:rPr lang="en-GB" dirty="0"/>
              <a:t> </a:t>
            </a:r>
            <a:r>
              <a:rPr lang="en-GB" dirty="0" smtClean="0"/>
              <a:t> The OH(a-x) transition may also be of use to derive an S1 signal.</a:t>
            </a:r>
          </a:p>
        </p:txBody>
      </p:sp>
    </p:spTree>
    <p:extLst>
      <p:ext uri="{BB962C8B-B14F-4D97-AF65-F5344CB8AC3E}">
        <p14:creationId xmlns:p14="http://schemas.microsoft.com/office/powerpoint/2010/main" val="3184629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503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Origin50.Graph</vt:lpstr>
      <vt:lpstr>Worksheet</vt:lpstr>
      <vt:lpstr>Improvements to magboltz and degrad data bases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</dc:creator>
  <cp:lastModifiedBy>dad</cp:lastModifiedBy>
  <cp:revision>35</cp:revision>
  <dcterms:created xsi:type="dcterms:W3CDTF">2016-03-09T21:55:57Z</dcterms:created>
  <dcterms:modified xsi:type="dcterms:W3CDTF">2017-12-11T17:00:15Z</dcterms:modified>
</cp:coreProperties>
</file>