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9" r:id="rId2"/>
    <p:sldId id="257" r:id="rId3"/>
    <p:sldId id="287" r:id="rId4"/>
    <p:sldId id="288" r:id="rId5"/>
    <p:sldId id="264" r:id="rId6"/>
    <p:sldId id="258" r:id="rId7"/>
    <p:sldId id="256" r:id="rId8"/>
    <p:sldId id="259" r:id="rId9"/>
    <p:sldId id="261" r:id="rId10"/>
    <p:sldId id="290" r:id="rId11"/>
    <p:sldId id="262" r:id="rId12"/>
    <p:sldId id="265" r:id="rId13"/>
    <p:sldId id="263" r:id="rId14"/>
    <p:sldId id="283" r:id="rId15"/>
    <p:sldId id="284" r:id="rId16"/>
    <p:sldId id="266" r:id="rId17"/>
    <p:sldId id="267" r:id="rId18"/>
    <p:sldId id="269" r:id="rId19"/>
    <p:sldId id="270" r:id="rId20"/>
    <p:sldId id="275" r:id="rId21"/>
    <p:sldId id="272" r:id="rId22"/>
    <p:sldId id="273" r:id="rId23"/>
    <p:sldId id="268" r:id="rId24"/>
    <p:sldId id="276" r:id="rId25"/>
    <p:sldId id="271" r:id="rId26"/>
    <p:sldId id="291" r:id="rId27"/>
    <p:sldId id="292" r:id="rId28"/>
    <p:sldId id="293" r:id="rId29"/>
    <p:sldId id="278" r:id="rId30"/>
    <p:sldId id="281" r:id="rId31"/>
    <p:sldId id="282" r:id="rId3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94" autoAdjust="0"/>
    <p:restoredTop sz="94660"/>
  </p:normalViewPr>
  <p:slideViewPr>
    <p:cSldViewPr snapToGrid="0">
      <p:cViewPr>
        <p:scale>
          <a:sx n="100" d="100"/>
          <a:sy n="100" d="100"/>
        </p:scale>
        <p:origin x="-600" y="-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cern.ch\dfs\Users\g\galoff\Desktop\ATS\DRAFT\RBS_Oxygen_Cu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cern.ch\dfs\Users\g\galoff\Desktop\ATS\DRAFT\RBS_Oxygen_Cu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cern.ch\dfs\Users\g\galoff\Desktop\ATS\DRAFT\RBS_Oxygen_Cu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cern.ch\dfs\Users\g\galoff\Desktop\ATS\DRAFT\RBS_Oxygen_Cu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97811747020007"/>
          <c:y val="6.6319626713327542E-2"/>
          <c:w val="0.56614152474257862"/>
          <c:h val="0.69094123651210371"/>
        </c:manualLayout>
      </c:layout>
      <c:scatterChart>
        <c:scatterStyle val="smoothMarker"/>
        <c:varyColors val="0"/>
        <c:ser>
          <c:idx val="0"/>
          <c:order val="0"/>
          <c:tx>
            <c:v>E-D__Cu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2700">
                <a:solidFill>
                  <a:schemeClr val="accent2"/>
                </a:solidFill>
              </a:ln>
              <a:effectLst/>
            </c:spPr>
          </c:marker>
          <c:xVal>
            <c:numRef>
              <c:f>Sheet1!$G$14:$G$21</c:f>
              <c:numCache>
                <c:formatCode>General</c:formatCode>
                <c:ptCount val="8"/>
                <c:pt idx="0">
                  <c:v>4</c:v>
                </c:pt>
                <c:pt idx="1">
                  <c:v>4.7</c:v>
                </c:pt>
                <c:pt idx="2">
                  <c:v>5</c:v>
                </c:pt>
                <c:pt idx="3">
                  <c:v>6.1</c:v>
                </c:pt>
                <c:pt idx="4">
                  <c:v>6.4</c:v>
                </c:pt>
                <c:pt idx="5">
                  <c:v>6.8</c:v>
                </c:pt>
                <c:pt idx="6">
                  <c:v>6.9</c:v>
                </c:pt>
                <c:pt idx="7">
                  <c:v>7</c:v>
                </c:pt>
              </c:numCache>
            </c:numRef>
          </c:xVal>
          <c:yVal>
            <c:numRef>
              <c:f>Sheet1!$D$14:$D$21</c:f>
              <c:numCache>
                <c:formatCode>General</c:formatCode>
                <c:ptCount val="8"/>
                <c:pt idx="0">
                  <c:v>10</c:v>
                </c:pt>
                <c:pt idx="1">
                  <c:v>20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  <c:pt idx="5">
                  <c:v>80</c:v>
                </c:pt>
                <c:pt idx="6">
                  <c:v>90</c:v>
                </c:pt>
                <c:pt idx="7">
                  <c:v>100</c:v>
                </c:pt>
              </c:numCache>
            </c:numRef>
          </c:yVal>
          <c:smooth val="1"/>
        </c:ser>
        <c:ser>
          <c:idx val="1"/>
          <c:order val="1"/>
          <c:tx>
            <c:v>E-D__Oxygen</c:v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xVal>
            <c:numRef>
              <c:f>Sheet1!$G$14:$G$21</c:f>
              <c:numCache>
                <c:formatCode>General</c:formatCode>
                <c:ptCount val="8"/>
                <c:pt idx="0">
                  <c:v>4</c:v>
                </c:pt>
                <c:pt idx="1">
                  <c:v>4.7</c:v>
                </c:pt>
                <c:pt idx="2">
                  <c:v>5</c:v>
                </c:pt>
                <c:pt idx="3">
                  <c:v>6.1</c:v>
                </c:pt>
                <c:pt idx="4">
                  <c:v>6.4</c:v>
                </c:pt>
                <c:pt idx="5">
                  <c:v>6.8</c:v>
                </c:pt>
                <c:pt idx="6">
                  <c:v>6.9</c:v>
                </c:pt>
                <c:pt idx="7">
                  <c:v>7</c:v>
                </c:pt>
              </c:numCache>
            </c:numRef>
          </c:xVal>
          <c:yVal>
            <c:numRef>
              <c:f>Sheet1!$E$14:$E$21</c:f>
              <c:numCache>
                <c:formatCode>General</c:formatCode>
                <c:ptCount val="8"/>
                <c:pt idx="0">
                  <c:v>90</c:v>
                </c:pt>
                <c:pt idx="1">
                  <c:v>80</c:v>
                </c:pt>
                <c:pt idx="2">
                  <c:v>60</c:v>
                </c:pt>
                <c:pt idx="3">
                  <c:v>50</c:v>
                </c:pt>
                <c:pt idx="4">
                  <c:v>40</c:v>
                </c:pt>
                <c:pt idx="5">
                  <c:v>20</c:v>
                </c:pt>
                <c:pt idx="6">
                  <c:v>10</c:v>
                </c:pt>
                <c:pt idx="7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007296"/>
        <c:axId val="148400000"/>
      </c:scatterChart>
      <c:valAx>
        <c:axId val="100007296"/>
        <c:scaling>
          <c:orientation val="minMax"/>
          <c:max val="7.2"/>
          <c:min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dirty="0" smtClean="0"/>
                  <a:t>Depth</a:t>
                </a:r>
                <a:r>
                  <a:rPr lang="en-GB" sz="1600" b="1" baseline="0" dirty="0" smtClean="0"/>
                  <a:t> </a:t>
                </a:r>
                <a:r>
                  <a:rPr lang="en-GB" sz="1600" b="1" baseline="0" dirty="0"/>
                  <a:t>in the cooper foil, </a:t>
                </a:r>
                <a:r>
                  <a:rPr lang="en-GB" sz="1600" b="1" baseline="0" dirty="0">
                    <a:sym typeface="Symbol" panose="05050102010706020507" pitchFamily="18" charset="2"/>
                  </a:rPr>
                  <a:t>m</a:t>
                </a:r>
                <a:endParaRPr lang="en-GB" sz="16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00000"/>
        <c:crosses val="autoZero"/>
        <c:crossBetween val="midCat"/>
      </c:valAx>
      <c:valAx>
        <c:axId val="1484000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baseline="0"/>
                  <a:t>Concentration of elements, %</a:t>
                </a:r>
                <a:endParaRPr lang="en-US" sz="14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007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252481134660554"/>
          <c:y val="0.26909667541557308"/>
          <c:w val="0.24471802789357225"/>
          <c:h val="0.276621463983668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00748111050548"/>
          <c:y val="4.7801108194808976E-2"/>
          <c:w val="0.56429419260260882"/>
          <c:h val="0.69094123651210337"/>
        </c:manualLayout>
      </c:layout>
      <c:scatterChart>
        <c:scatterStyle val="smoothMarker"/>
        <c:varyColors val="0"/>
        <c:ser>
          <c:idx val="0"/>
          <c:order val="0"/>
          <c:tx>
            <c:v>Ef__Cu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2700">
                <a:solidFill>
                  <a:schemeClr val="accent1"/>
                </a:solidFill>
              </a:ln>
              <a:effectLst/>
            </c:spPr>
          </c:marker>
          <c:xVal>
            <c:numRef>
              <c:f>Sheet1!$G$6:$G$10</c:f>
              <c:numCache>
                <c:formatCode>General</c:formatCode>
                <c:ptCount val="5"/>
                <c:pt idx="0">
                  <c:v>3.8</c:v>
                </c:pt>
                <c:pt idx="1">
                  <c:v>4.5</c:v>
                </c:pt>
                <c:pt idx="2">
                  <c:v>4.8</c:v>
                </c:pt>
                <c:pt idx="3">
                  <c:v>5.2</c:v>
                </c:pt>
                <c:pt idx="4">
                  <c:v>6</c:v>
                </c:pt>
              </c:numCache>
            </c:numRef>
          </c:xVal>
          <c:yVal>
            <c:numRef>
              <c:f>Sheet1!$D$6:$D$10</c:f>
              <c:numCache>
                <c:formatCode>General</c:formatCode>
                <c:ptCount val="5"/>
                <c:pt idx="0">
                  <c:v>10</c:v>
                </c:pt>
                <c:pt idx="1">
                  <c:v>33.300000000000004</c:v>
                </c:pt>
                <c:pt idx="2">
                  <c:v>50</c:v>
                </c:pt>
                <c:pt idx="3">
                  <c:v>66</c:v>
                </c:pt>
                <c:pt idx="4">
                  <c:v>100</c:v>
                </c:pt>
              </c:numCache>
            </c:numRef>
          </c:yVal>
          <c:smooth val="1"/>
        </c:ser>
        <c:ser>
          <c:idx val="1"/>
          <c:order val="1"/>
          <c:tx>
            <c:v>Ef_O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xVal>
            <c:numRef>
              <c:f>Sheet1!$G$6:$G$10</c:f>
              <c:numCache>
                <c:formatCode>General</c:formatCode>
                <c:ptCount val="5"/>
                <c:pt idx="0">
                  <c:v>3.8</c:v>
                </c:pt>
                <c:pt idx="1">
                  <c:v>4.5</c:v>
                </c:pt>
                <c:pt idx="2">
                  <c:v>4.8</c:v>
                </c:pt>
                <c:pt idx="3">
                  <c:v>5.2</c:v>
                </c:pt>
                <c:pt idx="4">
                  <c:v>6</c:v>
                </c:pt>
              </c:numCache>
            </c:numRef>
          </c:xVal>
          <c:yVal>
            <c:numRef>
              <c:f>Sheet1!$E$6:$E$10</c:f>
              <c:numCache>
                <c:formatCode>General</c:formatCode>
                <c:ptCount val="5"/>
                <c:pt idx="0">
                  <c:v>90</c:v>
                </c:pt>
                <c:pt idx="1">
                  <c:v>66.599999999999994</c:v>
                </c:pt>
                <c:pt idx="2">
                  <c:v>50</c:v>
                </c:pt>
                <c:pt idx="3">
                  <c:v>33.300000000000004</c:v>
                </c:pt>
                <c:pt idx="4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731008"/>
        <c:axId val="150770432"/>
      </c:scatterChart>
      <c:valAx>
        <c:axId val="150731008"/>
        <c:scaling>
          <c:orientation val="minMax"/>
          <c:min val="3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dirty="0" smtClean="0"/>
                  <a:t>Depth</a:t>
                </a:r>
                <a:r>
                  <a:rPr lang="en-GB" sz="1600" b="1" baseline="0" dirty="0" smtClean="0"/>
                  <a:t> </a:t>
                </a:r>
                <a:r>
                  <a:rPr lang="en-GB" sz="1600" b="1" baseline="0" dirty="0"/>
                  <a:t>in the cooper foil, </a:t>
                </a:r>
                <a:r>
                  <a:rPr lang="en-GB" sz="1600" b="1" baseline="0" dirty="0">
                    <a:sym typeface="Symbol" panose="05050102010706020507" pitchFamily="18" charset="2"/>
                  </a:rPr>
                  <a:t>m</a:t>
                </a:r>
                <a:endParaRPr lang="en-GB" sz="16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770432"/>
        <c:crosses val="autoZero"/>
        <c:crossBetween val="midCat"/>
      </c:valAx>
      <c:valAx>
        <c:axId val="15077043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baseline="0"/>
                  <a:t>Concentration of elements, %</a:t>
                </a:r>
                <a:endParaRPr lang="en-US" sz="14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7310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913221533288709"/>
          <c:y val="0.38192804024496974"/>
          <c:w val="0.19349755431496393"/>
          <c:h val="0.189847623213764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97811747020007"/>
          <c:y val="5.7060367454068298E-2"/>
          <c:w val="0.55118065331618882"/>
          <c:h val="0.69094123651210337"/>
        </c:manualLayout>
      </c:layout>
      <c:scatterChart>
        <c:scatterStyle val="smoothMarker"/>
        <c:varyColors val="0"/>
        <c:ser>
          <c:idx val="0"/>
          <c:order val="0"/>
          <c:tx>
            <c:v>E-H__Cu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Sheet1!$O$6:$O$10</c:f>
              <c:numCache>
                <c:formatCode>General</c:formatCode>
                <c:ptCount val="5"/>
                <c:pt idx="0">
                  <c:v>4.34</c:v>
                </c:pt>
                <c:pt idx="1">
                  <c:v>5.44</c:v>
                </c:pt>
                <c:pt idx="2">
                  <c:v>6.08</c:v>
                </c:pt>
                <c:pt idx="3">
                  <c:v>6.9300000000000024</c:v>
                </c:pt>
                <c:pt idx="4">
                  <c:v>8.5</c:v>
                </c:pt>
              </c:numCache>
            </c:numRef>
          </c:xVal>
          <c:yVal>
            <c:numRef>
              <c:f>Sheet1!$L$6:$L$10</c:f>
              <c:numCache>
                <c:formatCode>General</c:formatCode>
                <c:ptCount val="5"/>
                <c:pt idx="0">
                  <c:v>10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100</c:v>
                </c:pt>
              </c:numCache>
            </c:numRef>
          </c:yVal>
          <c:smooth val="1"/>
        </c:ser>
        <c:ser>
          <c:idx val="1"/>
          <c:order val="1"/>
          <c:tx>
            <c:v>E-H_Oxygen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xVal>
            <c:numRef>
              <c:f>Sheet1!$O$6:$O$10</c:f>
              <c:numCache>
                <c:formatCode>General</c:formatCode>
                <c:ptCount val="5"/>
                <c:pt idx="0">
                  <c:v>4.34</c:v>
                </c:pt>
                <c:pt idx="1">
                  <c:v>5.44</c:v>
                </c:pt>
                <c:pt idx="2">
                  <c:v>6.08</c:v>
                </c:pt>
                <c:pt idx="3">
                  <c:v>6.9300000000000024</c:v>
                </c:pt>
                <c:pt idx="4">
                  <c:v>8.5</c:v>
                </c:pt>
              </c:numCache>
            </c:numRef>
          </c:xVal>
          <c:yVal>
            <c:numRef>
              <c:f>Sheet1!$M$6:$M$10</c:f>
              <c:numCache>
                <c:formatCode>General</c:formatCode>
                <c:ptCount val="5"/>
                <c:pt idx="0">
                  <c:v>90</c:v>
                </c:pt>
                <c:pt idx="1">
                  <c:v>70</c:v>
                </c:pt>
                <c:pt idx="2">
                  <c:v>60</c:v>
                </c:pt>
                <c:pt idx="3">
                  <c:v>50</c:v>
                </c:pt>
                <c:pt idx="4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012480"/>
        <c:axId val="151014784"/>
      </c:scatterChart>
      <c:valAx>
        <c:axId val="151012480"/>
        <c:scaling>
          <c:orientation val="minMax"/>
          <c:min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dirty="0" smtClean="0"/>
                  <a:t>Depth</a:t>
                </a:r>
                <a:r>
                  <a:rPr lang="en-GB" sz="1600" b="1" baseline="0" dirty="0" smtClean="0"/>
                  <a:t> </a:t>
                </a:r>
                <a:r>
                  <a:rPr lang="en-GB" sz="1600" b="1" baseline="0" dirty="0"/>
                  <a:t>in the cooper foil, </a:t>
                </a:r>
                <a:r>
                  <a:rPr lang="en-GB" sz="1600" b="1" baseline="0" dirty="0">
                    <a:sym typeface="Symbol" panose="05050102010706020507" pitchFamily="18" charset="2"/>
                  </a:rPr>
                  <a:t>m</a:t>
                </a:r>
                <a:endParaRPr lang="en-GB" sz="16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014784"/>
        <c:crosses val="autoZero"/>
        <c:crossBetween val="midCat"/>
      </c:valAx>
      <c:valAx>
        <c:axId val="1510147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baseline="0"/>
                  <a:t>Concentration of elements, %</a:t>
                </a:r>
                <a:endParaRPr lang="en-US" sz="14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0124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014179089319744"/>
          <c:y val="0.32002260134149929"/>
          <c:w val="0.24158605569506375"/>
          <c:h val="0.225695538057742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80814162935539"/>
          <c:y val="7.0949256342957095E-2"/>
          <c:w val="0.56614152474257862"/>
          <c:h val="0.69094123651210337"/>
        </c:manualLayout>
      </c:layout>
      <c:scatterChart>
        <c:scatterStyle val="smoothMarker"/>
        <c:varyColors val="0"/>
        <c:ser>
          <c:idx val="0"/>
          <c:order val="0"/>
          <c:tx>
            <c:v>H___Cu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2700">
                <a:solidFill>
                  <a:schemeClr val="accent2"/>
                </a:solidFill>
              </a:ln>
              <a:effectLst/>
            </c:spPr>
          </c:marker>
          <c:xVal>
            <c:numRef>
              <c:f>Sheet1!$O$14:$O$19</c:f>
              <c:numCache>
                <c:formatCode>General</c:formatCode>
                <c:ptCount val="6"/>
                <c:pt idx="0">
                  <c:v>5.5</c:v>
                </c:pt>
                <c:pt idx="1">
                  <c:v>7</c:v>
                </c:pt>
                <c:pt idx="2">
                  <c:v>7.7</c:v>
                </c:pt>
                <c:pt idx="3">
                  <c:v>8.5</c:v>
                </c:pt>
                <c:pt idx="4">
                  <c:v>9.1</c:v>
                </c:pt>
                <c:pt idx="5">
                  <c:v>10</c:v>
                </c:pt>
              </c:numCache>
            </c:numRef>
          </c:xVal>
          <c:yVal>
            <c:numRef>
              <c:f>Sheet1!$L$14:$L$19</c:f>
              <c:numCache>
                <c:formatCode>General</c:formatCode>
                <c:ptCount val="6"/>
                <c:pt idx="0">
                  <c:v>10</c:v>
                </c:pt>
                <c:pt idx="1">
                  <c:v>20</c:v>
                </c:pt>
                <c:pt idx="2">
                  <c:v>50</c:v>
                </c:pt>
                <c:pt idx="3">
                  <c:v>70</c:v>
                </c:pt>
                <c:pt idx="4">
                  <c:v>80</c:v>
                </c:pt>
                <c:pt idx="5">
                  <c:v>100</c:v>
                </c:pt>
              </c:numCache>
            </c:numRef>
          </c:yVal>
          <c:smooth val="1"/>
        </c:ser>
        <c:ser>
          <c:idx val="1"/>
          <c:order val="1"/>
          <c:tx>
            <c:v>H___Oxygen</c:v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xVal>
            <c:numRef>
              <c:f>Sheet1!$O$14:$O$19</c:f>
              <c:numCache>
                <c:formatCode>General</c:formatCode>
                <c:ptCount val="6"/>
                <c:pt idx="0">
                  <c:v>5.5</c:v>
                </c:pt>
                <c:pt idx="1">
                  <c:v>7</c:v>
                </c:pt>
                <c:pt idx="2">
                  <c:v>7.7</c:v>
                </c:pt>
                <c:pt idx="3">
                  <c:v>8.5</c:v>
                </c:pt>
                <c:pt idx="4">
                  <c:v>9.1</c:v>
                </c:pt>
                <c:pt idx="5">
                  <c:v>10</c:v>
                </c:pt>
              </c:numCache>
            </c:numRef>
          </c:xVal>
          <c:yVal>
            <c:numRef>
              <c:f>Sheet1!$M$14:$M$19</c:f>
              <c:numCache>
                <c:formatCode>General</c:formatCode>
                <c:ptCount val="6"/>
                <c:pt idx="0">
                  <c:v>90</c:v>
                </c:pt>
                <c:pt idx="1">
                  <c:v>80</c:v>
                </c:pt>
                <c:pt idx="2">
                  <c:v>50</c:v>
                </c:pt>
                <c:pt idx="3">
                  <c:v>30</c:v>
                </c:pt>
                <c:pt idx="4">
                  <c:v>20</c:v>
                </c:pt>
                <c:pt idx="5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032192"/>
        <c:axId val="151034496"/>
      </c:scatterChart>
      <c:valAx>
        <c:axId val="151032192"/>
        <c:scaling>
          <c:orientation val="minMax"/>
          <c:max val="10.200000000000001"/>
          <c:min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dirty="0" smtClean="0"/>
                  <a:t>Depth</a:t>
                </a:r>
                <a:r>
                  <a:rPr lang="en-GB" sz="1600" b="1" baseline="0" dirty="0" smtClean="0"/>
                  <a:t> </a:t>
                </a:r>
                <a:r>
                  <a:rPr lang="en-GB" sz="1600" b="1" baseline="0" dirty="0"/>
                  <a:t>in the cooper foil, </a:t>
                </a:r>
                <a:r>
                  <a:rPr lang="en-GB" sz="1600" b="1" baseline="0" dirty="0">
                    <a:sym typeface="Symbol" panose="05050102010706020507" pitchFamily="18" charset="2"/>
                  </a:rPr>
                  <a:t>m</a:t>
                </a:r>
                <a:endParaRPr lang="en-GB" sz="16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034496"/>
        <c:crosses val="autoZero"/>
        <c:crossBetween val="midCat"/>
      </c:valAx>
      <c:valAx>
        <c:axId val="1510344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baseline="0"/>
                  <a:t>Concentration of elements, %</a:t>
                </a:r>
                <a:endParaRPr lang="en-US" sz="14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0321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51391076115489"/>
          <c:y val="0.31076334208223971"/>
          <c:w val="0.2421036488086048"/>
          <c:h val="0.258102945465150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8610A-B16E-42D6-97C4-98076A84327E}" type="datetimeFigureOut">
              <a:rPr lang="en-GB" smtClean="0"/>
              <a:pPr/>
              <a:t>13/12/2017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BDD15-5764-4EAD-85B6-51B24BDA2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0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BDD15-5764-4EAD-85B6-51B24BDA232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97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D830-AF86-4A79-B9A0-244B1EAA883B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384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88E60-91AD-4CB5-A47D-72B1E60B1033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66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F96C-C0DE-4CE0-9D0C-F888664302E6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40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81C3-58E6-42D7-807D-D60F7F1F2937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309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9271-41FB-41D7-B56A-3BAD384EEC25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19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0ABA-8843-4C9F-943C-59C8F127C970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836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BEF6-623F-4F6F-884B-226317B9B7E8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023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1BE4-3499-4388-AA22-939E628A48FD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53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A1E9-9287-4815-9DD6-DED887D17728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227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C5A8-1196-4A39-AE4B-3AEA32B004AF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94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589-7BCB-487A-A107-FE097F649FD0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17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AA68D-258E-429D-9D17-C7AF6E6B2044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58758-CFC7-4190-A18D-0C0E6BE4FC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12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7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40.jpeg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tiff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6285" y="1074861"/>
            <a:ext cx="9706099" cy="23876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Malter effect mechanism study in PNPI and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MEPhI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Sarov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779" y="4239712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GB" sz="3900" dirty="0" smtClean="0">
                <a:latin typeface="Arial" pitchFamily="34" charset="0"/>
                <a:cs typeface="Arial" pitchFamily="34" charset="0"/>
              </a:rPr>
              <a:t>G. Gavrilov, M. </a:t>
            </a:r>
            <a:r>
              <a:rPr lang="en-GB" sz="3900" dirty="0" err="1" smtClean="0">
                <a:latin typeface="Arial" pitchFamily="34" charset="0"/>
                <a:cs typeface="Arial" pitchFamily="34" charset="0"/>
              </a:rPr>
              <a:t>Buzoveria</a:t>
            </a:r>
            <a:endParaRPr lang="en-GB" sz="3900" dirty="0" smtClean="0">
              <a:latin typeface="Arial" pitchFamily="34" charset="0"/>
              <a:cs typeface="Arial" pitchFamily="34" charset="0"/>
            </a:endParaRPr>
          </a:p>
          <a:p>
            <a:endParaRPr lang="en-GB" dirty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28.11.2017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268F-36CA-4E72-9B4A-0590D7278D29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7" name="Picture 8" descr="&amp;Kcy;&amp;acy;&amp;rcy;&amp;tcy;&amp;icy;&amp;ncy;&amp;kcy;&amp;icy; &amp;pcy;&amp;ocy; &amp;zcy;&amp;acy;&amp;pcy;&amp;rcy;&amp;ocy;&amp;scy;&amp;ucy; &amp;ecy;&amp;mcy;&amp;bcy;&amp;lcy;&amp;iecy;&amp;mcy;&amp;acy;  &amp;Ncy;&amp;Icy;&amp;YAcy;&amp;Ucy; &amp;Mcy;&amp;Icy;&amp;F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0"/>
            <a:ext cx="8382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928" y="0"/>
            <a:ext cx="560516" cy="5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&amp;Kcy;&amp;acy;&amp;rcy;&amp;tcy;&amp;icy;&amp;ncy;&amp;kcy;&amp;icy; &amp;pcy;&amp;ocy; &amp;zcy;&amp;acy;&amp;pcy;&amp;rcy;&amp;ocy;&amp;scy;&amp;ucy; &amp;ecy;&amp;mcy;&amp;bcy;&amp;lcy;&amp;iecy;&amp;mcy;&amp;acy;  &amp;Ncy;&amp;Icy;&amp;TScy; &amp;Kcy;&amp;I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46265" cy="6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3965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81C3-58E6-42D7-807D-D60F7F1F2937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 smtClean="0"/>
              <a:t>G.Gavrilov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5" descr="ПИЯФ РА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0" y="151375"/>
            <a:ext cx="474835" cy="4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759086" y="1094041"/>
            <a:ext cx="8784976" cy="4665040"/>
          </a:xfrm>
          <a:gradFill>
            <a:gsLst>
              <a:gs pos="0">
                <a:schemeClr val="bg1"/>
              </a:gs>
              <a:gs pos="53000">
                <a:srgbClr val="D4DEFF"/>
              </a:gs>
              <a:gs pos="83000">
                <a:srgbClr val="D4DEFF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Second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aging test under </a:t>
            </a:r>
            <a:r>
              <a:rPr lang="en-GB" sz="2800" b="1" baseline="30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90</a:t>
            </a: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Sr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irradiation </a:t>
            </a:r>
            <a:r>
              <a:rPr lang="en-GB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was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performed with compact </a:t>
            </a: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CSC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prototype module fed by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36.6%Ar+61.75%CO</a:t>
            </a:r>
            <a:r>
              <a:rPr lang="en-US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+1.65%CF</a:t>
            </a:r>
            <a:r>
              <a:rPr lang="en-US" b="1" baseline="-25000" dirty="0" smtClean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gas mixture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0.39 </a:t>
            </a:r>
            <a:r>
              <a:rPr lang="en-GB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C/cm a</a:t>
            </a:r>
            <a:r>
              <a:rPr lang="en-GB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ccumulated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charge is obtained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Strip-to-strip resistance  dropped during the aging test from 2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10</a:t>
            </a:r>
            <a:r>
              <a:rPr lang="en-GB" sz="2800" b="1" baseline="30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13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 up to </a:t>
            </a:r>
            <a:r>
              <a:rPr lang="en-GB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1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10</a:t>
            </a:r>
            <a:r>
              <a:rPr lang="en-GB" b="1" baseline="30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11</a:t>
            </a:r>
            <a:r>
              <a:rPr lang="en-GB" sz="2800" b="1" baseline="30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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</a:t>
            </a:r>
            <a:r>
              <a:rPr lang="en-GB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At accumulated charge ~0.3 C/cm exceeding HL-LHC an appearance of </a:t>
            </a:r>
            <a:r>
              <a:rPr lang="en-GB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Malter</a:t>
            </a:r>
            <a:r>
              <a:rPr lang="en-GB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currents was observed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Dedicated studies of the cathode surface are ongoing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8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  <a:sym typeface="Symbol" panose="05050102010706020507" pitchFamily="18" charset="2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643087" y="382239"/>
            <a:ext cx="9144000" cy="663184"/>
          </a:xfr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Targeting aging tests in PNPI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1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45256" y="5662387"/>
            <a:ext cx="161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Irradiated zone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63119" y="142504"/>
            <a:ext cx="10612699" cy="504056"/>
          </a:xfrm>
          <a:prstGeom prst="rect">
            <a:avLst/>
          </a:prstGeom>
          <a:effectLst>
            <a:outerShdw blurRad="50800" dist="50800" dir="5400000" algn="ctr" rotWithShape="0">
              <a:srgbClr val="0070C0">
                <a:alpha val="25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70C0"/>
                </a:solidFill>
              </a:rPr>
              <a:t>Photos of the disassembled detector after accumulation </a:t>
            </a:r>
            <a:r>
              <a:rPr lang="en-US" sz="2000" b="1" dirty="0" smtClean="0">
                <a:solidFill>
                  <a:srgbClr val="0070C0"/>
                </a:solidFill>
              </a:rPr>
              <a:t>of Q= 0.39 C/cm aged with </a:t>
            </a:r>
            <a:r>
              <a:rPr lang="en-US" sz="2400" b="1" dirty="0" smtClean="0">
                <a:solidFill>
                  <a:srgbClr val="0070C0"/>
                </a:solidFill>
              </a:rPr>
              <a:t>36.6%Ar+61.75%CO</a:t>
            </a:r>
            <a:r>
              <a:rPr lang="en-US" sz="2400" b="1" baseline="-25000" dirty="0" smtClean="0">
                <a:solidFill>
                  <a:srgbClr val="0070C0"/>
                </a:solidFill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</a:rPr>
              <a:t>+1.65%</a:t>
            </a:r>
            <a:r>
              <a:rPr lang="ru-RU" sz="2400" b="1" dirty="0" smtClean="0">
                <a:solidFill>
                  <a:srgbClr val="0070C0"/>
                </a:solidFill>
              </a:rPr>
              <a:t>С</a:t>
            </a:r>
            <a:r>
              <a:rPr lang="en-US" sz="2400" b="1" dirty="0" smtClean="0">
                <a:solidFill>
                  <a:srgbClr val="0070C0"/>
                </a:solidFill>
              </a:rPr>
              <a:t>F</a:t>
            </a:r>
            <a:r>
              <a:rPr lang="ru-RU" sz="2400" b="1" baseline="-25000" dirty="0" smtClean="0">
                <a:solidFill>
                  <a:srgbClr val="0070C0"/>
                </a:solidFill>
              </a:rPr>
              <a:t>4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endParaRPr lang="ru-RU" sz="2400" b="1" baseline="-25000" dirty="0">
              <a:solidFill>
                <a:srgbClr val="0070C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6365" y="6450635"/>
            <a:ext cx="2743200" cy="365125"/>
          </a:xfrm>
        </p:spPr>
        <p:txBody>
          <a:bodyPr/>
          <a:lstStyle/>
          <a:p>
            <a:fld id="{F18FA083-0329-466C-8C6A-4D757CDD6D87}" type="datetime1">
              <a:rPr lang="en-GB" smtClean="0"/>
              <a:pPr/>
              <a:t>13/12/2017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61842"/>
            <a:ext cx="4114800" cy="365125"/>
          </a:xfrm>
        </p:spPr>
        <p:txBody>
          <a:bodyPr/>
          <a:lstStyle/>
          <a:p>
            <a:r>
              <a:rPr lang="en-GB" smtClean="0"/>
              <a:t>G.Gavrilov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62435" y="6317041"/>
            <a:ext cx="2743200" cy="365125"/>
          </a:xfrm>
        </p:spPr>
        <p:txBody>
          <a:bodyPr/>
          <a:lstStyle/>
          <a:p>
            <a:fld id="{0B19FAF5-97A3-467D-B3FE-D552CB774142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Овал 4"/>
          <p:cNvSpPr/>
          <p:nvPr/>
        </p:nvSpPr>
        <p:spPr>
          <a:xfrm rot="16200000">
            <a:off x="8126773" y="4447994"/>
            <a:ext cx="341610" cy="729714"/>
          </a:xfrm>
          <a:prstGeom prst="ellipse">
            <a:avLst/>
          </a:prstGeom>
          <a:solidFill>
            <a:srgbClr val="FFFF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626709" y="3886366"/>
            <a:ext cx="158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Irradiated spot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46" y="821471"/>
            <a:ext cx="4289258" cy="59477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61160" y="781772"/>
            <a:ext cx="190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Q= 0.39 C/cm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0002" y="6093876"/>
            <a:ext cx="225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Bottom 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cathode plane </a:t>
            </a:r>
            <a:endParaRPr lang="ru-RU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10001" y="5847053"/>
            <a:ext cx="225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Upper cathode plane </a:t>
            </a:r>
            <a:endParaRPr lang="ru-RU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109648" y="3738839"/>
            <a:ext cx="5833580" cy="2815531"/>
            <a:chOff x="6096000" y="3629657"/>
            <a:chExt cx="5833580" cy="281553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3629657"/>
              <a:ext cx="5833580" cy="2815531"/>
            </a:xfrm>
            <a:prstGeom prst="rect">
              <a:avLst/>
            </a:prstGeom>
          </p:spPr>
        </p:pic>
        <p:sp>
          <p:nvSpPr>
            <p:cNvPr id="25" name="Овал 4"/>
            <p:cNvSpPr/>
            <p:nvPr/>
          </p:nvSpPr>
          <p:spPr>
            <a:xfrm rot="16200000">
              <a:off x="8700802" y="4253746"/>
              <a:ext cx="288808" cy="739042"/>
            </a:xfrm>
            <a:prstGeom prst="ellipse">
              <a:avLst/>
            </a:prstGeom>
            <a:solidFill>
              <a:srgbClr val="FFFF00">
                <a:alpha val="1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" name="Picture 5" descr="ПИЯФ Р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30" y="66474"/>
            <a:ext cx="474835" cy="4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02137" y="1100277"/>
            <a:ext cx="24947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02060"/>
                </a:solidFill>
              </a:rPr>
              <a:t>Damaged zone is just </a:t>
            </a:r>
            <a:endParaRPr lang="en-GB" dirty="0" smtClean="0">
              <a:solidFill>
                <a:srgbClr val="002060"/>
              </a:solidFill>
            </a:endParaRPr>
          </a:p>
          <a:p>
            <a:pPr algn="just"/>
            <a:r>
              <a:rPr lang="en-GB" dirty="0" smtClean="0">
                <a:solidFill>
                  <a:srgbClr val="002060"/>
                </a:solidFill>
              </a:rPr>
              <a:t>few </a:t>
            </a:r>
            <a:r>
              <a:rPr lang="en-GB" dirty="0">
                <a:solidFill>
                  <a:srgbClr val="002060"/>
                </a:solidFill>
              </a:rPr>
              <a:t>times bigger </a:t>
            </a:r>
            <a:endParaRPr lang="en-GB" dirty="0" smtClean="0">
              <a:solidFill>
                <a:srgbClr val="002060"/>
              </a:solidFill>
            </a:endParaRPr>
          </a:p>
          <a:p>
            <a:pPr algn="just"/>
            <a:r>
              <a:rPr lang="en-GB" dirty="0" smtClean="0">
                <a:solidFill>
                  <a:srgbClr val="002060"/>
                </a:solidFill>
              </a:rPr>
              <a:t>of </a:t>
            </a:r>
            <a:r>
              <a:rPr lang="en-GB" dirty="0">
                <a:solidFill>
                  <a:srgbClr val="002060"/>
                </a:solidFill>
              </a:rPr>
              <a:t>irradiated spot 8 cm</a:t>
            </a:r>
            <a:r>
              <a:rPr lang="en-GB" baseline="30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1876" y="2712277"/>
            <a:ext cx="2565778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solidFill>
                  <a:srgbClr val="C00000"/>
                </a:solidFill>
              </a:rPr>
              <a:t>Malter</a:t>
            </a:r>
            <a:r>
              <a:rPr lang="en-GB" b="1" dirty="0" smtClean="0">
                <a:solidFill>
                  <a:srgbClr val="C00000"/>
                </a:solidFill>
              </a:rPr>
              <a:t> current ~100 </a:t>
            </a:r>
            <a:r>
              <a:rPr lang="en-GB" b="1" dirty="0" smtClean="0">
                <a:solidFill>
                  <a:srgbClr val="C00000"/>
                </a:solidFill>
                <a:sym typeface="Symbol"/>
              </a:rPr>
              <a:t></a:t>
            </a:r>
            <a:r>
              <a:rPr lang="en-GB" b="1" dirty="0" smtClean="0">
                <a:solidFill>
                  <a:srgbClr val="C00000"/>
                </a:solidFill>
              </a:rPr>
              <a:t>A was obtained at the end of the tests </a:t>
            </a:r>
            <a:r>
              <a:rPr lang="ru-RU" b="1" dirty="0" smtClean="0">
                <a:solidFill>
                  <a:srgbClr val="C00000"/>
                </a:solidFill>
              </a:rPr>
              <a:t>!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1" name="Овал 4"/>
          <p:cNvSpPr/>
          <p:nvPr/>
        </p:nvSpPr>
        <p:spPr>
          <a:xfrm rot="16200000">
            <a:off x="8705849" y="1883633"/>
            <a:ext cx="278716" cy="628008"/>
          </a:xfrm>
          <a:prstGeom prst="ellipse">
            <a:avLst/>
          </a:prstGeom>
          <a:solidFill>
            <a:srgbClr val="FFFF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6710" y="805998"/>
            <a:ext cx="5001174" cy="287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4487" y="0"/>
            <a:ext cx="9144000" cy="47783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GB" sz="2800" b="1" dirty="0" smtClean="0">
                <a:latin typeface="Calibri" panose="020F0502020204030204" pitchFamily="34" charset="0"/>
              </a:rPr>
              <a:t>Study of </a:t>
            </a:r>
            <a:r>
              <a:rPr lang="en-GB" sz="2800" b="1" dirty="0" err="1" smtClean="0">
                <a:latin typeface="Calibri" panose="020F0502020204030204" pitchFamily="34" charset="0"/>
              </a:rPr>
              <a:t>Malter</a:t>
            </a:r>
            <a:r>
              <a:rPr lang="en-GB" sz="2800" b="1" dirty="0" smtClean="0">
                <a:latin typeface="Calibri" panose="020F0502020204030204" pitchFamily="34" charset="0"/>
              </a:rPr>
              <a:t> effect appearance mechanism </a:t>
            </a:r>
            <a:endParaRPr lang="en-GB" sz="2800" b="1" dirty="0">
              <a:latin typeface="Calibri" panose="020F0502020204030204" pitchFamily="34" charset="0"/>
            </a:endParaRPr>
          </a:p>
        </p:txBody>
      </p:sp>
      <p:pic>
        <p:nvPicPr>
          <p:cNvPr id="4" name="Picture 5" descr="ПИЯФ РА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18" y="8061"/>
            <a:ext cx="474835" cy="4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7533" y="614313"/>
            <a:ext cx="4014467" cy="35055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18028" y="4057667"/>
            <a:ext cx="4373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Positive ions current and polarised polymers flow is S2/S1 times bigger on the peaks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603" y="692176"/>
            <a:ext cx="835243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Due to irradiation, the copper foil on the cathode </a:t>
            </a:r>
            <a:r>
              <a:rPr lang="en-GB" sz="2400" dirty="0" smtClean="0"/>
              <a:t>oxidizes and </a:t>
            </a:r>
            <a:r>
              <a:rPr lang="en-GB" sz="2400" dirty="0"/>
              <a:t>becomes uneven and rough covering the area bigger of the irradiated </a:t>
            </a:r>
            <a:r>
              <a:rPr lang="en-GB" sz="2400" dirty="0" smtClean="0"/>
              <a:t>zone: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 smtClean="0"/>
              <a:t>For the test with 10%CF</a:t>
            </a:r>
            <a:r>
              <a:rPr lang="en-GB" sz="2000" baseline="-25000" dirty="0" smtClean="0"/>
              <a:t>4</a:t>
            </a:r>
            <a:r>
              <a:rPr lang="en-GB" sz="2000" dirty="0" smtClean="0"/>
              <a:t> (</a:t>
            </a:r>
            <a:r>
              <a:rPr lang="en-GB" sz="2000" dirty="0" err="1" smtClean="0"/>
              <a:t>Q</a:t>
            </a:r>
            <a:r>
              <a:rPr lang="en-GB" sz="2000" baseline="-25000" dirty="0" err="1" smtClean="0"/>
              <a:t>total</a:t>
            </a:r>
            <a:r>
              <a:rPr lang="en-GB" sz="2000" dirty="0" smtClean="0"/>
              <a:t> </a:t>
            </a:r>
            <a:r>
              <a:rPr lang="en-GB" sz="2000" dirty="0" smtClean="0">
                <a:sym typeface="Symbol" panose="05050102010706020507" pitchFamily="18" charset="2"/>
              </a:rPr>
              <a:t></a:t>
            </a:r>
            <a:r>
              <a:rPr lang="en-GB" sz="2000" dirty="0" smtClean="0"/>
              <a:t> 27 C) the damaged (or oxidized) area is 580 cm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 that is ~100 times bigger of the irradiated zone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 smtClean="0"/>
              <a:t>For </a:t>
            </a:r>
            <a:r>
              <a:rPr lang="en-GB" sz="2000" dirty="0"/>
              <a:t>the test with </a:t>
            </a:r>
            <a:r>
              <a:rPr lang="en-GB" sz="2000" dirty="0" smtClean="0"/>
              <a:t>1.6%CF</a:t>
            </a:r>
            <a:r>
              <a:rPr lang="en-GB" sz="2000" baseline="-25000" dirty="0" smtClean="0"/>
              <a:t>4</a:t>
            </a:r>
            <a:r>
              <a:rPr lang="en-GB" sz="2000" dirty="0" smtClean="0"/>
              <a:t> </a:t>
            </a:r>
            <a:r>
              <a:rPr lang="en-GB" sz="2000" dirty="0"/>
              <a:t>(</a:t>
            </a:r>
            <a:r>
              <a:rPr lang="en-GB" sz="2000" dirty="0" err="1"/>
              <a:t>Q</a:t>
            </a:r>
            <a:r>
              <a:rPr lang="en-GB" sz="2000" baseline="-25000" dirty="0" err="1"/>
              <a:t>total</a:t>
            </a:r>
            <a:r>
              <a:rPr lang="en-GB" sz="2000" dirty="0"/>
              <a:t> </a:t>
            </a:r>
            <a:r>
              <a:rPr lang="en-GB" sz="2000" dirty="0" smtClean="0">
                <a:sym typeface="Symbol" panose="05050102010706020507" pitchFamily="18" charset="2"/>
              </a:rPr>
              <a:t></a:t>
            </a:r>
            <a:r>
              <a:rPr lang="en-GB" sz="2000" dirty="0" smtClean="0"/>
              <a:t> 10 </a:t>
            </a:r>
            <a:r>
              <a:rPr lang="en-GB" sz="2000" dirty="0"/>
              <a:t>C) the damaged (or oxidized) area is </a:t>
            </a:r>
            <a:r>
              <a:rPr lang="en-GB" sz="2000" dirty="0" smtClean="0"/>
              <a:t>56 </a:t>
            </a:r>
            <a:r>
              <a:rPr lang="en-GB" sz="2000" dirty="0"/>
              <a:t>cm</a:t>
            </a:r>
            <a:r>
              <a:rPr lang="en-GB" sz="2000" baseline="30000" dirty="0"/>
              <a:t>2</a:t>
            </a:r>
            <a:r>
              <a:rPr lang="en-GB" sz="2000" dirty="0"/>
              <a:t> </a:t>
            </a:r>
            <a:r>
              <a:rPr lang="en-GB" sz="2000" dirty="0" smtClean="0"/>
              <a:t>~</a:t>
            </a:r>
            <a:r>
              <a:rPr lang="en-GB" sz="2000" dirty="0"/>
              <a:t> </a:t>
            </a:r>
            <a:r>
              <a:rPr lang="en-GB" sz="2000" dirty="0" smtClean="0"/>
              <a:t>7 </a:t>
            </a:r>
            <a:r>
              <a:rPr lang="en-GB" sz="2000" dirty="0"/>
              <a:t>times bigger of the irradiated </a:t>
            </a:r>
            <a:r>
              <a:rPr lang="en-GB" sz="2000" dirty="0" smtClean="0"/>
              <a:t>zone</a:t>
            </a:r>
          </a:p>
          <a:p>
            <a:endParaRPr lang="en-GB" sz="2000" dirty="0" smtClean="0"/>
          </a:p>
          <a:p>
            <a:r>
              <a:rPr lang="en-GB" sz="2400" dirty="0" smtClean="0"/>
              <a:t>To extrapolate the cathode foil damage after CSC prototype aging tests on “uniformly” irradiated CSC modules the samples from </a:t>
            </a:r>
          </a:p>
          <a:p>
            <a:r>
              <a:rPr lang="en-GB" sz="2400" dirty="0" smtClean="0"/>
              <a:t>not irradiated zone have to be considered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05914" y="4713620"/>
            <a:ext cx="5386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Ions current density through the peak is</a:t>
            </a:r>
          </a:p>
          <a:p>
            <a:r>
              <a:rPr lang="en-GB" dirty="0"/>
              <a:t>j</a:t>
            </a:r>
            <a:r>
              <a:rPr lang="en-GB" dirty="0" smtClean="0"/>
              <a:t> = </a:t>
            </a:r>
            <a:r>
              <a:rPr lang="en-GB" dirty="0" err="1" smtClean="0"/>
              <a:t>j</a:t>
            </a:r>
            <a:r>
              <a:rPr lang="en-GB" baseline="-25000" dirty="0" err="1" smtClean="0"/>
              <a:t>i</a:t>
            </a:r>
            <a:r>
              <a:rPr lang="en-GB" baseline="-25000" dirty="0" smtClean="0"/>
              <a:t> </a:t>
            </a:r>
            <a:r>
              <a:rPr lang="en-GB" dirty="0" smtClean="0"/>
              <a:t>× S/</a:t>
            </a:r>
            <a:r>
              <a:rPr lang="en-GB" dirty="0" smtClean="0">
                <a:sym typeface="Symbol" panose="05050102010706020507" pitchFamily="18" charset="2"/>
              </a:rPr>
              <a:t></a:t>
            </a:r>
            <a:r>
              <a:rPr lang="en-GB" dirty="0" smtClean="0">
                <a:latin typeface="Calibri" panose="020F0502020204030204" pitchFamily="34" charset="0"/>
              </a:rPr>
              <a:t>r</a:t>
            </a:r>
            <a:r>
              <a:rPr lang="en-GB" baseline="30000" dirty="0" smtClean="0">
                <a:latin typeface="Calibri" panose="020F0502020204030204" pitchFamily="34" charset="0"/>
              </a:rPr>
              <a:t>2 </a:t>
            </a:r>
            <a:r>
              <a:rPr lang="en-GB" dirty="0" smtClean="0">
                <a:latin typeface="Calibri" panose="020F0502020204030204" pitchFamily="34" charset="0"/>
              </a:rPr>
              <a:t>,</a:t>
            </a:r>
            <a:r>
              <a:rPr lang="en-GB" baseline="30000" dirty="0" smtClean="0">
                <a:latin typeface="Calibri" panose="020F0502020204030204" pitchFamily="34" charset="0"/>
              </a:rPr>
              <a:t> 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S- peak surface area, r – peak radii, </a:t>
            </a:r>
            <a:r>
              <a:rPr lang="en-GB" dirty="0" err="1" smtClean="0"/>
              <a:t>j</a:t>
            </a:r>
            <a:r>
              <a:rPr lang="en-GB" baseline="-25000" dirty="0" err="1" smtClean="0"/>
              <a:t>i</a:t>
            </a:r>
            <a:r>
              <a:rPr lang="en-GB" baseline="-25000" dirty="0" smtClean="0"/>
              <a:t>  </a:t>
            </a:r>
            <a:r>
              <a:rPr lang="en-GB" dirty="0" smtClean="0"/>
              <a:t>- ions flux density.</a:t>
            </a:r>
          </a:p>
          <a:p>
            <a:r>
              <a:rPr lang="en-GB" dirty="0" smtClean="0"/>
              <a:t>  </a:t>
            </a:r>
          </a:p>
          <a:p>
            <a:r>
              <a:rPr lang="en-GB" dirty="0" smtClean="0"/>
              <a:t>For cylinder peak </a:t>
            </a:r>
            <a:r>
              <a:rPr lang="en-GB" dirty="0"/>
              <a:t>j = </a:t>
            </a:r>
            <a:r>
              <a:rPr lang="en-GB" dirty="0" err="1"/>
              <a:t>j</a:t>
            </a:r>
            <a:r>
              <a:rPr lang="en-GB" baseline="-25000" dirty="0" err="1"/>
              <a:t>i</a:t>
            </a:r>
            <a:r>
              <a:rPr lang="en-GB" baseline="-25000" dirty="0"/>
              <a:t> </a:t>
            </a:r>
            <a:r>
              <a:rPr lang="en-GB" dirty="0"/>
              <a:t>× </a:t>
            </a:r>
            <a:r>
              <a:rPr lang="en-GB" dirty="0" smtClean="0"/>
              <a:t>2h/r (h – height)</a:t>
            </a:r>
          </a:p>
          <a:p>
            <a:r>
              <a:rPr lang="en-GB" dirty="0" smtClean="0"/>
              <a:t>For conical  </a:t>
            </a:r>
            <a:r>
              <a:rPr lang="en-GB" dirty="0"/>
              <a:t>j = </a:t>
            </a:r>
            <a:r>
              <a:rPr lang="en-GB" dirty="0" err="1"/>
              <a:t>j</a:t>
            </a:r>
            <a:r>
              <a:rPr lang="en-GB" baseline="-25000" dirty="0" err="1"/>
              <a:t>i</a:t>
            </a:r>
            <a:r>
              <a:rPr lang="en-GB" baseline="-25000" dirty="0"/>
              <a:t> </a:t>
            </a:r>
            <a:r>
              <a:rPr lang="en-GB" dirty="0"/>
              <a:t>× </a:t>
            </a:r>
            <a:r>
              <a:rPr lang="en-GB" dirty="0" smtClean="0">
                <a:latin typeface="Calibri" panose="020F0502020204030204" pitchFamily="34" charset="0"/>
              </a:rPr>
              <a:t>ℓ</a:t>
            </a:r>
            <a:r>
              <a:rPr lang="en-GB" dirty="0" smtClean="0"/>
              <a:t>/r  (</a:t>
            </a:r>
            <a:r>
              <a:rPr lang="en-GB" dirty="0" smtClean="0">
                <a:latin typeface="Calibri" panose="020F0502020204030204" pitchFamily="34" charset="0"/>
              </a:rPr>
              <a:t>ℓ - length of slope)</a:t>
            </a:r>
            <a:endParaRPr lang="en-GB" dirty="0"/>
          </a:p>
          <a:p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9558-F903-4477-AD29-5A5D7A1C9972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 smtClean="0"/>
              <a:t>G.Gavrilov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6412" y="1"/>
            <a:ext cx="9824211" cy="68579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69652" y="0"/>
            <a:ext cx="9618835" cy="477837"/>
            <a:chOff x="969652" y="0"/>
            <a:chExt cx="9618835" cy="477837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444487" y="0"/>
              <a:ext cx="9144000" cy="4778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800" b="1" dirty="0" smtClean="0">
                  <a:latin typeface="Calibri" panose="020F0502020204030204" pitchFamily="34" charset="0"/>
                </a:rPr>
                <a:t>Study of </a:t>
              </a:r>
              <a:r>
                <a:rPr lang="en-GB" sz="2800" b="1" dirty="0" err="1" smtClean="0">
                  <a:latin typeface="Calibri" panose="020F0502020204030204" pitchFamily="34" charset="0"/>
                </a:rPr>
                <a:t>Malter</a:t>
              </a:r>
              <a:r>
                <a:rPr lang="en-GB" sz="2800" b="1" dirty="0" smtClean="0">
                  <a:latin typeface="Calibri" panose="020F0502020204030204" pitchFamily="34" charset="0"/>
                </a:rPr>
                <a:t> effect appearance mechanism </a:t>
              </a:r>
              <a:endParaRPr lang="en-GB" sz="2800" b="1" dirty="0">
                <a:latin typeface="Calibri" panose="020F0502020204030204" pitchFamily="34" charset="0"/>
              </a:endParaRPr>
            </a:p>
          </p:txBody>
        </p:sp>
        <p:pic>
          <p:nvPicPr>
            <p:cNvPr id="6" name="Picture 5" descr="ПИЯФ РАН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652" y="0"/>
              <a:ext cx="474835" cy="469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C665A-E41A-4A10-A06C-59B3F312D0F0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46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524000" y="49245"/>
            <a:ext cx="9144000" cy="535531"/>
          </a:xfrm>
          <a:prstGeom prst="rect">
            <a:avLst/>
          </a:prstGeom>
          <a:gradFill>
            <a:gsLst>
              <a:gs pos="0">
                <a:srgbClr val="5E9EFF"/>
              </a:gs>
              <a:gs pos="10000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 w="6350" h="635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i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GB" sz="3200" i="1" dirty="0">
                <a:solidFill>
                  <a:schemeClr val="accent1">
                    <a:lumMod val="75000"/>
                  </a:schemeClr>
                </a:solidFill>
              </a:rPr>
              <a:t>CSC CMS prototype longevity test in PNPI </a:t>
            </a: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DEE4-F084-42AF-A7D1-B2F68C23E041}" type="datetime1">
              <a:rPr lang="en-US" smtClean="0"/>
              <a:pPr/>
              <a:t>12/13/2017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9FAF5-97A3-467D-B3FE-D552CB774142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6" name="Picture 5" descr="ПИЯФ РА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78109"/>
            <a:ext cx="474835" cy="4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52384" y="623731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639704"/>
            <a:ext cx="5760640" cy="77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84770" y="4093869"/>
            <a:ext cx="599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505" y="3754172"/>
            <a:ext cx="3930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EDS </a:t>
            </a:r>
            <a:r>
              <a:rPr lang="en-GB" sz="1600" dirty="0"/>
              <a:t>mapping and SEM image of sample E small FIB cross section – zoomed 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435067"/>
            <a:ext cx="445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FIB cross section – 5 </a:t>
            </a:r>
            <a:r>
              <a:rPr lang="en-GB" sz="1600" dirty="0" err="1"/>
              <a:t>μm</a:t>
            </a:r>
            <a:r>
              <a:rPr lang="en-GB" sz="1600" dirty="0"/>
              <a:t> depth milling of sample E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773389" y="4273698"/>
            <a:ext cx="2550292" cy="2081373"/>
            <a:chOff x="667921" y="4260050"/>
            <a:chExt cx="2550292" cy="2081373"/>
          </a:xfrm>
        </p:grpSpPr>
        <p:pic>
          <p:nvPicPr>
            <p:cNvPr id="10" name="Picture 9" descr="\\cern.ch\dfs\Departments\EN\Groups\MME\MM\Metallurgy\activité microscopie\2016\Alexander_Lunt_on-going\270916_KKvzentsova_CuO_Cathode\EDX\Specimen FIB Zoom 1\O Kα1.bmp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921" y="4260050"/>
              <a:ext cx="2550292" cy="2081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695699" y="4334494"/>
              <a:ext cx="5106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O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49" y="1375385"/>
            <a:ext cx="6988734" cy="530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3" descr="\\cern.ch\dfs\Departments\EN\Groups\MME\MM\Metallurgy\activité microscopie\2016\Alexander_Lunt_on-going\270916_KKvzentsova_CuO_Cathode\EDX\Specimen FIB Zoom 1\Zoom 1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77" y="4299043"/>
            <a:ext cx="1821897" cy="152855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32000" sy="32000" algn="ctr" rotWithShape="0">
              <a:schemeClr val="bg1">
                <a:alpha val="92000"/>
              </a:schemeClr>
            </a:outerShdw>
          </a:effectLst>
        </p:spPr>
      </p:pic>
      <p:pic>
        <p:nvPicPr>
          <p:cNvPr id="9" name="Picture 8" descr="\\cern.ch\dfs\Departments\EN\Groups\MME\MM\Metallurgy\activité microscopie\2016\Alexander_Lunt_on-going\270916_KKvzentsova_CuO_Cathode\EDX\Specimen FIB\Specimen FIB.t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1" y="1705970"/>
            <a:ext cx="2702256" cy="2019869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2562446" y="6273208"/>
            <a:ext cx="17012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EDS – Energy Dispersive X-ray spectroscopy</a:t>
            </a:r>
            <a:endParaRPr lang="ru-RU" sz="1000" dirty="0" smtClean="0"/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179135" y="1765005"/>
            <a:ext cx="105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FIB – Focused Ion Beam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8974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A75D-8F9D-4EE2-8712-4086DDFEC070}" type="datetime1">
              <a:rPr lang="en-US" smtClean="0"/>
              <a:pPr/>
              <a:t>12/13/2017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G.Gavrilov, PNPI, Gatchina, RF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9FAF5-97A3-467D-B3FE-D552CB774142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8" name="Title 4"/>
          <p:cNvSpPr txBox="1">
            <a:spLocks noGrp="1"/>
          </p:cNvSpPr>
          <p:nvPr>
            <p:ph type="title"/>
          </p:nvPr>
        </p:nvSpPr>
        <p:spPr>
          <a:xfrm>
            <a:off x="1524000" y="49245"/>
            <a:ext cx="9144000" cy="535531"/>
          </a:xfrm>
          <a:prstGeom prst="rect">
            <a:avLst/>
          </a:prstGeom>
          <a:gradFill>
            <a:gsLst>
              <a:gs pos="0">
                <a:srgbClr val="5E9EFF"/>
              </a:gs>
              <a:gs pos="10000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 w="6350" h="635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i="1" dirty="0">
                <a:solidFill>
                  <a:schemeClr val="accent1">
                    <a:lumMod val="75000"/>
                  </a:schemeClr>
                </a:solidFill>
              </a:rPr>
              <a:t>CSC CMS prototype longevity test in PNPI </a:t>
            </a: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5" descr="ПИЯФ РА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853"/>
            <a:ext cx="474835" cy="4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44" y="616550"/>
            <a:ext cx="7911204" cy="581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72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2600" y="152175"/>
            <a:ext cx="9618835" cy="570728"/>
            <a:chOff x="1467347" y="-92891"/>
            <a:chExt cx="9618835" cy="570728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467347" y="-92891"/>
              <a:ext cx="9144000" cy="4778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800" b="1" dirty="0" smtClean="0">
                  <a:latin typeface="Calibri" panose="020F0502020204030204" pitchFamily="34" charset="0"/>
                </a:rPr>
                <a:t>Study of </a:t>
              </a:r>
              <a:r>
                <a:rPr lang="en-GB" sz="2800" b="1" dirty="0" err="1" smtClean="0">
                  <a:latin typeface="Calibri" panose="020F0502020204030204" pitchFamily="34" charset="0"/>
                </a:rPr>
                <a:t>Malter</a:t>
              </a:r>
              <a:r>
                <a:rPr lang="en-GB" sz="2800" b="1" dirty="0" smtClean="0">
                  <a:latin typeface="Calibri" panose="020F0502020204030204" pitchFamily="34" charset="0"/>
                </a:rPr>
                <a:t> effect appearance mechanism </a:t>
              </a:r>
              <a:endParaRPr lang="en-GB" sz="2800" b="1" dirty="0">
                <a:latin typeface="Calibri" panose="020F0502020204030204" pitchFamily="34" charset="0"/>
              </a:endParaRPr>
            </a:p>
          </p:txBody>
        </p:sp>
        <p:pic>
          <p:nvPicPr>
            <p:cNvPr id="6" name="Picture 5" descr="ПИЯФ РАН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1347" y="8061"/>
              <a:ext cx="474835" cy="469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&amp;Kcy;&amp;acy;&amp;rcy;&amp;tcy;&amp;icy;&amp;ncy;&amp;kcy;&amp;icy; &amp;pcy;&amp;ocy; &amp;zcy;&amp;acy;&amp;pcy;&amp;rcy;&amp;ocy;&amp;scy;&amp;ucy; &amp;ecy;&amp;mcy;&amp;bcy;&amp;lcy;&amp;iecy;&amp;mcy;&amp;acy;  &amp;Ncy;&amp;Icy;&amp;YAcy;&amp;Ucy; &amp;Mcy;&amp;Icy;&amp;Fcy;&amp;I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" y="0"/>
            <a:ext cx="875358" cy="91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11612" y="929640"/>
            <a:ext cx="104298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 </a:t>
            </a:r>
            <a:r>
              <a:rPr lang="en-GB" sz="2400" b="1" dirty="0"/>
              <a:t>physicists from National Research Nuclear University </a:t>
            </a:r>
            <a:r>
              <a:rPr lang="en-GB" sz="2400" b="1" dirty="0" err="1"/>
              <a:t>MEPhI</a:t>
            </a:r>
            <a:r>
              <a:rPr lang="en-GB" sz="2400" b="1" dirty="0"/>
              <a:t> ( </a:t>
            </a:r>
            <a:r>
              <a:rPr lang="en-GB" sz="2400" b="1" dirty="0" err="1"/>
              <a:t>Sarov</a:t>
            </a:r>
            <a:r>
              <a:rPr lang="en-GB" sz="2400" b="1" dirty="0"/>
              <a:t>)  took participation i</a:t>
            </a:r>
            <a:r>
              <a:rPr lang="en-GB" sz="2400" b="1" dirty="0" smtClean="0"/>
              <a:t>n </a:t>
            </a:r>
            <a:r>
              <a:rPr lang="en-GB" sz="2400" b="1" dirty="0"/>
              <a:t>the study of the samples from the aged CSC </a:t>
            </a:r>
            <a:r>
              <a:rPr lang="en-GB" sz="2400" b="1" dirty="0" smtClean="0"/>
              <a:t>Prototype, too …</a:t>
            </a:r>
          </a:p>
          <a:p>
            <a:endParaRPr lang="en-GB" sz="2000" dirty="0" smtClean="0"/>
          </a:p>
          <a:p>
            <a:r>
              <a:rPr lang="en-GB" sz="2000" dirty="0" smtClean="0"/>
              <a:t>Cathode FR4 samples from the points E-D, E-D, H, </a:t>
            </a:r>
            <a:r>
              <a:rPr lang="en-GB" sz="2000" dirty="0" err="1" smtClean="0"/>
              <a:t>E</a:t>
            </a:r>
            <a:r>
              <a:rPr lang="en-GB" sz="2000" baseline="30000" dirty="0" err="1" smtClean="0"/>
              <a:t>f</a:t>
            </a:r>
            <a:r>
              <a:rPr lang="en-GB" sz="2000" dirty="0" smtClean="0"/>
              <a:t>  were analysed with 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Atomic Force Microscope </a:t>
            </a:r>
            <a:r>
              <a:rPr lang="en-GB" sz="2000" dirty="0" smtClean="0"/>
              <a:t>microscopy with “Solver Next”;</a:t>
            </a:r>
          </a:p>
          <a:p>
            <a:pPr marL="342900" indent="-342900">
              <a:buFontTx/>
              <a:buChar char="-"/>
            </a:pPr>
            <a:r>
              <a:rPr lang="en-GB" altLang="en-US" sz="2000" dirty="0"/>
              <a:t>Nuclear scanning </a:t>
            </a:r>
            <a:r>
              <a:rPr lang="en-GB" altLang="en-US" sz="2000" dirty="0" smtClean="0"/>
              <a:t>microprobe analysis.</a:t>
            </a:r>
            <a:endParaRPr lang="en-GB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784" y="3136010"/>
            <a:ext cx="4553651" cy="325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44100" y="3107715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 dirty="0">
                <a:solidFill>
                  <a:srgbClr val="000000"/>
                </a:solidFill>
              </a:rPr>
              <a:t>«</a:t>
            </a:r>
            <a:r>
              <a:rPr lang="en-US" altLang="en-US" b="1" dirty="0">
                <a:solidFill>
                  <a:srgbClr val="000000"/>
                </a:solidFill>
              </a:rPr>
              <a:t>Solver Next</a:t>
            </a:r>
            <a:r>
              <a:rPr lang="ru-RU" altLang="en-US" b="1" dirty="0" smtClean="0">
                <a:solidFill>
                  <a:srgbClr val="000000"/>
                </a:solidFill>
              </a:rPr>
              <a:t>»</a:t>
            </a:r>
            <a:r>
              <a:rPr lang="en-GB" altLang="en-US" b="1" dirty="0" smtClean="0">
                <a:solidFill>
                  <a:srgbClr val="000000"/>
                </a:solidFill>
              </a:rPr>
              <a:t> 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748888" y="3420180"/>
            <a:ext cx="5312765" cy="2956834"/>
            <a:chOff x="6341894" y="3484055"/>
            <a:chExt cx="5312765" cy="29568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71731" y="3484055"/>
              <a:ext cx="2582928" cy="295683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41894" y="3484055"/>
              <a:ext cx="2527389" cy="2956834"/>
            </a:xfrm>
            <a:prstGeom prst="rect">
              <a:avLst/>
            </a:prstGeom>
          </p:spPr>
        </p:pic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57CD-C76D-4B24-BBA5-D6567741AD72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84695" y="370764"/>
            <a:ext cx="8833513" cy="1589088"/>
          </a:xfrm>
        </p:spPr>
        <p:txBody>
          <a:bodyPr>
            <a:normAutofit fontScale="9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3200" b="1" dirty="0" smtClean="0"/>
              <a:t>Nuclear scanning microprobe setup</a:t>
            </a:r>
            <a:r>
              <a:rPr lang="ru-RU" altLang="en-US" sz="3200" b="1" dirty="0" smtClean="0"/>
              <a:t> (</a:t>
            </a:r>
            <a:r>
              <a:rPr lang="en-GB" altLang="en-US" sz="3200" b="1" dirty="0" smtClean="0">
                <a:solidFill>
                  <a:srgbClr val="002060"/>
                </a:solidFill>
              </a:rPr>
              <a:t>EGP-10</a:t>
            </a:r>
            <a:r>
              <a:rPr lang="ru-RU" altLang="en-US" sz="3200" b="1" dirty="0" smtClean="0"/>
              <a:t>)</a:t>
            </a:r>
            <a:r>
              <a:rPr lang="en-GB" altLang="en-US" sz="3200" b="1" dirty="0" smtClean="0"/>
              <a:t/>
            </a:r>
            <a:br>
              <a:rPr lang="en-GB" altLang="en-US" sz="3200" b="1" dirty="0" smtClean="0"/>
            </a:br>
            <a:r>
              <a:rPr lang="en-GB" altLang="en-US" sz="3200" b="1" dirty="0" smtClean="0"/>
              <a:t>- </a:t>
            </a:r>
            <a:r>
              <a:rPr lang="en-GB" altLang="en-US" sz="2200" dirty="0" smtClean="0"/>
              <a:t>E</a:t>
            </a:r>
            <a:r>
              <a:rPr lang="ru-RU" altLang="en-US" sz="2200" dirty="0" smtClean="0"/>
              <a:t>=14 MeV </a:t>
            </a:r>
            <a:r>
              <a:rPr lang="en-GB" altLang="en-US" sz="2200" dirty="0" smtClean="0"/>
              <a:t> H</a:t>
            </a:r>
            <a:r>
              <a:rPr lang="en-GB" altLang="en-US" sz="2200" baseline="30000" dirty="0" smtClean="0"/>
              <a:t>+ </a:t>
            </a:r>
            <a:r>
              <a:rPr lang="en-GB" altLang="en-US" sz="2200" dirty="0" smtClean="0"/>
              <a:t>beam with</a:t>
            </a:r>
            <a:r>
              <a:rPr lang="ru-RU" altLang="en-US" sz="2200" dirty="0" smtClean="0"/>
              <a:t> </a:t>
            </a:r>
            <a:r>
              <a:rPr lang="en-GB" altLang="en-US" sz="2200" dirty="0" smtClean="0"/>
              <a:t>not less of</a:t>
            </a:r>
            <a:r>
              <a:rPr lang="ru-RU" altLang="en-US" sz="2200" dirty="0" smtClean="0"/>
              <a:t> ±300 µm </a:t>
            </a:r>
            <a:r>
              <a:rPr lang="en-GB" altLang="en-US" sz="2200" dirty="0" smtClean="0"/>
              <a:t>spot on the target</a:t>
            </a:r>
            <a:br>
              <a:rPr lang="en-GB" altLang="en-US" sz="2200" dirty="0" smtClean="0"/>
            </a:br>
            <a:r>
              <a:rPr lang="en-GB" altLang="en-US" sz="2200" dirty="0" smtClean="0">
                <a:sym typeface="Symbol" panose="05050102010706020507" pitchFamily="18" charset="2"/>
              </a:rPr>
              <a:t> </a:t>
            </a:r>
            <a:r>
              <a:rPr lang="en-GB" altLang="en-US" sz="2200" dirty="0"/>
              <a:t>Scanning rate from point-to-point</a:t>
            </a:r>
            <a:r>
              <a:rPr lang="ru-RU" altLang="en-US" sz="2200" dirty="0"/>
              <a:t> 200 µs. </a:t>
            </a:r>
            <a:r>
              <a:rPr lang="en-GB" altLang="en-US" sz="2200" dirty="0"/>
              <a:t/>
            </a:r>
            <a:br>
              <a:rPr lang="en-GB" altLang="en-US" sz="2200" dirty="0"/>
            </a:br>
            <a:r>
              <a:rPr lang="en-GB" altLang="en-US" sz="2200" dirty="0">
                <a:sym typeface="Symbol" panose="05050102010706020507" pitchFamily="18" charset="2"/>
              </a:rPr>
              <a:t> </a:t>
            </a:r>
            <a:r>
              <a:rPr lang="en-GB" altLang="en-US" sz="2200" dirty="0" smtClean="0"/>
              <a:t>Time </a:t>
            </a:r>
            <a:r>
              <a:rPr lang="en-GB" altLang="en-US" sz="2200" dirty="0"/>
              <a:t>of positioning less of </a:t>
            </a:r>
            <a:r>
              <a:rPr lang="ru-RU" altLang="en-US" sz="2200" dirty="0"/>
              <a:t> 40 µs.</a:t>
            </a:r>
          </a:p>
        </p:txBody>
      </p:sp>
      <p:pic>
        <p:nvPicPr>
          <p:cNvPr id="8195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43" y="2197290"/>
            <a:ext cx="84582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3238500" y="2316164"/>
            <a:ext cx="3429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1400">
                <a:cs typeface="Times New Roman" panose="02020603050405020304" pitchFamily="18" charset="0"/>
              </a:rPr>
              <a:t>1</a:t>
            </a:r>
            <a:endParaRPr lang="ru-RU" altLang="en-US"/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5410200" y="2312988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en-US" sz="1400">
              <a:cs typeface="Times New Roman" panose="02020603050405020304" pitchFamily="18" charset="0"/>
            </a:endParaRPr>
          </a:p>
          <a:p>
            <a:r>
              <a:rPr lang="ru-RU" altLang="en-US" sz="1400">
                <a:cs typeface="Times New Roman" panose="02020603050405020304" pitchFamily="18" charset="0"/>
              </a:rPr>
              <a:t>2</a:t>
            </a:r>
            <a:endParaRPr lang="ru-RU" altLang="en-US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3467100" y="2544763"/>
            <a:ext cx="457200" cy="4572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9" name="Line 6"/>
          <p:cNvSpPr>
            <a:spLocks noChangeShapeType="1"/>
          </p:cNvSpPr>
          <p:nvPr/>
        </p:nvSpPr>
        <p:spPr bwMode="auto">
          <a:xfrm>
            <a:off x="5638800" y="2541588"/>
            <a:ext cx="800100" cy="685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0" name="Rectangle 10"/>
          <p:cNvSpPr>
            <a:spLocks noChangeArrowheads="1"/>
          </p:cNvSpPr>
          <p:nvPr/>
        </p:nvSpPr>
        <p:spPr bwMode="auto">
          <a:xfrm>
            <a:off x="1524001" y="20108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1" name="Rectangle 11"/>
          <p:cNvSpPr>
            <a:spLocks noChangeArrowheads="1"/>
          </p:cNvSpPr>
          <p:nvPr/>
        </p:nvSpPr>
        <p:spPr bwMode="auto">
          <a:xfrm>
            <a:off x="1524001" y="20108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2" name="Rectangle 12"/>
          <p:cNvSpPr>
            <a:spLocks noChangeArrowheads="1"/>
          </p:cNvSpPr>
          <p:nvPr/>
        </p:nvSpPr>
        <p:spPr bwMode="auto">
          <a:xfrm>
            <a:off x="1676401" y="5488421"/>
            <a:ext cx="88042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600" dirty="0" smtClean="0">
                <a:cs typeface="Times New Roman" panose="02020603050405020304" pitchFamily="18" charset="0"/>
              </a:rPr>
              <a:t>1 – </a:t>
            </a:r>
            <a:r>
              <a:rPr lang="en-GB" altLang="en-US" sz="1600" dirty="0" smtClean="0">
                <a:cs typeface="Times New Roman" panose="02020603050405020304" pitchFamily="18" charset="0"/>
              </a:rPr>
              <a:t>Ions </a:t>
            </a:r>
            <a:r>
              <a:rPr lang="en-GB" altLang="en-US" sz="1600" dirty="0">
                <a:cs typeface="Times New Roman" panose="02020603050405020304" pitchFamily="18" charset="0"/>
              </a:rPr>
              <a:t>optical focusing</a:t>
            </a:r>
            <a:r>
              <a:rPr lang="ru-RU" altLang="en-US" sz="1600" dirty="0">
                <a:cs typeface="Times New Roman" panose="02020603050405020304" pitchFamily="18" charset="0"/>
              </a:rPr>
              <a:t> </a:t>
            </a:r>
            <a:r>
              <a:rPr lang="en-GB" altLang="en-US" sz="1600" dirty="0" smtClean="0">
                <a:cs typeface="Times New Roman" panose="02020603050405020304" pitchFamily="18" charset="0"/>
              </a:rPr>
              <a:t>system; </a:t>
            </a:r>
            <a:r>
              <a:rPr lang="ru-RU" altLang="en-US" sz="1600" dirty="0" smtClean="0">
                <a:cs typeface="Times New Roman" panose="02020603050405020304" pitchFamily="18" charset="0"/>
              </a:rPr>
              <a:t> 2 – </a:t>
            </a:r>
            <a:r>
              <a:rPr lang="en-GB" altLang="en-US" sz="1600" dirty="0" smtClean="0">
                <a:cs typeface="Times New Roman" panose="02020603050405020304" pitchFamily="18" charset="0"/>
              </a:rPr>
              <a:t>beam-sample interaction chamber </a:t>
            </a:r>
            <a:r>
              <a:rPr lang="ru-RU" altLang="en-US" sz="1600" dirty="0" smtClean="0">
                <a:cs typeface="Times New Roman" panose="02020603050405020304" pitchFamily="18" charset="0"/>
              </a:rPr>
              <a:t> </a:t>
            </a:r>
            <a:endParaRPr lang="ru-RU" altLang="en-US" sz="1600" dirty="0"/>
          </a:p>
          <a:p>
            <a:pPr algn="ctr"/>
            <a:endParaRPr lang="ru-RU" alt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4FDA-34EE-4382-8640-7C32DC3C3C15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7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166" y="1757512"/>
            <a:ext cx="10431688" cy="425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05622"/>
            <a:ext cx="2391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Force microscopy analysis of the surface structure </a:t>
            </a:r>
            <a:endParaRPr lang="en-GB" sz="2000" b="1" dirty="0"/>
          </a:p>
        </p:txBody>
      </p:sp>
      <p:sp>
        <p:nvSpPr>
          <p:cNvPr id="3" name="Down Arrow 2"/>
          <p:cNvSpPr/>
          <p:nvPr/>
        </p:nvSpPr>
        <p:spPr>
          <a:xfrm>
            <a:off x="279591" y="1978673"/>
            <a:ext cx="929640" cy="4419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89411" y="2341543"/>
            <a:ext cx="1565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Evaluation of surface roughness </a:t>
            </a:r>
            <a:endParaRPr lang="en-GB" sz="2000" dirty="0"/>
          </a:p>
        </p:txBody>
      </p:sp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336275" y="313899"/>
            <a:ext cx="6014983" cy="44196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altLang="en-US" sz="3200" b="1" dirty="0" smtClean="0"/>
              <a:t>Reference point</a:t>
            </a:r>
            <a:r>
              <a:rPr lang="ru-RU" altLang="en-US" sz="3200" b="1" dirty="0" smtClean="0"/>
              <a:t> </a:t>
            </a:r>
            <a:r>
              <a:rPr lang="en-US" altLang="en-US" sz="3200" b="1" dirty="0"/>
              <a:t>C </a:t>
            </a:r>
            <a:endParaRPr lang="ru-RU" altLang="en-US" sz="3200" b="1" dirty="0"/>
          </a:p>
        </p:txBody>
      </p:sp>
      <p:sp>
        <p:nvSpPr>
          <p:cNvPr id="11" name="Down Arrow 10"/>
          <p:cNvSpPr/>
          <p:nvPr/>
        </p:nvSpPr>
        <p:spPr>
          <a:xfrm>
            <a:off x="332718" y="3499277"/>
            <a:ext cx="929640" cy="4419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" y="4160520"/>
            <a:ext cx="1655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Detection of </a:t>
            </a:r>
            <a:r>
              <a:rPr lang="en-GB" b="1" dirty="0" smtClean="0"/>
              <a:t>micro damages on the surface  - blisters</a:t>
            </a:r>
            <a:endParaRPr lang="en-GB" b="1" dirty="0"/>
          </a:p>
          <a:p>
            <a:endParaRPr lang="en-GB" dirty="0"/>
          </a:p>
        </p:txBody>
      </p:sp>
      <p:pic>
        <p:nvPicPr>
          <p:cNvPr id="13" name="Picture 8" descr="&amp;Kcy;&amp;acy;&amp;rcy;&amp;tcy;&amp;icy;&amp;ncy;&amp;kcy;&amp;icy; &amp;pcy;&amp;ocy; &amp;zcy;&amp;acy;&amp;pcy;&amp;rcy;&amp;ocy;&amp;scy;&amp;ucy; &amp;ecy;&amp;mcy;&amp;bcy;&amp;lcy;&amp;iecy;&amp;mcy;&amp;acy;  &amp;Ncy;&amp;Icy;&amp;YAcy;&amp;Ucy; &amp;Mcy;&amp;Icy;&amp;Fcy;&amp;I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5358" cy="91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DA05-0603-4AB1-BDB9-06133141F501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0731" y="163774"/>
            <a:ext cx="30480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191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7443"/>
            <a:ext cx="5934075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>
            <a:off x="2202198" y="3571870"/>
            <a:ext cx="200025" cy="42862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Down Arrow 5"/>
          <p:cNvSpPr/>
          <p:nvPr/>
        </p:nvSpPr>
        <p:spPr>
          <a:xfrm>
            <a:off x="3206336" y="2809160"/>
            <a:ext cx="200025" cy="428625"/>
          </a:xfrm>
          <a:prstGeom prst="downArrow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" name="Down Arrow 6"/>
          <p:cNvSpPr/>
          <p:nvPr/>
        </p:nvSpPr>
        <p:spPr>
          <a:xfrm>
            <a:off x="1759878" y="1937356"/>
            <a:ext cx="200025" cy="428625"/>
          </a:xfrm>
          <a:prstGeom prst="downArrow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5076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667000" y="1073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800" b="1" dirty="0" smtClean="0"/>
              <a:t> Sample</a:t>
            </a:r>
            <a:r>
              <a:rPr lang="ru-RU" altLang="en-US" sz="2800" b="1" dirty="0" smtClean="0"/>
              <a:t> </a:t>
            </a:r>
            <a:r>
              <a:rPr lang="en-US" altLang="en-US" sz="2800" b="1" dirty="0" smtClean="0"/>
              <a:t>E-D from intermediate zone  </a:t>
            </a:r>
            <a:endParaRPr lang="en-GB" sz="2800" dirty="0"/>
          </a:p>
        </p:txBody>
      </p:sp>
      <p:pic>
        <p:nvPicPr>
          <p:cNvPr id="13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3792" y="1661519"/>
            <a:ext cx="522732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368867" y="6296264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90 ×90 </a:t>
            </a:r>
            <a:r>
              <a:rPr lang="en-GB" dirty="0" smtClean="0">
                <a:sym typeface="Symbol" panose="05050102010706020507" pitchFamily="18" charset="2"/>
              </a:rPr>
              <a:t>m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199120" y="6298168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  <a:r>
              <a:rPr lang="en-GB" dirty="0" smtClean="0"/>
              <a:t> × 3 </a:t>
            </a:r>
            <a:r>
              <a:rPr lang="en-GB" dirty="0" smtClean="0">
                <a:sym typeface="Symbol" panose="05050102010706020507" pitchFamily="18" charset="2"/>
              </a:rPr>
              <a:t>m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13359" y="478035"/>
            <a:ext cx="871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blisters </a:t>
            </a:r>
            <a:r>
              <a:rPr lang="en-GB" dirty="0"/>
              <a:t>are often formed on the traces of machining, along the boundaries of structural </a:t>
            </a:r>
            <a:r>
              <a:rPr lang="en-GB" dirty="0" smtClean="0"/>
              <a:t>formations. This </a:t>
            </a:r>
            <a:r>
              <a:rPr lang="en-GB" dirty="0"/>
              <a:t>photo is typical for the described case. Vesicles (blisters) are formed along the </a:t>
            </a:r>
            <a:r>
              <a:rPr lang="en-GB" dirty="0" smtClean="0"/>
              <a:t>fibres</a:t>
            </a:r>
            <a:endParaRPr lang="en-GB" dirty="0"/>
          </a:p>
        </p:txBody>
      </p:sp>
      <p:pic>
        <p:nvPicPr>
          <p:cNvPr id="18" name="Picture 8" descr="&amp;Kcy;&amp;acy;&amp;rcy;&amp;tcy;&amp;icy;&amp;ncy;&amp;kcy;&amp;icy; &amp;pcy;&amp;ocy; &amp;zcy;&amp;acy;&amp;pcy;&amp;rcy;&amp;ocy;&amp;scy;&amp;ucy; &amp;ecy;&amp;mcy;&amp;bcy;&amp;lcy;&amp;iecy;&amp;mcy;&amp;acy;  &amp;Ncy;&amp;Icy;&amp;YAcy;&amp;Ucy; &amp;Mcy;&amp;Icy;&amp;F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146" cy="5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171A-C518-4682-8875-43B04C4437E9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19</a:t>
            </a:fld>
            <a:endParaRPr lang="en-GB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8980226" y="0"/>
            <a:ext cx="2364474" cy="1605873"/>
            <a:chOff x="8734567" y="0"/>
            <a:chExt cx="2364474" cy="1605873"/>
          </a:xfrm>
        </p:grpSpPr>
        <p:pic>
          <p:nvPicPr>
            <p:cNvPr id="2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734567" y="0"/>
              <a:ext cx="2364474" cy="1605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9168903" y="501745"/>
              <a:ext cx="441146" cy="307777"/>
            </a:xfrm>
            <a:prstGeom prst="rect">
              <a:avLst/>
            </a:prstGeom>
            <a:solidFill>
              <a:srgbClr val="9FD6FF">
                <a:alpha val="3294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E-D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19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44486" y="-1"/>
            <a:ext cx="9278932" cy="5106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2700000">
              <a:schemeClr val="bg1">
                <a:alpha val="50000"/>
              </a:schemeClr>
            </a:inn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Study of </a:t>
            </a:r>
            <a:r>
              <a:rPr lang="en-GB" sz="28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Malter</a:t>
            </a: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effect appearance mechanism 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ПИЯФ РА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18" y="8061"/>
            <a:ext cx="474835" cy="4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2976"/>
              </p:ext>
            </p:extLst>
          </p:nvPr>
        </p:nvGraphicFramePr>
        <p:xfrm>
          <a:off x="0" y="951504"/>
          <a:ext cx="5914536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64462"/>
                <a:gridCol w="1150074"/>
              </a:tblGrid>
              <a:tr h="0">
                <a:tc>
                  <a:txBody>
                    <a:bodyPr/>
                    <a:lstStyle/>
                    <a:p>
                      <a:pPr marL="1101725" algn="l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CF</a:t>
                      </a:r>
                      <a:r>
                        <a:rPr lang="ru-RU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→ 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CF</a:t>
                      </a:r>
                      <a:r>
                        <a:rPr lang="it-IT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(1)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101725" algn="l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CF</a:t>
                      </a:r>
                      <a:r>
                        <a:rPr lang="ru-RU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→ 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CF</a:t>
                      </a:r>
                      <a:r>
                        <a:rPr lang="it-IT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(2)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101725" algn="just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CF</a:t>
                      </a:r>
                      <a:r>
                        <a:rPr lang="it-IT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CF</a:t>
                      </a:r>
                      <a:r>
                        <a:rPr lang="it-IT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+ 2F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(3)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101725" algn="l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→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(4)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101725" algn="l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→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О</a:t>
                      </a:r>
                      <a:r>
                        <a:rPr lang="ru-RU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(5)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101725" algn="l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→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(6)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63781" y="477836"/>
            <a:ext cx="977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Arial" pitchFamily="34" charset="0"/>
                <a:cs typeface="Arial" pitchFamily="34" charset="0"/>
              </a:rPr>
              <a:t>To remind: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CF</a:t>
            </a:r>
            <a:r>
              <a:rPr lang="ru-RU" sz="20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baseline="30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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="1" baseline="30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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000" b="1" baseline="30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are produced in avalanche  at dissociation energy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000" dirty="0">
                <a:latin typeface="Arial" pitchFamily="34" charset="0"/>
                <a:cs typeface="Arial" pitchFamily="34" charset="0"/>
                <a:sym typeface="Symbol"/>
              </a:rPr>
              <a:t>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6 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eV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793656"/>
              </p:ext>
            </p:extLst>
          </p:nvPr>
        </p:nvGraphicFramePr>
        <p:xfrm>
          <a:off x="5700837" y="1810485"/>
          <a:ext cx="5914536" cy="1843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6515"/>
                <a:gridCol w="1118021"/>
              </a:tblGrid>
              <a:tr h="472073">
                <a:tc>
                  <a:txBody>
                    <a:bodyPr/>
                    <a:lstStyle/>
                    <a:p>
                      <a:pPr marL="1101725" algn="l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CF</a:t>
                      </a:r>
                      <a:r>
                        <a:rPr lang="it-IT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COF</a:t>
                      </a:r>
                      <a:r>
                        <a:rPr lang="it-IT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F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(7)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101725" algn="l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CF</a:t>
                      </a:r>
                      <a:r>
                        <a:rPr lang="ru-RU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COF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F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(8)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101725" algn="l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COF</a:t>
                      </a:r>
                      <a:r>
                        <a:rPr lang="it-IT" sz="2000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 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COF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F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(9)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101725" algn="l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COF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2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it-IT" sz="20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F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.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477151" y="933993"/>
            <a:ext cx="4483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Presence of </a:t>
            </a:r>
            <a:r>
              <a:rPr lang="it-IT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</a:t>
            </a:r>
            <a:r>
              <a:rPr lang="en-US" b="1" baseline="30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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stimulates additional generation of  </a:t>
            </a:r>
            <a:r>
              <a:rPr lang="it-IT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lang="en-US" b="1" baseline="30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  </a:t>
            </a:r>
            <a:r>
              <a:rPr lang="en-US" b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which provides etching of Si and other organics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409519"/>
              </p:ext>
            </p:extLst>
          </p:nvPr>
        </p:nvGraphicFramePr>
        <p:xfrm>
          <a:off x="2423796" y="3635829"/>
          <a:ext cx="5819610" cy="17428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19610"/>
              </a:tblGrid>
              <a:tr h="501863">
                <a:tc>
                  <a:txBody>
                    <a:bodyPr/>
                    <a:lstStyle/>
                    <a:p>
                      <a:pPr marL="652145" algn="l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ru-RU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it-IT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en-US" sz="2000" i="0" kern="0" cap="all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r>
                        <a:rPr lang="ru-RU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ru-RU" sz="2000" i="0" kern="0" cap="all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ru-RU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endParaRPr lang="en-GB" sz="2000" b="1" i="0" kern="0" cap="all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78791">
                <a:tc>
                  <a:txBody>
                    <a:bodyPr/>
                    <a:lstStyle/>
                    <a:p>
                      <a:pPr marL="652145" algn="l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ru-RU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it-IT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en-US" sz="2000" i="0" kern="0" cap="all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r>
                        <a:rPr lang="ru-RU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000" i="0" kern="0" cap="all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r>
                        <a:rPr lang="ru-RU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ru-RU" sz="2000" i="0" kern="0" cap="all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ru-RU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000" i="0" kern="0" cap="all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ru-RU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endParaRPr lang="en-GB" sz="2000" b="1" i="0" kern="0" cap="all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5381">
                <a:tc>
                  <a:txBody>
                    <a:bodyPr/>
                    <a:lstStyle/>
                    <a:p>
                      <a:pPr marL="652145" algn="l">
                        <a:lnSpc>
                          <a:spcPct val="150000"/>
                        </a:lnSpc>
                        <a:spcAft>
                          <a:spcPts val="40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r>
                        <a:rPr lang="en-US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it-IT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CF</a:t>
                      </a:r>
                      <a:r>
                        <a:rPr lang="it-IT" sz="2000" i="0" kern="0" cap="all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2000" i="0" kern="0" cap="all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en-US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it-IT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en-US" sz="2000" i="0" kern="0" cap="all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en-US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+ 2O </a:t>
                      </a:r>
                      <a:r>
                        <a:rPr lang="ru-RU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r>
                        <a:rPr lang="en-US" sz="2000" i="0" kern="0" cap="all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en-US" sz="2000" i="0" kern="0" cap="all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en-US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CO</a:t>
                      </a:r>
                      <a:r>
                        <a:rPr lang="en-US" sz="2000" i="0" kern="0" cap="all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en-US" sz="2000" i="0" kern="0" cap="all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GB" sz="2000" b="1" i="0" kern="0" cap="all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880272" y="4017704"/>
            <a:ext cx="3835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To provide an effective cleaning from silicon and organic deposits a high current about of 20-40 </a:t>
            </a:r>
            <a:r>
              <a:rPr lang="en-GB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A is needed, that takes </a:t>
            </a:r>
          </a:p>
          <a:p>
            <a:pPr marL="285750" indent="-285750">
              <a:buFont typeface="Wingdings" pitchFamily="2" charset="2"/>
              <a:buChar char="q"/>
            </a:pPr>
            <a:endParaRPr lang="en-GB" dirty="0" smtClean="0">
              <a:latin typeface="Arial" pitchFamily="34" charset="0"/>
              <a:cs typeface="Arial" pitchFamily="34" charset="0"/>
              <a:sym typeface="Symbol" panose="05050102010706020507" pitchFamily="18" charset="2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GB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E</a:t>
            </a:r>
            <a:r>
              <a:rPr lang="en-GB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tching rate can be accelerated with adding O2 in the gas mixture.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6043" y="5437727"/>
            <a:ext cx="702613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This “thin film” or “finger traces” model is well tested at recover of the LHCb muon chambers   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4E05-BB56-48AF-9629-76C2766C7552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66255" y="3956175"/>
            <a:ext cx="26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</a:t>
            </a:r>
            <a:r>
              <a:rPr lang="en-US" dirty="0" smtClean="0"/>
              <a:t> deposits cleaning by </a:t>
            </a:r>
            <a:r>
              <a:rPr lang="it-IT" b="1" kern="0" cap="all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b="1" kern="0" cap="all" baseline="30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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8" name="Левая фигурная скобка 7"/>
          <p:cNvSpPr/>
          <p:nvPr/>
        </p:nvSpPr>
        <p:spPr>
          <a:xfrm>
            <a:off x="2730852" y="3755141"/>
            <a:ext cx="300662" cy="14205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672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079738"/>
              </p:ext>
            </p:extLst>
          </p:nvPr>
        </p:nvGraphicFramePr>
        <p:xfrm>
          <a:off x="716280" y="835446"/>
          <a:ext cx="10728960" cy="7114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Документ" r:id="rId3" imgW="6565566" imgH="4263299" progId="Word.Document.12">
                  <p:embed/>
                </p:oleObj>
              </mc:Choice>
              <mc:Fallback>
                <p:oleObj name="Документ" r:id="rId3" imgW="6565566" imgH="4263299" progId="Word.Document.12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" y="835446"/>
                        <a:ext cx="10728960" cy="71141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73040" y="866223"/>
            <a:ext cx="36118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Surface profile along ~120 </a:t>
            </a:r>
            <a:r>
              <a:rPr lang="en-GB" dirty="0" smtClean="0">
                <a:sym typeface="Symbol" panose="05050102010706020507" pitchFamily="18" charset="2"/>
              </a:rPr>
              <a:t>m line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235440" y="866223"/>
            <a:ext cx="16916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Roughness 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859280" y="88650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90 × 90 </a:t>
            </a:r>
            <a:r>
              <a:rPr lang="en-GB" dirty="0" smtClean="0">
                <a:sym typeface="Symbol" panose="05050102010706020507" pitchFamily="18" charset="2"/>
              </a:rPr>
              <a:t>m areas</a:t>
            </a:r>
            <a:endParaRPr lang="en-GB" dirty="0"/>
          </a:p>
        </p:txBody>
      </p:sp>
      <p:pic>
        <p:nvPicPr>
          <p:cNvPr id="9" name="Picture 8" descr="&amp;Kcy;&amp;acy;&amp;rcy;&amp;tcy;&amp;icy;&amp;ncy;&amp;kcy;&amp;icy; &amp;pcy;&amp;ocy; &amp;zcy;&amp;acy;&amp;pcy;&amp;rcy;&amp;ocy;&amp;scy;&amp;ucy; &amp;ecy;&amp;mcy;&amp;bcy;&amp;lcy;&amp;iecy;&amp;mcy;&amp;acy;  &amp;Ncy;&amp;Icy;&amp;YAcy;&amp;Ucy; &amp;Mcy;&amp;Icy;&amp;Fcy;&amp;I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27" y="0"/>
            <a:ext cx="4979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E858-F126-4C5D-917D-91827FBEFBDF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220588" y="4003334"/>
            <a:ext cx="852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1.0 </a:t>
            </a:r>
            <a:r>
              <a:rPr lang="en-GB" sz="1400" dirty="0" smtClean="0">
                <a:sym typeface="Symbol" panose="05050102010706020507" pitchFamily="18" charset="2"/>
              </a:rPr>
              <a:t>m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15536" y="1318153"/>
            <a:ext cx="852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0.12 </a:t>
            </a:r>
            <a:r>
              <a:rPr lang="en-GB" sz="1400" dirty="0" smtClean="0">
                <a:sym typeface="Symbol" panose="05050102010706020507" pitchFamily="18" charset="2"/>
              </a:rPr>
              <a:t>m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83920" y="0"/>
            <a:ext cx="10378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Sample E-D</a:t>
            </a:r>
          </a:p>
          <a:p>
            <a:r>
              <a:rPr lang="en-GB" sz="2800" b="1" dirty="0" smtClean="0"/>
              <a:t> </a:t>
            </a:r>
            <a:r>
              <a:rPr lang="en-GB" sz="2000" dirty="0"/>
              <a:t>R</a:t>
            </a:r>
            <a:r>
              <a:rPr lang="en-GB" sz="2000" dirty="0" smtClean="0"/>
              <a:t>oughness </a:t>
            </a:r>
            <a:r>
              <a:rPr lang="en-GB" sz="2000" dirty="0"/>
              <a:t>varies greatly even within the same </a:t>
            </a:r>
            <a:r>
              <a:rPr lang="en-GB" sz="2000" dirty="0" smtClean="0"/>
              <a:t>sample and increase toward the irradiation zone 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6113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678680" y="0"/>
            <a:ext cx="8229600" cy="472440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en-US" sz="3200" b="1" dirty="0" smtClean="0"/>
              <a:t>Sample </a:t>
            </a:r>
            <a:r>
              <a:rPr lang="ru-RU" altLang="en-US" sz="3200" b="1" dirty="0" smtClean="0"/>
              <a:t> </a:t>
            </a:r>
            <a:r>
              <a:rPr lang="en-US" altLang="en-US" sz="3200" b="1" dirty="0"/>
              <a:t>E-H</a:t>
            </a:r>
            <a:endParaRPr lang="ru-RU" altLang="en-US" sz="3200" b="1" dirty="0"/>
          </a:p>
        </p:txBody>
      </p:sp>
      <p:sp>
        <p:nvSpPr>
          <p:cNvPr id="14339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FDD244B-E26A-45F3-B63D-0FCFEC2E647B}" type="slidenum">
              <a:rPr lang="ru-RU" altLang="en-US">
                <a:latin typeface="Arial Black" panose="020B0A04020102020204" pitchFamily="34" charset="0"/>
              </a:rPr>
              <a:pPr eaLnBrk="1" hangingPunct="1"/>
              <a:t>21</a:t>
            </a:fld>
            <a:endParaRPr lang="ru-RU" altLang="en-US">
              <a:latin typeface="Arial Black" panose="020B0A04020102020204" pitchFamily="34" charset="0"/>
            </a:endParaRPr>
          </a:p>
        </p:txBody>
      </p:sp>
      <p:graphicFrame>
        <p:nvGraphicFramePr>
          <p:cNvPr id="14340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88528"/>
              </p:ext>
            </p:extLst>
          </p:nvPr>
        </p:nvGraphicFramePr>
        <p:xfrm>
          <a:off x="206990" y="10861"/>
          <a:ext cx="7981667" cy="6847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Документ" r:id="rId3" imgW="6228344" imgH="5221828" progId="Word.Document.12">
                  <p:embed/>
                </p:oleObj>
              </mc:Choice>
              <mc:Fallback>
                <p:oleObj name="Документ" r:id="rId3" imgW="6228344" imgH="5221828" progId="Word.Document.12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990" y="10861"/>
                        <a:ext cx="7981667" cy="68471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65720" y="582058"/>
            <a:ext cx="1780071" cy="164766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60" y="2965142"/>
            <a:ext cx="3505200" cy="339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65720" y="6356350"/>
            <a:ext cx="301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crater after blister explosion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0BB8-E3C9-4B1B-A5FE-A8151B3D33C2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0920" y="6465968"/>
            <a:ext cx="4114800" cy="365125"/>
          </a:xfrm>
          <a:solidFill>
            <a:schemeClr val="bg1"/>
          </a:solidFill>
        </p:spPr>
        <p:txBody>
          <a:bodyPr/>
          <a:lstStyle/>
          <a:p>
            <a:r>
              <a:rPr lang="en-GB" dirty="0" err="1" smtClean="0"/>
              <a:t>G.Gavrilov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0881360" y="4877741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  <a:r>
              <a:rPr lang="en-GB" dirty="0" smtClean="0"/>
              <a:t> × 3 </a:t>
            </a:r>
            <a:r>
              <a:rPr lang="en-GB" dirty="0" smtClean="0">
                <a:sym typeface="Symbol" panose="05050102010706020507" pitchFamily="18" charset="2"/>
              </a:rPr>
              <a:t>m</a:t>
            </a:r>
            <a:endParaRPr lang="en-GB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544938" y="515202"/>
            <a:ext cx="3223146" cy="2241645"/>
            <a:chOff x="6248400" y="1143000"/>
            <a:chExt cx="2667000" cy="1811338"/>
          </a:xfrm>
        </p:grpSpPr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48400" y="1143000"/>
              <a:ext cx="2667000" cy="181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7428129" y="1947863"/>
              <a:ext cx="457200" cy="248696"/>
            </a:xfrm>
            <a:prstGeom prst="rect">
              <a:avLst/>
            </a:prstGeom>
            <a:solidFill>
              <a:srgbClr val="9FD6FF">
                <a:alpha val="16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E-H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Выгнутая вверх стрелка 13"/>
          <p:cNvSpPr/>
          <p:nvPr/>
        </p:nvSpPr>
        <p:spPr>
          <a:xfrm rot="1646994">
            <a:off x="4867502" y="1642326"/>
            <a:ext cx="4049505" cy="60035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6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-232011" y="686937"/>
            <a:ext cx="3780658" cy="1219200"/>
          </a:xfrm>
        </p:spPr>
        <p:txBody>
          <a:bodyPr>
            <a:normAutofit/>
          </a:bodyPr>
          <a:lstStyle/>
          <a:p>
            <a:pPr algn="ctr"/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800" b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95845" y="659643"/>
            <a:ext cx="51054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endParaRPr lang="ru-RU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1" y="1523999"/>
            <a:ext cx="5289357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0" y="1463183"/>
            <a:ext cx="4648200" cy="45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&amp;Kcy;&amp;acy;&amp;rcy;&amp;tcy;&amp;icy;&amp;ncy;&amp;kcy;&amp;icy; &amp;pcy;&amp;ocy; &amp;zcy;&amp;acy;&amp;pcy;&amp;rcy;&amp;ocy;&amp;scy;&amp;ucy; &amp;ecy;&amp;mcy;&amp;bcy;&amp;lcy;&amp;iecy;&amp;mcy;&amp;acy;  &amp;Ncy;&amp;Icy;&amp;YAcy;&amp;Ucy; &amp;Mcy;&amp;Icy;&amp;F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7721" cy="84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8406-8E2D-478F-9600-5017AD44686F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47478" y="6288289"/>
            <a:ext cx="4114800" cy="365125"/>
          </a:xfrm>
        </p:spPr>
        <p:txBody>
          <a:bodyPr/>
          <a:lstStyle/>
          <a:p>
            <a:r>
              <a:rPr lang="en-GB" dirty="0" err="1" smtClean="0"/>
              <a:t>G.Gavrilov</a:t>
            </a:r>
            <a:endParaRPr lang="en-GB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3557516" y="0"/>
            <a:ext cx="2667000" cy="1811337"/>
            <a:chOff x="6096000" y="1541463"/>
            <a:chExt cx="2667000" cy="1811337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0" y="1541463"/>
              <a:ext cx="2667000" cy="181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7391400" y="2135519"/>
              <a:ext cx="381000" cy="338554"/>
            </a:xfrm>
            <a:prstGeom prst="rect">
              <a:avLst/>
            </a:prstGeom>
            <a:solidFill>
              <a:srgbClr val="9FD6FF">
                <a:alpha val="3294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</a:rPr>
                <a:t>E</a:t>
              </a:r>
              <a:r>
                <a:rPr lang="en-US" sz="1400" b="1" dirty="0" err="1">
                  <a:solidFill>
                    <a:schemeClr val="bg1"/>
                  </a:solidFill>
                </a:rPr>
                <a:t>f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9071213" y="0"/>
            <a:ext cx="2679510" cy="1811338"/>
            <a:chOff x="6096000" y="1524000"/>
            <a:chExt cx="2667000" cy="1811338"/>
          </a:xfrm>
        </p:grpSpPr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0" y="1524000"/>
              <a:ext cx="2667000" cy="181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5"/>
            <p:cNvSpPr txBox="1">
              <a:spLocks noChangeArrowheads="1"/>
            </p:cNvSpPr>
            <p:nvPr/>
          </p:nvSpPr>
          <p:spPr bwMode="auto">
            <a:xfrm>
              <a:off x="7272338" y="2724150"/>
              <a:ext cx="293134" cy="338554"/>
            </a:xfrm>
            <a:prstGeom prst="rect">
              <a:avLst/>
            </a:prstGeom>
            <a:solidFill>
              <a:srgbClr val="9FD6FF">
                <a:alpha val="3294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H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4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Рисунок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" y="737764"/>
            <a:ext cx="3542347" cy="314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77" y="726900"/>
            <a:ext cx="3566160" cy="320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496" y="709374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02080" y="2605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а</a:t>
            </a:r>
            <a:endParaRPr kumimoji="0" lang="ru-RU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402080" y="44719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</a:t>
            </a:r>
            <a:endParaRPr kumimoji="0" lang="ru-RU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402080" y="58721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  </a:t>
            </a:r>
            <a:endParaRPr kumimoji="0" lang="ru-RU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Рисунок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08" y="4148269"/>
            <a:ext cx="5388429" cy="24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82240" y="106680"/>
            <a:ext cx="733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Sample C  -  porosity evaluation procedure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44427" y="737764"/>
            <a:ext cx="40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146635" y="715354"/>
            <a:ext cx="26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1790996" y="709374"/>
            <a:ext cx="40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989320" y="4148269"/>
            <a:ext cx="7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816108" y="4675168"/>
            <a:ext cx="4974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GB" sz="2400" dirty="0" smtClean="0"/>
              <a:t>image </a:t>
            </a:r>
            <a:r>
              <a:rPr lang="en-GB" sz="2400" dirty="0"/>
              <a:t>preparation for </a:t>
            </a:r>
            <a:r>
              <a:rPr lang="en-GB" sz="2400" dirty="0" smtClean="0"/>
              <a:t>processing;</a:t>
            </a:r>
          </a:p>
          <a:p>
            <a:pPr marL="457200" indent="-457200">
              <a:buAutoNum type="alphaLcPeriod"/>
            </a:pPr>
            <a:r>
              <a:rPr lang="en-GB" sz="2400" dirty="0"/>
              <a:t>pore </a:t>
            </a:r>
            <a:r>
              <a:rPr lang="en-GB" sz="2400" dirty="0" smtClean="0"/>
              <a:t>release;</a:t>
            </a:r>
          </a:p>
          <a:p>
            <a:pPr marL="457200" indent="-457200">
              <a:buAutoNum type="alphaLcPeriod"/>
            </a:pPr>
            <a:r>
              <a:rPr lang="en-GB" sz="2400" dirty="0" smtClean="0"/>
              <a:t>result;</a:t>
            </a:r>
          </a:p>
          <a:p>
            <a:pPr marL="457200" indent="-457200">
              <a:buAutoNum type="alphaLcPeriod"/>
            </a:pPr>
            <a:r>
              <a:rPr lang="en-GB" sz="2400" dirty="0"/>
              <a:t>r</a:t>
            </a:r>
            <a:r>
              <a:rPr lang="en-GB" sz="2400" dirty="0" smtClean="0"/>
              <a:t>esulting histogram.  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816109" y="4334609"/>
            <a:ext cx="3736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«</a:t>
            </a:r>
            <a:r>
              <a:rPr lang="en-US" sz="2000" dirty="0"/>
              <a:t>Grain analysis</a:t>
            </a:r>
            <a:r>
              <a:rPr lang="ru-RU" sz="2000" dirty="0" smtClean="0"/>
              <a:t>»</a:t>
            </a:r>
            <a:r>
              <a:rPr lang="en-GB" sz="2000" dirty="0" smtClean="0"/>
              <a:t> program</a:t>
            </a:r>
            <a:endParaRPr lang="en-GB" sz="2000" dirty="0"/>
          </a:p>
        </p:txBody>
      </p:sp>
      <p:pic>
        <p:nvPicPr>
          <p:cNvPr id="20" name="Picture 8" descr="&amp;Kcy;&amp;acy;&amp;rcy;&amp;tcy;&amp;icy;&amp;ncy;&amp;kcy;&amp;icy; &amp;pcy;&amp;ocy; &amp;zcy;&amp;acy;&amp;pcy;&amp;rcy;&amp;ocy;&amp;scy;&amp;ucy; &amp;ecy;&amp;mcy;&amp;bcy;&amp;lcy;&amp;iecy;&amp;mcy;&amp;acy;  &amp;Ncy;&amp;Icy;&amp;YAcy;&amp;Ucy; &amp;Mcy;&amp;Icy;&amp;Fcy;&amp;I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8" y="2620"/>
            <a:ext cx="875358" cy="91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A0F0A-C20F-479B-A919-61B1D5629079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8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1240465" y="449764"/>
            <a:ext cx="76962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 b="1" dirty="0" smtClean="0"/>
              <a:t>Porosity distribution in the samples </a:t>
            </a:r>
            <a:endParaRPr lang="ru-RU" altLang="en-US" sz="3200" b="1" dirty="0"/>
          </a:p>
        </p:txBody>
      </p:sp>
      <p:sp>
        <p:nvSpPr>
          <p:cNvPr id="23556" name="Rectangle 171"/>
          <p:cNvSpPr>
            <a:spLocks noChangeArrowheads="1"/>
          </p:cNvSpPr>
          <p:nvPr/>
        </p:nvSpPr>
        <p:spPr bwMode="auto">
          <a:xfrm>
            <a:off x="1524001" y="2501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3557" name="Picture 1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6" y="1295400"/>
            <a:ext cx="4899654" cy="51625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pic>
        <p:nvPicPr>
          <p:cNvPr id="23558" name="Picture 1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95400"/>
            <a:ext cx="507173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8830" y="1458626"/>
            <a:ext cx="7471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Sample</a:t>
            </a:r>
            <a:endParaRPr lang="en-GB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10024" y="1427426"/>
            <a:ext cx="14894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Histogram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897332" y="1458626"/>
            <a:ext cx="15674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Histogram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549656" y="1453870"/>
            <a:ext cx="6512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Sample</a:t>
            </a:r>
            <a:endParaRPr lang="en-GB" sz="1200" b="1" dirty="0"/>
          </a:p>
        </p:txBody>
      </p:sp>
      <p:pic>
        <p:nvPicPr>
          <p:cNvPr id="11" name="Picture 8" descr="&amp;Kcy;&amp;acy;&amp;rcy;&amp;tcy;&amp;icy;&amp;ncy;&amp;kcy;&amp;icy; &amp;pcy;&amp;ocy; &amp;zcy;&amp;acy;&amp;pcy;&amp;rcy;&amp;ocy;&amp;scy;&amp;ucy; &amp;ecy;&amp;mcy;&amp;bcy;&amp;lcy;&amp;iecy;&amp;mcy;&amp;acy;  &amp;Ncy;&amp;Icy;&amp;YAcy;&amp;Ucy; &amp;Mcy;&amp;Icy;&amp;F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8" y="2620"/>
            <a:ext cx="875358" cy="91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7171" y="1304260"/>
            <a:ext cx="96432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Area of porous space, %</a:t>
            </a:r>
            <a:endParaRPr lang="en-GB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309595" y="1320126"/>
            <a:ext cx="107263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Area of porous space, %</a:t>
            </a:r>
            <a:endParaRPr lang="en-GB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83302" y="1992719"/>
            <a:ext cx="4253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140</a:t>
            </a:r>
            <a:endParaRPr lang="en-GB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83301" y="3599676"/>
            <a:ext cx="4253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120</a:t>
            </a:r>
            <a:endParaRPr lang="en-GB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11572" y="1992719"/>
            <a:ext cx="4253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18</a:t>
            </a:r>
            <a:endParaRPr lang="en-GB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11571" y="3373180"/>
            <a:ext cx="4253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100</a:t>
            </a:r>
            <a:endParaRPr lang="en-GB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11570" y="5104515"/>
            <a:ext cx="4253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2</a:t>
            </a:r>
            <a:r>
              <a:rPr lang="en-GB" sz="1200" b="1" dirty="0" smtClean="0"/>
              <a:t>00</a:t>
            </a:r>
            <a:endParaRPr lang="en-GB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59857" y="5213697"/>
            <a:ext cx="5071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Most of porous has diameter 1.0-1.5 </a:t>
            </a:r>
            <a:r>
              <a:rPr lang="en-GB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m</a:t>
            </a:r>
          </a:p>
          <a:p>
            <a:pPr marL="285750" indent="-285750"/>
            <a:endParaRPr lang="en-GB" dirty="0" smtClean="0">
              <a:latin typeface="Arial" pitchFamily="34" charset="0"/>
              <a:cs typeface="Arial" pitchFamily="34" charset="0"/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In the “reference” point C </a:t>
            </a:r>
            <a:r>
              <a:rPr lang="en-GB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the porous size is </a:t>
            </a:r>
            <a:r>
              <a:rPr lang="en-GB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smaller then in the rest samples </a:t>
            </a:r>
            <a:r>
              <a:rPr lang="en-GB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- </a:t>
            </a:r>
            <a:r>
              <a:rPr lang="en-GB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0.7 </a:t>
            </a:r>
            <a:r>
              <a:rPr lang="en-GB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m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66D9-0FDB-4BBD-BBBB-618F27B15EC5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 smtClean="0"/>
              <a:t>G.Gavrilov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22" name="Рисунок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01" y="2010616"/>
            <a:ext cx="2650815" cy="132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87600" y="1992719"/>
            <a:ext cx="27501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2258636" y="2025491"/>
            <a:ext cx="4253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5</a:t>
            </a:r>
            <a:r>
              <a:rPr lang="en-GB" sz="1200" b="1" dirty="0" smtClean="0"/>
              <a:t>00</a:t>
            </a:r>
            <a:endParaRPr lang="en-GB" sz="12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30860" y="-1"/>
            <a:ext cx="1546907" cy="131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49169"/>
              </p:ext>
            </p:extLst>
          </p:nvPr>
        </p:nvGraphicFramePr>
        <p:xfrm>
          <a:off x="4241800" y="4130436"/>
          <a:ext cx="518583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65183" y="1664005"/>
            <a:ext cx="4554273" cy="2743200"/>
            <a:chOff x="0" y="1256734"/>
            <a:chExt cx="4554273" cy="2743200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42918063"/>
                </p:ext>
              </p:extLst>
            </p:nvPr>
          </p:nvGraphicFramePr>
          <p:xfrm>
            <a:off x="0" y="1256734"/>
            <a:ext cx="4554273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2130713" y="1485334"/>
              <a:ext cx="542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/>
                <a:t>E</a:t>
              </a:r>
              <a:r>
                <a:rPr lang="en-GB" b="1" baseline="30000" dirty="0" err="1" smtClean="0"/>
                <a:t>f</a:t>
              </a:r>
              <a:endParaRPr lang="en-GB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695575" y="4343400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241800" y="1664005"/>
            <a:ext cx="4973108" cy="2743200"/>
            <a:chOff x="4241800" y="1664005"/>
            <a:chExt cx="4973108" cy="27432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89059619"/>
                </p:ext>
              </p:extLst>
            </p:nvPr>
          </p:nvGraphicFramePr>
          <p:xfrm>
            <a:off x="4241800" y="1664005"/>
            <a:ext cx="4973108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6433343" y="1895544"/>
              <a:ext cx="590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E-H</a:t>
              </a:r>
              <a:endParaRPr lang="en-GB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555232" y="4343400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E-D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23783" y="273814"/>
            <a:ext cx="695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b="1" dirty="0"/>
              <a:t>Nuclear scanning microprobe </a:t>
            </a:r>
            <a:r>
              <a:rPr lang="en-GB" altLang="en-US" sz="2400" b="1" dirty="0" smtClean="0"/>
              <a:t>analysis of the samples</a:t>
            </a:r>
            <a:endParaRPr lang="en-GB" sz="2400" b="1" dirty="0"/>
          </a:p>
        </p:txBody>
      </p:sp>
      <p:pic>
        <p:nvPicPr>
          <p:cNvPr id="15" name="Picture 8" descr="&amp;Kcy;&amp;acy;&amp;rcy;&amp;tcy;&amp;icy;&amp;ncy;&amp;kcy;&amp;icy; &amp;pcy;&amp;ocy; &amp;zcy;&amp;acy;&amp;pcy;&amp;rcy;&amp;ocy;&amp;scy;&amp;ucy; &amp;ecy;&amp;mcy;&amp;bcy;&amp;lcy;&amp;iecy;&amp;mcy;&amp;acy;  &amp;Ncy;&amp;Icy;&amp;YAcy;&amp;Ucy; &amp;Mcy;&amp;Icy;&amp;Fcy;&amp;I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61" y="200207"/>
            <a:ext cx="875358" cy="91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056657"/>
              </p:ext>
            </p:extLst>
          </p:nvPr>
        </p:nvGraphicFramePr>
        <p:xfrm>
          <a:off x="-195262" y="4114800"/>
          <a:ext cx="48577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800179" y="1063977"/>
            <a:ext cx="1058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Vary of concentration of the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Oxygen </a:t>
            </a:r>
            <a:r>
              <a:rPr lang="en-GB" i="1" dirty="0"/>
              <a:t>in the 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Cooper</a:t>
            </a:r>
            <a:r>
              <a:rPr lang="en-GB" dirty="0"/>
              <a:t> </a:t>
            </a:r>
            <a:r>
              <a:rPr lang="en-GB" i="1" dirty="0"/>
              <a:t>foil with a depth of the analysed </a:t>
            </a:r>
            <a:r>
              <a:rPr lang="en-GB" i="1" dirty="0" smtClean="0"/>
              <a:t>layer</a:t>
            </a:r>
          </a:p>
          <a:p>
            <a:r>
              <a:rPr lang="en-GB" i="1" dirty="0"/>
              <a:t>f</a:t>
            </a:r>
            <a:r>
              <a:rPr lang="en-GB" i="1" dirty="0" smtClean="0"/>
              <a:t>or different samples</a:t>
            </a:r>
            <a:endParaRPr lang="en-GB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8650705" y="3182902"/>
            <a:ext cx="3218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Oxygen concentration changes from 90% at the 3 </a:t>
            </a:r>
            <a:r>
              <a:rPr lang="en-GB" dirty="0" smtClean="0">
                <a:sym typeface="Symbol" panose="05050102010706020507" pitchFamily="18" charset="2"/>
              </a:rPr>
              <a:t>m surface layer up to </a:t>
            </a:r>
            <a:r>
              <a:rPr lang="ru-RU" dirty="0" smtClean="0">
                <a:sym typeface="Symbol" panose="05050102010706020507" pitchFamily="18" charset="2"/>
              </a:rPr>
              <a:t>0% </a:t>
            </a:r>
            <a:r>
              <a:rPr lang="en-GB" dirty="0" smtClean="0">
                <a:sym typeface="Symbol" panose="05050102010706020507" pitchFamily="18" charset="2"/>
              </a:rPr>
              <a:t>on the 6-10 </a:t>
            </a:r>
            <a:r>
              <a:rPr lang="en-GB" dirty="0">
                <a:sym typeface="Symbol" panose="05050102010706020507" pitchFamily="18" charset="2"/>
              </a:rPr>
              <a:t></a:t>
            </a:r>
            <a:r>
              <a:rPr lang="en-GB" dirty="0" smtClean="0">
                <a:sym typeface="Symbol" panose="05050102010706020507" pitchFamily="18" charset="2"/>
              </a:rPr>
              <a:t>m depth in the cooper foil </a:t>
            </a:r>
            <a:endParaRPr lang="en-GB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5311-E9E3-4147-B12E-B2728F5D392F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21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 &amp; Outlook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498079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Oxygen radicals and molecules play a key role in the damage of the cathode copper</a:t>
            </a:r>
            <a:r>
              <a:rPr lang="ru-RU" dirty="0" smtClean="0"/>
              <a:t> </a:t>
            </a:r>
            <a:r>
              <a:rPr lang="en-US" dirty="0" smtClean="0"/>
              <a:t>causing the blisters grow and roughness increase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 smtClean="0"/>
              <a:t> At early stage of </a:t>
            </a:r>
            <a:r>
              <a:rPr lang="ru-RU" dirty="0" smtClean="0"/>
              <a:t>С</a:t>
            </a:r>
            <a:r>
              <a:rPr lang="en-US" dirty="0" smtClean="0"/>
              <a:t>u oxidation (Cu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ru-RU" dirty="0" smtClean="0"/>
              <a:t> </a:t>
            </a:r>
            <a:r>
              <a:rPr lang="en-US" dirty="0" smtClean="0"/>
              <a:t>- cuprous oxide</a:t>
            </a:r>
            <a:r>
              <a:rPr lang="ru-RU" dirty="0" smtClean="0"/>
              <a:t> </a:t>
            </a:r>
            <a:r>
              <a:rPr lang="en-US" dirty="0" smtClean="0"/>
              <a:t>)  when surface resistance  is high an appearance of </a:t>
            </a:r>
            <a:r>
              <a:rPr lang="en-US" dirty="0" err="1" smtClean="0"/>
              <a:t>Malter</a:t>
            </a:r>
            <a:r>
              <a:rPr lang="en-US" dirty="0" smtClean="0"/>
              <a:t> current  is very probable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dirty="0" smtClean="0"/>
              <a:t> While the cooper oxidation continues up to the conductive </a:t>
            </a:r>
            <a:r>
              <a:rPr lang="en-US" dirty="0" err="1" smtClean="0"/>
              <a:t>CuO</a:t>
            </a:r>
            <a:r>
              <a:rPr lang="en-US" dirty="0"/>
              <a:t> </a:t>
            </a:r>
            <a:r>
              <a:rPr lang="en-US" dirty="0" smtClean="0"/>
              <a:t>- cupric oxide - the probability of Malter effect decreases</a:t>
            </a: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dirty="0" smtClean="0"/>
              <a:t> An accurate surface resistance measurement is needed for the samples of aged CSC prototypes</a:t>
            </a: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dirty="0" smtClean="0"/>
              <a:t> More systematic study of the damaged cooper foil with an atomic force microscopy  and </a:t>
            </a:r>
            <a:r>
              <a:rPr lang="en-US" dirty="0" err="1" smtClean="0"/>
              <a:t>microzond</a:t>
            </a:r>
            <a:r>
              <a:rPr lang="en-US" dirty="0" smtClean="0"/>
              <a:t> is planned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81C3-58E6-42D7-807D-D60F7F1F2937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26</a:t>
            </a:fld>
            <a:endParaRPr lang="en-GB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81C3-58E6-42D7-807D-D60F7F1F2937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chemeClr val="accent2"/>
                </a:solidFill>
              </a:rPr>
              <a:t>Backups</a:t>
            </a:r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68"/>
            <a:ext cx="6099200" cy="3247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7920"/>
            <a:ext cx="6099200" cy="3430800"/>
          </a:xfrm>
          <a:prstGeom prst="rect">
            <a:avLst/>
          </a:prstGeom>
        </p:spPr>
      </p:pic>
      <p:grpSp>
        <p:nvGrpSpPr>
          <p:cNvPr id="7" name="Group 33"/>
          <p:cNvGrpSpPr/>
          <p:nvPr/>
        </p:nvGrpSpPr>
        <p:grpSpPr>
          <a:xfrm>
            <a:off x="8049964" y="0"/>
            <a:ext cx="1645829" cy="1451391"/>
            <a:chOff x="7995848" y="0"/>
            <a:chExt cx="1090946" cy="1080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5848" y="0"/>
              <a:ext cx="1090946" cy="1080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8433339" y="446066"/>
              <a:ext cx="215964" cy="1516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Up-Down Arrow 26"/>
          <p:cNvSpPr/>
          <p:nvPr/>
        </p:nvSpPr>
        <p:spPr>
          <a:xfrm>
            <a:off x="2068523" y="2672828"/>
            <a:ext cx="772563" cy="927759"/>
          </a:xfrm>
          <a:prstGeom prst="up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6489378" y="13723"/>
            <a:ext cx="12731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</a:rPr>
              <a:t>Sample E-H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203" y="-84324"/>
            <a:ext cx="259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microscope image</a:t>
            </a:r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21491" y="337497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 image</a:t>
            </a:r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79" y="1578692"/>
            <a:ext cx="4480000" cy="25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09" y="4173443"/>
            <a:ext cx="4480000" cy="252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67979" y="1527181"/>
            <a:ext cx="259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microscope image</a:t>
            </a:r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54584" y="4162811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 image</a:t>
            </a:r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68523" y="470781"/>
            <a:ext cx="1454244" cy="8238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22767" y="815335"/>
            <a:ext cx="3345212" cy="1438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295295" y="2628706"/>
            <a:ext cx="1454244" cy="8238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9022416" y="3452573"/>
            <a:ext cx="0" cy="7321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Заголовок 1"/>
          <p:cNvSpPr txBox="1">
            <a:spLocks/>
          </p:cNvSpPr>
          <p:nvPr/>
        </p:nvSpPr>
        <p:spPr>
          <a:xfrm>
            <a:off x="3817883" y="0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Backups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233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Номер слайда 5"/>
          <p:cNvSpPr txBox="1">
            <a:spLocks noGrp="1"/>
          </p:cNvSpPr>
          <p:nvPr/>
        </p:nvSpPr>
        <p:spPr bwMode="auto">
          <a:xfrm>
            <a:off x="8382000" y="6400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2560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2049438" y="177421"/>
            <a:ext cx="9182669" cy="685800"/>
          </a:xfrm>
        </p:spPr>
        <p:txBody>
          <a:bodyPr anchor="b">
            <a:normAutofit fontScale="90000"/>
          </a:bodyPr>
          <a:lstStyle/>
          <a:p>
            <a:r>
              <a:rPr lang="en-GB" altLang="en-US" sz="3200" b="1" dirty="0">
                <a:solidFill>
                  <a:srgbClr val="002060"/>
                </a:solidFill>
              </a:rPr>
              <a:t>Nuclear scanning microprobe </a:t>
            </a:r>
            <a:r>
              <a:rPr lang="en-GB" altLang="en-US" sz="3200" b="1" dirty="0" smtClean="0">
                <a:solidFill>
                  <a:srgbClr val="002060"/>
                </a:solidFill>
              </a:rPr>
              <a:t>analysis with EGP-10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657600"/>
            <a:ext cx="3133725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9" name="Rectangle 10"/>
          <p:cNvSpPr>
            <a:spLocks noChangeArrowheads="1"/>
          </p:cNvSpPr>
          <p:nvPr/>
        </p:nvSpPr>
        <p:spPr bwMode="auto">
          <a:xfrm>
            <a:off x="6629400" y="35052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400"/>
              <a:t>θ = 180  - θ</a:t>
            </a:r>
            <a:r>
              <a:rPr lang="ru-RU" altLang="en-US" sz="1400"/>
              <a:t>2 </a:t>
            </a:r>
            <a:r>
              <a:rPr lang="ru-RU" altLang="en-US" sz="2400"/>
              <a:t>;</a:t>
            </a:r>
          </a:p>
        </p:txBody>
      </p:sp>
      <p:pic>
        <p:nvPicPr>
          <p:cNvPr id="2561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14801"/>
            <a:ext cx="4267200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&amp;Kcy;&amp;acy;&amp;rcy;&amp;tcy;&amp;icy;&amp;ncy;&amp;kcy;&amp;icy; &amp;pcy;&amp;ocy; &amp;zcy;&amp;acy;&amp;pcy;&amp;rcy;&amp;ocy;&amp;scy;&amp;ucy; &amp;ecy;&amp;mcy;&amp;bcy;&amp;lcy;&amp;iecy;&amp;mcy;&amp;acy;  &amp;Ncy;&amp;Icy;&amp;YAcy;&amp;Ucy; &amp;Mcy;&amp;Icy;&amp;F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42" y="304800"/>
            <a:ext cx="875358" cy="91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7258" y="1281476"/>
            <a:ext cx="9025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Considering the kinematics of the collision (that is, the conservation of momentum and kinetic energy), the energy </a:t>
            </a:r>
            <a:r>
              <a:rPr lang="en-GB" i="1" dirty="0"/>
              <a:t>E</a:t>
            </a:r>
            <a:r>
              <a:rPr lang="en-GB" i="1" baseline="-25000" dirty="0"/>
              <a:t>1</a:t>
            </a:r>
            <a:r>
              <a:rPr lang="en-GB" dirty="0"/>
              <a:t> of the scattered projectile is reduced from the initial energy </a:t>
            </a:r>
            <a:r>
              <a:rPr lang="en-GB" i="1" dirty="0"/>
              <a:t>E</a:t>
            </a:r>
            <a:r>
              <a:rPr lang="en-GB" i="1" baseline="-25000" dirty="0"/>
              <a:t>0</a:t>
            </a:r>
            <a:r>
              <a:rPr lang="en-GB" dirty="0" smtClean="0"/>
              <a:t>:     </a:t>
            </a:r>
            <a:r>
              <a:rPr lang="en-GB" i="1" dirty="0" smtClean="0"/>
              <a:t>E</a:t>
            </a:r>
            <a:r>
              <a:rPr lang="en-GB" i="1" baseline="-25000" dirty="0" smtClean="0"/>
              <a:t>1 </a:t>
            </a:r>
            <a:r>
              <a:rPr lang="en-GB" i="1" dirty="0" smtClean="0"/>
              <a:t>=</a:t>
            </a:r>
            <a:r>
              <a:rPr lang="en-GB" i="1" baseline="-25000" dirty="0" smtClean="0"/>
              <a:t> </a:t>
            </a:r>
            <a:r>
              <a:rPr lang="en-GB" i="1" dirty="0" smtClean="0"/>
              <a:t>K(</a:t>
            </a:r>
            <a:r>
              <a:rPr lang="en-GB" i="1" dirty="0" smtClean="0">
                <a:sym typeface="Symbol" panose="05050102010706020507" pitchFamily="18" charset="2"/>
              </a:rPr>
              <a:t>) × </a:t>
            </a:r>
            <a:r>
              <a:rPr lang="en-GB" i="1" dirty="0" smtClean="0"/>
              <a:t>E</a:t>
            </a:r>
            <a:r>
              <a:rPr lang="en-GB" i="1" baseline="-25000" dirty="0" smtClean="0"/>
              <a:t>0</a:t>
            </a:r>
            <a:r>
              <a:rPr lang="en-GB" i="1" dirty="0" smtClean="0"/>
              <a:t> , </a:t>
            </a:r>
            <a:r>
              <a:rPr lang="en-GB" dirty="0" smtClean="0"/>
              <a:t>where </a:t>
            </a:r>
            <a:r>
              <a:rPr lang="en-GB" i="1" dirty="0"/>
              <a:t>K(</a:t>
            </a:r>
            <a:r>
              <a:rPr lang="en-GB" i="1" dirty="0">
                <a:sym typeface="Symbol" panose="05050102010706020507" pitchFamily="18" charset="2"/>
              </a:rPr>
              <a:t>)</a:t>
            </a:r>
            <a:r>
              <a:rPr lang="en-GB" dirty="0" smtClean="0"/>
              <a:t> </a:t>
            </a:r>
            <a:r>
              <a:rPr lang="en-GB" dirty="0"/>
              <a:t>is known as the </a:t>
            </a:r>
            <a:r>
              <a:rPr lang="en-GB" i="1" dirty="0"/>
              <a:t>kinematical factor</a:t>
            </a:r>
            <a:r>
              <a:rPr lang="en-GB" dirty="0"/>
              <a:t>,</a:t>
            </a:r>
            <a:endParaRPr lang="en-GB" i="1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1471683" y="2316420"/>
            <a:ext cx="9446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  <a:r>
              <a:rPr lang="en-GB" dirty="0" smtClean="0"/>
              <a:t>o </a:t>
            </a:r>
            <a:r>
              <a:rPr lang="en-GB" dirty="0"/>
              <a:t>measure backscattered energy </a:t>
            </a:r>
            <a:r>
              <a:rPr lang="en-GB" dirty="0" smtClean="0"/>
              <a:t>the Si surface </a:t>
            </a:r>
            <a:r>
              <a:rPr lang="en-GB" dirty="0"/>
              <a:t>barrier </a:t>
            </a:r>
            <a:r>
              <a:rPr lang="en-GB" dirty="0" smtClean="0"/>
              <a:t>detector is used. </a:t>
            </a:r>
          </a:p>
          <a:p>
            <a:r>
              <a:rPr lang="en-GB" dirty="0" smtClean="0"/>
              <a:t>Ions </a:t>
            </a:r>
            <a:r>
              <a:rPr lang="en-GB" dirty="0"/>
              <a:t>which reach the detector lose some of their energy to inelastic scattering from the </a:t>
            </a:r>
            <a:r>
              <a:rPr lang="en-GB" dirty="0" smtClean="0"/>
              <a:t>electrons</a:t>
            </a:r>
            <a:r>
              <a:rPr lang="en-GB" dirty="0"/>
              <a:t>. </a:t>
            </a:r>
            <a:r>
              <a:rPr lang="en-GB" dirty="0" smtClean="0"/>
              <a:t>Number </a:t>
            </a:r>
            <a:r>
              <a:rPr lang="en-GB" dirty="0"/>
              <a:t>of electron-hole </a:t>
            </a:r>
            <a:r>
              <a:rPr lang="en-GB" dirty="0" smtClean="0"/>
              <a:t>pairs produced in the detector </a:t>
            </a:r>
            <a:r>
              <a:rPr lang="en-GB" dirty="0"/>
              <a:t>is dependent on the energy of the ion.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1D9B-EB34-4E98-8B2D-ECAE0CA1ABA3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76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76892" y="0"/>
            <a:ext cx="7825839" cy="5106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2700000">
              <a:schemeClr val="bg1">
                <a:alpha val="50000"/>
              </a:schemeClr>
            </a:inn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Study of </a:t>
            </a:r>
            <a:r>
              <a:rPr lang="en-GB" sz="2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Malter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effect appearance mechanism </a:t>
            </a:r>
            <a:endParaRPr lang="en-GB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485465" y="2356767"/>
            <a:ext cx="5458709" cy="33843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itchFamily="34" charset="0"/>
                <a:cs typeface="Arial" pitchFamily="34" charset="0"/>
                <a:sym typeface="Symbol" pitchFamily="18" charset="2"/>
              </a:rPr>
              <a:t>2 planes,  each with 7 controlled anode wires;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itchFamily="34" charset="0"/>
                <a:cs typeface="Arial" pitchFamily="34" charset="0"/>
                <a:sym typeface="Symbol" pitchFamily="18" charset="2"/>
              </a:rPr>
              <a:t>50 </a:t>
            </a:r>
            <a:r>
              <a:rPr lang="en-US" sz="1600" b="1" dirty="0">
                <a:latin typeface="Arial" pitchFamily="34" charset="0"/>
                <a:cs typeface="Arial" pitchFamily="34" charset="0"/>
                <a:sym typeface="Symbol"/>
              </a:rPr>
              <a:t>m gold-coated anode wire;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itchFamily="34" charset="0"/>
                <a:cs typeface="Arial" pitchFamily="34" charset="0"/>
                <a:sym typeface="Symbol"/>
              </a:rPr>
              <a:t>285 x 340 mm</a:t>
            </a:r>
            <a:r>
              <a:rPr lang="en-US" sz="1600" b="1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en-US" sz="1600" b="1" dirty="0">
                <a:latin typeface="Arial" pitchFamily="34" charset="0"/>
                <a:cs typeface="Arial" pitchFamily="34" charset="0"/>
                <a:sym typeface="Symbol"/>
              </a:rPr>
              <a:t> sensitive area, 1670 cm</a:t>
            </a:r>
            <a:r>
              <a:rPr lang="en-US" sz="1600" b="1" baseline="30000" dirty="0">
                <a:latin typeface="Arial" pitchFamily="34" charset="0"/>
                <a:cs typeface="Arial" pitchFamily="34" charset="0"/>
                <a:sym typeface="Symbol"/>
              </a:rPr>
              <a:t>3 </a:t>
            </a:r>
            <a:r>
              <a:rPr lang="en-US" sz="1600" b="1" dirty="0">
                <a:latin typeface="Arial" pitchFamily="34" charset="0"/>
                <a:cs typeface="Arial" pitchFamily="34" charset="0"/>
                <a:sym typeface="Symbol"/>
              </a:rPr>
              <a:t>gas</a:t>
            </a:r>
            <a:r>
              <a:rPr lang="en-US" sz="1600" b="1" baseline="30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  <a:sym typeface="Symbol"/>
              </a:rPr>
              <a:t>volume;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itchFamily="34" charset="0"/>
                <a:cs typeface="Arial" pitchFamily="34" charset="0"/>
                <a:sym typeface="Symbol"/>
              </a:rPr>
              <a:t>S = 3 mm 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itchFamily="34" charset="0"/>
                <a:cs typeface="Arial" pitchFamily="34" charset="0"/>
                <a:sym typeface="Symbol"/>
              </a:rPr>
              <a:t>L = 4.5 mm 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itchFamily="34" charset="0"/>
                <a:cs typeface="Arial" pitchFamily="34" charset="0"/>
                <a:sym typeface="Symbol"/>
              </a:rPr>
              <a:t>Identical geometry and construction materials to CSC 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itchFamily="34" charset="0"/>
                <a:cs typeface="Arial" pitchFamily="34" charset="0"/>
                <a:sym typeface="Symbol"/>
              </a:rPr>
              <a:t>Strip resistance control at specially ;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  <a:sym typeface="Symbol"/>
              </a:rPr>
              <a:t>        cut strips on the cathode </a:t>
            </a:r>
            <a:r>
              <a:rPr lang="en-US" sz="1600" b="1" dirty="0" smtClean="0">
                <a:latin typeface="Arial" pitchFamily="34" charset="0"/>
                <a:cs typeface="Arial" pitchFamily="34" charset="0"/>
                <a:sym typeface="Symbol"/>
              </a:rPr>
              <a:t>plane </a:t>
            </a:r>
            <a:r>
              <a:rPr lang="en-US" sz="1600" b="1" dirty="0">
                <a:latin typeface="Arial" pitchFamily="34" charset="0"/>
                <a:cs typeface="Arial" pitchFamily="34" charset="0"/>
                <a:sym typeface="Symbol"/>
              </a:rPr>
              <a:t>;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 Gas flow during  aging test was 4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sccm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;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       that is </a:t>
            </a:r>
            <a:r>
              <a:rPr lang="en-US" sz="1600" b="1" dirty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3.5 Volume per day ;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  No gas recirculation was applied.</a:t>
            </a:r>
            <a:endParaRPr lang="en-US" sz="1600" b="1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C00000"/>
                </a:solidFill>
                <a:latin typeface="+mn-lt"/>
                <a:sym typeface="Symbol"/>
              </a:rPr>
              <a:t>BUT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C00000"/>
                </a:solidFill>
                <a:latin typeface="+mn-lt"/>
                <a:sym typeface="Symbol"/>
              </a:rPr>
              <a:t>  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*    Readout  from anode wires only ;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 *  - HV applied to the cathode.</a:t>
            </a:r>
          </a:p>
          <a:p>
            <a:pPr>
              <a:lnSpc>
                <a:spcPct val="150000"/>
              </a:lnSpc>
            </a:pPr>
            <a:endParaRPr lang="en-US" sz="1600" b="1" dirty="0">
              <a:sym typeface="Symbol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8970" y="680528"/>
            <a:ext cx="661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New aging tests are 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necessary: </a:t>
            </a:r>
            <a:endParaRPr lang="en-GB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due to hard radiation conditions at future HL-LHC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due to first manifestations of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Malter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effect in CSC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 find eco-friendly solution for CF4 outlet reducing 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 descr="ПИЯФ РА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4" y="0"/>
            <a:ext cx="474835" cy="4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:\BUISNESS\AGING_Test_Station\ATS_CMS\PLOTS\20160622_155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trans="100000" grainSize="91"/>
                    </a14:imgEffect>
                    <a14:imgEffect>
                      <a14:colorTemperature colorTemp="30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290" y="65829"/>
            <a:ext cx="3175112" cy="382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944174" y="3166592"/>
            <a:ext cx="3728636" cy="3487595"/>
            <a:chOff x="5944174" y="3166593"/>
            <a:chExt cx="3018741" cy="2711160"/>
          </a:xfrm>
          <a:effectLst>
            <a:outerShdw blurRad="50800" dist="38100" algn="l" rotWithShape="0">
              <a:schemeClr val="bg2">
                <a:alpha val="40000"/>
              </a:schemeClr>
            </a:outerShdw>
          </a:effectLst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4174" y="3166593"/>
              <a:ext cx="3018741" cy="2711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saturation sat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122190" y="4065380"/>
              <a:ext cx="525271" cy="388315"/>
            </a:xfrm>
            <a:prstGeom prst="rect">
              <a:avLst/>
            </a:prstGeom>
            <a:blipFill dpi="0" rotWithShape="1">
              <a:blip r:embed="rId8" cstate="print">
                <a:alphaModFix amt="3000"/>
              </a:blip>
              <a:srcRect/>
              <a:tile tx="0" ty="0" sx="100000" sy="100000" flip="none" algn="tl"/>
            </a:blipFill>
            <a:ln>
              <a:noFill/>
            </a:ln>
            <a:effectLst>
              <a:reflection stA="0" endPos="65000" dist="50800" dir="5400000" sy="-100000" algn="bl" rotWithShape="0"/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621437" y="1919846"/>
            <a:ext cx="734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Small scale CSC prototype module for aging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study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6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81C3-58E6-42D7-807D-D60F7F1F2937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847475" y="190652"/>
            <a:ext cx="8803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L. De Los Santos </a:t>
            </a:r>
            <a:r>
              <a:rPr lang="en-GB" sz="1400" b="1" dirty="0" err="1"/>
              <a:t>Valladares</a:t>
            </a:r>
            <a:r>
              <a:rPr lang="en-GB" sz="1400" b="1" dirty="0"/>
              <a:t> et al</a:t>
            </a:r>
            <a:r>
              <a:rPr lang="en-GB" sz="1400" b="1" dirty="0" smtClean="0"/>
              <a:t>., Crystallization </a:t>
            </a:r>
            <a:r>
              <a:rPr lang="en-GB" sz="1400" b="1" dirty="0"/>
              <a:t>and electrical resistivity of Cu2O and </a:t>
            </a:r>
            <a:r>
              <a:rPr lang="en-GB" sz="1400" b="1" dirty="0" err="1"/>
              <a:t>CuO</a:t>
            </a:r>
            <a:r>
              <a:rPr lang="en-GB" sz="1400" b="1" dirty="0"/>
              <a:t> obtained by thermal</a:t>
            </a:r>
          </a:p>
          <a:p>
            <a:pPr algn="ctr"/>
            <a:r>
              <a:rPr lang="en-GB" sz="1400" b="1" dirty="0"/>
              <a:t>oxidation of Cu thin ﬁlms on SiO2/Si substrates, Thin Solid Films 520 (2012) 6368–6374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616" y="1078699"/>
            <a:ext cx="3249488" cy="3682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1753" y="778243"/>
            <a:ext cx="4805465" cy="3614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3660" y="1112542"/>
            <a:ext cx="1759287" cy="3242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776" y="2585449"/>
            <a:ext cx="1654567" cy="2707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9097" y="3072809"/>
            <a:ext cx="4332904" cy="335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81C3-58E6-42D7-807D-D60F7F1F2937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616571" y="232012"/>
            <a:ext cx="8261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Flora M. </a:t>
            </a:r>
            <a:r>
              <a:rPr lang="en-GB" b="1" dirty="0" smtClean="0"/>
              <a:t>Li et al., </a:t>
            </a:r>
            <a:r>
              <a:rPr lang="en-GB" b="1" dirty="0"/>
              <a:t>Low temperature </a:t>
            </a:r>
            <a:r>
              <a:rPr lang="en-GB" b="1" dirty="0" smtClean="0"/>
              <a:t>(&lt;100 </a:t>
            </a:r>
            <a:r>
              <a:rPr lang="en-GB" b="1" dirty="0"/>
              <a:t>°C) deposited P-type cuprous oxide thin ﬁlms: </a:t>
            </a:r>
            <a:r>
              <a:rPr lang="en-GB" b="1" dirty="0" smtClean="0"/>
              <a:t>Importance of </a:t>
            </a:r>
            <a:r>
              <a:rPr lang="en-GB" b="1" dirty="0"/>
              <a:t>controlled oxygen and deposition energy, Thin Solid Films 520 (2011) 1278–1284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297" y="1263370"/>
            <a:ext cx="4827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dirty="0"/>
              <a:t>Copper forms two types of oxides: cuprous oxide (Cu</a:t>
            </a:r>
            <a:r>
              <a:rPr lang="en-GB" sz="1200" baseline="-25000" dirty="0"/>
              <a:t>2</a:t>
            </a:r>
            <a:r>
              <a:rPr lang="en-GB" sz="1200" dirty="0"/>
              <a:t>O) </a:t>
            </a:r>
            <a:r>
              <a:rPr lang="en-GB" sz="1200" dirty="0" smtClean="0"/>
              <a:t>and cupric </a:t>
            </a:r>
            <a:r>
              <a:rPr lang="en-GB" sz="1200" dirty="0"/>
              <a:t>oxide (</a:t>
            </a:r>
            <a:r>
              <a:rPr lang="en-GB" sz="1200" dirty="0" err="1"/>
              <a:t>CuO</a:t>
            </a:r>
            <a:r>
              <a:rPr lang="en-GB" sz="1200" dirty="0"/>
              <a:t>), each with unique material properties </a:t>
            </a:r>
            <a:r>
              <a:rPr lang="en-GB" sz="1200" dirty="0" smtClean="0"/>
              <a:t>as highlighted </a:t>
            </a:r>
            <a:r>
              <a:rPr lang="en-GB" sz="1200" dirty="0"/>
              <a:t>in Table 1. Cu</a:t>
            </a:r>
            <a:r>
              <a:rPr lang="en-GB" sz="1200" baseline="-25000" dirty="0"/>
              <a:t>2</a:t>
            </a:r>
            <a:r>
              <a:rPr lang="en-GB" sz="1200" dirty="0"/>
              <a:t>O is a highly transparent, yellow, </a:t>
            </a:r>
            <a:r>
              <a:rPr lang="en-GB" sz="1200" dirty="0" smtClean="0"/>
              <a:t>p-type semiconductor</a:t>
            </a:r>
            <a:r>
              <a:rPr lang="en-GB" sz="1200" dirty="0"/>
              <a:t>, while </a:t>
            </a:r>
            <a:r>
              <a:rPr lang="en-GB" sz="1200" dirty="0" err="1"/>
              <a:t>CuO</a:t>
            </a:r>
            <a:r>
              <a:rPr lang="en-GB" sz="1200" dirty="0"/>
              <a:t> is typically an opaque, more </a:t>
            </a:r>
            <a:r>
              <a:rPr lang="en-GB" sz="1200" dirty="0" smtClean="0"/>
              <a:t>conductive material</a:t>
            </a:r>
            <a:r>
              <a:rPr lang="en-GB" sz="1200" dirty="0"/>
              <a:t>. Although Cu</a:t>
            </a:r>
            <a:r>
              <a:rPr lang="en-GB" sz="1200" baseline="-25000" dirty="0"/>
              <a:t>2</a:t>
            </a:r>
            <a:r>
              <a:rPr lang="en-GB" sz="1200" dirty="0"/>
              <a:t>O is the native oxide of copper, it is </a:t>
            </a:r>
            <a:r>
              <a:rPr lang="en-GB" sz="1200" dirty="0" smtClean="0"/>
              <a:t>often difﬁcult </a:t>
            </a:r>
            <a:r>
              <a:rPr lang="en-GB" sz="1200" dirty="0"/>
              <a:t>to form pure Cu</a:t>
            </a:r>
            <a:r>
              <a:rPr lang="en-GB" sz="1200" baseline="-25000" dirty="0"/>
              <a:t>2</a:t>
            </a:r>
            <a:r>
              <a:rPr lang="en-GB" sz="1200" dirty="0"/>
              <a:t>O ﬁlms and requires precise control of </a:t>
            </a:r>
            <a:r>
              <a:rPr lang="en-GB" sz="1200" dirty="0" smtClean="0"/>
              <a:t>the stoichiometry</a:t>
            </a:r>
            <a:r>
              <a:rPr lang="en-GB" sz="1200" dirty="0"/>
              <a:t>. Even moderate excess of oxygen and/or </a:t>
            </a:r>
            <a:r>
              <a:rPr lang="en-GB" sz="1200" dirty="0" smtClean="0"/>
              <a:t>reaction energy </a:t>
            </a:r>
            <a:r>
              <a:rPr lang="en-GB" sz="1200" dirty="0"/>
              <a:t>tends to favour the formation of </a:t>
            </a:r>
            <a:r>
              <a:rPr lang="en-GB" sz="1200" dirty="0" err="1"/>
              <a:t>CuO</a:t>
            </a:r>
            <a:r>
              <a:rPr lang="en-GB" sz="1200" dirty="0"/>
              <a:t> instead of Cu</a:t>
            </a:r>
            <a:r>
              <a:rPr lang="en-GB" sz="1200" baseline="-25000" dirty="0"/>
              <a:t>2</a:t>
            </a:r>
            <a:r>
              <a:rPr lang="en-GB" sz="1200" dirty="0"/>
              <a:t>O. Fig. </a:t>
            </a:r>
            <a:r>
              <a:rPr lang="en-GB" sz="1200" dirty="0" smtClean="0"/>
              <a:t>1 provides </a:t>
            </a:r>
            <a:r>
              <a:rPr lang="en-GB" sz="1200" dirty="0"/>
              <a:t>a simpliﬁed illustration of the oxidation pathway to </a:t>
            </a:r>
            <a:r>
              <a:rPr lang="en-GB" sz="1200" dirty="0" smtClean="0"/>
              <a:t>form Cu</a:t>
            </a:r>
            <a:r>
              <a:rPr lang="en-GB" sz="1200" baseline="-25000" dirty="0" smtClean="0"/>
              <a:t>2</a:t>
            </a:r>
            <a:r>
              <a:rPr lang="en-GB" sz="1200" dirty="0" smtClean="0"/>
              <a:t>O </a:t>
            </a:r>
            <a:r>
              <a:rPr lang="en-GB" sz="1200" dirty="0"/>
              <a:t>and </a:t>
            </a:r>
            <a:r>
              <a:rPr lang="en-GB" sz="1200" dirty="0" err="1"/>
              <a:t>CuO</a:t>
            </a:r>
            <a:r>
              <a:rPr lang="en-GB" sz="1200" dirty="0"/>
              <a:t> from copper.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297" y="3125724"/>
            <a:ext cx="5174781" cy="1285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257" y="4819904"/>
            <a:ext cx="11493104" cy="1379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41" y="182329"/>
            <a:ext cx="2057059" cy="244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41" y="2545931"/>
            <a:ext cx="2057059" cy="244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5351" y="1025739"/>
            <a:ext cx="2687484" cy="3127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15469" y="1101309"/>
            <a:ext cx="2026838" cy="15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3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81C3-58E6-42D7-807D-D60F7F1F2937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 smtClean="0"/>
              <a:t>G.Gavrilov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Picture 5" descr="ПИЯФ РА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0" y="151375"/>
            <a:ext cx="474835" cy="4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842213" y="1105916"/>
            <a:ext cx="8784976" cy="5060429"/>
          </a:xfrm>
          <a:gradFill>
            <a:gsLst>
              <a:gs pos="0">
                <a:schemeClr val="bg1"/>
              </a:gs>
              <a:gs pos="53000">
                <a:srgbClr val="D4DEFF"/>
              </a:gs>
              <a:gs pos="83000">
                <a:srgbClr val="D4DEFF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First local </a:t>
            </a: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aging test under </a:t>
            </a:r>
            <a:r>
              <a:rPr lang="en-GB" sz="2800" b="1" baseline="30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90</a:t>
            </a: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Sr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irradiation </a:t>
            </a:r>
            <a:r>
              <a:rPr lang="en-GB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was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performed with compact </a:t>
            </a: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CSC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prototype module fed by standard  CSC gas mixture;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1.36 C/cm a</a:t>
            </a:r>
            <a:r>
              <a:rPr lang="en-GB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ccumulated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charge is obtained, that is 7× of the expected charge after 3000 fb</a:t>
            </a:r>
            <a:r>
              <a:rPr lang="en-GB" sz="2800" b="1" baseline="30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at HL-LHC. The absence of </a:t>
            </a: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amplitudes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degradation matches with the previous tests in 1999 -2001;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Strip-to-strip resistance  dropped during the aging test from 5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10</a:t>
            </a:r>
            <a:r>
              <a:rPr lang="en-GB" sz="2800" b="1" baseline="30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13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 up to </a:t>
            </a: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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10</a:t>
            </a:r>
            <a:r>
              <a:rPr lang="en-GB" sz="2800" b="1" baseline="30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7</a:t>
            </a:r>
            <a:r>
              <a:rPr lang="en-GB" sz="2800" b="1" baseline="30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;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Despite of the strong oxidation and Si coating on cathodes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surface,  </a:t>
            </a: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no </a:t>
            </a:r>
            <a:r>
              <a:rPr lang="en-GB" sz="2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Malter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 current </a:t>
            </a:r>
            <a:r>
              <a:rPr lang="en-GB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manifestation have been </a:t>
            </a: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found;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Test results can be a benchmark for the future study of the eco-friendly gas mixtures;</a:t>
            </a:r>
            <a:endParaRPr lang="en-GB" sz="28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sz="2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26215" y="346613"/>
            <a:ext cx="9144000" cy="663184"/>
          </a:xfr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GB" sz="32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argeting aging tests in PNPI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5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69652" y="0"/>
            <a:ext cx="9618835" cy="477837"/>
            <a:chOff x="969652" y="0"/>
            <a:chExt cx="9618835" cy="477837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444487" y="0"/>
              <a:ext cx="9144000" cy="4778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800" b="1" dirty="0" smtClean="0">
                  <a:latin typeface="Calibri" panose="020F0502020204030204" pitchFamily="34" charset="0"/>
                </a:rPr>
                <a:t>Study of </a:t>
              </a:r>
              <a:r>
                <a:rPr lang="en-GB" sz="2800" b="1" dirty="0" err="1" smtClean="0">
                  <a:latin typeface="Calibri" panose="020F0502020204030204" pitchFamily="34" charset="0"/>
                </a:rPr>
                <a:t>Malter</a:t>
              </a:r>
              <a:r>
                <a:rPr lang="en-GB" sz="2800" b="1" dirty="0" smtClean="0">
                  <a:latin typeface="Calibri" panose="020F0502020204030204" pitchFamily="34" charset="0"/>
                </a:rPr>
                <a:t> effect appearance mechanism </a:t>
              </a:r>
              <a:endParaRPr lang="en-GB" sz="2800" b="1" dirty="0">
                <a:latin typeface="Calibri" panose="020F0502020204030204" pitchFamily="34" charset="0"/>
              </a:endParaRPr>
            </a:p>
          </p:txBody>
        </p:sp>
        <p:pic>
          <p:nvPicPr>
            <p:cNvPr id="6" name="Picture 5" descr="ПИЯФ РАН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652" y="0"/>
              <a:ext cx="474835" cy="469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1197917"/>
            <a:ext cx="3022944" cy="420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053" y="1656069"/>
            <a:ext cx="3881196" cy="374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89053" y="651454"/>
            <a:ext cx="2455380" cy="830997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Irradiation zone on the anode plane </a:t>
            </a:r>
            <a:r>
              <a:rPr lang="en-US" sz="1600" b="1" dirty="0" smtClean="0">
                <a:solidFill>
                  <a:schemeClr val="bg1"/>
                </a:solidFill>
                <a:sym typeface="Symbol"/>
              </a:rPr>
              <a:t></a:t>
            </a:r>
            <a:r>
              <a:rPr lang="en-US" sz="1600" b="1" dirty="0" smtClean="0">
                <a:solidFill>
                  <a:schemeClr val="bg1"/>
                </a:solidFill>
              </a:rPr>
              <a:t>3.7</a:t>
            </a:r>
            <a:r>
              <a:rPr lang="ru-RU" sz="1600" b="1" dirty="0" smtClean="0">
                <a:solidFill>
                  <a:schemeClr val="bg1"/>
                </a:solidFill>
              </a:rPr>
              <a:t>/2</a:t>
            </a:r>
            <a:r>
              <a:rPr lang="en-US" sz="1600" b="1" dirty="0" smtClean="0">
                <a:solidFill>
                  <a:schemeClr val="bg1"/>
                </a:solidFill>
                <a:sym typeface="Symbol"/>
              </a:rPr>
              <a:t>2.0</a:t>
            </a:r>
            <a:r>
              <a:rPr lang="ru-RU" sz="1600" b="1" dirty="0" smtClean="0">
                <a:solidFill>
                  <a:schemeClr val="bg1"/>
                </a:solidFill>
                <a:sym typeface="Symbol"/>
              </a:rPr>
              <a:t>/2  5.8</a:t>
            </a:r>
            <a:r>
              <a:rPr lang="en-US" sz="1600" b="1" dirty="0" smtClean="0">
                <a:solidFill>
                  <a:schemeClr val="bg1"/>
                </a:solidFill>
                <a:sym typeface="Symbol"/>
              </a:rPr>
              <a:t> cm</a:t>
            </a:r>
            <a:r>
              <a:rPr lang="en-US" sz="1600" b="1" baseline="30000" dirty="0">
                <a:solidFill>
                  <a:schemeClr val="bg1"/>
                </a:solidFill>
                <a:sym typeface="Symbol"/>
              </a:rPr>
              <a:t> </a:t>
            </a:r>
            <a:r>
              <a:rPr lang="ru-RU" sz="1600" b="1" baseline="30000" dirty="0" smtClean="0">
                <a:solidFill>
                  <a:schemeClr val="bg1"/>
                </a:solidFill>
                <a:sym typeface="Symbol"/>
              </a:rPr>
              <a:t>2</a:t>
            </a:r>
            <a:endParaRPr lang="ru-RU" sz="16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1559" y="5419696"/>
            <a:ext cx="1656184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Along anode wires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7763918" y="753137"/>
            <a:ext cx="421437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Work point  set </a:t>
            </a:r>
            <a:r>
              <a:rPr lang="en-US" dirty="0">
                <a:sym typeface="Symbol"/>
              </a:rPr>
              <a:t>HV=3750 V</a:t>
            </a:r>
            <a:r>
              <a:rPr lang="en-US" dirty="0"/>
              <a:t> </a:t>
            </a:r>
            <a:r>
              <a:rPr lang="en-US" dirty="0" smtClean="0"/>
              <a:t> GG=5</a:t>
            </a:r>
            <a:r>
              <a:rPr lang="en-US" dirty="0">
                <a:sym typeface="Symbol"/>
              </a:rPr>
              <a:t>10</a:t>
            </a:r>
            <a:r>
              <a:rPr lang="en-US" baseline="30000" dirty="0">
                <a:sym typeface="Symbol"/>
              </a:rPr>
              <a:t>4  </a:t>
            </a:r>
            <a:r>
              <a:rPr lang="en-US" dirty="0"/>
              <a:t>Ionization current at work point is 17 </a:t>
            </a:r>
            <a:r>
              <a:rPr lang="en-US" dirty="0">
                <a:sym typeface="Symbol"/>
              </a:rPr>
              <a:t>A per 6 cm</a:t>
            </a:r>
            <a:r>
              <a:rPr lang="en-US" baseline="30000" dirty="0">
                <a:sym typeface="Symbol"/>
              </a:rPr>
              <a:t>2  </a:t>
            </a:r>
            <a:r>
              <a:rPr lang="en-US" dirty="0">
                <a:sym typeface="Symbol"/>
              </a:rPr>
              <a:t>or </a:t>
            </a:r>
          </a:p>
          <a:p>
            <a:r>
              <a:rPr lang="en-US" dirty="0" smtClean="0">
                <a:sym typeface="Symbol"/>
              </a:rPr>
              <a:t>     1 </a:t>
            </a:r>
            <a:r>
              <a:rPr lang="en-US" dirty="0">
                <a:sym typeface="Symbol"/>
              </a:rPr>
              <a:t>A per 1 cm of wire </a:t>
            </a:r>
            <a:r>
              <a:rPr lang="en-US" dirty="0" smtClean="0">
                <a:sym typeface="Symbol"/>
              </a:rPr>
              <a:t>length</a:t>
            </a:r>
          </a:p>
          <a:p>
            <a:r>
              <a:rPr lang="en-US" b="1" dirty="0" smtClean="0"/>
              <a:t>     1.45</a:t>
            </a:r>
            <a:r>
              <a:rPr lang="en-US" b="1" dirty="0">
                <a:sym typeface="Symbol"/>
              </a:rPr>
              <a:t>10</a:t>
            </a:r>
            <a:r>
              <a:rPr lang="en-US" b="1" baseline="30000" dirty="0">
                <a:sym typeface="Symbol"/>
              </a:rPr>
              <a:t>6</a:t>
            </a:r>
            <a:r>
              <a:rPr lang="en-US" b="1" dirty="0">
                <a:sym typeface="Symbol"/>
              </a:rPr>
              <a:t> Hz per 1 </a:t>
            </a:r>
            <a:r>
              <a:rPr lang="en-US" b="1" dirty="0"/>
              <a:t>cm of wire </a:t>
            </a:r>
            <a:r>
              <a:rPr lang="en-US" b="1" dirty="0" smtClean="0"/>
              <a:t>length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b="1" dirty="0" smtClean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n-GB" dirty="0">
                <a:sym typeface="Symbol"/>
              </a:rPr>
              <a:t>This kind of aging test is actual for longevity evaluation of the CSC modules in extremal conditions and upper estimate of the anode wires aging.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n-GB" dirty="0" smtClean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n-GB" dirty="0" smtClean="0"/>
              <a:t>Irradiation zone is a generator of the radicals and ions, which diffuse around in the gas volume of the  CSC  prototype.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n-GB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n-GB" dirty="0" smtClean="0"/>
              <a:t>The CSC-CMS comparable </a:t>
            </a:r>
            <a:r>
              <a:rPr lang="en-GB" dirty="0"/>
              <a:t>damages of the cathode surface in </a:t>
            </a:r>
            <a:r>
              <a:rPr lang="en-GB" dirty="0" smtClean="0"/>
              <a:t>the aged CSC </a:t>
            </a:r>
            <a:r>
              <a:rPr lang="en-GB" dirty="0"/>
              <a:t>prototype can be found </a:t>
            </a:r>
            <a:r>
              <a:rPr lang="en-GB" dirty="0" smtClean="0"/>
              <a:t>only in </a:t>
            </a:r>
            <a:r>
              <a:rPr lang="en-GB" dirty="0"/>
              <a:t>the intermediate zone </a:t>
            </a:r>
            <a:r>
              <a:rPr lang="en-GB" dirty="0" smtClean="0"/>
              <a:t>in the not </a:t>
            </a:r>
            <a:r>
              <a:rPr lang="en-GB" dirty="0"/>
              <a:t>irradiated </a:t>
            </a:r>
            <a:r>
              <a:rPr lang="en-GB" dirty="0" smtClean="0"/>
              <a:t>area.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1304-2AC6-44DC-8176-3DD65E1BEE37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 smtClean="0"/>
              <a:t>G.Gavrilov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4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SEM_XEM\SEM_XEM_cathode_copper\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53" y="440939"/>
            <a:ext cx="3432140" cy="311261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76200" dir="1560000" sx="119000" sy="119000" algn="ctr" rotWithShape="0">
              <a:schemeClr val="bg1">
                <a:lumMod val="95000"/>
                <a:alpha val="7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077072"/>
            <a:ext cx="5273498" cy="264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7" y="3719570"/>
            <a:ext cx="3166271" cy="300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23592" y="0"/>
            <a:ext cx="6912768" cy="369332"/>
          </a:xfrm>
          <a:prstGeom prst="rect">
            <a:avLst/>
          </a:prstGeom>
          <a:gradFill>
            <a:gsLst>
              <a:gs pos="13000">
                <a:schemeClr val="accent1">
                  <a:tint val="66000"/>
                  <a:satMod val="160000"/>
                </a:schemeClr>
              </a:gs>
              <a:gs pos="2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 image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copper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foil surface of 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irradiated FR4 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29" y="552769"/>
            <a:ext cx="3731739" cy="30912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2614" y="3583742"/>
            <a:ext cx="3342389" cy="369332"/>
          </a:xfrm>
          <a:prstGeom prst="rect">
            <a:avLst/>
          </a:prstGeom>
          <a:gradFill>
            <a:gsLst>
              <a:gs pos="13000">
                <a:schemeClr val="accent1">
                  <a:tint val="66000"/>
                  <a:satMod val="160000"/>
                </a:schemeClr>
              </a:gs>
              <a:gs pos="2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 microscopy of original FR4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4989" y="6492874"/>
            <a:ext cx="2743200" cy="365125"/>
          </a:xfrm>
        </p:spPr>
        <p:txBody>
          <a:bodyPr/>
          <a:lstStyle/>
          <a:p>
            <a:fld id="{C8CCCEF7-2BC8-4A19-9BC3-D6247B12CF97}" type="datetime1">
              <a:rPr lang="en-GB" smtClean="0"/>
              <a:pPr/>
              <a:t>13/12/2017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GB" smtClean="0"/>
              <a:t>G.Gavrilov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9FAF5-97A3-467D-B3FE-D552CB774142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26236" y="552769"/>
            <a:ext cx="2381250" cy="646331"/>
          </a:xfrm>
          <a:prstGeom prst="rect">
            <a:avLst/>
          </a:prstGeom>
          <a:solidFill>
            <a:schemeClr val="bg2">
              <a:lumMod val="50000"/>
              <a:alpha val="7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Roughness profile has a depth of 0.4 </a:t>
            </a:r>
            <a:r>
              <a:rPr lang="en-GB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m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2" name="Picture 5" descr="ПИЯФ РА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57" y="0"/>
            <a:ext cx="474835" cy="4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912925" y="1348047"/>
            <a:ext cx="3048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11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4487" y="0"/>
            <a:ext cx="9144000" cy="47783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GB" sz="2800" b="1" dirty="0" smtClean="0">
                <a:latin typeface="Calibri" panose="020F0502020204030204" pitchFamily="34" charset="0"/>
              </a:rPr>
              <a:t>Study of </a:t>
            </a:r>
            <a:r>
              <a:rPr lang="en-GB" sz="2800" b="1" dirty="0" err="1" smtClean="0">
                <a:latin typeface="Calibri" panose="020F0502020204030204" pitchFamily="34" charset="0"/>
              </a:rPr>
              <a:t>Malter</a:t>
            </a:r>
            <a:r>
              <a:rPr lang="en-GB" sz="2800" b="1" dirty="0" smtClean="0">
                <a:latin typeface="Calibri" panose="020F0502020204030204" pitchFamily="34" charset="0"/>
              </a:rPr>
              <a:t> effect appearance mechanism </a:t>
            </a:r>
            <a:endParaRPr lang="en-GB" sz="2800" b="1" dirty="0">
              <a:latin typeface="Calibri" panose="020F0502020204030204" pitchFamily="34" charset="0"/>
            </a:endParaRPr>
          </a:p>
        </p:txBody>
      </p:sp>
      <p:pic>
        <p:nvPicPr>
          <p:cNvPr id="4" name="Picture 5" descr="ПИЯФ РА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18" y="8061"/>
            <a:ext cx="474835" cy="4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6007" y="513848"/>
            <a:ext cx="6388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5">
                    <a:lumMod val="75000"/>
                  </a:schemeClr>
                </a:solidFill>
              </a:rPr>
              <a:t>Field structure in vicinity of the cathode plane:</a:t>
            </a:r>
            <a:endParaRPr lang="en-GB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786" y="1133556"/>
            <a:ext cx="4421964" cy="4497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8638" y="1593204"/>
            <a:ext cx="1662984" cy="1788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7636" y="2931557"/>
            <a:ext cx="3453244" cy="33965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9053" y="2210007"/>
            <a:ext cx="2208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…60 </a:t>
            </a:r>
            <a:r>
              <a:rPr lang="en-GB" dirty="0" smtClean="0">
                <a:sym typeface="Symbol" panose="05050102010706020507" pitchFamily="18" charset="2"/>
              </a:rPr>
              <a:t>m apart from the cathode plane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95647" y="1840675"/>
            <a:ext cx="154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HV = 3600 kV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3936615" y="4697331"/>
            <a:ext cx="285007" cy="249382"/>
          </a:xfrm>
          <a:prstGeom prst="ellipse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rved Down Arrow 12"/>
          <p:cNvSpPr/>
          <p:nvPr/>
        </p:nvSpPr>
        <p:spPr>
          <a:xfrm rot="21214438">
            <a:off x="3909523" y="3853634"/>
            <a:ext cx="1511578" cy="810557"/>
          </a:xfrm>
          <a:prstGeom prst="curvedDownArrow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34244" y="1272148"/>
            <a:ext cx="4232910" cy="4358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69559" y="3382172"/>
            <a:ext cx="1271095" cy="15329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427018" y="2210007"/>
            <a:ext cx="154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HV = 3600 kV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93388" y="5639626"/>
            <a:ext cx="404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The electric field strength on the CSC cathode planes is ~ 5000 </a:t>
            </a:r>
            <a:r>
              <a:rPr lang="en-GB" sz="2000" b="1" dirty="0" smtClean="0">
                <a:solidFill>
                  <a:srgbClr val="C00000"/>
                </a:solidFill>
              </a:rPr>
              <a:t>V/cm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F63F-F48A-42A2-B62A-701B6243B6AC}" type="datetime1">
              <a:rPr lang="en-GB" smtClean="0"/>
              <a:pPr/>
              <a:t>13/12/2017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8758-CFC7-4190-A18D-0C0E6BE4FC4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567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BUISNESS\AGING_Test_Station\PHOTOS\PHOTOS_PrII_2\General_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36" y="1135806"/>
            <a:ext cx="3034039" cy="460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45256" y="5662387"/>
            <a:ext cx="161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Irradiated zone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4502" y="3077321"/>
            <a:ext cx="225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Upper cathode plane 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6365" y="6450635"/>
            <a:ext cx="2743200" cy="365125"/>
          </a:xfrm>
        </p:spPr>
        <p:txBody>
          <a:bodyPr/>
          <a:lstStyle/>
          <a:p>
            <a:fld id="{8BCD07E7-6659-4709-B9B3-6FFC456C1929}" type="datetime1">
              <a:rPr lang="en-GB" smtClean="0"/>
              <a:pPr/>
              <a:t>13/12/2017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61842"/>
            <a:ext cx="4114800" cy="365125"/>
          </a:xfrm>
        </p:spPr>
        <p:txBody>
          <a:bodyPr/>
          <a:lstStyle/>
          <a:p>
            <a:r>
              <a:rPr lang="en-GB" smtClean="0"/>
              <a:t>G.Gavrilov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62435" y="6317041"/>
            <a:ext cx="2743200" cy="365125"/>
          </a:xfrm>
        </p:spPr>
        <p:txBody>
          <a:bodyPr/>
          <a:lstStyle/>
          <a:p>
            <a:fld id="{0B19FAF5-97A3-467D-B3FE-D552CB774142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20718" y="6401753"/>
            <a:ext cx="225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Bottom </a:t>
            </a:r>
            <a:r>
              <a:rPr lang="en-US" sz="1600" b="1" dirty="0">
                <a:solidFill>
                  <a:srgbClr val="0070C0"/>
                </a:solidFill>
              </a:rPr>
              <a:t>cathode plane 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5" y="1146410"/>
            <a:ext cx="3313534" cy="4609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45255" y="3359754"/>
            <a:ext cx="4592890" cy="3041999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 rot="16200000">
            <a:off x="9043922" y="3907497"/>
            <a:ext cx="341610" cy="729714"/>
          </a:xfrm>
          <a:prstGeom prst="ellipse">
            <a:avLst/>
          </a:prstGeom>
          <a:solidFill>
            <a:srgbClr val="FFFF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626709" y="3886366"/>
            <a:ext cx="158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Irradiated spot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13391" y="567411"/>
            <a:ext cx="4173454" cy="25573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" y="5777474"/>
            <a:ext cx="707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Damaged (toughed by oxidation) zone is &gt;&gt;10 times bigger of irradiated spot (~6 cm2) </a:t>
            </a:r>
            <a:endParaRPr lang="en-GB" dirty="0"/>
          </a:p>
        </p:txBody>
      </p:sp>
      <p:sp>
        <p:nvSpPr>
          <p:cNvPr id="19" name="Right Arrow 18"/>
          <p:cNvSpPr/>
          <p:nvPr/>
        </p:nvSpPr>
        <p:spPr>
          <a:xfrm>
            <a:off x="1447980" y="6124919"/>
            <a:ext cx="336315" cy="227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1793202" y="6089112"/>
            <a:ext cx="555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Main source of cathode aging are the radicals from O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038600" y="1103721"/>
            <a:ext cx="1422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Q=1.36 C/cm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296" y="1097359"/>
            <a:ext cx="227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Q= 0.0 C/cm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009" y="169563"/>
            <a:ext cx="4066859" cy="94266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17841" y="4800"/>
            <a:ext cx="10087794" cy="504056"/>
          </a:xfrm>
          <a:prstGeom prst="rect">
            <a:avLst/>
          </a:prstGeom>
          <a:effectLst>
            <a:outerShdw blurRad="50800" dist="50800" dir="5400000" algn="ctr" rotWithShape="0">
              <a:srgbClr val="0070C0">
                <a:alpha val="25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0070C0"/>
                </a:solidFill>
              </a:rPr>
              <a:t>Photos of the disassembled detector after accumulation </a:t>
            </a:r>
            <a:r>
              <a:rPr lang="en-US" sz="1800" b="1" dirty="0" smtClean="0">
                <a:solidFill>
                  <a:srgbClr val="0070C0"/>
                </a:solidFill>
              </a:rPr>
              <a:t>of Q=1.36 C/cm </a:t>
            </a:r>
          </a:p>
          <a:p>
            <a:r>
              <a:rPr lang="en-US" sz="1800" b="1" dirty="0" smtClean="0">
                <a:solidFill>
                  <a:srgbClr val="0070C0"/>
                </a:solidFill>
              </a:rPr>
              <a:t>with 40%Ar+50%CO</a:t>
            </a:r>
            <a:r>
              <a:rPr lang="en-US" sz="1800" b="1" baseline="-25000" dirty="0" smtClean="0">
                <a:solidFill>
                  <a:srgbClr val="0070C0"/>
                </a:solidFill>
              </a:rPr>
              <a:t>2</a:t>
            </a:r>
            <a:r>
              <a:rPr lang="en-US" sz="1800" b="1" dirty="0" smtClean="0">
                <a:solidFill>
                  <a:srgbClr val="0070C0"/>
                </a:solidFill>
              </a:rPr>
              <a:t>+10%CF</a:t>
            </a:r>
            <a:r>
              <a:rPr lang="en-US" sz="1800" b="1" baseline="-25000" dirty="0" smtClean="0">
                <a:solidFill>
                  <a:srgbClr val="0070C0"/>
                </a:solidFill>
              </a:rPr>
              <a:t>4</a:t>
            </a:r>
            <a:endParaRPr lang="ru-RU" sz="1800" b="1" baseline="-25000" dirty="0">
              <a:solidFill>
                <a:srgbClr val="0070C0"/>
              </a:solidFill>
            </a:endParaRPr>
          </a:p>
        </p:txBody>
      </p:sp>
      <p:pic>
        <p:nvPicPr>
          <p:cNvPr id="22" name="Picture 5" descr="ПИЯФ РАН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" y="16506"/>
            <a:ext cx="321714" cy="31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0006" y="757682"/>
            <a:ext cx="486888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</a:rPr>
              <a:t>080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0004" y="611488"/>
            <a:ext cx="1387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10</a:t>
            </a:r>
            <a:r>
              <a:rPr lang="en-US" sz="1100" baseline="30000" dirty="0" smtClean="0"/>
              <a:t>3</a:t>
            </a:r>
            <a:r>
              <a:rPr lang="en-US" sz="1100" dirty="0" smtClean="0"/>
              <a:t> – 10</a:t>
            </a:r>
            <a:r>
              <a:rPr lang="en-US" sz="1100" baseline="30000" dirty="0" smtClean="0"/>
              <a:t>8</a:t>
            </a:r>
            <a:r>
              <a:rPr lang="en-US" sz="1100" dirty="0" smtClean="0"/>
              <a:t> </a:t>
            </a:r>
            <a:r>
              <a:rPr lang="en-US" sz="1100" dirty="0" smtClean="0">
                <a:sym typeface="Symbol"/>
              </a:rPr>
              <a:t>m cm</a:t>
            </a:r>
            <a:r>
              <a:rPr lang="en-US" sz="1100" dirty="0" smtClean="0"/>
              <a:t> </a:t>
            </a:r>
            <a:endParaRPr lang="ru-RU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3538970" y="611488"/>
            <a:ext cx="1387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0.01 – 1 </a:t>
            </a:r>
            <a:r>
              <a:rPr lang="en-US" sz="1100" dirty="0" smtClean="0">
                <a:sym typeface="Symbol"/>
              </a:rPr>
              <a:t>m</a:t>
            </a:r>
            <a:r>
              <a:rPr lang="en-US" sz="1100" dirty="0">
                <a:sym typeface="Symbol"/>
              </a:rPr>
              <a:t> </a:t>
            </a:r>
            <a:r>
              <a:rPr lang="en-US" sz="1100" dirty="0" smtClean="0">
                <a:sym typeface="Symbol"/>
              </a:rPr>
              <a:t> cm</a:t>
            </a:r>
            <a:r>
              <a:rPr lang="en-US" sz="1100" dirty="0" smtClean="0"/>
              <a:t>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0548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264" y="0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Aging results from GIF (1999)</a:t>
            </a:r>
            <a:endParaRPr lang="en-GB" dirty="0"/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631505" y="1970903"/>
            <a:ext cx="7215301" cy="4067392"/>
            <a:chOff x="2880" y="2432"/>
            <a:chExt cx="2676" cy="1393"/>
          </a:xfrm>
        </p:grpSpPr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2880" y="2432"/>
              <a:ext cx="2676" cy="1393"/>
              <a:chOff x="2880" y="2432"/>
              <a:chExt cx="2676" cy="1393"/>
            </a:xfrm>
          </p:grpSpPr>
          <p:grpSp>
            <p:nvGrpSpPr>
              <p:cNvPr id="10" name="Group 24"/>
              <p:cNvGrpSpPr>
                <a:grpSpLocks/>
              </p:cNvGrpSpPr>
              <p:nvPr/>
            </p:nvGrpSpPr>
            <p:grpSpPr bwMode="auto">
              <a:xfrm>
                <a:off x="2880" y="2432"/>
                <a:ext cx="2676" cy="1393"/>
                <a:chOff x="2880" y="2432"/>
                <a:chExt cx="2676" cy="1393"/>
              </a:xfrm>
            </p:grpSpPr>
            <p:grpSp>
              <p:nvGrpSpPr>
                <p:cNvPr id="12" name="Group 14"/>
                <p:cNvGrpSpPr>
                  <a:grpSpLocks/>
                </p:cNvGrpSpPr>
                <p:nvPr/>
              </p:nvGrpSpPr>
              <p:grpSpPr bwMode="auto">
                <a:xfrm>
                  <a:off x="2880" y="2432"/>
                  <a:ext cx="2676" cy="1393"/>
                  <a:chOff x="3016" y="2432"/>
                  <a:chExt cx="2540" cy="1393"/>
                </a:xfrm>
              </p:grpSpPr>
              <p:pic>
                <p:nvPicPr>
                  <p:cNvPr id="14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3016" y="2432"/>
                    <a:ext cx="2540" cy="139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5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20" y="3400"/>
                    <a:ext cx="160" cy="10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400" b="1" dirty="0">
                        <a:solidFill>
                          <a:schemeClr val="tx2"/>
                        </a:solidFill>
                      </a:rPr>
                      <a:t>Si</a:t>
                    </a:r>
                    <a:endParaRPr lang="ru-RU" sz="1400" b="1" dirty="0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1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918" y="3178"/>
                  <a:ext cx="124" cy="10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O</a:t>
                  </a:r>
                  <a:endParaRPr lang="ru-RU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</p:grpSp>
          <p:sp>
            <p:nvSpPr>
              <p:cNvPr id="11" name="Text Box 18"/>
              <p:cNvSpPr txBox="1">
                <a:spLocks noChangeArrowheads="1"/>
              </p:cNvSpPr>
              <p:nvPr/>
            </p:nvSpPr>
            <p:spPr bwMode="auto">
              <a:xfrm>
                <a:off x="4073" y="2593"/>
                <a:ext cx="145" cy="1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b="1" dirty="0"/>
                  <a:t>Cu</a:t>
                </a:r>
                <a:endParaRPr lang="ru-RU" sz="1400" b="1" dirty="0"/>
              </a:p>
            </p:txBody>
          </p:sp>
        </p:grp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4026" y="3104"/>
              <a:ext cx="94" cy="1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/>
                <a:t>F</a:t>
              </a:r>
              <a:endParaRPr lang="ru-RU" sz="1400" b="1" dirty="0"/>
            </a:p>
          </p:txBody>
        </p:sp>
      </p:grpSp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7656" y="1478903"/>
            <a:ext cx="4558755" cy="303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26"/>
          <p:cNvSpPr/>
          <p:nvPr/>
        </p:nvSpPr>
        <p:spPr>
          <a:xfrm>
            <a:off x="3647728" y="6195437"/>
            <a:ext cx="496459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i="1" dirty="0"/>
              <a:t>D. Acosta et al.  NIMA 515 (2003) 226–233</a:t>
            </a:r>
            <a:endParaRPr lang="ru-RU" sz="1050" b="1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E095-2384-4F64-93BC-A0553B31473B}" type="datetime1">
              <a:rPr lang="en-GB" smtClean="0"/>
              <a:pPr/>
              <a:t>13/12/2017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G.Gavrilov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9FAF5-97A3-467D-B3FE-D552CB774142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368364" y="4513946"/>
            <a:ext cx="482363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Only left half of the CSC module was irradiated. </a:t>
            </a:r>
          </a:p>
          <a:p>
            <a:endParaRPr lang="en-GB" dirty="0"/>
          </a:p>
          <a:p>
            <a:r>
              <a:rPr lang="en-GB" dirty="0" smtClean="0"/>
              <a:t>Accumulated charge 0.3 C/cm</a:t>
            </a:r>
          </a:p>
          <a:p>
            <a:r>
              <a:rPr lang="en-GB" dirty="0" smtClean="0"/>
              <a:t>Oxidation touched both parts of the module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8674" y="1133807"/>
            <a:ext cx="1759287" cy="324293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3934" y="1479663"/>
            <a:ext cx="1654567" cy="27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6119</TotalTime>
  <Words>2246</Words>
  <Application>Microsoft Office PowerPoint</Application>
  <PresentationFormat>Произвольный</PresentationFormat>
  <Paragraphs>336</Paragraphs>
  <Slides>31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Office Theme</vt:lpstr>
      <vt:lpstr>Документ</vt:lpstr>
      <vt:lpstr>Malter effect mechanism study in PNPI and MEPhI (Sarov)</vt:lpstr>
      <vt:lpstr>Презентация PowerPoint</vt:lpstr>
      <vt:lpstr>Презентация PowerPoint</vt:lpstr>
      <vt:lpstr>Targeting aging tests in PNPI</vt:lpstr>
      <vt:lpstr>Презентация PowerPoint</vt:lpstr>
      <vt:lpstr>Презентация PowerPoint</vt:lpstr>
      <vt:lpstr>Study of Malter effect appearance mechanism </vt:lpstr>
      <vt:lpstr>Презентация PowerPoint</vt:lpstr>
      <vt:lpstr>Aging results from GIF (1999)</vt:lpstr>
      <vt:lpstr>Targeting aging tests in PNPI</vt:lpstr>
      <vt:lpstr>Презентация PowerPoint</vt:lpstr>
      <vt:lpstr>Study of Malter effect appearance mechanism </vt:lpstr>
      <vt:lpstr>Презентация PowerPoint</vt:lpstr>
      <vt:lpstr>   CSC CMS prototype longevity test in PNPI </vt:lpstr>
      <vt:lpstr>CSC CMS prototype longevity test in PNPI </vt:lpstr>
      <vt:lpstr>Презентация PowerPoint</vt:lpstr>
      <vt:lpstr>Nuclear scanning microprobe setup (EGP-10) - E=14 MeV  H+ beam with not less of ±300 µm spot on the target  Scanning rate from point-to-point 200 µs.   Time of positioning less of  40 µs.</vt:lpstr>
      <vt:lpstr>Reference point C </vt:lpstr>
      <vt:lpstr>Презентация PowerPoint</vt:lpstr>
      <vt:lpstr>Презентация PowerPoint</vt:lpstr>
      <vt:lpstr>Sample  E-H</vt:lpstr>
      <vt:lpstr>Sample Ef</vt:lpstr>
      <vt:lpstr>Презентация PowerPoint</vt:lpstr>
      <vt:lpstr>Презентация PowerPoint</vt:lpstr>
      <vt:lpstr>Презентация PowerPoint</vt:lpstr>
      <vt:lpstr>Summary &amp; Outlook</vt:lpstr>
      <vt:lpstr>Backups</vt:lpstr>
      <vt:lpstr>Презентация PowerPoint</vt:lpstr>
      <vt:lpstr>Nuclear scanning microprobe analysis with EGP-10</vt:lpstr>
      <vt:lpstr>Презентация PowerPoint</vt:lpstr>
      <vt:lpstr>Презентация PowerPoint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of Malter effect appearance mechanism</dc:title>
  <dc:creator>Genady Gavrilov</dc:creator>
  <cp:lastModifiedBy>USER</cp:lastModifiedBy>
  <cp:revision>159</cp:revision>
  <cp:lastPrinted>2017-11-26T16:43:17Z</cp:lastPrinted>
  <dcterms:created xsi:type="dcterms:W3CDTF">2017-11-22T15:21:06Z</dcterms:created>
  <dcterms:modified xsi:type="dcterms:W3CDTF">2017-12-13T13:14:26Z</dcterms:modified>
</cp:coreProperties>
</file>