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6"/>
  </p:notesMasterIdLst>
  <p:sldIdLst>
    <p:sldId id="261" r:id="rId3"/>
    <p:sldId id="318" r:id="rId4"/>
    <p:sldId id="302" r:id="rId5"/>
    <p:sldId id="285" r:id="rId6"/>
    <p:sldId id="277" r:id="rId7"/>
    <p:sldId id="286" r:id="rId8"/>
    <p:sldId id="266" r:id="rId9"/>
    <p:sldId id="273" r:id="rId10"/>
    <p:sldId id="267" r:id="rId11"/>
    <p:sldId id="324" r:id="rId12"/>
    <p:sldId id="325" r:id="rId13"/>
    <p:sldId id="301" r:id="rId14"/>
    <p:sldId id="322" r:id="rId15"/>
    <p:sldId id="288" r:id="rId16"/>
    <p:sldId id="305" r:id="rId17"/>
    <p:sldId id="315" r:id="rId18"/>
    <p:sldId id="290" r:id="rId19"/>
    <p:sldId id="291" r:id="rId20"/>
    <p:sldId id="292" r:id="rId21"/>
    <p:sldId id="293" r:id="rId22"/>
    <p:sldId id="295" r:id="rId23"/>
    <p:sldId id="323" r:id="rId24"/>
    <p:sldId id="306" r:id="rId25"/>
    <p:sldId id="307" r:id="rId26"/>
    <p:sldId id="308" r:id="rId27"/>
    <p:sldId id="314" r:id="rId28"/>
    <p:sldId id="312" r:id="rId29"/>
    <p:sldId id="313" r:id="rId30"/>
    <p:sldId id="317" r:id="rId31"/>
    <p:sldId id="316" r:id="rId32"/>
    <p:sldId id="321" r:id="rId33"/>
    <p:sldId id="326" r:id="rId34"/>
    <p:sldId id="327" r:id="rId35"/>
    <p:sldId id="328" r:id="rId36"/>
    <p:sldId id="300" r:id="rId37"/>
    <p:sldId id="329" r:id="rId38"/>
    <p:sldId id="303" r:id="rId39"/>
    <p:sldId id="331" r:id="rId40"/>
    <p:sldId id="332" r:id="rId41"/>
    <p:sldId id="330" r:id="rId42"/>
    <p:sldId id="320" r:id="rId43"/>
    <p:sldId id="304" r:id="rId44"/>
    <p:sldId id="262" r:id="rId4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8000"/>
    <a:srgbClr val="FF0000"/>
    <a:srgbClr val="800000"/>
    <a:srgbClr val="0000CC"/>
    <a:srgbClr val="003300"/>
    <a:srgbClr val="CC9900"/>
    <a:srgbClr val="66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73" autoAdjust="0"/>
  </p:normalViewPr>
  <p:slideViewPr>
    <p:cSldViewPr>
      <p:cViewPr>
        <p:scale>
          <a:sx n="130" d="100"/>
          <a:sy n="130" d="100"/>
        </p:scale>
        <p:origin x="-1062" y="-72"/>
      </p:cViewPr>
      <p:guideLst>
        <p:guide orient="horz" pos="2160"/>
        <p:guide pos="2880"/>
      </p:guideLst>
    </p:cSldViewPr>
  </p:slideViewPr>
  <p:notesTextViewPr>
    <p:cViewPr>
      <p:scale>
        <a:sx n="1" d="1"/>
        <a:sy n="1" d="1"/>
      </p:scale>
      <p:origin x="0" y="0"/>
    </p:cViewPr>
  </p:notesTextViewPr>
  <p:sorterViewPr>
    <p:cViewPr>
      <p:scale>
        <a:sx n="80" d="100"/>
        <a:sy n="80" d="100"/>
      </p:scale>
      <p:origin x="0" y="5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2983E4-08FF-46FD-8E33-505C9D1B22B8}" type="doc">
      <dgm:prSet loTypeId="urn:microsoft.com/office/officeart/2005/8/layout/hProcess4" loCatId="process" qsTypeId="urn:microsoft.com/office/officeart/2005/8/quickstyle/simple1" qsCatId="simple" csTypeId="urn:microsoft.com/office/officeart/2005/8/colors/accent1_2" csCatId="accent1" phldr="1"/>
      <dgm:spPr/>
    </dgm:pt>
    <dgm:pt modelId="{C92E609F-D2A3-4207-9A75-89601F9410FE}">
      <dgm:prSet phldrT="[Text]"/>
      <dgm:spPr/>
      <dgm:t>
        <a:bodyPr/>
        <a:lstStyle/>
        <a:p>
          <a:pPr>
            <a:lnSpc>
              <a:spcPct val="100000"/>
            </a:lnSpc>
          </a:pPr>
          <a:r>
            <a:rPr lang="pt-PT" b="1" dirty="0" smtClean="0">
              <a:solidFill>
                <a:srgbClr val="800000"/>
              </a:solidFill>
            </a:rPr>
            <a:t>CAD</a:t>
          </a:r>
        </a:p>
        <a:p>
          <a:pPr>
            <a:lnSpc>
              <a:spcPct val="100000"/>
            </a:lnSpc>
          </a:pPr>
          <a:r>
            <a:rPr lang="pt-PT" b="1" dirty="0" smtClean="0">
              <a:solidFill>
                <a:srgbClr val="800000"/>
              </a:solidFill>
            </a:rPr>
            <a:t>Design Software</a:t>
          </a:r>
          <a:endParaRPr lang="en-GB" b="1" dirty="0">
            <a:solidFill>
              <a:srgbClr val="800000"/>
            </a:solidFill>
          </a:endParaRPr>
        </a:p>
      </dgm:t>
    </dgm:pt>
    <dgm:pt modelId="{FC4FF4F8-598D-4B1C-B5C8-DCC4FDAE8F2C}" type="parTrans" cxnId="{DC749E69-8EDA-49CD-9C53-80BDCF815EC9}">
      <dgm:prSet/>
      <dgm:spPr/>
      <dgm:t>
        <a:bodyPr/>
        <a:lstStyle/>
        <a:p>
          <a:endParaRPr lang="en-GB"/>
        </a:p>
      </dgm:t>
    </dgm:pt>
    <dgm:pt modelId="{0EE7A268-18B5-4FAD-B60B-1F20D9D8DF12}" type="sibTrans" cxnId="{DC749E69-8EDA-49CD-9C53-80BDCF815EC9}">
      <dgm:prSet/>
      <dgm:spPr>
        <a:solidFill>
          <a:schemeClr val="tx1">
            <a:lumMod val="60000"/>
            <a:lumOff val="40000"/>
          </a:schemeClr>
        </a:solidFill>
      </dgm:spPr>
      <dgm:t>
        <a:bodyPr/>
        <a:lstStyle/>
        <a:p>
          <a:endParaRPr lang="en-GB"/>
        </a:p>
      </dgm:t>
    </dgm:pt>
    <dgm:pt modelId="{C88D9AA1-7ADA-41F7-A3AA-E1F59963AB7A}">
      <dgm:prSet phldrT="[Text]"/>
      <dgm:spPr/>
      <dgm:t>
        <a:bodyPr/>
        <a:lstStyle/>
        <a:p>
          <a:pPr>
            <a:lnSpc>
              <a:spcPct val="100000"/>
            </a:lnSpc>
          </a:pPr>
          <a:r>
            <a:rPr lang="pt-PT" b="1" dirty="0" smtClean="0">
              <a:solidFill>
                <a:srgbClr val="800000"/>
              </a:solidFill>
            </a:rPr>
            <a:t>3D </a:t>
          </a:r>
          <a:r>
            <a:rPr lang="pt-PT" b="1" dirty="0" err="1" smtClean="0">
              <a:solidFill>
                <a:srgbClr val="800000"/>
              </a:solidFill>
            </a:rPr>
            <a:t>Lightyear</a:t>
          </a:r>
          <a:endParaRPr lang="pt-PT" b="1" dirty="0" smtClean="0">
            <a:solidFill>
              <a:srgbClr val="800000"/>
            </a:solidFill>
          </a:endParaRPr>
        </a:p>
        <a:p>
          <a:pPr>
            <a:lnSpc>
              <a:spcPct val="100000"/>
            </a:lnSpc>
          </a:pPr>
          <a:r>
            <a:rPr lang="pt-PT" b="1" dirty="0" err="1" smtClean="0">
              <a:solidFill>
                <a:srgbClr val="800000"/>
              </a:solidFill>
            </a:rPr>
            <a:t>Preparation</a:t>
          </a:r>
          <a:r>
            <a:rPr lang="pt-PT" b="1" dirty="0" smtClean="0">
              <a:solidFill>
                <a:srgbClr val="800000"/>
              </a:solidFill>
            </a:rPr>
            <a:t> Software</a:t>
          </a:r>
          <a:endParaRPr lang="en-GB" b="1" dirty="0">
            <a:solidFill>
              <a:srgbClr val="800000"/>
            </a:solidFill>
          </a:endParaRPr>
        </a:p>
      </dgm:t>
    </dgm:pt>
    <dgm:pt modelId="{368B56C5-BF67-4AC2-8AEA-DD896336B4B9}" type="parTrans" cxnId="{5AFDA29E-D4E7-475C-9061-8806701620BD}">
      <dgm:prSet/>
      <dgm:spPr/>
      <dgm:t>
        <a:bodyPr/>
        <a:lstStyle/>
        <a:p>
          <a:endParaRPr lang="en-GB"/>
        </a:p>
      </dgm:t>
    </dgm:pt>
    <dgm:pt modelId="{9558AECE-CE9E-4F07-AA24-FF142A2A97F8}" type="sibTrans" cxnId="{5AFDA29E-D4E7-475C-9061-8806701620BD}">
      <dgm:prSet/>
      <dgm:spPr>
        <a:solidFill>
          <a:schemeClr val="tx1">
            <a:lumMod val="60000"/>
            <a:lumOff val="40000"/>
          </a:schemeClr>
        </a:solidFill>
      </dgm:spPr>
      <dgm:t>
        <a:bodyPr/>
        <a:lstStyle/>
        <a:p>
          <a:endParaRPr lang="en-GB"/>
        </a:p>
      </dgm:t>
    </dgm:pt>
    <dgm:pt modelId="{59FE6D05-99ED-4E0C-A092-3D8FF8C84413}">
      <dgm:prSet phldrT="[Text]"/>
      <dgm:spPr/>
      <dgm:t>
        <a:bodyPr/>
        <a:lstStyle/>
        <a:p>
          <a:pPr>
            <a:lnSpc>
              <a:spcPct val="100000"/>
            </a:lnSpc>
          </a:pPr>
          <a:r>
            <a:rPr lang="pt-PT" b="1" dirty="0" smtClean="0">
              <a:solidFill>
                <a:srgbClr val="800000"/>
              </a:solidFill>
            </a:rPr>
            <a:t>SLA</a:t>
          </a:r>
        </a:p>
        <a:p>
          <a:pPr>
            <a:lnSpc>
              <a:spcPct val="100000"/>
            </a:lnSpc>
          </a:pPr>
          <a:r>
            <a:rPr lang="pt-PT" b="1" dirty="0" err="1" smtClean="0">
              <a:solidFill>
                <a:srgbClr val="800000"/>
              </a:solidFill>
            </a:rPr>
            <a:t>Build</a:t>
          </a:r>
          <a:r>
            <a:rPr lang="pt-PT" b="1" dirty="0" smtClean="0">
              <a:solidFill>
                <a:srgbClr val="800000"/>
              </a:solidFill>
            </a:rPr>
            <a:t> Software</a:t>
          </a:r>
          <a:endParaRPr lang="en-GB" b="1" dirty="0">
            <a:solidFill>
              <a:srgbClr val="800000"/>
            </a:solidFill>
          </a:endParaRPr>
        </a:p>
      </dgm:t>
    </dgm:pt>
    <dgm:pt modelId="{3DE5A70E-ABFC-4782-AC04-A49960BAF0BC}" type="parTrans" cxnId="{42A1FBEB-FC15-437F-8243-FFDCBEF460E0}">
      <dgm:prSet/>
      <dgm:spPr/>
      <dgm:t>
        <a:bodyPr/>
        <a:lstStyle/>
        <a:p>
          <a:endParaRPr lang="en-GB"/>
        </a:p>
      </dgm:t>
    </dgm:pt>
    <dgm:pt modelId="{2027BDFA-E5C1-4876-BCC6-620CFE96ACB5}" type="sibTrans" cxnId="{42A1FBEB-FC15-437F-8243-FFDCBEF460E0}">
      <dgm:prSet/>
      <dgm:spPr/>
      <dgm:t>
        <a:bodyPr/>
        <a:lstStyle/>
        <a:p>
          <a:endParaRPr lang="en-GB"/>
        </a:p>
      </dgm:t>
    </dgm:pt>
    <dgm:pt modelId="{33B4588D-F968-4215-99F0-1A5C921869C9}">
      <dgm:prSet custT="1"/>
      <dgm:spPr/>
      <dgm:t>
        <a:bodyPr/>
        <a:lstStyle/>
        <a:p>
          <a:r>
            <a:rPr lang="en-GB" sz="1600" noProof="0" dirty="0" smtClean="0"/>
            <a:t>Create CAD files</a:t>
          </a:r>
          <a:endParaRPr lang="en-GB" sz="1600" noProof="0" dirty="0"/>
        </a:p>
      </dgm:t>
    </dgm:pt>
    <dgm:pt modelId="{0B5B1A0D-2467-4D8A-8ABD-6B7B0B6084A1}" type="parTrans" cxnId="{DE99167B-D467-4C83-B31E-EB01C6DE19C1}">
      <dgm:prSet/>
      <dgm:spPr/>
      <dgm:t>
        <a:bodyPr/>
        <a:lstStyle/>
        <a:p>
          <a:endParaRPr lang="en-GB"/>
        </a:p>
      </dgm:t>
    </dgm:pt>
    <dgm:pt modelId="{3C77C427-49DD-4F84-BD4D-C2C30AB73BD3}" type="sibTrans" cxnId="{DE99167B-D467-4C83-B31E-EB01C6DE19C1}">
      <dgm:prSet/>
      <dgm:spPr/>
      <dgm:t>
        <a:bodyPr/>
        <a:lstStyle/>
        <a:p>
          <a:endParaRPr lang="en-GB"/>
        </a:p>
      </dgm:t>
    </dgm:pt>
    <dgm:pt modelId="{CC525256-2801-40BD-AF67-00525F460AFC}">
      <dgm:prSet custT="1"/>
      <dgm:spPr/>
      <dgm:t>
        <a:bodyPr/>
        <a:lstStyle/>
        <a:p>
          <a:r>
            <a:rPr lang="en-GB" sz="1600" noProof="0" smtClean="0"/>
            <a:t>Export</a:t>
          </a:r>
          <a:endParaRPr lang="en-GB" sz="1600" noProof="0"/>
        </a:p>
      </dgm:t>
    </dgm:pt>
    <dgm:pt modelId="{18BA42D0-FF33-44FE-8356-F10D468064A9}" type="parTrans" cxnId="{E755BE9F-CDCA-470C-BEBE-91D6D37C2B0B}">
      <dgm:prSet/>
      <dgm:spPr/>
      <dgm:t>
        <a:bodyPr/>
        <a:lstStyle/>
        <a:p>
          <a:endParaRPr lang="en-GB"/>
        </a:p>
      </dgm:t>
    </dgm:pt>
    <dgm:pt modelId="{97B8533E-621D-4E0C-A3C2-DDEBD7A8224F}" type="sibTrans" cxnId="{E755BE9F-CDCA-470C-BEBE-91D6D37C2B0B}">
      <dgm:prSet/>
      <dgm:spPr/>
      <dgm:t>
        <a:bodyPr/>
        <a:lstStyle/>
        <a:p>
          <a:endParaRPr lang="en-GB"/>
        </a:p>
      </dgm:t>
    </dgm:pt>
    <dgm:pt modelId="{2DA8DA9C-E1B8-4440-8975-7E179EB8AC03}">
      <dgm:prSet custT="1"/>
      <dgm:spPr/>
      <dgm:t>
        <a:bodyPr anchor="b"/>
        <a:lstStyle/>
        <a:p>
          <a:r>
            <a:rPr lang="pt-PT" sz="1600" dirty="0" smtClean="0"/>
            <a:t>Prepare (</a:t>
          </a:r>
          <a:r>
            <a:rPr lang="pt-PT" sz="1600" dirty="0" err="1" smtClean="0"/>
            <a:t>Scale</a:t>
          </a:r>
          <a:r>
            <a:rPr lang="pt-PT" sz="1600" dirty="0" smtClean="0"/>
            <a:t>, </a:t>
          </a:r>
          <a:r>
            <a:rPr lang="pt-PT" sz="1600" dirty="0" err="1" smtClean="0"/>
            <a:t>Copy</a:t>
          </a:r>
          <a:r>
            <a:rPr lang="pt-PT" sz="1600" dirty="0" smtClean="0"/>
            <a:t>,…)</a:t>
          </a:r>
          <a:endParaRPr lang="en-GB" sz="1600" dirty="0"/>
        </a:p>
      </dgm:t>
    </dgm:pt>
    <dgm:pt modelId="{8C2BDF81-57E2-4A81-8B9D-CB9832E53999}" type="parTrans" cxnId="{69E03F74-D7AA-46DE-AAC3-0EA52A3DEF92}">
      <dgm:prSet/>
      <dgm:spPr/>
      <dgm:t>
        <a:bodyPr/>
        <a:lstStyle/>
        <a:p>
          <a:endParaRPr lang="en-GB"/>
        </a:p>
      </dgm:t>
    </dgm:pt>
    <dgm:pt modelId="{F70E6B63-4EEA-4D2B-B6FD-86318C4F7118}" type="sibTrans" cxnId="{69E03F74-D7AA-46DE-AAC3-0EA52A3DEF92}">
      <dgm:prSet/>
      <dgm:spPr/>
      <dgm:t>
        <a:bodyPr/>
        <a:lstStyle/>
        <a:p>
          <a:endParaRPr lang="en-GB"/>
        </a:p>
      </dgm:t>
    </dgm:pt>
    <dgm:pt modelId="{28564160-D29A-4771-A4EA-1728CE062D5B}">
      <dgm:prSet custT="1"/>
      <dgm:spPr/>
      <dgm:t>
        <a:bodyPr anchor="b"/>
        <a:lstStyle/>
        <a:p>
          <a:r>
            <a:rPr lang="pt-PT" sz="1600" dirty="0" smtClean="0"/>
            <a:t>Prepare </a:t>
          </a:r>
          <a:r>
            <a:rPr lang="pt-PT" sz="1600" dirty="0" err="1" smtClean="0"/>
            <a:t>build</a:t>
          </a:r>
          <a:r>
            <a:rPr lang="pt-PT" sz="1600" dirty="0" smtClean="0"/>
            <a:t> file</a:t>
          </a:r>
          <a:endParaRPr lang="en-GB" sz="1600" dirty="0"/>
        </a:p>
      </dgm:t>
    </dgm:pt>
    <dgm:pt modelId="{C62D1E51-6012-487C-8522-B61801A90B21}" type="parTrans" cxnId="{4A6EE787-C1A8-425F-90FF-1DD541A4A569}">
      <dgm:prSet/>
      <dgm:spPr/>
      <dgm:t>
        <a:bodyPr/>
        <a:lstStyle/>
        <a:p>
          <a:endParaRPr lang="en-GB"/>
        </a:p>
      </dgm:t>
    </dgm:pt>
    <dgm:pt modelId="{034AD4FA-DC2C-4699-8012-EF61FBDD1347}" type="sibTrans" cxnId="{4A6EE787-C1A8-425F-90FF-1DD541A4A569}">
      <dgm:prSet/>
      <dgm:spPr/>
      <dgm:t>
        <a:bodyPr/>
        <a:lstStyle/>
        <a:p>
          <a:endParaRPr lang="en-GB"/>
        </a:p>
      </dgm:t>
    </dgm:pt>
    <dgm:pt modelId="{8427C3ED-7C80-483F-A98E-0B53917BACED}">
      <dgm:prSet custT="1"/>
      <dgm:spPr/>
      <dgm:t>
        <a:bodyPr/>
        <a:lstStyle/>
        <a:p>
          <a:r>
            <a:rPr lang="pt-PT" sz="1600" dirty="0" smtClean="0"/>
            <a:t>Set </a:t>
          </a:r>
          <a:r>
            <a:rPr lang="pt-PT" sz="1600" dirty="0" err="1" smtClean="0"/>
            <a:t>build</a:t>
          </a:r>
          <a:r>
            <a:rPr lang="pt-PT" sz="1600" dirty="0" smtClean="0"/>
            <a:t> </a:t>
          </a:r>
          <a:r>
            <a:rPr lang="pt-PT" sz="1600" dirty="0" err="1" smtClean="0"/>
            <a:t>parameters</a:t>
          </a:r>
          <a:endParaRPr lang="en-GB" sz="1600" dirty="0"/>
        </a:p>
      </dgm:t>
    </dgm:pt>
    <dgm:pt modelId="{CAC0036F-4C57-4CC5-9CC2-1FB04E859E2C}" type="parTrans" cxnId="{D3FB07BB-BEC8-4BE3-BB27-B6FC461A1BE7}">
      <dgm:prSet/>
      <dgm:spPr/>
      <dgm:t>
        <a:bodyPr/>
        <a:lstStyle/>
        <a:p>
          <a:endParaRPr lang="en-GB"/>
        </a:p>
      </dgm:t>
    </dgm:pt>
    <dgm:pt modelId="{55B08D65-666B-44EC-92DB-08FB2BE7850B}" type="sibTrans" cxnId="{D3FB07BB-BEC8-4BE3-BB27-B6FC461A1BE7}">
      <dgm:prSet/>
      <dgm:spPr/>
      <dgm:t>
        <a:bodyPr/>
        <a:lstStyle/>
        <a:p>
          <a:endParaRPr lang="en-GB"/>
        </a:p>
      </dgm:t>
    </dgm:pt>
    <dgm:pt modelId="{EC867392-9419-4071-9987-6A45F0152852}">
      <dgm:prSet custT="1"/>
      <dgm:spPr/>
      <dgm:t>
        <a:bodyPr/>
        <a:lstStyle/>
        <a:p>
          <a:r>
            <a:rPr lang="pt-PT" sz="1600" dirty="0" err="1" smtClean="0"/>
            <a:t>Simulate</a:t>
          </a:r>
          <a:endParaRPr lang="en-GB" sz="1600" dirty="0"/>
        </a:p>
      </dgm:t>
    </dgm:pt>
    <dgm:pt modelId="{7C7F5D50-C353-428E-9510-C672AA9634EF}" type="parTrans" cxnId="{7CC754DF-8EEF-4285-A015-E1E1DD4CABBD}">
      <dgm:prSet/>
      <dgm:spPr/>
      <dgm:t>
        <a:bodyPr/>
        <a:lstStyle/>
        <a:p>
          <a:endParaRPr lang="en-GB"/>
        </a:p>
      </dgm:t>
    </dgm:pt>
    <dgm:pt modelId="{60CD389E-BCEB-4C71-8925-A9EE7F1028B7}" type="sibTrans" cxnId="{7CC754DF-8EEF-4285-A015-E1E1DD4CABBD}">
      <dgm:prSet/>
      <dgm:spPr/>
      <dgm:t>
        <a:bodyPr/>
        <a:lstStyle/>
        <a:p>
          <a:endParaRPr lang="en-GB"/>
        </a:p>
      </dgm:t>
    </dgm:pt>
    <dgm:pt modelId="{FA268F2E-4CA1-4B80-A6D6-887C5F749704}">
      <dgm:prSet custT="1"/>
      <dgm:spPr/>
      <dgm:t>
        <a:bodyPr/>
        <a:lstStyle/>
        <a:p>
          <a:r>
            <a:rPr lang="pt-PT" sz="1600" dirty="0" err="1" smtClean="0"/>
            <a:t>Build</a:t>
          </a:r>
          <a:endParaRPr lang="en-GB" sz="1600" dirty="0"/>
        </a:p>
      </dgm:t>
    </dgm:pt>
    <dgm:pt modelId="{BE5DE3C9-FB18-444B-BE8A-80E1C04B741D}" type="parTrans" cxnId="{49DC5D39-35EC-4291-88EF-DC344FC09EA6}">
      <dgm:prSet/>
      <dgm:spPr/>
      <dgm:t>
        <a:bodyPr/>
        <a:lstStyle/>
        <a:p>
          <a:endParaRPr lang="en-GB"/>
        </a:p>
      </dgm:t>
    </dgm:pt>
    <dgm:pt modelId="{9A42FAE0-01ED-48E2-90FC-7F7302F4D56C}" type="sibTrans" cxnId="{49DC5D39-35EC-4291-88EF-DC344FC09EA6}">
      <dgm:prSet/>
      <dgm:spPr/>
      <dgm:t>
        <a:bodyPr/>
        <a:lstStyle/>
        <a:p>
          <a:endParaRPr lang="en-GB"/>
        </a:p>
      </dgm:t>
    </dgm:pt>
    <dgm:pt modelId="{CB31414B-16BA-4B7D-97A1-4FD5999A4606}">
      <dgm:prSet custT="1"/>
      <dgm:spPr/>
      <dgm:t>
        <a:bodyPr anchor="b"/>
        <a:lstStyle/>
        <a:p>
          <a:r>
            <a:rPr lang="pt-PT" sz="1600" dirty="0" err="1" smtClean="0"/>
            <a:t>Create</a:t>
          </a:r>
          <a:r>
            <a:rPr lang="pt-PT" sz="1600" dirty="0" smtClean="0"/>
            <a:t> </a:t>
          </a:r>
          <a:r>
            <a:rPr lang="pt-PT" sz="1600" dirty="0" err="1" smtClean="0"/>
            <a:t>supports</a:t>
          </a:r>
          <a:endParaRPr lang="en-GB" sz="1600" dirty="0"/>
        </a:p>
      </dgm:t>
    </dgm:pt>
    <dgm:pt modelId="{371E8F10-3D84-4B0B-A907-ECD1C38F4D35}" type="sibTrans" cxnId="{3F533FBF-B288-4951-9416-F101267F5DB2}">
      <dgm:prSet/>
      <dgm:spPr/>
      <dgm:t>
        <a:bodyPr/>
        <a:lstStyle/>
        <a:p>
          <a:endParaRPr lang="en-GB"/>
        </a:p>
      </dgm:t>
    </dgm:pt>
    <dgm:pt modelId="{D50D63A3-B587-419C-96FD-C3735169BF2E}" type="parTrans" cxnId="{3F533FBF-B288-4951-9416-F101267F5DB2}">
      <dgm:prSet/>
      <dgm:spPr/>
      <dgm:t>
        <a:bodyPr/>
        <a:lstStyle/>
        <a:p>
          <a:endParaRPr lang="en-GB"/>
        </a:p>
      </dgm:t>
    </dgm:pt>
    <dgm:pt modelId="{6E980E33-1E6F-4F8D-8774-FF03CDBDAB4C}" type="pres">
      <dgm:prSet presAssocID="{422983E4-08FF-46FD-8E33-505C9D1B22B8}" presName="Name0" presStyleCnt="0">
        <dgm:presLayoutVars>
          <dgm:dir/>
          <dgm:animLvl val="lvl"/>
          <dgm:resizeHandles val="exact"/>
        </dgm:presLayoutVars>
      </dgm:prSet>
      <dgm:spPr/>
    </dgm:pt>
    <dgm:pt modelId="{E66041F5-F1E9-41F8-8EEA-E5B00B62E64B}" type="pres">
      <dgm:prSet presAssocID="{422983E4-08FF-46FD-8E33-505C9D1B22B8}" presName="tSp" presStyleCnt="0"/>
      <dgm:spPr/>
    </dgm:pt>
    <dgm:pt modelId="{997ABC90-7E8C-40EC-861C-DEFF38F3F1A9}" type="pres">
      <dgm:prSet presAssocID="{422983E4-08FF-46FD-8E33-505C9D1B22B8}" presName="bSp" presStyleCnt="0"/>
      <dgm:spPr/>
    </dgm:pt>
    <dgm:pt modelId="{25839384-F668-4040-AB64-4B27D771D22F}" type="pres">
      <dgm:prSet presAssocID="{422983E4-08FF-46FD-8E33-505C9D1B22B8}" presName="process" presStyleCnt="0"/>
      <dgm:spPr/>
    </dgm:pt>
    <dgm:pt modelId="{3DE5C140-2F59-4307-BCF0-5420CA094317}" type="pres">
      <dgm:prSet presAssocID="{C92E609F-D2A3-4207-9A75-89601F9410FE}" presName="composite1" presStyleCnt="0"/>
      <dgm:spPr/>
    </dgm:pt>
    <dgm:pt modelId="{6A9E096C-71DD-4C53-8BAF-06B08BCA29D4}" type="pres">
      <dgm:prSet presAssocID="{C92E609F-D2A3-4207-9A75-89601F9410FE}" presName="dummyNode1" presStyleLbl="node1" presStyleIdx="0" presStyleCnt="3"/>
      <dgm:spPr/>
    </dgm:pt>
    <dgm:pt modelId="{E0A73F38-F5F8-427C-88D6-D98CE8AE6FB2}" type="pres">
      <dgm:prSet presAssocID="{C92E609F-D2A3-4207-9A75-89601F9410FE}" presName="childNode1" presStyleLbl="bgAcc1" presStyleIdx="0" presStyleCnt="3" custScaleY="51353">
        <dgm:presLayoutVars>
          <dgm:bulletEnabled val="1"/>
        </dgm:presLayoutVars>
      </dgm:prSet>
      <dgm:spPr/>
      <dgm:t>
        <a:bodyPr/>
        <a:lstStyle/>
        <a:p>
          <a:endParaRPr lang="en-GB"/>
        </a:p>
      </dgm:t>
    </dgm:pt>
    <dgm:pt modelId="{28CF2EFB-D7DF-4E51-BAC7-8CC0B98E0E00}" type="pres">
      <dgm:prSet presAssocID="{C92E609F-D2A3-4207-9A75-89601F9410FE}" presName="childNode1tx" presStyleLbl="bgAcc1" presStyleIdx="0" presStyleCnt="3">
        <dgm:presLayoutVars>
          <dgm:bulletEnabled val="1"/>
        </dgm:presLayoutVars>
      </dgm:prSet>
      <dgm:spPr/>
      <dgm:t>
        <a:bodyPr/>
        <a:lstStyle/>
        <a:p>
          <a:endParaRPr lang="en-GB"/>
        </a:p>
      </dgm:t>
    </dgm:pt>
    <dgm:pt modelId="{07314126-CCD0-4E46-A20A-AF18BB23A0D9}" type="pres">
      <dgm:prSet presAssocID="{C92E609F-D2A3-4207-9A75-89601F9410FE}" presName="parentNode1" presStyleLbl="node1" presStyleIdx="0" presStyleCnt="3" custLinFactNeighborX="2470" custLinFactNeighborY="-41525">
        <dgm:presLayoutVars>
          <dgm:chMax val="1"/>
          <dgm:bulletEnabled val="1"/>
        </dgm:presLayoutVars>
      </dgm:prSet>
      <dgm:spPr/>
      <dgm:t>
        <a:bodyPr/>
        <a:lstStyle/>
        <a:p>
          <a:endParaRPr lang="en-GB"/>
        </a:p>
      </dgm:t>
    </dgm:pt>
    <dgm:pt modelId="{4142991B-843A-4AFB-8839-086DE187E2FF}" type="pres">
      <dgm:prSet presAssocID="{C92E609F-D2A3-4207-9A75-89601F9410FE}" presName="connSite1" presStyleCnt="0"/>
      <dgm:spPr/>
    </dgm:pt>
    <dgm:pt modelId="{084DB972-B6A2-4065-8E53-8A1EBB8B7CE0}" type="pres">
      <dgm:prSet presAssocID="{0EE7A268-18B5-4FAD-B60B-1F20D9D8DF12}" presName="Name9" presStyleLbl="sibTrans2D1" presStyleIdx="0" presStyleCnt="2" custAng="20448662" custLinFactNeighborY="-12500"/>
      <dgm:spPr/>
      <dgm:t>
        <a:bodyPr/>
        <a:lstStyle/>
        <a:p>
          <a:endParaRPr lang="en-GB"/>
        </a:p>
      </dgm:t>
    </dgm:pt>
    <dgm:pt modelId="{56B01DDB-8470-4F2E-B1D9-93CFACB8AAF6}" type="pres">
      <dgm:prSet presAssocID="{C88D9AA1-7ADA-41F7-A3AA-E1F59963AB7A}" presName="composite2" presStyleCnt="0"/>
      <dgm:spPr/>
    </dgm:pt>
    <dgm:pt modelId="{29D0593D-81B6-4951-86A3-545C9CF9758E}" type="pres">
      <dgm:prSet presAssocID="{C88D9AA1-7ADA-41F7-A3AA-E1F59963AB7A}" presName="dummyNode2" presStyleLbl="node1" presStyleIdx="0" presStyleCnt="3"/>
      <dgm:spPr/>
    </dgm:pt>
    <dgm:pt modelId="{ED86B390-CC7A-403E-BF4B-4DA421CFB18D}" type="pres">
      <dgm:prSet presAssocID="{C88D9AA1-7ADA-41F7-A3AA-E1F59963AB7A}" presName="childNode2" presStyleLbl="bgAcc1" presStyleIdx="1" presStyleCnt="3" custScaleX="106916" custScaleY="63055" custLinFactNeighborX="2591" custLinFactNeighborY="33085">
        <dgm:presLayoutVars>
          <dgm:bulletEnabled val="1"/>
        </dgm:presLayoutVars>
      </dgm:prSet>
      <dgm:spPr/>
      <dgm:t>
        <a:bodyPr/>
        <a:lstStyle/>
        <a:p>
          <a:endParaRPr lang="en-GB"/>
        </a:p>
      </dgm:t>
    </dgm:pt>
    <dgm:pt modelId="{21EC0CD4-A35D-4886-B4FC-0582ED7202C0}" type="pres">
      <dgm:prSet presAssocID="{C88D9AA1-7ADA-41F7-A3AA-E1F59963AB7A}" presName="childNode2tx" presStyleLbl="bgAcc1" presStyleIdx="1" presStyleCnt="3">
        <dgm:presLayoutVars>
          <dgm:bulletEnabled val="1"/>
        </dgm:presLayoutVars>
      </dgm:prSet>
      <dgm:spPr/>
      <dgm:t>
        <a:bodyPr/>
        <a:lstStyle/>
        <a:p>
          <a:endParaRPr lang="en-GB"/>
        </a:p>
      </dgm:t>
    </dgm:pt>
    <dgm:pt modelId="{A9BE4C00-B5E2-4E42-82DC-0EF580461F64}" type="pres">
      <dgm:prSet presAssocID="{C88D9AA1-7ADA-41F7-A3AA-E1F59963AB7A}" presName="parentNode2" presStyleLbl="node1" presStyleIdx="1" presStyleCnt="3" custScaleY="96744" custLinFactNeighborX="4824" custLinFactNeighborY="89681">
        <dgm:presLayoutVars>
          <dgm:chMax val="0"/>
          <dgm:bulletEnabled val="1"/>
        </dgm:presLayoutVars>
      </dgm:prSet>
      <dgm:spPr/>
      <dgm:t>
        <a:bodyPr/>
        <a:lstStyle/>
        <a:p>
          <a:endParaRPr lang="en-GB"/>
        </a:p>
      </dgm:t>
    </dgm:pt>
    <dgm:pt modelId="{DFE32933-E315-4E5C-A745-25708ACCF165}" type="pres">
      <dgm:prSet presAssocID="{C88D9AA1-7ADA-41F7-A3AA-E1F59963AB7A}" presName="connSite2" presStyleCnt="0"/>
      <dgm:spPr/>
    </dgm:pt>
    <dgm:pt modelId="{81EE43EF-91C7-45C8-BFB4-4D0270BD63B3}" type="pres">
      <dgm:prSet presAssocID="{9558AECE-CE9E-4F07-AA24-FF142A2A97F8}" presName="Name18" presStyleLbl="sibTrans2D1" presStyleIdx="1" presStyleCnt="2" custAng="1094705" custScaleX="89940" custScaleY="90592" custLinFactNeighborX="4911" custLinFactNeighborY="10233"/>
      <dgm:spPr/>
      <dgm:t>
        <a:bodyPr/>
        <a:lstStyle/>
        <a:p>
          <a:endParaRPr lang="en-GB"/>
        </a:p>
      </dgm:t>
    </dgm:pt>
    <dgm:pt modelId="{43AFCD05-EDB4-40BD-9536-45DB42487AD0}" type="pres">
      <dgm:prSet presAssocID="{59FE6D05-99ED-4E0C-A092-3D8FF8C84413}" presName="composite1" presStyleCnt="0"/>
      <dgm:spPr/>
    </dgm:pt>
    <dgm:pt modelId="{6830FD0D-4935-471F-A5EB-19F87A20F5F2}" type="pres">
      <dgm:prSet presAssocID="{59FE6D05-99ED-4E0C-A092-3D8FF8C84413}" presName="dummyNode1" presStyleLbl="node1" presStyleIdx="1" presStyleCnt="3"/>
      <dgm:spPr/>
    </dgm:pt>
    <dgm:pt modelId="{D98C6285-A833-4D19-9915-B02C5F9F62FB}" type="pres">
      <dgm:prSet presAssocID="{59FE6D05-99ED-4E0C-A092-3D8FF8C84413}" presName="childNode1" presStyleLbl="bgAcc1" presStyleIdx="2" presStyleCnt="3" custScaleY="65820" custLinFactNeighborX="-350" custLinFactNeighborY="-7213">
        <dgm:presLayoutVars>
          <dgm:bulletEnabled val="1"/>
        </dgm:presLayoutVars>
      </dgm:prSet>
      <dgm:spPr/>
      <dgm:t>
        <a:bodyPr/>
        <a:lstStyle/>
        <a:p>
          <a:endParaRPr lang="en-GB"/>
        </a:p>
      </dgm:t>
    </dgm:pt>
    <dgm:pt modelId="{BE144318-F98E-4511-B6CE-DAA1923D8AB7}" type="pres">
      <dgm:prSet presAssocID="{59FE6D05-99ED-4E0C-A092-3D8FF8C84413}" presName="childNode1tx" presStyleLbl="bgAcc1" presStyleIdx="2" presStyleCnt="3">
        <dgm:presLayoutVars>
          <dgm:bulletEnabled val="1"/>
        </dgm:presLayoutVars>
      </dgm:prSet>
      <dgm:spPr/>
      <dgm:t>
        <a:bodyPr/>
        <a:lstStyle/>
        <a:p>
          <a:endParaRPr lang="en-GB"/>
        </a:p>
      </dgm:t>
    </dgm:pt>
    <dgm:pt modelId="{ADF3A081-6EC9-464F-8289-220F13A79B69}" type="pres">
      <dgm:prSet presAssocID="{59FE6D05-99ED-4E0C-A092-3D8FF8C84413}" presName="parentNode1" presStyleLbl="node1" presStyleIdx="2" presStyleCnt="3" custLinFactNeighborX="-4386" custLinFactNeighborY="-42542">
        <dgm:presLayoutVars>
          <dgm:chMax val="1"/>
          <dgm:bulletEnabled val="1"/>
        </dgm:presLayoutVars>
      </dgm:prSet>
      <dgm:spPr/>
      <dgm:t>
        <a:bodyPr/>
        <a:lstStyle/>
        <a:p>
          <a:endParaRPr lang="en-GB"/>
        </a:p>
      </dgm:t>
    </dgm:pt>
    <dgm:pt modelId="{4BB01A49-5543-4643-A574-67693562700B}" type="pres">
      <dgm:prSet presAssocID="{59FE6D05-99ED-4E0C-A092-3D8FF8C84413}" presName="connSite1" presStyleCnt="0"/>
      <dgm:spPr/>
    </dgm:pt>
  </dgm:ptLst>
  <dgm:cxnLst>
    <dgm:cxn modelId="{1B73B9D9-33BB-4DAC-B739-1AA2F85EAC36}" type="presOf" srcId="{9558AECE-CE9E-4F07-AA24-FF142A2A97F8}" destId="{81EE43EF-91C7-45C8-BFB4-4D0270BD63B3}" srcOrd="0" destOrd="0" presId="urn:microsoft.com/office/officeart/2005/8/layout/hProcess4"/>
    <dgm:cxn modelId="{69E03F74-D7AA-46DE-AAC3-0EA52A3DEF92}" srcId="{C88D9AA1-7ADA-41F7-A3AA-E1F59963AB7A}" destId="{2DA8DA9C-E1B8-4440-8975-7E179EB8AC03}" srcOrd="0" destOrd="0" parTransId="{8C2BDF81-57E2-4A81-8B9D-CB9832E53999}" sibTransId="{F70E6B63-4EEA-4D2B-B6FD-86318C4F7118}"/>
    <dgm:cxn modelId="{42A1FBEB-FC15-437F-8243-FFDCBEF460E0}" srcId="{422983E4-08FF-46FD-8E33-505C9D1B22B8}" destId="{59FE6D05-99ED-4E0C-A092-3D8FF8C84413}" srcOrd="2" destOrd="0" parTransId="{3DE5A70E-ABFC-4782-AC04-A49960BAF0BC}" sibTransId="{2027BDFA-E5C1-4876-BCC6-620CFE96ACB5}"/>
    <dgm:cxn modelId="{49DC5D39-35EC-4291-88EF-DC344FC09EA6}" srcId="{59FE6D05-99ED-4E0C-A092-3D8FF8C84413}" destId="{FA268F2E-4CA1-4B80-A6D6-887C5F749704}" srcOrd="2" destOrd="0" parTransId="{BE5DE3C9-FB18-444B-BE8A-80E1C04B741D}" sibTransId="{9A42FAE0-01ED-48E2-90FC-7F7302F4D56C}"/>
    <dgm:cxn modelId="{9663B8D1-5E58-44AF-AEBE-48165A0CAF1E}" type="presOf" srcId="{CB31414B-16BA-4B7D-97A1-4FD5999A4606}" destId="{21EC0CD4-A35D-4886-B4FC-0582ED7202C0}" srcOrd="1" destOrd="1" presId="urn:microsoft.com/office/officeart/2005/8/layout/hProcess4"/>
    <dgm:cxn modelId="{6CB677DE-F8C1-4860-A15F-E596BBD2DEC0}" type="presOf" srcId="{59FE6D05-99ED-4E0C-A092-3D8FF8C84413}" destId="{ADF3A081-6EC9-464F-8289-220F13A79B69}" srcOrd="0" destOrd="0" presId="urn:microsoft.com/office/officeart/2005/8/layout/hProcess4"/>
    <dgm:cxn modelId="{84C7E59C-9601-491C-9EF1-0AC90D38EFF4}" type="presOf" srcId="{8427C3ED-7C80-483F-A98E-0B53917BACED}" destId="{D98C6285-A833-4D19-9915-B02C5F9F62FB}" srcOrd="0" destOrd="0" presId="urn:microsoft.com/office/officeart/2005/8/layout/hProcess4"/>
    <dgm:cxn modelId="{2803F4B8-7BEB-4996-9198-C1D3640D0EA6}" type="presOf" srcId="{EC867392-9419-4071-9987-6A45F0152852}" destId="{D98C6285-A833-4D19-9915-B02C5F9F62FB}" srcOrd="0" destOrd="1" presId="urn:microsoft.com/office/officeart/2005/8/layout/hProcess4"/>
    <dgm:cxn modelId="{ADF29681-B4BD-4055-9EBE-F7F831B481C6}" type="presOf" srcId="{FA268F2E-4CA1-4B80-A6D6-887C5F749704}" destId="{BE144318-F98E-4511-B6CE-DAA1923D8AB7}" srcOrd="1" destOrd="2" presId="urn:microsoft.com/office/officeart/2005/8/layout/hProcess4"/>
    <dgm:cxn modelId="{931B7F94-A676-4B5E-9E94-BB2378167FE1}" type="presOf" srcId="{CC525256-2801-40BD-AF67-00525F460AFC}" destId="{E0A73F38-F5F8-427C-88D6-D98CE8AE6FB2}" srcOrd="0" destOrd="1" presId="urn:microsoft.com/office/officeart/2005/8/layout/hProcess4"/>
    <dgm:cxn modelId="{67E19F5C-8DCE-4EDD-B09F-120F34DA5411}" type="presOf" srcId="{422983E4-08FF-46FD-8E33-505C9D1B22B8}" destId="{6E980E33-1E6F-4F8D-8774-FF03CDBDAB4C}" srcOrd="0" destOrd="0" presId="urn:microsoft.com/office/officeart/2005/8/layout/hProcess4"/>
    <dgm:cxn modelId="{210C18A5-CD8B-4DB6-96C3-D8096A7BFF67}" type="presOf" srcId="{33B4588D-F968-4215-99F0-1A5C921869C9}" destId="{E0A73F38-F5F8-427C-88D6-D98CE8AE6FB2}" srcOrd="0" destOrd="0" presId="urn:microsoft.com/office/officeart/2005/8/layout/hProcess4"/>
    <dgm:cxn modelId="{FB54298A-61E5-401B-80E1-405AE4DB01F6}" type="presOf" srcId="{0EE7A268-18B5-4FAD-B60B-1F20D9D8DF12}" destId="{084DB972-B6A2-4065-8E53-8A1EBB8B7CE0}" srcOrd="0" destOrd="0" presId="urn:microsoft.com/office/officeart/2005/8/layout/hProcess4"/>
    <dgm:cxn modelId="{FACF393F-CC1B-4566-B819-55AAE057F9D6}" type="presOf" srcId="{C88D9AA1-7ADA-41F7-A3AA-E1F59963AB7A}" destId="{A9BE4C00-B5E2-4E42-82DC-0EF580461F64}" srcOrd="0" destOrd="0" presId="urn:microsoft.com/office/officeart/2005/8/layout/hProcess4"/>
    <dgm:cxn modelId="{F5922918-2178-41F6-AC1B-3A332588B0D5}" type="presOf" srcId="{2DA8DA9C-E1B8-4440-8975-7E179EB8AC03}" destId="{ED86B390-CC7A-403E-BF4B-4DA421CFB18D}" srcOrd="0" destOrd="0" presId="urn:microsoft.com/office/officeart/2005/8/layout/hProcess4"/>
    <dgm:cxn modelId="{E0738550-1B78-4EC0-B295-D5959E298427}" type="presOf" srcId="{CB31414B-16BA-4B7D-97A1-4FD5999A4606}" destId="{ED86B390-CC7A-403E-BF4B-4DA421CFB18D}" srcOrd="0" destOrd="1" presId="urn:microsoft.com/office/officeart/2005/8/layout/hProcess4"/>
    <dgm:cxn modelId="{98ADE138-C825-4A6E-833B-A5A18801241D}" type="presOf" srcId="{33B4588D-F968-4215-99F0-1A5C921869C9}" destId="{28CF2EFB-D7DF-4E51-BAC7-8CC0B98E0E00}" srcOrd="1" destOrd="0" presId="urn:microsoft.com/office/officeart/2005/8/layout/hProcess4"/>
    <dgm:cxn modelId="{5AFDA29E-D4E7-475C-9061-8806701620BD}" srcId="{422983E4-08FF-46FD-8E33-505C9D1B22B8}" destId="{C88D9AA1-7ADA-41F7-A3AA-E1F59963AB7A}" srcOrd="1" destOrd="0" parTransId="{368B56C5-BF67-4AC2-8AEA-DD896336B4B9}" sibTransId="{9558AECE-CE9E-4F07-AA24-FF142A2A97F8}"/>
    <dgm:cxn modelId="{E755BE9F-CDCA-470C-BEBE-91D6D37C2B0B}" srcId="{C92E609F-D2A3-4207-9A75-89601F9410FE}" destId="{CC525256-2801-40BD-AF67-00525F460AFC}" srcOrd="1" destOrd="0" parTransId="{18BA42D0-FF33-44FE-8356-F10D468064A9}" sibTransId="{97B8533E-621D-4E0C-A3C2-DDEBD7A8224F}"/>
    <dgm:cxn modelId="{A6290679-3E25-450E-AA83-3DEE737CE011}" type="presOf" srcId="{EC867392-9419-4071-9987-6A45F0152852}" destId="{BE144318-F98E-4511-B6CE-DAA1923D8AB7}" srcOrd="1" destOrd="1" presId="urn:microsoft.com/office/officeart/2005/8/layout/hProcess4"/>
    <dgm:cxn modelId="{7CC754DF-8EEF-4285-A015-E1E1DD4CABBD}" srcId="{59FE6D05-99ED-4E0C-A092-3D8FF8C84413}" destId="{EC867392-9419-4071-9987-6A45F0152852}" srcOrd="1" destOrd="0" parTransId="{7C7F5D50-C353-428E-9510-C672AA9634EF}" sibTransId="{60CD389E-BCEB-4C71-8925-A9EE7F1028B7}"/>
    <dgm:cxn modelId="{740B943E-DC5E-48C7-B5E7-D378F1055FDE}" type="presOf" srcId="{8427C3ED-7C80-483F-A98E-0B53917BACED}" destId="{BE144318-F98E-4511-B6CE-DAA1923D8AB7}" srcOrd="1" destOrd="0" presId="urn:microsoft.com/office/officeart/2005/8/layout/hProcess4"/>
    <dgm:cxn modelId="{88EBCD6E-2FA4-418A-BB3F-87E5FB89FDEE}" type="presOf" srcId="{28564160-D29A-4771-A4EA-1728CE062D5B}" destId="{21EC0CD4-A35D-4886-B4FC-0582ED7202C0}" srcOrd="1" destOrd="2" presId="urn:microsoft.com/office/officeart/2005/8/layout/hProcess4"/>
    <dgm:cxn modelId="{DC749E69-8EDA-49CD-9C53-80BDCF815EC9}" srcId="{422983E4-08FF-46FD-8E33-505C9D1B22B8}" destId="{C92E609F-D2A3-4207-9A75-89601F9410FE}" srcOrd="0" destOrd="0" parTransId="{FC4FF4F8-598D-4B1C-B5C8-DCC4FDAE8F2C}" sibTransId="{0EE7A268-18B5-4FAD-B60B-1F20D9D8DF12}"/>
    <dgm:cxn modelId="{3F533FBF-B288-4951-9416-F101267F5DB2}" srcId="{C88D9AA1-7ADA-41F7-A3AA-E1F59963AB7A}" destId="{CB31414B-16BA-4B7D-97A1-4FD5999A4606}" srcOrd="1" destOrd="0" parTransId="{D50D63A3-B587-419C-96FD-C3735169BF2E}" sibTransId="{371E8F10-3D84-4B0B-A907-ECD1C38F4D35}"/>
    <dgm:cxn modelId="{6B1DF158-3801-4E81-9CFF-13BE28ADC4E5}" type="presOf" srcId="{C92E609F-D2A3-4207-9A75-89601F9410FE}" destId="{07314126-CCD0-4E46-A20A-AF18BB23A0D9}" srcOrd="0" destOrd="0" presId="urn:microsoft.com/office/officeart/2005/8/layout/hProcess4"/>
    <dgm:cxn modelId="{D3FB07BB-BEC8-4BE3-BB27-B6FC461A1BE7}" srcId="{59FE6D05-99ED-4E0C-A092-3D8FF8C84413}" destId="{8427C3ED-7C80-483F-A98E-0B53917BACED}" srcOrd="0" destOrd="0" parTransId="{CAC0036F-4C57-4CC5-9CC2-1FB04E859E2C}" sibTransId="{55B08D65-666B-44EC-92DB-08FB2BE7850B}"/>
    <dgm:cxn modelId="{D52FCDC2-53C3-41D6-A75D-42154B43C333}" type="presOf" srcId="{FA268F2E-4CA1-4B80-A6D6-887C5F749704}" destId="{D98C6285-A833-4D19-9915-B02C5F9F62FB}" srcOrd="0" destOrd="2" presId="urn:microsoft.com/office/officeart/2005/8/layout/hProcess4"/>
    <dgm:cxn modelId="{DE99167B-D467-4C83-B31E-EB01C6DE19C1}" srcId="{C92E609F-D2A3-4207-9A75-89601F9410FE}" destId="{33B4588D-F968-4215-99F0-1A5C921869C9}" srcOrd="0" destOrd="0" parTransId="{0B5B1A0D-2467-4D8A-8ABD-6B7B0B6084A1}" sibTransId="{3C77C427-49DD-4F84-BD4D-C2C30AB73BD3}"/>
    <dgm:cxn modelId="{4A6EE787-C1A8-425F-90FF-1DD541A4A569}" srcId="{C88D9AA1-7ADA-41F7-A3AA-E1F59963AB7A}" destId="{28564160-D29A-4771-A4EA-1728CE062D5B}" srcOrd="2" destOrd="0" parTransId="{C62D1E51-6012-487C-8522-B61801A90B21}" sibTransId="{034AD4FA-DC2C-4699-8012-EF61FBDD1347}"/>
    <dgm:cxn modelId="{21987CAF-26FC-40BC-BD05-78556EDE9629}" type="presOf" srcId="{28564160-D29A-4771-A4EA-1728CE062D5B}" destId="{ED86B390-CC7A-403E-BF4B-4DA421CFB18D}" srcOrd="0" destOrd="2" presId="urn:microsoft.com/office/officeart/2005/8/layout/hProcess4"/>
    <dgm:cxn modelId="{814913D5-747A-454C-91AA-B86A4290C574}" type="presOf" srcId="{CC525256-2801-40BD-AF67-00525F460AFC}" destId="{28CF2EFB-D7DF-4E51-BAC7-8CC0B98E0E00}" srcOrd="1" destOrd="1" presId="urn:microsoft.com/office/officeart/2005/8/layout/hProcess4"/>
    <dgm:cxn modelId="{E0273C48-595D-458C-B17F-E3D0EDA79219}" type="presOf" srcId="{2DA8DA9C-E1B8-4440-8975-7E179EB8AC03}" destId="{21EC0CD4-A35D-4886-B4FC-0582ED7202C0}" srcOrd="1" destOrd="0" presId="urn:microsoft.com/office/officeart/2005/8/layout/hProcess4"/>
    <dgm:cxn modelId="{C642C8ED-166C-444D-A483-B299DA94DF17}" type="presParOf" srcId="{6E980E33-1E6F-4F8D-8774-FF03CDBDAB4C}" destId="{E66041F5-F1E9-41F8-8EEA-E5B00B62E64B}" srcOrd="0" destOrd="0" presId="urn:microsoft.com/office/officeart/2005/8/layout/hProcess4"/>
    <dgm:cxn modelId="{0782804F-6A7E-4FDE-9C69-8DD4B9D40F76}" type="presParOf" srcId="{6E980E33-1E6F-4F8D-8774-FF03CDBDAB4C}" destId="{997ABC90-7E8C-40EC-861C-DEFF38F3F1A9}" srcOrd="1" destOrd="0" presId="urn:microsoft.com/office/officeart/2005/8/layout/hProcess4"/>
    <dgm:cxn modelId="{EDC8FAD8-EBA7-42BB-A370-7384423DB442}" type="presParOf" srcId="{6E980E33-1E6F-4F8D-8774-FF03CDBDAB4C}" destId="{25839384-F668-4040-AB64-4B27D771D22F}" srcOrd="2" destOrd="0" presId="urn:microsoft.com/office/officeart/2005/8/layout/hProcess4"/>
    <dgm:cxn modelId="{C3200A77-FFD7-42C3-991F-2A75AD4FD23A}" type="presParOf" srcId="{25839384-F668-4040-AB64-4B27D771D22F}" destId="{3DE5C140-2F59-4307-BCF0-5420CA094317}" srcOrd="0" destOrd="0" presId="urn:microsoft.com/office/officeart/2005/8/layout/hProcess4"/>
    <dgm:cxn modelId="{421D2936-42D2-4DC8-A060-9A5DF1AF3133}" type="presParOf" srcId="{3DE5C140-2F59-4307-BCF0-5420CA094317}" destId="{6A9E096C-71DD-4C53-8BAF-06B08BCA29D4}" srcOrd="0" destOrd="0" presId="urn:microsoft.com/office/officeart/2005/8/layout/hProcess4"/>
    <dgm:cxn modelId="{4058F147-943D-410E-AFEE-D6FAECEA01CF}" type="presParOf" srcId="{3DE5C140-2F59-4307-BCF0-5420CA094317}" destId="{E0A73F38-F5F8-427C-88D6-D98CE8AE6FB2}" srcOrd="1" destOrd="0" presId="urn:microsoft.com/office/officeart/2005/8/layout/hProcess4"/>
    <dgm:cxn modelId="{2ECBB7E1-43B5-4517-B08A-EA2F6043F86D}" type="presParOf" srcId="{3DE5C140-2F59-4307-BCF0-5420CA094317}" destId="{28CF2EFB-D7DF-4E51-BAC7-8CC0B98E0E00}" srcOrd="2" destOrd="0" presId="urn:microsoft.com/office/officeart/2005/8/layout/hProcess4"/>
    <dgm:cxn modelId="{52E6C42A-80D5-47EF-91BA-AA9BB288107B}" type="presParOf" srcId="{3DE5C140-2F59-4307-BCF0-5420CA094317}" destId="{07314126-CCD0-4E46-A20A-AF18BB23A0D9}" srcOrd="3" destOrd="0" presId="urn:microsoft.com/office/officeart/2005/8/layout/hProcess4"/>
    <dgm:cxn modelId="{548DFB01-7E8E-47D4-B8D9-08175D597A79}" type="presParOf" srcId="{3DE5C140-2F59-4307-BCF0-5420CA094317}" destId="{4142991B-843A-4AFB-8839-086DE187E2FF}" srcOrd="4" destOrd="0" presId="urn:microsoft.com/office/officeart/2005/8/layout/hProcess4"/>
    <dgm:cxn modelId="{FD90FE98-BB32-4710-8033-168DEF1A6DC3}" type="presParOf" srcId="{25839384-F668-4040-AB64-4B27D771D22F}" destId="{084DB972-B6A2-4065-8E53-8A1EBB8B7CE0}" srcOrd="1" destOrd="0" presId="urn:microsoft.com/office/officeart/2005/8/layout/hProcess4"/>
    <dgm:cxn modelId="{A586FBF7-B65A-4CC5-A888-F51A3372CB04}" type="presParOf" srcId="{25839384-F668-4040-AB64-4B27D771D22F}" destId="{56B01DDB-8470-4F2E-B1D9-93CFACB8AAF6}" srcOrd="2" destOrd="0" presId="urn:microsoft.com/office/officeart/2005/8/layout/hProcess4"/>
    <dgm:cxn modelId="{28E13505-ACF2-4B27-BB7C-B5ED183964EA}" type="presParOf" srcId="{56B01DDB-8470-4F2E-B1D9-93CFACB8AAF6}" destId="{29D0593D-81B6-4951-86A3-545C9CF9758E}" srcOrd="0" destOrd="0" presId="urn:microsoft.com/office/officeart/2005/8/layout/hProcess4"/>
    <dgm:cxn modelId="{D8498FA5-99D7-448D-B069-8CD40FEBBE4D}" type="presParOf" srcId="{56B01DDB-8470-4F2E-B1D9-93CFACB8AAF6}" destId="{ED86B390-CC7A-403E-BF4B-4DA421CFB18D}" srcOrd="1" destOrd="0" presId="urn:microsoft.com/office/officeart/2005/8/layout/hProcess4"/>
    <dgm:cxn modelId="{1E5B961E-013D-4954-B18F-68CADC512AAE}" type="presParOf" srcId="{56B01DDB-8470-4F2E-B1D9-93CFACB8AAF6}" destId="{21EC0CD4-A35D-4886-B4FC-0582ED7202C0}" srcOrd="2" destOrd="0" presId="urn:microsoft.com/office/officeart/2005/8/layout/hProcess4"/>
    <dgm:cxn modelId="{C0D9ADCA-9679-497B-BD23-1E57A25CB755}" type="presParOf" srcId="{56B01DDB-8470-4F2E-B1D9-93CFACB8AAF6}" destId="{A9BE4C00-B5E2-4E42-82DC-0EF580461F64}" srcOrd="3" destOrd="0" presId="urn:microsoft.com/office/officeart/2005/8/layout/hProcess4"/>
    <dgm:cxn modelId="{4649C649-3D14-497B-A2A1-716C6C16BDFB}" type="presParOf" srcId="{56B01DDB-8470-4F2E-B1D9-93CFACB8AAF6}" destId="{DFE32933-E315-4E5C-A745-25708ACCF165}" srcOrd="4" destOrd="0" presId="urn:microsoft.com/office/officeart/2005/8/layout/hProcess4"/>
    <dgm:cxn modelId="{6C8A1964-7156-43B5-BFD9-06523ED523F1}" type="presParOf" srcId="{25839384-F668-4040-AB64-4B27D771D22F}" destId="{81EE43EF-91C7-45C8-BFB4-4D0270BD63B3}" srcOrd="3" destOrd="0" presId="urn:microsoft.com/office/officeart/2005/8/layout/hProcess4"/>
    <dgm:cxn modelId="{8F500D19-43D8-4195-A789-1CF89418839E}" type="presParOf" srcId="{25839384-F668-4040-AB64-4B27D771D22F}" destId="{43AFCD05-EDB4-40BD-9536-45DB42487AD0}" srcOrd="4" destOrd="0" presId="urn:microsoft.com/office/officeart/2005/8/layout/hProcess4"/>
    <dgm:cxn modelId="{45AF536E-4F30-4CBE-9A6D-8A860133A3D6}" type="presParOf" srcId="{43AFCD05-EDB4-40BD-9536-45DB42487AD0}" destId="{6830FD0D-4935-471F-A5EB-19F87A20F5F2}" srcOrd="0" destOrd="0" presId="urn:microsoft.com/office/officeart/2005/8/layout/hProcess4"/>
    <dgm:cxn modelId="{50492D5B-77F1-4840-BF9F-4DA1F078304A}" type="presParOf" srcId="{43AFCD05-EDB4-40BD-9536-45DB42487AD0}" destId="{D98C6285-A833-4D19-9915-B02C5F9F62FB}" srcOrd="1" destOrd="0" presId="urn:microsoft.com/office/officeart/2005/8/layout/hProcess4"/>
    <dgm:cxn modelId="{DA48702B-E669-4E49-9FF8-E0D684C8D1D3}" type="presParOf" srcId="{43AFCD05-EDB4-40BD-9536-45DB42487AD0}" destId="{BE144318-F98E-4511-B6CE-DAA1923D8AB7}" srcOrd="2" destOrd="0" presId="urn:microsoft.com/office/officeart/2005/8/layout/hProcess4"/>
    <dgm:cxn modelId="{303519B7-3C5E-4105-85F2-47BC6C41ED7A}" type="presParOf" srcId="{43AFCD05-EDB4-40BD-9536-45DB42487AD0}" destId="{ADF3A081-6EC9-464F-8289-220F13A79B69}" srcOrd="3" destOrd="0" presId="urn:microsoft.com/office/officeart/2005/8/layout/hProcess4"/>
    <dgm:cxn modelId="{20FF93E7-1869-4B95-98EC-A02BDFEF9461}" type="presParOf" srcId="{43AFCD05-EDB4-40BD-9536-45DB42487AD0}" destId="{4BB01A49-5543-4643-A574-67693562700B}"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73F38-F5F8-427C-88D6-D98CE8AE6FB2}">
      <dsp:nvSpPr>
        <dsp:cNvPr id="0" name=""/>
        <dsp:cNvSpPr/>
      </dsp:nvSpPr>
      <dsp:spPr>
        <a:xfrm>
          <a:off x="4682" y="1728195"/>
          <a:ext cx="2417350" cy="10238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GB" sz="1600" kern="1200" noProof="0" dirty="0" smtClean="0"/>
            <a:t>Create CAD files</a:t>
          </a:r>
          <a:endParaRPr lang="en-GB" sz="1600" kern="1200" noProof="0" dirty="0"/>
        </a:p>
        <a:p>
          <a:pPr marL="171450" lvl="1" indent="-171450" algn="l" defTabSz="711200">
            <a:lnSpc>
              <a:spcPct val="90000"/>
            </a:lnSpc>
            <a:spcBef>
              <a:spcPct val="0"/>
            </a:spcBef>
            <a:spcAft>
              <a:spcPct val="15000"/>
            </a:spcAft>
            <a:buChar char="••"/>
          </a:pPr>
          <a:r>
            <a:rPr lang="en-GB" sz="1600" kern="1200" noProof="0" smtClean="0"/>
            <a:t>Export</a:t>
          </a:r>
          <a:endParaRPr lang="en-GB" sz="1600" kern="1200" noProof="0"/>
        </a:p>
      </dsp:txBody>
      <dsp:txXfrm>
        <a:off x="28244" y="1751757"/>
        <a:ext cx="2370226" cy="757353"/>
      </dsp:txXfrm>
    </dsp:sp>
    <dsp:sp modelId="{084DB972-B6A2-4065-8E53-8A1EBB8B7CE0}">
      <dsp:nvSpPr>
        <dsp:cNvPr id="0" name=""/>
        <dsp:cNvSpPr/>
      </dsp:nvSpPr>
      <dsp:spPr>
        <a:xfrm rot="20448662">
          <a:off x="1570099" y="1278028"/>
          <a:ext cx="3031120" cy="3031120"/>
        </a:xfrm>
        <a:prstGeom prst="leftCircularArrow">
          <a:avLst>
            <a:gd name="adj1" fmla="val 2820"/>
            <a:gd name="adj2" fmla="val 344381"/>
            <a:gd name="adj3" fmla="val 3563954"/>
            <a:gd name="adj4" fmla="val 10468552"/>
            <a:gd name="adj5" fmla="val 3291"/>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07314126-CCD0-4E46-A20A-AF18BB23A0D9}">
      <dsp:nvSpPr>
        <dsp:cNvPr id="0" name=""/>
        <dsp:cNvSpPr/>
      </dsp:nvSpPr>
      <dsp:spPr>
        <a:xfrm>
          <a:off x="594945" y="2454968"/>
          <a:ext cx="2148755" cy="8544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100000"/>
            </a:lnSpc>
            <a:spcBef>
              <a:spcPct val="0"/>
            </a:spcBef>
            <a:spcAft>
              <a:spcPct val="35000"/>
            </a:spcAft>
          </a:pPr>
          <a:r>
            <a:rPr lang="pt-PT" sz="1500" b="1" kern="1200" dirty="0" smtClean="0">
              <a:solidFill>
                <a:srgbClr val="800000"/>
              </a:solidFill>
            </a:rPr>
            <a:t>CAD</a:t>
          </a:r>
        </a:p>
        <a:p>
          <a:pPr lvl="0" algn="ctr" defTabSz="666750">
            <a:lnSpc>
              <a:spcPct val="100000"/>
            </a:lnSpc>
            <a:spcBef>
              <a:spcPct val="0"/>
            </a:spcBef>
            <a:spcAft>
              <a:spcPct val="35000"/>
            </a:spcAft>
          </a:pPr>
          <a:r>
            <a:rPr lang="pt-PT" sz="1500" b="1" kern="1200" dirty="0" smtClean="0">
              <a:solidFill>
                <a:srgbClr val="800000"/>
              </a:solidFill>
            </a:rPr>
            <a:t>Design Software</a:t>
          </a:r>
          <a:endParaRPr lang="en-GB" sz="1500" b="1" kern="1200" dirty="0">
            <a:solidFill>
              <a:srgbClr val="800000"/>
            </a:solidFill>
          </a:endParaRPr>
        </a:p>
      </dsp:txBody>
      <dsp:txXfrm>
        <a:off x="619972" y="2479995"/>
        <a:ext cx="2098701" cy="804435"/>
      </dsp:txXfrm>
    </dsp:sp>
    <dsp:sp modelId="{ED86B390-CC7A-403E-BF4B-4DA421CFB18D}">
      <dsp:nvSpPr>
        <dsp:cNvPr id="0" name=""/>
        <dsp:cNvSpPr/>
      </dsp:nvSpPr>
      <dsp:spPr>
        <a:xfrm>
          <a:off x="3160363" y="2271189"/>
          <a:ext cx="2584534" cy="1257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b" anchorCtr="0">
          <a:noAutofit/>
        </a:bodyPr>
        <a:lstStyle/>
        <a:p>
          <a:pPr marL="171450" lvl="1" indent="-171450" algn="l" defTabSz="711200">
            <a:lnSpc>
              <a:spcPct val="90000"/>
            </a:lnSpc>
            <a:spcBef>
              <a:spcPct val="0"/>
            </a:spcBef>
            <a:spcAft>
              <a:spcPct val="15000"/>
            </a:spcAft>
            <a:buChar char="••"/>
          </a:pPr>
          <a:r>
            <a:rPr lang="pt-PT" sz="1600" kern="1200" dirty="0" smtClean="0"/>
            <a:t>Prepare (</a:t>
          </a:r>
          <a:r>
            <a:rPr lang="pt-PT" sz="1600" kern="1200" dirty="0" err="1" smtClean="0"/>
            <a:t>Scale</a:t>
          </a:r>
          <a:r>
            <a:rPr lang="pt-PT" sz="1600" kern="1200" dirty="0" smtClean="0"/>
            <a:t>, </a:t>
          </a:r>
          <a:r>
            <a:rPr lang="pt-PT" sz="1600" kern="1200" dirty="0" err="1" smtClean="0"/>
            <a:t>Copy</a:t>
          </a:r>
          <a:r>
            <a:rPr lang="pt-PT" sz="1600" kern="1200" dirty="0" smtClean="0"/>
            <a:t>,…)</a:t>
          </a:r>
          <a:endParaRPr lang="en-GB" sz="1600" kern="1200" dirty="0"/>
        </a:p>
        <a:p>
          <a:pPr marL="171450" lvl="1" indent="-171450" algn="l" defTabSz="711200">
            <a:lnSpc>
              <a:spcPct val="90000"/>
            </a:lnSpc>
            <a:spcBef>
              <a:spcPct val="0"/>
            </a:spcBef>
            <a:spcAft>
              <a:spcPct val="15000"/>
            </a:spcAft>
            <a:buChar char="••"/>
          </a:pPr>
          <a:r>
            <a:rPr lang="pt-PT" sz="1600" kern="1200" dirty="0" err="1" smtClean="0"/>
            <a:t>Create</a:t>
          </a:r>
          <a:r>
            <a:rPr lang="pt-PT" sz="1600" kern="1200" dirty="0" smtClean="0"/>
            <a:t> </a:t>
          </a:r>
          <a:r>
            <a:rPr lang="pt-PT" sz="1600" kern="1200" dirty="0" err="1" smtClean="0"/>
            <a:t>supports</a:t>
          </a:r>
          <a:endParaRPr lang="en-GB" sz="1600" kern="1200" dirty="0"/>
        </a:p>
        <a:p>
          <a:pPr marL="171450" lvl="1" indent="-171450" algn="l" defTabSz="711200">
            <a:lnSpc>
              <a:spcPct val="90000"/>
            </a:lnSpc>
            <a:spcBef>
              <a:spcPct val="0"/>
            </a:spcBef>
            <a:spcAft>
              <a:spcPct val="15000"/>
            </a:spcAft>
            <a:buChar char="••"/>
          </a:pPr>
          <a:r>
            <a:rPr lang="pt-PT" sz="1600" kern="1200" dirty="0" smtClean="0"/>
            <a:t>Prepare </a:t>
          </a:r>
          <a:r>
            <a:rPr lang="pt-PT" sz="1600" kern="1200" dirty="0" err="1" smtClean="0"/>
            <a:t>build</a:t>
          </a:r>
          <a:r>
            <a:rPr lang="pt-PT" sz="1600" kern="1200" dirty="0" smtClean="0"/>
            <a:t> file</a:t>
          </a:r>
          <a:endParaRPr lang="en-GB" sz="1600" kern="1200" dirty="0"/>
        </a:p>
      </dsp:txBody>
      <dsp:txXfrm>
        <a:off x="3189295" y="2569520"/>
        <a:ext cx="2526670" cy="929932"/>
      </dsp:txXfrm>
    </dsp:sp>
    <dsp:sp modelId="{81EE43EF-91C7-45C8-BFB4-4D0270BD63B3}">
      <dsp:nvSpPr>
        <dsp:cNvPr id="0" name=""/>
        <dsp:cNvSpPr/>
      </dsp:nvSpPr>
      <dsp:spPr>
        <a:xfrm rot="1094705">
          <a:off x="5093942" y="723944"/>
          <a:ext cx="2750430" cy="2770369"/>
        </a:xfrm>
        <a:prstGeom prst="circularArrow">
          <a:avLst>
            <a:gd name="adj1" fmla="val 2796"/>
            <a:gd name="adj2" fmla="val 341147"/>
            <a:gd name="adj3" fmla="val 18188007"/>
            <a:gd name="adj4" fmla="val 11280175"/>
            <a:gd name="adj5" fmla="val 3262"/>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A9BE4C00-B5E2-4E42-82DC-0EF580461F64}">
      <dsp:nvSpPr>
        <dsp:cNvPr id="0" name=""/>
        <dsp:cNvSpPr/>
      </dsp:nvSpPr>
      <dsp:spPr>
        <a:xfrm>
          <a:off x="3822166" y="1596212"/>
          <a:ext cx="2148755" cy="8266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100000"/>
            </a:lnSpc>
            <a:spcBef>
              <a:spcPct val="0"/>
            </a:spcBef>
            <a:spcAft>
              <a:spcPct val="35000"/>
            </a:spcAft>
          </a:pPr>
          <a:r>
            <a:rPr lang="pt-PT" sz="1500" b="1" kern="1200" dirty="0" smtClean="0">
              <a:solidFill>
                <a:srgbClr val="800000"/>
              </a:solidFill>
            </a:rPr>
            <a:t>3D </a:t>
          </a:r>
          <a:r>
            <a:rPr lang="pt-PT" sz="1500" b="1" kern="1200" dirty="0" err="1" smtClean="0">
              <a:solidFill>
                <a:srgbClr val="800000"/>
              </a:solidFill>
            </a:rPr>
            <a:t>Lightyear</a:t>
          </a:r>
          <a:endParaRPr lang="pt-PT" sz="1500" b="1" kern="1200" dirty="0" smtClean="0">
            <a:solidFill>
              <a:srgbClr val="800000"/>
            </a:solidFill>
          </a:endParaRPr>
        </a:p>
        <a:p>
          <a:pPr lvl="0" algn="ctr" defTabSz="666750">
            <a:lnSpc>
              <a:spcPct val="100000"/>
            </a:lnSpc>
            <a:spcBef>
              <a:spcPct val="0"/>
            </a:spcBef>
            <a:spcAft>
              <a:spcPct val="35000"/>
            </a:spcAft>
          </a:pPr>
          <a:r>
            <a:rPr lang="pt-PT" sz="1500" b="1" kern="1200" dirty="0" err="1" smtClean="0">
              <a:solidFill>
                <a:srgbClr val="800000"/>
              </a:solidFill>
            </a:rPr>
            <a:t>Preparation</a:t>
          </a:r>
          <a:r>
            <a:rPr lang="pt-PT" sz="1500" b="1" kern="1200" dirty="0" smtClean="0">
              <a:solidFill>
                <a:srgbClr val="800000"/>
              </a:solidFill>
            </a:rPr>
            <a:t> Software</a:t>
          </a:r>
          <a:endParaRPr lang="en-GB" sz="1500" b="1" kern="1200" dirty="0">
            <a:solidFill>
              <a:srgbClr val="800000"/>
            </a:solidFill>
          </a:endParaRPr>
        </a:p>
      </dsp:txBody>
      <dsp:txXfrm>
        <a:off x="3846378" y="1620424"/>
        <a:ext cx="2100331" cy="778243"/>
      </dsp:txXfrm>
    </dsp:sp>
    <dsp:sp modelId="{D98C6285-A833-4D19-9915-B02C5F9F62FB}">
      <dsp:nvSpPr>
        <dsp:cNvPr id="0" name=""/>
        <dsp:cNvSpPr/>
      </dsp:nvSpPr>
      <dsp:spPr>
        <a:xfrm>
          <a:off x="6265907" y="1440160"/>
          <a:ext cx="2417350" cy="131232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pt-PT" sz="1600" kern="1200" dirty="0" smtClean="0"/>
            <a:t>Set </a:t>
          </a:r>
          <a:r>
            <a:rPr lang="pt-PT" sz="1600" kern="1200" dirty="0" err="1" smtClean="0"/>
            <a:t>build</a:t>
          </a:r>
          <a:r>
            <a:rPr lang="pt-PT" sz="1600" kern="1200" dirty="0" smtClean="0"/>
            <a:t> </a:t>
          </a:r>
          <a:r>
            <a:rPr lang="pt-PT" sz="1600" kern="1200" dirty="0" err="1" smtClean="0"/>
            <a:t>parameters</a:t>
          </a:r>
          <a:endParaRPr lang="en-GB" sz="1600" kern="1200" dirty="0"/>
        </a:p>
        <a:p>
          <a:pPr marL="171450" lvl="1" indent="-171450" algn="l" defTabSz="711200">
            <a:lnSpc>
              <a:spcPct val="90000"/>
            </a:lnSpc>
            <a:spcBef>
              <a:spcPct val="0"/>
            </a:spcBef>
            <a:spcAft>
              <a:spcPct val="15000"/>
            </a:spcAft>
            <a:buChar char="••"/>
          </a:pPr>
          <a:r>
            <a:rPr lang="pt-PT" sz="1600" kern="1200" dirty="0" err="1" smtClean="0"/>
            <a:t>Simulate</a:t>
          </a:r>
          <a:endParaRPr lang="en-GB" sz="1600" kern="1200" dirty="0"/>
        </a:p>
        <a:p>
          <a:pPr marL="171450" lvl="1" indent="-171450" algn="l" defTabSz="711200">
            <a:lnSpc>
              <a:spcPct val="90000"/>
            </a:lnSpc>
            <a:spcBef>
              <a:spcPct val="0"/>
            </a:spcBef>
            <a:spcAft>
              <a:spcPct val="15000"/>
            </a:spcAft>
            <a:buChar char="••"/>
          </a:pPr>
          <a:r>
            <a:rPr lang="pt-PT" sz="1600" kern="1200" dirty="0" err="1" smtClean="0"/>
            <a:t>Build</a:t>
          </a:r>
          <a:endParaRPr lang="en-GB" sz="1600" kern="1200" dirty="0"/>
        </a:p>
      </dsp:txBody>
      <dsp:txXfrm>
        <a:off x="6296107" y="1470360"/>
        <a:ext cx="2356950" cy="970712"/>
      </dsp:txXfrm>
    </dsp:sp>
    <dsp:sp modelId="{ADF3A081-6EC9-464F-8289-220F13A79B69}">
      <dsp:nvSpPr>
        <dsp:cNvPr id="0" name=""/>
        <dsp:cNvSpPr/>
      </dsp:nvSpPr>
      <dsp:spPr>
        <a:xfrm>
          <a:off x="6717312" y="2446278"/>
          <a:ext cx="2148755" cy="8544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100000"/>
            </a:lnSpc>
            <a:spcBef>
              <a:spcPct val="0"/>
            </a:spcBef>
            <a:spcAft>
              <a:spcPct val="35000"/>
            </a:spcAft>
          </a:pPr>
          <a:r>
            <a:rPr lang="pt-PT" sz="1500" b="1" kern="1200" dirty="0" smtClean="0">
              <a:solidFill>
                <a:srgbClr val="800000"/>
              </a:solidFill>
            </a:rPr>
            <a:t>SLA</a:t>
          </a:r>
        </a:p>
        <a:p>
          <a:pPr lvl="0" algn="ctr" defTabSz="666750">
            <a:lnSpc>
              <a:spcPct val="100000"/>
            </a:lnSpc>
            <a:spcBef>
              <a:spcPct val="0"/>
            </a:spcBef>
            <a:spcAft>
              <a:spcPct val="35000"/>
            </a:spcAft>
          </a:pPr>
          <a:r>
            <a:rPr lang="pt-PT" sz="1500" b="1" kern="1200" dirty="0" err="1" smtClean="0">
              <a:solidFill>
                <a:srgbClr val="800000"/>
              </a:solidFill>
            </a:rPr>
            <a:t>Build</a:t>
          </a:r>
          <a:r>
            <a:rPr lang="pt-PT" sz="1500" b="1" kern="1200" dirty="0" smtClean="0">
              <a:solidFill>
                <a:srgbClr val="800000"/>
              </a:solidFill>
            </a:rPr>
            <a:t> Software</a:t>
          </a:r>
          <a:endParaRPr lang="en-GB" sz="1500" b="1" kern="1200" dirty="0">
            <a:solidFill>
              <a:srgbClr val="800000"/>
            </a:solidFill>
          </a:endParaRPr>
        </a:p>
      </dsp:txBody>
      <dsp:txXfrm>
        <a:off x="6742339" y="2471305"/>
        <a:ext cx="2098701" cy="8044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E58C3604-38C8-4D47-BD1E-E371A8073DFF}" type="datetimeFigureOut">
              <a:rPr lang="en-GB" smtClean="0"/>
              <a:t>12/09/2013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175B01BA-7228-4FEA-835A-17169FDE4919}" type="slidenum">
              <a:rPr lang="en-GB" smtClean="0"/>
              <a:t>‹#›</a:t>
            </a:fld>
            <a:endParaRPr lang="en-GB"/>
          </a:p>
        </p:txBody>
      </p:sp>
    </p:spTree>
    <p:extLst>
      <p:ext uri="{BB962C8B-B14F-4D97-AF65-F5344CB8AC3E}">
        <p14:creationId xmlns:p14="http://schemas.microsoft.com/office/powerpoint/2010/main" val="4114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5B01BA-7228-4FEA-835A-17169FDE4919}" type="slidenum">
              <a:rPr lang="en-GB" smtClean="0"/>
              <a:t>37</a:t>
            </a:fld>
            <a:endParaRPr lang="en-GB"/>
          </a:p>
        </p:txBody>
      </p:sp>
    </p:spTree>
    <p:extLst>
      <p:ext uri="{BB962C8B-B14F-4D97-AF65-F5344CB8AC3E}">
        <p14:creationId xmlns:p14="http://schemas.microsoft.com/office/powerpoint/2010/main" val="2413305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2440" y="2999945"/>
            <a:ext cx="1102596" cy="1091515"/>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Espace réservé pour une image  4"/>
          <p:cNvSpPr>
            <a:spLocks noGrp="1"/>
          </p:cNvSpPr>
          <p:nvPr>
            <p:ph type="pic" sz="quarter" idx="10" hasCustomPrompt="1"/>
          </p:nvPr>
        </p:nvSpPr>
        <p:spPr>
          <a:xfrm>
            <a:off x="996950" y="6210300"/>
            <a:ext cx="7687104" cy="552450"/>
          </a:xfrm>
        </p:spPr>
        <p:txBody>
          <a:bodyPr/>
          <a:lstStyle>
            <a:lvl1pPr marL="36576" indent="0">
              <a:buNone/>
              <a:defRPr/>
            </a:lvl1p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2440" y="2999945"/>
            <a:ext cx="1102596" cy="1091515"/>
          </a:xfrm>
          <a:prstGeom prst="rect">
            <a:avLst/>
          </a:prstGeom>
        </p:spPr>
      </p:pic>
    </p:spTree>
    <p:extLst>
      <p:ext uri="{BB962C8B-B14F-4D97-AF65-F5344CB8AC3E}">
        <p14:creationId xmlns:p14="http://schemas.microsoft.com/office/powerpoint/2010/main" val="3631244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1777108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239897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Espace réservé pour une image  4"/>
          <p:cNvSpPr>
            <a:spLocks noGrp="1"/>
          </p:cNvSpPr>
          <p:nvPr>
            <p:ph type="pic" sz="quarter" idx="10" hasCustomPrompt="1"/>
          </p:nvPr>
        </p:nvSpPr>
        <p:spPr>
          <a:xfrm>
            <a:off x="996950" y="6216949"/>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156204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6066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23009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211264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3"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286209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76709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238311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Espace réservé pour une image  4"/>
          <p:cNvSpPr>
            <a:spLocks noGrp="1"/>
          </p:cNvSpPr>
          <p:nvPr>
            <p:ph type="pic" sz="quarter" idx="10" hasCustomPrompt="1"/>
          </p:nvPr>
        </p:nvSpPr>
        <p:spPr>
          <a:xfrm>
            <a:off x="996950" y="6210300"/>
            <a:ext cx="7687104" cy="552450"/>
          </a:xfrm>
        </p:spPr>
        <p:txBody>
          <a:bodyPr/>
          <a:lstStyle>
            <a:lvl1pPr marL="36576" indent="0">
              <a:buNone/>
              <a:defRPr/>
            </a:lvl1pPr>
          </a:lstStyle>
          <a:p>
            <a:r>
              <a:rPr lang="fr-FR" dirty="0" smtClean="0"/>
              <a:t>LOGO</a:t>
            </a:r>
            <a:endParaRPr lang="fr-FR" dirty="0"/>
          </a:p>
        </p:txBody>
      </p:sp>
    </p:spTree>
    <p:extLst>
      <p:ext uri="{BB962C8B-B14F-4D97-AF65-F5344CB8AC3E}">
        <p14:creationId xmlns:p14="http://schemas.microsoft.com/office/powerpoint/2010/main" val="308189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25793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extLst>
      <p:ext uri="{BB962C8B-B14F-4D97-AF65-F5344CB8AC3E}">
        <p14:creationId xmlns:p14="http://schemas.microsoft.com/office/powerpoint/2010/main" val="310730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20234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BDDB22-1B69-4D0A-9008-BD9B558F78E1}" type="datetimeFigureOut">
              <a:rPr lang="en-GB" smtClean="0">
                <a:solidFill>
                  <a:srgbClr val="0C377B"/>
                </a:solidFill>
              </a:rPr>
              <a:pPr/>
              <a:t>12/09/2013</a:t>
            </a:fld>
            <a:endParaRPr lang="en-GB">
              <a:solidFill>
                <a:srgbClr val="0C377B"/>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srgbClr val="0C377B"/>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C2D4411-FC18-4587-BE4D-B318A5658F68}" type="slidenum">
              <a:rPr lang="en-GB" smtClean="0">
                <a:solidFill>
                  <a:srgbClr val="0C377B"/>
                </a:solidFill>
              </a:rPr>
              <a:pPr/>
              <a:t>‹#›</a:t>
            </a:fld>
            <a:endParaRPr lang="en-GB">
              <a:solidFill>
                <a:srgbClr val="0C377B"/>
              </a:solidFill>
            </a:endParaRPr>
          </a:p>
        </p:txBody>
      </p:sp>
    </p:spTree>
    <p:extLst>
      <p:ext uri="{BB962C8B-B14F-4D97-AF65-F5344CB8AC3E}">
        <p14:creationId xmlns:p14="http://schemas.microsoft.com/office/powerpoint/2010/main" val="36800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57482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47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684414D-6517-4D54-8477-C29F73037DCA}" type="datetimeFigureOut">
              <a:rPr lang="en-US" smtClean="0"/>
              <a:pPr/>
              <a:t>9/12/2013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A4F365D-4BA8-4563-8E94-E6B9EA7EBF54}" type="slidenum">
              <a:rPr lang="en-US" smtClean="0"/>
              <a:pPr/>
              <a:t>‹#›</a:t>
            </a:fld>
            <a:endParaRPr lang="en-US"/>
          </a:p>
        </p:txBody>
      </p:sp>
    </p:spTree>
    <p:extLst>
      <p:ext uri="{BB962C8B-B14F-4D97-AF65-F5344CB8AC3E}">
        <p14:creationId xmlns:p14="http://schemas.microsoft.com/office/powerpoint/2010/main" val="3054914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Espace réservé pour une image  4"/>
          <p:cNvSpPr>
            <a:spLocks noGrp="1"/>
          </p:cNvSpPr>
          <p:nvPr>
            <p:ph type="pic" sz="quarter" idx="10" hasCustomPrompt="1"/>
          </p:nvPr>
        </p:nvSpPr>
        <p:spPr>
          <a:xfrm>
            <a:off x="996950" y="6216949"/>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3"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3" name="Image 2" descr="bande-02.ep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9" y="6124202"/>
            <a:ext cx="9144000" cy="7072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3" name="Image 2" descr="bande-02.eps"/>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49" y="6124202"/>
            <a:ext cx="9144000" cy="707202"/>
          </a:xfrm>
          <a:prstGeom prst="rect">
            <a:avLst/>
          </a:prstGeom>
        </p:spPr>
      </p:pic>
    </p:spTree>
    <p:extLst>
      <p:ext uri="{BB962C8B-B14F-4D97-AF65-F5344CB8AC3E}">
        <p14:creationId xmlns:p14="http://schemas.microsoft.com/office/powerpoint/2010/main" val="22715087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Rubber" TargetMode="External"/><Relationship Id="rId2" Type="http://schemas.openxmlformats.org/officeDocument/2006/relationships/hyperlink" Target="http://en.wikipedia.org/wiki/Amorphous_solid" TargetMode="External"/><Relationship Id="rId1" Type="http://schemas.openxmlformats.org/officeDocument/2006/relationships/slideLayout" Target="../slideLayouts/slideLayout16.xml"/><Relationship Id="rId5" Type="http://schemas.openxmlformats.org/officeDocument/2006/relationships/image" Target="../media/image30.gi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8.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3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8.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jpeg"/><Relationship Id="rId4" Type="http://schemas.openxmlformats.org/officeDocument/2006/relationships/diagramLayout" Target="../diagrams/layout1.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hyperlink" Target="http://www.3dsystems.com/3d-media/3d-printing-process-sla" TargetMode="External"/><Relationship Id="rId2" Type="http://schemas.openxmlformats.org/officeDocument/2006/relationships/image" Target="../media/image16.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681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894" y="5715"/>
            <a:ext cx="6229077" cy="461665"/>
          </a:xfrm>
          <a:prstGeom prst="rect">
            <a:avLst/>
          </a:prstGeom>
          <a:noFill/>
        </p:spPr>
        <p:txBody>
          <a:bodyPr wrap="square" rtlCol="0">
            <a:spAutoFit/>
          </a:bodyPr>
          <a:lstStyle/>
          <a:p>
            <a:r>
              <a:rPr lang="en-GB" sz="2400" dirty="0" smtClean="0"/>
              <a:t>Machine limitations and discretization</a:t>
            </a:r>
            <a:endParaRPr lang="en-GB" sz="2400" dirty="0"/>
          </a:p>
        </p:txBody>
      </p:sp>
      <p:sp>
        <p:nvSpPr>
          <p:cNvPr id="16" name="Rectangle 15"/>
          <p:cNvSpPr/>
          <p:nvPr/>
        </p:nvSpPr>
        <p:spPr>
          <a:xfrm>
            <a:off x="0" y="631226"/>
            <a:ext cx="914400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530551" y="836712"/>
            <a:ext cx="8082898" cy="5632311"/>
          </a:xfrm>
          <a:prstGeom prst="rect">
            <a:avLst/>
          </a:prstGeom>
          <a:noFill/>
        </p:spPr>
        <p:txBody>
          <a:bodyPr wrap="square" rtlCol="0">
            <a:spAutoFit/>
          </a:bodyPr>
          <a:lstStyle/>
          <a:p>
            <a:pPr marL="285750" indent="-285750">
              <a:buFont typeface="Wingdings" pitchFamily="2" charset="2"/>
              <a:buChar char="Ø"/>
            </a:pPr>
            <a:r>
              <a:rPr lang="pt-PT" sz="2400" dirty="0" err="1" smtClean="0"/>
              <a:t>Platform</a:t>
            </a:r>
            <a:r>
              <a:rPr lang="pt-PT" sz="2400" dirty="0" smtClean="0"/>
              <a:t> </a:t>
            </a:r>
            <a:r>
              <a:rPr lang="pt-PT" sz="2400" dirty="0" err="1" smtClean="0"/>
              <a:t>size</a:t>
            </a:r>
            <a:r>
              <a:rPr lang="pt-PT" sz="2400" dirty="0" smtClean="0"/>
              <a:t>: 250x250x250 mm;</a:t>
            </a:r>
          </a:p>
          <a:p>
            <a:pPr marL="285750" indent="-285750">
              <a:buFont typeface="Wingdings" pitchFamily="2" charset="2"/>
              <a:buChar char="Ø"/>
            </a:pPr>
            <a:endParaRPr lang="en-GB" sz="2400" dirty="0" smtClean="0"/>
          </a:p>
          <a:p>
            <a:pPr marL="285750" indent="-285750">
              <a:buFont typeface="Wingdings" pitchFamily="2" charset="2"/>
              <a:buChar char="Ø"/>
            </a:pPr>
            <a:r>
              <a:rPr lang="pt-PT" sz="2400" dirty="0" smtClean="0"/>
              <a:t>X </a:t>
            </a:r>
            <a:r>
              <a:rPr lang="pt-PT" sz="2400" dirty="0" err="1" smtClean="0"/>
              <a:t>and</a:t>
            </a:r>
            <a:r>
              <a:rPr lang="pt-PT" sz="2400" dirty="0" smtClean="0"/>
              <a:t> Y plane </a:t>
            </a:r>
            <a:r>
              <a:rPr lang="pt-PT" sz="2400" dirty="0" err="1" smtClean="0"/>
              <a:t>limited</a:t>
            </a:r>
            <a:r>
              <a:rPr lang="pt-PT" sz="2400" dirty="0" smtClean="0"/>
              <a:t> </a:t>
            </a:r>
            <a:r>
              <a:rPr lang="pt-PT" sz="2400" dirty="0" err="1" smtClean="0"/>
              <a:t>by</a:t>
            </a:r>
            <a:r>
              <a:rPr lang="pt-PT" sz="2400" dirty="0" smtClean="0"/>
              <a:t> laser </a:t>
            </a:r>
            <a:r>
              <a:rPr lang="pt-PT" sz="2400" dirty="0" err="1" smtClean="0"/>
              <a:t>beam</a:t>
            </a:r>
            <a:r>
              <a:rPr lang="pt-PT" sz="2400" dirty="0" smtClean="0"/>
              <a:t> </a:t>
            </a:r>
            <a:r>
              <a:rPr lang="pt-PT" sz="2400" dirty="0" err="1" smtClean="0"/>
              <a:t>diameter</a:t>
            </a:r>
            <a:r>
              <a:rPr lang="pt-PT" sz="2400" dirty="0" smtClean="0"/>
              <a:t> (~0.075 – 0.300 mm);</a:t>
            </a:r>
          </a:p>
          <a:p>
            <a:pPr marL="285750" indent="-285750">
              <a:buFont typeface="Wingdings" pitchFamily="2" charset="2"/>
              <a:buChar char="Ø"/>
            </a:pPr>
            <a:endParaRPr lang="pt-PT" sz="2400" dirty="0" smtClean="0"/>
          </a:p>
          <a:p>
            <a:pPr marL="285750" indent="-285750">
              <a:buFont typeface="Wingdings" pitchFamily="2" charset="2"/>
              <a:buChar char="Ø"/>
            </a:pPr>
            <a:r>
              <a:rPr lang="pt-PT" sz="2400" dirty="0" smtClean="0"/>
              <a:t>Z </a:t>
            </a:r>
            <a:r>
              <a:rPr lang="pt-PT" sz="2400" dirty="0" err="1" smtClean="0"/>
              <a:t>axis</a:t>
            </a:r>
            <a:r>
              <a:rPr lang="pt-PT" sz="2400" dirty="0" smtClean="0"/>
              <a:t> </a:t>
            </a:r>
            <a:r>
              <a:rPr lang="pt-PT" sz="2400" dirty="0" err="1" smtClean="0"/>
              <a:t>limited</a:t>
            </a:r>
            <a:r>
              <a:rPr lang="pt-PT" sz="2400" dirty="0" smtClean="0"/>
              <a:t> </a:t>
            </a:r>
            <a:r>
              <a:rPr lang="pt-PT" sz="2400" dirty="0" err="1" smtClean="0"/>
              <a:t>by</a:t>
            </a:r>
            <a:r>
              <a:rPr lang="pt-PT" sz="2400" dirty="0" smtClean="0"/>
              <a:t> </a:t>
            </a:r>
            <a:r>
              <a:rPr lang="pt-PT" sz="2400" dirty="0" err="1" smtClean="0"/>
              <a:t>layer</a:t>
            </a:r>
            <a:r>
              <a:rPr lang="pt-PT" sz="2400" dirty="0" smtClean="0"/>
              <a:t> </a:t>
            </a:r>
            <a:r>
              <a:rPr lang="pt-PT" sz="2400" dirty="0" err="1" smtClean="0"/>
              <a:t>thickness</a:t>
            </a:r>
            <a:endParaRPr lang="pt-PT" sz="2400" dirty="0"/>
          </a:p>
          <a:p>
            <a:pPr marL="742950" lvl="1" indent="-285750">
              <a:buFont typeface="Wingdings" pitchFamily="2" charset="2"/>
              <a:buChar char="Ø"/>
            </a:pPr>
            <a:r>
              <a:rPr lang="pt-PT" sz="2400" dirty="0" smtClean="0"/>
              <a:t>Fast 0.15 mm (25)</a:t>
            </a:r>
          </a:p>
          <a:p>
            <a:pPr marL="742950" lvl="1" indent="-285750">
              <a:buFont typeface="Wingdings" pitchFamily="2" charset="2"/>
              <a:buChar char="Ø"/>
            </a:pPr>
            <a:r>
              <a:rPr lang="pt-PT" sz="2400" b="1" dirty="0" smtClean="0"/>
              <a:t>Exact 0.1 mm </a:t>
            </a:r>
            <a:r>
              <a:rPr lang="pt-PT" sz="2400" dirty="0" smtClean="0"/>
              <a:t>(25,48HTR,BS)</a:t>
            </a:r>
          </a:p>
          <a:p>
            <a:pPr marL="742950" lvl="1" indent="-285750">
              <a:buFont typeface="Wingdings" pitchFamily="2" charset="2"/>
              <a:buChar char="Ø"/>
            </a:pPr>
            <a:r>
              <a:rPr lang="pt-PT" sz="2400" dirty="0" smtClean="0"/>
              <a:t>HR 0.05 mm (25,</a:t>
            </a:r>
            <a:r>
              <a:rPr lang="pt-PT" sz="2400" i="1" dirty="0" smtClean="0"/>
              <a:t>48HTR</a:t>
            </a:r>
            <a:r>
              <a:rPr lang="pt-PT" sz="2400" dirty="0" smtClean="0"/>
              <a:t>)</a:t>
            </a:r>
          </a:p>
          <a:p>
            <a:pPr lvl="1"/>
            <a:r>
              <a:rPr lang="pt-PT" sz="2400" dirty="0" smtClean="0"/>
              <a:t>(</a:t>
            </a:r>
            <a:r>
              <a:rPr lang="pt-PT" sz="2400" dirty="0" err="1" smtClean="0"/>
              <a:t>Due</a:t>
            </a:r>
            <a:r>
              <a:rPr lang="pt-PT" sz="2400" dirty="0" smtClean="0"/>
              <a:t> </a:t>
            </a:r>
            <a:r>
              <a:rPr lang="pt-PT" sz="2400" dirty="0"/>
              <a:t>to </a:t>
            </a:r>
            <a:r>
              <a:rPr lang="pt-PT" sz="2400" dirty="0" err="1"/>
              <a:t>overcuring</a:t>
            </a:r>
            <a:r>
              <a:rPr lang="pt-PT" sz="2400" dirty="0"/>
              <a:t> </a:t>
            </a:r>
            <a:r>
              <a:rPr lang="pt-PT" sz="2400" dirty="0" err="1"/>
              <a:t>it</a:t>
            </a:r>
            <a:r>
              <a:rPr lang="pt-PT" sz="2400" dirty="0"/>
              <a:t> </a:t>
            </a:r>
            <a:r>
              <a:rPr lang="pt-PT" sz="2400" dirty="0" err="1"/>
              <a:t>should</a:t>
            </a:r>
            <a:r>
              <a:rPr lang="pt-PT" sz="2400" dirty="0"/>
              <a:t> </a:t>
            </a:r>
            <a:r>
              <a:rPr lang="pt-PT" sz="2400" dirty="0" err="1"/>
              <a:t>be</a:t>
            </a:r>
            <a:r>
              <a:rPr lang="pt-PT" sz="2400" dirty="0"/>
              <a:t> </a:t>
            </a:r>
            <a:r>
              <a:rPr lang="pt-PT" sz="2400" dirty="0" err="1" smtClean="0"/>
              <a:t>minimum</a:t>
            </a:r>
            <a:r>
              <a:rPr lang="pt-PT" sz="2400" dirty="0" smtClean="0"/>
              <a:t> 3x </a:t>
            </a:r>
            <a:r>
              <a:rPr lang="pt-PT" sz="2400" dirty="0" err="1" smtClean="0"/>
              <a:t>the</a:t>
            </a:r>
            <a:r>
              <a:rPr lang="pt-PT" sz="2400" dirty="0" smtClean="0"/>
              <a:t> </a:t>
            </a:r>
            <a:r>
              <a:rPr lang="pt-PT" sz="2400" dirty="0" err="1" smtClean="0"/>
              <a:t>layer</a:t>
            </a:r>
            <a:r>
              <a:rPr lang="pt-PT" sz="2400" dirty="0" smtClean="0"/>
              <a:t> </a:t>
            </a:r>
            <a:r>
              <a:rPr lang="pt-PT" sz="2400" dirty="0" err="1" smtClean="0"/>
              <a:t>thickness</a:t>
            </a:r>
            <a:r>
              <a:rPr lang="pt-PT" sz="2400" dirty="0" smtClean="0"/>
              <a:t>)</a:t>
            </a:r>
          </a:p>
          <a:p>
            <a:pPr lvl="1"/>
            <a:endParaRPr lang="pt-PT" sz="2400" dirty="0" smtClean="0"/>
          </a:p>
          <a:p>
            <a:pPr marL="342900" indent="-342900">
              <a:buFont typeface="Wingdings" pitchFamily="2" charset="2"/>
              <a:buChar char="ü"/>
            </a:pPr>
            <a:r>
              <a:rPr lang="pt-PT" sz="2400" dirty="0" err="1" smtClean="0">
                <a:solidFill>
                  <a:srgbClr val="FF0000"/>
                </a:solidFill>
              </a:rPr>
              <a:t>The</a:t>
            </a:r>
            <a:r>
              <a:rPr lang="pt-PT" sz="2400" dirty="0" smtClean="0">
                <a:solidFill>
                  <a:srgbClr val="FF0000"/>
                </a:solidFill>
              </a:rPr>
              <a:t> </a:t>
            </a:r>
            <a:r>
              <a:rPr lang="pt-PT" sz="2400" dirty="0" err="1" smtClean="0">
                <a:solidFill>
                  <a:srgbClr val="FF0000"/>
                </a:solidFill>
              </a:rPr>
              <a:t>machine</a:t>
            </a:r>
            <a:r>
              <a:rPr lang="pt-PT" sz="2400" dirty="0" smtClean="0">
                <a:solidFill>
                  <a:srgbClr val="FF0000"/>
                </a:solidFill>
              </a:rPr>
              <a:t> </a:t>
            </a:r>
            <a:r>
              <a:rPr lang="pt-PT" sz="2400" dirty="0" err="1" smtClean="0">
                <a:solidFill>
                  <a:srgbClr val="FF0000"/>
                </a:solidFill>
              </a:rPr>
              <a:t>has</a:t>
            </a:r>
            <a:r>
              <a:rPr lang="pt-PT" sz="2400" dirty="0" smtClean="0">
                <a:solidFill>
                  <a:srgbClr val="FF0000"/>
                </a:solidFill>
              </a:rPr>
              <a:t> to </a:t>
            </a:r>
            <a:r>
              <a:rPr lang="pt-PT" sz="2400" dirty="0" err="1" smtClean="0">
                <a:solidFill>
                  <a:srgbClr val="FF0000"/>
                </a:solidFill>
              </a:rPr>
              <a:t>be</a:t>
            </a:r>
            <a:r>
              <a:rPr lang="pt-PT" sz="2400" dirty="0" smtClean="0">
                <a:solidFill>
                  <a:srgbClr val="FF0000"/>
                </a:solidFill>
              </a:rPr>
              <a:t> </a:t>
            </a:r>
            <a:r>
              <a:rPr lang="pt-PT" sz="2400" dirty="0" err="1" smtClean="0">
                <a:solidFill>
                  <a:srgbClr val="FF0000"/>
                </a:solidFill>
              </a:rPr>
              <a:t>calibrated</a:t>
            </a:r>
            <a:r>
              <a:rPr lang="pt-PT" sz="2400" dirty="0" smtClean="0">
                <a:solidFill>
                  <a:srgbClr val="FF0000"/>
                </a:solidFill>
              </a:rPr>
              <a:t> for </a:t>
            </a:r>
            <a:r>
              <a:rPr lang="pt-PT" sz="2400" dirty="0" err="1" smtClean="0">
                <a:solidFill>
                  <a:srgbClr val="FF0000"/>
                </a:solidFill>
              </a:rPr>
              <a:t>each</a:t>
            </a:r>
            <a:r>
              <a:rPr lang="pt-PT" sz="2400" dirty="0" smtClean="0">
                <a:solidFill>
                  <a:srgbClr val="FF0000"/>
                </a:solidFill>
              </a:rPr>
              <a:t> </a:t>
            </a:r>
            <a:r>
              <a:rPr lang="pt-PT" sz="2400" dirty="0" err="1" smtClean="0">
                <a:solidFill>
                  <a:srgbClr val="FF0000"/>
                </a:solidFill>
              </a:rPr>
              <a:t>resin</a:t>
            </a:r>
            <a:r>
              <a:rPr lang="pt-PT" sz="2400" dirty="0" smtClean="0">
                <a:solidFill>
                  <a:srgbClr val="FF0000"/>
                </a:solidFill>
              </a:rPr>
              <a:t> </a:t>
            </a:r>
            <a:r>
              <a:rPr lang="pt-PT" sz="2400" dirty="0" err="1" smtClean="0">
                <a:solidFill>
                  <a:srgbClr val="FF0000"/>
                </a:solidFill>
              </a:rPr>
              <a:t>and</a:t>
            </a:r>
            <a:r>
              <a:rPr lang="pt-PT" sz="2400" dirty="0" smtClean="0">
                <a:solidFill>
                  <a:srgbClr val="FF0000"/>
                </a:solidFill>
              </a:rPr>
              <a:t> for </a:t>
            </a:r>
            <a:r>
              <a:rPr lang="pt-PT" sz="2400" dirty="0" err="1" smtClean="0">
                <a:solidFill>
                  <a:srgbClr val="FF0000"/>
                </a:solidFill>
              </a:rPr>
              <a:t>each</a:t>
            </a:r>
            <a:r>
              <a:rPr lang="pt-PT" sz="2400" dirty="0" smtClean="0">
                <a:solidFill>
                  <a:srgbClr val="FF0000"/>
                </a:solidFill>
              </a:rPr>
              <a:t> </a:t>
            </a:r>
            <a:r>
              <a:rPr lang="pt-PT" sz="2400" dirty="0" err="1" smtClean="0">
                <a:solidFill>
                  <a:srgbClr val="FF0000"/>
                </a:solidFill>
              </a:rPr>
              <a:t>build</a:t>
            </a:r>
            <a:r>
              <a:rPr lang="pt-PT" sz="2400" dirty="0" smtClean="0">
                <a:solidFill>
                  <a:srgbClr val="FF0000"/>
                </a:solidFill>
              </a:rPr>
              <a:t> </a:t>
            </a:r>
            <a:r>
              <a:rPr lang="pt-PT" sz="2400" dirty="0" err="1" smtClean="0">
                <a:solidFill>
                  <a:srgbClr val="FF0000"/>
                </a:solidFill>
              </a:rPr>
              <a:t>style</a:t>
            </a:r>
            <a:endParaRPr lang="pt-PT" sz="2400" dirty="0">
              <a:solidFill>
                <a:srgbClr val="FF0000"/>
              </a:solidFill>
            </a:endParaRPr>
          </a:p>
          <a:p>
            <a:pPr marL="800100" lvl="1" indent="-342900">
              <a:buFont typeface="Wingdings" pitchFamily="2" charset="2"/>
              <a:buChar char="ü"/>
            </a:pPr>
            <a:endParaRPr lang="pt-PT" sz="2400" dirty="0" smtClean="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2276872"/>
            <a:ext cx="3547685" cy="1709728"/>
          </a:xfrm>
          <a:prstGeom prst="rect">
            <a:avLst/>
          </a:prstGeom>
        </p:spPr>
      </p:pic>
      <p:cxnSp>
        <p:nvCxnSpPr>
          <p:cNvPr id="5" name="Conexão reta 4"/>
          <p:cNvCxnSpPr/>
          <p:nvPr/>
        </p:nvCxnSpPr>
        <p:spPr>
          <a:xfrm>
            <a:off x="5508104" y="2564904"/>
            <a:ext cx="154800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Conexão reta 11"/>
          <p:cNvCxnSpPr/>
          <p:nvPr/>
        </p:nvCxnSpPr>
        <p:spPr>
          <a:xfrm>
            <a:off x="5508104" y="2780928"/>
            <a:ext cx="176400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Conexão reta 12"/>
          <p:cNvCxnSpPr/>
          <p:nvPr/>
        </p:nvCxnSpPr>
        <p:spPr>
          <a:xfrm>
            <a:off x="5508104" y="2996952"/>
            <a:ext cx="176400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 name="Conexão reta 13"/>
          <p:cNvCxnSpPr/>
          <p:nvPr/>
        </p:nvCxnSpPr>
        <p:spPr>
          <a:xfrm>
            <a:off x="5508104" y="3212976"/>
            <a:ext cx="154800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Conexão reta 16"/>
          <p:cNvCxnSpPr/>
          <p:nvPr/>
        </p:nvCxnSpPr>
        <p:spPr>
          <a:xfrm>
            <a:off x="5508104" y="3429000"/>
            <a:ext cx="165600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Conexão reta 17"/>
          <p:cNvCxnSpPr/>
          <p:nvPr/>
        </p:nvCxnSpPr>
        <p:spPr>
          <a:xfrm>
            <a:off x="5508104" y="3652867"/>
            <a:ext cx="1656000" cy="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458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7504" y="116632"/>
            <a:ext cx="8964996" cy="461665"/>
          </a:xfrm>
          <a:prstGeom prst="rect">
            <a:avLst/>
          </a:prstGeom>
          <a:noFill/>
        </p:spPr>
        <p:txBody>
          <a:bodyPr wrap="square" rtlCol="0">
            <a:spAutoFit/>
          </a:bodyPr>
          <a:lstStyle/>
          <a:p>
            <a:r>
              <a:rPr lang="en-GB" sz="2400" dirty="0" smtClean="0"/>
              <a:t>Cure Depth &amp; </a:t>
            </a:r>
            <a:r>
              <a:rPr lang="en-GB" sz="2400" dirty="0" err="1" smtClean="0"/>
              <a:t>Overcure</a:t>
            </a:r>
            <a:endParaRPr lang="en-GB" sz="2400" dirty="0"/>
          </a:p>
        </p:txBody>
      </p:sp>
      <p:sp>
        <p:nvSpPr>
          <p:cNvPr id="16" name="Rectangle 15"/>
          <p:cNvSpPr/>
          <p:nvPr/>
        </p:nvSpPr>
        <p:spPr>
          <a:xfrm>
            <a:off x="0" y="631226"/>
            <a:ext cx="914400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Imagem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006"/>
          <a:stretch/>
        </p:blipFill>
        <p:spPr>
          <a:xfrm>
            <a:off x="1457908" y="695971"/>
            <a:ext cx="6228184" cy="2559961"/>
          </a:xfrm>
          <a:prstGeom prst="rect">
            <a:avLst/>
          </a:prstGeom>
        </p:spPr>
      </p:pic>
      <p:pic>
        <p:nvPicPr>
          <p:cNvPr id="4" name="Imagem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544" y="3429000"/>
            <a:ext cx="3953882" cy="2880000"/>
          </a:xfrm>
          <a:prstGeom prst="rect">
            <a:avLst/>
          </a:prstGeom>
        </p:spPr>
      </p:pic>
      <p:pic>
        <p:nvPicPr>
          <p:cNvPr id="3" name="Imagem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544" y="3429000"/>
            <a:ext cx="3953882" cy="2880000"/>
          </a:xfrm>
          <a:prstGeom prst="rect">
            <a:avLst/>
          </a:prstGeom>
        </p:spPr>
      </p:pic>
      <p:pic>
        <p:nvPicPr>
          <p:cNvPr id="5" name="Imagem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4389" y="3494516"/>
            <a:ext cx="4008623" cy="2304000"/>
          </a:xfrm>
          <a:prstGeom prst="rect">
            <a:avLst/>
          </a:prstGeom>
        </p:spPr>
      </p:pic>
      <p:pic>
        <p:nvPicPr>
          <p:cNvPr id="6" name="Imagem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6870" y="3493177"/>
            <a:ext cx="4008631" cy="2304000"/>
          </a:xfrm>
          <a:prstGeom prst="rect">
            <a:avLst/>
          </a:prstGeom>
        </p:spPr>
      </p:pic>
      <p:sp>
        <p:nvSpPr>
          <p:cNvPr id="7" name="CaixaDeTexto 6"/>
          <p:cNvSpPr txBox="1"/>
          <p:nvPr/>
        </p:nvSpPr>
        <p:spPr>
          <a:xfrm>
            <a:off x="716293" y="3155857"/>
            <a:ext cx="3456384" cy="369332"/>
          </a:xfrm>
          <a:prstGeom prst="rect">
            <a:avLst/>
          </a:prstGeom>
          <a:noFill/>
        </p:spPr>
        <p:txBody>
          <a:bodyPr wrap="square" rtlCol="0">
            <a:spAutoFit/>
          </a:bodyPr>
          <a:lstStyle/>
          <a:p>
            <a:pPr algn="ctr"/>
            <a:r>
              <a:rPr lang="en-GB" dirty="0" smtClean="0">
                <a:solidFill>
                  <a:srgbClr val="FF0000"/>
                </a:solidFill>
              </a:rPr>
              <a:t>Auto Calculate Z Correction Off</a:t>
            </a:r>
            <a:endParaRPr lang="en-GB" dirty="0">
              <a:solidFill>
                <a:srgbClr val="FF0000"/>
              </a:solidFill>
            </a:endParaRPr>
          </a:p>
        </p:txBody>
      </p:sp>
      <p:sp>
        <p:nvSpPr>
          <p:cNvPr id="17" name="CaixaDeTexto 16"/>
          <p:cNvSpPr txBox="1"/>
          <p:nvPr/>
        </p:nvSpPr>
        <p:spPr>
          <a:xfrm>
            <a:off x="5022050" y="3155857"/>
            <a:ext cx="3456384" cy="369332"/>
          </a:xfrm>
          <a:prstGeom prst="rect">
            <a:avLst/>
          </a:prstGeom>
          <a:noFill/>
        </p:spPr>
        <p:txBody>
          <a:bodyPr wrap="square" rtlCol="0">
            <a:spAutoFit/>
          </a:bodyPr>
          <a:lstStyle/>
          <a:p>
            <a:pPr algn="ctr"/>
            <a:r>
              <a:rPr lang="en-GB" dirty="0" smtClean="0">
                <a:solidFill>
                  <a:srgbClr val="00B050"/>
                </a:solidFill>
              </a:rPr>
              <a:t>Auto Calculate Z Correction On</a:t>
            </a:r>
            <a:endParaRPr lang="en-GB" dirty="0">
              <a:solidFill>
                <a:srgbClr val="00B050"/>
              </a:solidFill>
            </a:endParaRPr>
          </a:p>
        </p:txBody>
      </p:sp>
    </p:spTree>
    <p:extLst>
      <p:ext uri="{BB962C8B-B14F-4D97-AF65-F5344CB8AC3E}">
        <p14:creationId xmlns:p14="http://schemas.microsoft.com/office/powerpoint/2010/main" val="295106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3D Systems\Photos\13.06.27 Small parts Didier\IMG_9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1054"/>
            <a:ext cx="6552100" cy="4368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7584" y="4869160"/>
            <a:ext cx="7488832" cy="10081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High resolution limited to 150X150X250 mm because of laser shape shift to from circular to elliptical</a:t>
            </a:r>
            <a:endParaRPr lang="en-GB" dirty="0"/>
          </a:p>
        </p:txBody>
      </p:sp>
    </p:spTree>
    <p:extLst>
      <p:ext uri="{BB962C8B-B14F-4D97-AF65-F5344CB8AC3E}">
        <p14:creationId xmlns:p14="http://schemas.microsoft.com/office/powerpoint/2010/main" val="2358858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Materials </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3050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rn.ch\dfs\Users\p\pfessia\private pfessia\foto 3D printer\DSCN15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0623" y="4272032"/>
            <a:ext cx="3447957" cy="2585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18256"/>
            <a:ext cx="7467600" cy="926976"/>
          </a:xfrm>
        </p:spPr>
        <p:txBody>
          <a:bodyPr/>
          <a:lstStyle/>
          <a:p>
            <a:r>
              <a:rPr lang="en-GB" dirty="0" smtClean="0"/>
              <a:t>Offer of base materials</a:t>
            </a:r>
            <a:endParaRPr lang="en-GB" dirty="0"/>
          </a:p>
        </p:txBody>
      </p:sp>
      <p:graphicFrame>
        <p:nvGraphicFramePr>
          <p:cNvPr id="7" name="Picture Placeholder 6"/>
          <p:cNvGraphicFramePr>
            <a:graphicFrameLocks noGrp="1"/>
          </p:cNvGraphicFramePr>
          <p:nvPr>
            <p:ph type="pic" sz="quarter" idx="10"/>
            <p:extLst>
              <p:ext uri="{D42A27DB-BD31-4B8C-83A1-F6EECF244321}">
                <p14:modId xmlns:p14="http://schemas.microsoft.com/office/powerpoint/2010/main" val="575480812"/>
              </p:ext>
            </p:extLst>
          </p:nvPr>
        </p:nvGraphicFramePr>
        <p:xfrm>
          <a:off x="-5027" y="692696"/>
          <a:ext cx="9001000" cy="4216400"/>
        </p:xfrm>
        <a:graphic>
          <a:graphicData uri="http://schemas.openxmlformats.org/drawingml/2006/table">
            <a:tbl>
              <a:tblPr firstRow="1" bandRow="1">
                <a:tableStyleId>{5C22544A-7EE6-4342-B048-85BDC9FD1C3A}</a:tableStyleId>
              </a:tblPr>
              <a:tblGrid>
                <a:gridCol w="1549352"/>
                <a:gridCol w="2434697"/>
                <a:gridCol w="2766701"/>
                <a:gridCol w="2250250"/>
              </a:tblGrid>
              <a:tr h="370840">
                <a:tc>
                  <a:txBody>
                    <a:bodyPr/>
                    <a:lstStyle/>
                    <a:p>
                      <a:endParaRPr lang="en-GB" dirty="0"/>
                    </a:p>
                  </a:txBody>
                  <a:tcPr/>
                </a:tc>
                <a:tc>
                  <a:txBody>
                    <a:bodyPr/>
                    <a:lstStyle/>
                    <a:p>
                      <a:r>
                        <a:rPr lang="en-GB" dirty="0" err="1" smtClean="0"/>
                        <a:t>Accura</a:t>
                      </a:r>
                      <a:r>
                        <a:rPr lang="en-GB" dirty="0" smtClean="0"/>
                        <a:t> 25</a:t>
                      </a:r>
                      <a:endParaRPr lang="en-GB" dirty="0"/>
                    </a:p>
                  </a:txBody>
                  <a:tcPr/>
                </a:tc>
                <a:tc>
                  <a:txBody>
                    <a:bodyPr/>
                    <a:lstStyle/>
                    <a:p>
                      <a:r>
                        <a:rPr lang="en-GB" dirty="0" err="1" smtClean="0"/>
                        <a:t>Accura</a:t>
                      </a:r>
                      <a:r>
                        <a:rPr lang="en-GB" baseline="0" dirty="0" smtClean="0"/>
                        <a:t> 48HTR</a:t>
                      </a:r>
                      <a:endParaRPr lang="en-GB" dirty="0"/>
                    </a:p>
                  </a:txBody>
                  <a:tcPr/>
                </a:tc>
                <a:tc>
                  <a:txBody>
                    <a:bodyPr/>
                    <a:lstStyle/>
                    <a:p>
                      <a:r>
                        <a:rPr lang="en-GB" dirty="0" err="1" smtClean="0"/>
                        <a:t>Accura</a:t>
                      </a:r>
                      <a:r>
                        <a:rPr lang="en-GB" dirty="0" smtClean="0"/>
                        <a:t> Bluestone</a:t>
                      </a:r>
                      <a:endParaRPr lang="en-GB" dirty="0"/>
                    </a:p>
                  </a:txBody>
                  <a:tcPr/>
                </a:tc>
              </a:tr>
              <a:tr h="370840">
                <a:tc>
                  <a:txBody>
                    <a:bodyPr/>
                    <a:lstStyle/>
                    <a:p>
                      <a:r>
                        <a:rPr lang="en-GB" dirty="0" err="1" smtClean="0"/>
                        <a:t>Color</a:t>
                      </a:r>
                      <a:endParaRPr lang="en-GB" dirty="0"/>
                    </a:p>
                  </a:txBody>
                  <a:tcPr/>
                </a:tc>
                <a:tc>
                  <a:txBody>
                    <a:bodyPr/>
                    <a:lstStyle/>
                    <a:p>
                      <a:r>
                        <a:rPr lang="en-GB" dirty="0" smtClean="0"/>
                        <a:t>White</a:t>
                      </a:r>
                      <a:endParaRPr lang="en-GB" dirty="0"/>
                    </a:p>
                  </a:txBody>
                  <a:tcPr/>
                </a:tc>
                <a:tc>
                  <a:txBody>
                    <a:bodyPr/>
                    <a:lstStyle/>
                    <a:p>
                      <a:r>
                        <a:rPr lang="en-GB" dirty="0" smtClean="0"/>
                        <a:t>Transparent</a:t>
                      </a:r>
                    </a:p>
                    <a:p>
                      <a:r>
                        <a:rPr lang="en-GB" dirty="0" smtClean="0"/>
                        <a:t>Brownish</a:t>
                      </a:r>
                      <a:r>
                        <a:rPr lang="en-GB" baseline="0" dirty="0" smtClean="0"/>
                        <a:t> after additional post curing</a:t>
                      </a:r>
                      <a:endParaRPr lang="en-GB" dirty="0"/>
                    </a:p>
                  </a:txBody>
                  <a:tcPr/>
                </a:tc>
                <a:tc>
                  <a:txBody>
                    <a:bodyPr/>
                    <a:lstStyle/>
                    <a:p>
                      <a:r>
                        <a:rPr lang="en-GB" dirty="0" smtClean="0"/>
                        <a:t>Blue</a:t>
                      </a:r>
                      <a:endParaRPr lang="en-GB" dirty="0"/>
                    </a:p>
                  </a:txBody>
                  <a:tcPr/>
                </a:tc>
              </a:tr>
              <a:tr h="370840">
                <a:tc>
                  <a:txBody>
                    <a:bodyPr/>
                    <a:lstStyle/>
                    <a:p>
                      <a:r>
                        <a:rPr lang="en-GB" dirty="0" smtClean="0"/>
                        <a:t>Purpose</a:t>
                      </a:r>
                      <a:r>
                        <a:rPr lang="en-GB" baseline="0" dirty="0" smtClean="0"/>
                        <a:t> description</a:t>
                      </a:r>
                      <a:endParaRPr lang="en-GB" dirty="0"/>
                    </a:p>
                  </a:txBody>
                  <a:tcPr/>
                </a:tc>
                <a:tc>
                  <a:txBody>
                    <a:bodyPr/>
                    <a:lstStyle/>
                    <a:p>
                      <a:r>
                        <a:rPr lang="en-GB" dirty="0" smtClean="0"/>
                        <a:t>High flexibility</a:t>
                      </a:r>
                      <a:r>
                        <a:rPr lang="en-GB" baseline="0" dirty="0" smtClean="0"/>
                        <a:t>, possibility to build pieces for snap fit assemblies, easiest processing leading to best dimensional control (3 resolutions available) and lower costs</a:t>
                      </a:r>
                      <a:endParaRPr lang="en-GB" dirty="0"/>
                    </a:p>
                  </a:txBody>
                  <a:tcPr/>
                </a:tc>
                <a:tc>
                  <a:txBody>
                    <a:bodyPr/>
                    <a:lstStyle/>
                    <a:p>
                      <a:r>
                        <a:rPr lang="en-GB" dirty="0" smtClean="0"/>
                        <a:t>Medium temperature</a:t>
                      </a:r>
                      <a:r>
                        <a:rPr lang="en-GB" baseline="0" dirty="0" smtClean="0"/>
                        <a:t> application, intermediate mechanical properties, low moisture absorption, possibility to build pieces allowing visualization of what it happens  inside (flows)</a:t>
                      </a:r>
                      <a:endParaRPr lang="en-GB" dirty="0"/>
                    </a:p>
                  </a:txBody>
                  <a:tcPr/>
                </a:tc>
                <a:tc>
                  <a:txBody>
                    <a:bodyPr/>
                    <a:lstStyle/>
                    <a:p>
                      <a:r>
                        <a:rPr lang="en-GB" dirty="0" smtClean="0"/>
                        <a:t>High</a:t>
                      </a:r>
                      <a:r>
                        <a:rPr lang="en-GB" baseline="0" dirty="0" smtClean="0"/>
                        <a:t> temperature, highest modulus, smaller ductility, slower and more complex production  leading to higher production costs</a:t>
                      </a:r>
                      <a:endParaRPr lang="en-GB" dirty="0"/>
                    </a:p>
                  </a:txBody>
                  <a:tcPr/>
                </a:tc>
              </a:tr>
              <a:tr h="370840">
                <a:tc>
                  <a:txBody>
                    <a:bodyPr/>
                    <a:lstStyle/>
                    <a:p>
                      <a:r>
                        <a:rPr lang="en-GB" dirty="0" smtClean="0"/>
                        <a:t>Charge</a:t>
                      </a:r>
                      <a:endParaRPr lang="en-GB" dirty="0"/>
                    </a:p>
                  </a:txBody>
                  <a:tcPr/>
                </a:tc>
                <a:tc>
                  <a:txBody>
                    <a:bodyPr/>
                    <a:lstStyle/>
                    <a:p>
                      <a:r>
                        <a:rPr lang="en-GB" dirty="0" smtClean="0"/>
                        <a:t>Pure resin</a:t>
                      </a:r>
                      <a:endParaRPr lang="en-GB" dirty="0"/>
                    </a:p>
                  </a:txBody>
                  <a:tcPr/>
                </a:tc>
                <a:tc>
                  <a:txBody>
                    <a:bodyPr/>
                    <a:lstStyle/>
                    <a:p>
                      <a:r>
                        <a:rPr lang="en-GB" dirty="0" smtClean="0"/>
                        <a:t>Pure resin</a:t>
                      </a:r>
                      <a:endParaRPr lang="en-GB" dirty="0"/>
                    </a:p>
                  </a:txBody>
                  <a:tcPr/>
                </a:tc>
                <a:tc>
                  <a:txBody>
                    <a:bodyPr/>
                    <a:lstStyle/>
                    <a:p>
                      <a:r>
                        <a:rPr lang="en-GB" dirty="0" smtClean="0"/>
                        <a:t>Nano powder</a:t>
                      </a:r>
                      <a:r>
                        <a:rPr lang="en-GB" baseline="0" dirty="0" smtClean="0"/>
                        <a:t> filled</a:t>
                      </a:r>
                      <a:endParaRPr lang="en-GB" dirty="0"/>
                    </a:p>
                  </a:txBody>
                  <a:tcPr/>
                </a:tc>
              </a:tr>
            </a:tbl>
          </a:graphicData>
        </a:graphic>
      </p:graphicFrame>
    </p:spTree>
    <p:extLst>
      <p:ext uri="{BB962C8B-B14F-4D97-AF65-F5344CB8AC3E}">
        <p14:creationId xmlns:p14="http://schemas.microsoft.com/office/powerpoint/2010/main" val="3306413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142"/>
            <a:ext cx="8226854" cy="684374"/>
          </a:xfrm>
        </p:spPr>
        <p:txBody>
          <a:bodyPr>
            <a:normAutofit fontScale="90000"/>
          </a:bodyPr>
          <a:lstStyle/>
          <a:p>
            <a:r>
              <a:rPr lang="en-GB" dirty="0" smtClean="0"/>
              <a:t>Mechanical Properties RT</a:t>
            </a:r>
            <a:endParaRPr lang="en-GB" dirty="0"/>
          </a:p>
        </p:txBody>
      </p:sp>
      <p:graphicFrame>
        <p:nvGraphicFramePr>
          <p:cNvPr id="5" name="Picture Placeholder 4"/>
          <p:cNvGraphicFramePr>
            <a:graphicFrameLocks noGrp="1"/>
          </p:cNvGraphicFramePr>
          <p:nvPr>
            <p:ph type="pic" sz="quarter" idx="10"/>
            <p:extLst>
              <p:ext uri="{D42A27DB-BD31-4B8C-83A1-F6EECF244321}">
                <p14:modId xmlns:p14="http://schemas.microsoft.com/office/powerpoint/2010/main" val="3791391904"/>
              </p:ext>
            </p:extLst>
          </p:nvPr>
        </p:nvGraphicFramePr>
        <p:xfrm>
          <a:off x="71500" y="3789040"/>
          <a:ext cx="9072499" cy="3068961"/>
        </p:xfrm>
        <a:graphic>
          <a:graphicData uri="http://schemas.openxmlformats.org/drawingml/2006/table">
            <a:tbl>
              <a:tblPr firstRow="1" bandRow="1">
                <a:tableStyleId>{5C22544A-7EE6-4342-B048-85BDC9FD1C3A}</a:tableStyleId>
              </a:tblPr>
              <a:tblGrid>
                <a:gridCol w="1980220"/>
                <a:gridCol w="1243891"/>
                <a:gridCol w="1387118"/>
                <a:gridCol w="1387118"/>
                <a:gridCol w="1537076"/>
                <a:gridCol w="1537076"/>
              </a:tblGrid>
              <a:tr h="850636">
                <a:tc>
                  <a:txBody>
                    <a:bodyPr/>
                    <a:lstStyle/>
                    <a:p>
                      <a:endParaRPr lang="en-GB" dirty="0"/>
                    </a:p>
                  </a:txBody>
                  <a:tcPr/>
                </a:tc>
                <a:tc>
                  <a:txBody>
                    <a:bodyPr/>
                    <a:lstStyle/>
                    <a:p>
                      <a:pPr algn="ctr"/>
                      <a:r>
                        <a:rPr lang="en-GB" sz="1500" dirty="0" err="1" smtClean="0"/>
                        <a:t>Accura</a:t>
                      </a:r>
                      <a:r>
                        <a:rPr lang="en-GB" sz="1500" baseline="0" dirty="0" smtClean="0"/>
                        <a:t> 25</a:t>
                      </a:r>
                      <a:endParaRPr lang="en-GB" sz="1500" dirty="0"/>
                    </a:p>
                  </a:txBody>
                  <a:tcPr/>
                </a:tc>
                <a:tc>
                  <a:txBody>
                    <a:bodyPr/>
                    <a:lstStyle/>
                    <a:p>
                      <a:pPr algn="ctr"/>
                      <a:r>
                        <a:rPr lang="en-GB" sz="1500" dirty="0" err="1" smtClean="0"/>
                        <a:t>Accura</a:t>
                      </a:r>
                      <a:r>
                        <a:rPr lang="en-GB" sz="1500" dirty="0" smtClean="0"/>
                        <a:t> 48HTR</a:t>
                      </a:r>
                      <a:endParaRPr lang="en-GB"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err="1" smtClean="0"/>
                        <a:t>Accura</a:t>
                      </a:r>
                      <a:r>
                        <a:rPr lang="en-GB" sz="1500" dirty="0" smtClean="0"/>
                        <a:t> 48HTR</a:t>
                      </a:r>
                      <a:r>
                        <a:rPr lang="en-GB" sz="1500" baseline="0" dirty="0"/>
                        <a:t> </a:t>
                      </a:r>
                      <a:r>
                        <a:rPr lang="en-GB" sz="1500" baseline="0" dirty="0" smtClean="0"/>
                        <a:t>+ H.T.</a:t>
                      </a:r>
                      <a:endParaRPr lang="en-GB" sz="1500" dirty="0" smtClean="0"/>
                    </a:p>
                  </a:txBody>
                  <a:tcPr/>
                </a:tc>
                <a:tc>
                  <a:txBody>
                    <a:bodyPr/>
                    <a:lstStyle/>
                    <a:p>
                      <a:pPr algn="ctr"/>
                      <a:r>
                        <a:rPr lang="en-GB" sz="1500" dirty="0" err="1" smtClean="0"/>
                        <a:t>Accura</a:t>
                      </a:r>
                      <a:r>
                        <a:rPr lang="en-GB" sz="1500" dirty="0" smtClean="0"/>
                        <a:t> Bluestone</a:t>
                      </a:r>
                      <a:endParaRPr lang="en-GB"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err="1" smtClean="0"/>
                        <a:t>Accura</a:t>
                      </a:r>
                      <a:r>
                        <a:rPr lang="en-GB" sz="1500" dirty="0" smtClean="0"/>
                        <a:t> Bluestone</a:t>
                      </a:r>
                    </a:p>
                    <a:p>
                      <a:pPr algn="ctr"/>
                      <a:r>
                        <a:rPr lang="en-GB" sz="1500" dirty="0" smtClean="0"/>
                        <a:t>+ H.T.</a:t>
                      </a:r>
                      <a:endParaRPr lang="en-GB" sz="1500" dirty="0"/>
                    </a:p>
                  </a:txBody>
                  <a:tcPr/>
                </a:tc>
              </a:tr>
              <a:tr h="500374">
                <a:tc>
                  <a:txBody>
                    <a:bodyPr/>
                    <a:lstStyle/>
                    <a:p>
                      <a:r>
                        <a:rPr lang="en-GB" sz="1200" dirty="0" smtClean="0"/>
                        <a:t>Ultimate</a:t>
                      </a:r>
                      <a:r>
                        <a:rPr lang="en-GB" sz="1200" baseline="0" dirty="0" smtClean="0"/>
                        <a:t> tensile strength [</a:t>
                      </a:r>
                      <a:r>
                        <a:rPr lang="en-GB" sz="1200" baseline="0" dirty="0" err="1" smtClean="0"/>
                        <a:t>MPa</a:t>
                      </a:r>
                      <a:r>
                        <a:rPr lang="en-GB" sz="1200" baseline="0" dirty="0" smtClean="0"/>
                        <a:t>]</a:t>
                      </a:r>
                      <a:endParaRPr lang="en-GB" sz="1200" dirty="0"/>
                    </a:p>
                  </a:txBody>
                  <a:tcPr/>
                </a:tc>
                <a:tc>
                  <a:txBody>
                    <a:bodyPr/>
                    <a:lstStyle/>
                    <a:p>
                      <a:pPr algn="ctr"/>
                      <a:r>
                        <a:rPr lang="en-GB" sz="1800" dirty="0" smtClean="0">
                          <a:solidFill>
                            <a:srgbClr val="002060"/>
                          </a:solidFill>
                        </a:rPr>
                        <a:t>45±2</a:t>
                      </a:r>
                      <a:endParaRPr lang="en-GB" sz="1800" dirty="0">
                        <a:solidFill>
                          <a:srgbClr val="002060"/>
                        </a:solidFill>
                      </a:endParaRPr>
                    </a:p>
                  </a:txBody>
                  <a:tcPr/>
                </a:tc>
                <a:tc>
                  <a:txBody>
                    <a:bodyPr/>
                    <a:lstStyle/>
                    <a:p>
                      <a:pPr algn="ctr"/>
                      <a:r>
                        <a:rPr lang="en-GB" sz="1800" dirty="0" smtClean="0">
                          <a:solidFill>
                            <a:srgbClr val="002060"/>
                          </a:solidFill>
                        </a:rPr>
                        <a:t>NA</a:t>
                      </a:r>
                      <a:endParaRPr lang="en-GB" sz="18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73±3</a:t>
                      </a:r>
                    </a:p>
                  </a:txBody>
                  <a:tcPr/>
                </a:tc>
                <a:tc>
                  <a:txBody>
                    <a:bodyPr/>
                    <a:lstStyle/>
                    <a:p>
                      <a:pPr algn="ctr"/>
                      <a:r>
                        <a:rPr lang="en-GB" sz="1800" dirty="0" smtClean="0">
                          <a:solidFill>
                            <a:srgbClr val="002060"/>
                          </a:solidFill>
                        </a:rPr>
                        <a:t>NA</a:t>
                      </a:r>
                      <a:endParaRPr lang="en-GB" sz="18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70±7</a:t>
                      </a:r>
                    </a:p>
                  </a:txBody>
                  <a:tcPr/>
                </a:tc>
              </a:tr>
              <a:tr h="405859">
                <a:tc>
                  <a:txBody>
                    <a:bodyPr/>
                    <a:lstStyle/>
                    <a:p>
                      <a:r>
                        <a:rPr lang="en-GB" sz="1200" dirty="0" smtClean="0"/>
                        <a:t>Fracture tensile strain [%]</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6.8±0.7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3.1±0.15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0.9±0.1</a:t>
                      </a:r>
                    </a:p>
                  </a:txBody>
                  <a:tcPr/>
                </a:tc>
              </a:tr>
              <a:tr h="500374">
                <a:tc>
                  <a:txBody>
                    <a:bodyPr/>
                    <a:lstStyle/>
                    <a:p>
                      <a:r>
                        <a:rPr lang="en-GB" sz="1200" dirty="0" smtClean="0"/>
                        <a:t>Ultimate</a:t>
                      </a:r>
                      <a:r>
                        <a:rPr lang="en-GB" sz="1200" baseline="0" dirty="0" smtClean="0"/>
                        <a:t> flexural strength [</a:t>
                      </a:r>
                      <a:r>
                        <a:rPr lang="en-GB" sz="1200" baseline="0" dirty="0" err="1" smtClean="0"/>
                        <a:t>MPa</a:t>
                      </a:r>
                      <a:r>
                        <a:rPr lang="en-GB" sz="1200" baseline="0" dirty="0" smtClean="0"/>
                        <a:t>]</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73±1.5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99±2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114±3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107±7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120±4</a:t>
                      </a:r>
                    </a:p>
                  </a:txBody>
                  <a:tcPr/>
                </a:tc>
              </a:tr>
              <a:tr h="405859">
                <a:tc>
                  <a:txBody>
                    <a:bodyPr/>
                    <a:lstStyle/>
                    <a:p>
                      <a:r>
                        <a:rPr lang="en-GB" sz="1200" dirty="0" smtClean="0"/>
                        <a:t>Fracture flexural strain [%]</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17±3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6±0.2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6.5±0.5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2±0.5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2±0.2</a:t>
                      </a:r>
                    </a:p>
                  </a:txBody>
                  <a:tcPr/>
                </a:tc>
              </a:tr>
              <a:tr h="405859">
                <a:tc>
                  <a:txBody>
                    <a:bodyPr/>
                    <a:lstStyle/>
                    <a:p>
                      <a:r>
                        <a:rPr lang="en-GB" sz="1200" dirty="0" smtClean="0"/>
                        <a:t>Tensile</a:t>
                      </a:r>
                      <a:r>
                        <a:rPr lang="en-GB" sz="1200" baseline="0" dirty="0" smtClean="0"/>
                        <a:t> </a:t>
                      </a:r>
                      <a:r>
                        <a:rPr lang="en-GB" sz="1200" dirty="0" smtClean="0"/>
                        <a:t>E modulus [MPA]</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2200±100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3300±100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rgbClr val="002060"/>
                          </a:solidFill>
                        </a:rPr>
                        <a:t>9300±600</a:t>
                      </a:r>
                    </a:p>
                  </a:txBody>
                  <a:tcPr/>
                </a:tc>
              </a:tr>
            </a:tbl>
          </a:graphicData>
        </a:graphic>
      </p:graphicFrame>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663826"/>
            <a:ext cx="4392488" cy="312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159733" y="2852936"/>
            <a:ext cx="1476163"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Tensile test</a:t>
            </a:r>
            <a:endParaRPr lang="en-GB" dirty="0"/>
          </a:p>
        </p:txBody>
      </p:sp>
      <p:sp>
        <p:nvSpPr>
          <p:cNvPr id="10" name="Rectangle 9"/>
          <p:cNvSpPr/>
          <p:nvPr/>
        </p:nvSpPr>
        <p:spPr>
          <a:xfrm>
            <a:off x="5508104" y="2955665"/>
            <a:ext cx="1476163"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Flexural test</a:t>
            </a:r>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7" y="674231"/>
            <a:ext cx="4772039" cy="311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211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143"/>
            <a:ext cx="8226854" cy="702839"/>
          </a:xfrm>
        </p:spPr>
        <p:txBody>
          <a:bodyPr>
            <a:normAutofit fontScale="90000"/>
          </a:bodyPr>
          <a:lstStyle/>
          <a:p>
            <a:r>
              <a:rPr lang="en-GB" dirty="0" smtClean="0"/>
              <a:t>Mechanical Properties 77K</a:t>
            </a:r>
            <a:endParaRPr lang="en-GB" dirty="0"/>
          </a:p>
        </p:txBody>
      </p:sp>
      <p:sp>
        <p:nvSpPr>
          <p:cNvPr id="3" name="Picture Placeholder 2"/>
          <p:cNvSpPr>
            <a:spLocks noGrp="1"/>
          </p:cNvSpPr>
          <p:nvPr>
            <p:ph type="pic" sz="quarter" idx="10"/>
          </p:nvPr>
        </p:nvSpPr>
        <p:spPr/>
      </p:sp>
      <p:graphicFrame>
        <p:nvGraphicFramePr>
          <p:cNvPr id="7" name="Picture Placeholder 4"/>
          <p:cNvGraphicFramePr>
            <a:graphicFrameLocks/>
          </p:cNvGraphicFramePr>
          <p:nvPr>
            <p:extLst>
              <p:ext uri="{D42A27DB-BD31-4B8C-83A1-F6EECF244321}">
                <p14:modId xmlns:p14="http://schemas.microsoft.com/office/powerpoint/2010/main" val="3138636599"/>
              </p:ext>
            </p:extLst>
          </p:nvPr>
        </p:nvGraphicFramePr>
        <p:xfrm>
          <a:off x="71501" y="3789040"/>
          <a:ext cx="9037003" cy="3068961"/>
        </p:xfrm>
        <a:graphic>
          <a:graphicData uri="http://schemas.openxmlformats.org/drawingml/2006/table">
            <a:tbl>
              <a:tblPr firstRow="1" bandRow="1">
                <a:tableStyleId>{5C22544A-7EE6-4342-B048-85BDC9FD1C3A}</a:tableStyleId>
              </a:tblPr>
              <a:tblGrid>
                <a:gridCol w="2124235"/>
                <a:gridCol w="1152128"/>
                <a:gridCol w="1368152"/>
                <a:gridCol w="1330364"/>
                <a:gridCol w="1531062"/>
                <a:gridCol w="1531062"/>
              </a:tblGrid>
              <a:tr h="653743">
                <a:tc>
                  <a:txBody>
                    <a:bodyPr/>
                    <a:lstStyle/>
                    <a:p>
                      <a:endParaRPr lang="en-GB" dirty="0"/>
                    </a:p>
                  </a:txBody>
                  <a:tcPr/>
                </a:tc>
                <a:tc>
                  <a:txBody>
                    <a:bodyPr/>
                    <a:lstStyle/>
                    <a:p>
                      <a:pPr algn="ctr"/>
                      <a:r>
                        <a:rPr lang="en-GB" sz="1500" dirty="0" err="1" smtClean="0"/>
                        <a:t>Accura</a:t>
                      </a:r>
                      <a:r>
                        <a:rPr lang="en-GB" sz="1500" baseline="0" dirty="0" smtClean="0"/>
                        <a:t> 25</a:t>
                      </a:r>
                      <a:endParaRPr lang="en-GB" sz="1500" dirty="0"/>
                    </a:p>
                  </a:txBody>
                  <a:tcPr/>
                </a:tc>
                <a:tc>
                  <a:txBody>
                    <a:bodyPr/>
                    <a:lstStyle/>
                    <a:p>
                      <a:pPr algn="ctr"/>
                      <a:r>
                        <a:rPr lang="en-GB" sz="1500" dirty="0" err="1" smtClean="0"/>
                        <a:t>Accura</a:t>
                      </a:r>
                      <a:r>
                        <a:rPr lang="en-GB" sz="1500" dirty="0" smtClean="0"/>
                        <a:t> 48HTR</a:t>
                      </a:r>
                      <a:endParaRPr lang="en-GB"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err="1" smtClean="0"/>
                        <a:t>Accura</a:t>
                      </a:r>
                      <a:r>
                        <a:rPr lang="en-GB" sz="1500" dirty="0" smtClean="0"/>
                        <a:t> 48HTR</a:t>
                      </a:r>
                      <a:r>
                        <a:rPr lang="en-GB" sz="1500" baseline="0" dirty="0"/>
                        <a:t> </a:t>
                      </a:r>
                      <a:r>
                        <a:rPr lang="en-GB" sz="1500" baseline="0" dirty="0" smtClean="0"/>
                        <a:t>+HT</a:t>
                      </a:r>
                      <a:endParaRPr lang="en-GB" sz="1500" dirty="0" smtClean="0"/>
                    </a:p>
                  </a:txBody>
                  <a:tcPr/>
                </a:tc>
                <a:tc>
                  <a:txBody>
                    <a:bodyPr/>
                    <a:lstStyle/>
                    <a:p>
                      <a:pPr algn="ctr"/>
                      <a:r>
                        <a:rPr lang="en-GB" sz="1500" dirty="0" err="1" smtClean="0"/>
                        <a:t>Accura</a:t>
                      </a:r>
                      <a:r>
                        <a:rPr lang="en-GB" sz="1500" dirty="0" smtClean="0"/>
                        <a:t> Bluestone</a:t>
                      </a:r>
                      <a:endParaRPr lang="en-GB"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err="1" smtClean="0"/>
                        <a:t>Accura</a:t>
                      </a:r>
                      <a:r>
                        <a:rPr lang="en-GB" sz="1500" dirty="0" smtClean="0"/>
                        <a:t> Bluestone</a:t>
                      </a:r>
                      <a:r>
                        <a:rPr lang="en-GB" sz="1500" baseline="0" dirty="0"/>
                        <a:t> </a:t>
                      </a:r>
                      <a:r>
                        <a:rPr lang="en-GB" sz="1500" baseline="0" dirty="0" smtClean="0"/>
                        <a:t>+HT</a:t>
                      </a:r>
                      <a:endParaRPr lang="en-GB" sz="1500" dirty="0" smtClean="0"/>
                    </a:p>
                  </a:txBody>
                  <a:tcPr/>
                </a:tc>
              </a:tr>
              <a:tr h="544786">
                <a:tc>
                  <a:txBody>
                    <a:bodyPr/>
                    <a:lstStyle/>
                    <a:p>
                      <a:r>
                        <a:rPr lang="en-GB" sz="1200" dirty="0" smtClean="0"/>
                        <a:t>Ultimate</a:t>
                      </a:r>
                      <a:r>
                        <a:rPr lang="en-GB" sz="1200" baseline="0" dirty="0" smtClean="0"/>
                        <a:t> tensile strength [</a:t>
                      </a:r>
                      <a:r>
                        <a:rPr lang="en-GB" sz="1200" baseline="0" dirty="0" err="1" smtClean="0"/>
                        <a:t>MPa</a:t>
                      </a:r>
                      <a:r>
                        <a:rPr lang="en-GB" sz="1200" baseline="0" dirty="0" smtClean="0"/>
                        <a:t>]</a:t>
                      </a:r>
                      <a:endParaRPr lang="en-GB" sz="1200" dirty="0"/>
                    </a:p>
                  </a:txBody>
                  <a:tcPr/>
                </a:tc>
                <a:tc>
                  <a:txBody>
                    <a:bodyPr/>
                    <a:lstStyle/>
                    <a:p>
                      <a:pPr algn="ctr"/>
                      <a:r>
                        <a:rPr lang="en-GB" sz="1500" i="1" dirty="0" smtClean="0"/>
                        <a:t>70±8</a:t>
                      </a:r>
                      <a:endParaRPr lang="en-GB" sz="1500" i="1" dirty="0"/>
                    </a:p>
                  </a:txBody>
                  <a:tcPr/>
                </a:tc>
                <a:tc>
                  <a:txBody>
                    <a:bodyPr/>
                    <a:lstStyle/>
                    <a:p>
                      <a:pPr algn="ctr"/>
                      <a:r>
                        <a:rPr lang="en-GB" sz="1500" dirty="0" smtClean="0">
                          <a:solidFill>
                            <a:srgbClr val="002060"/>
                          </a:solidFill>
                        </a:rPr>
                        <a:t>NA</a:t>
                      </a:r>
                      <a:endParaRPr lang="en-GB" sz="1500" dirty="0">
                        <a:solidFill>
                          <a:srgbClr val="002060"/>
                        </a:solidFill>
                      </a:endParaRPr>
                    </a:p>
                  </a:txBody>
                  <a:tcPr/>
                </a:tc>
                <a:tc>
                  <a:txBody>
                    <a:bodyPr/>
                    <a:lstStyle/>
                    <a:p>
                      <a:pPr algn="ctr"/>
                      <a:r>
                        <a:rPr lang="en-GB" sz="1500" i="1" dirty="0" smtClean="0">
                          <a:solidFill>
                            <a:srgbClr val="002060"/>
                          </a:solidFill>
                        </a:rPr>
                        <a:t>85</a:t>
                      </a:r>
                      <a:endParaRPr lang="en-GB" sz="1500" i="1" dirty="0">
                        <a:solidFill>
                          <a:srgbClr val="002060"/>
                        </a:solidFill>
                      </a:endParaRPr>
                    </a:p>
                  </a:txBody>
                  <a:tcPr/>
                </a:tc>
                <a:tc>
                  <a:txBody>
                    <a:bodyPr/>
                    <a:lstStyle/>
                    <a:p>
                      <a:pPr algn="ctr"/>
                      <a:r>
                        <a:rPr lang="en-GB" sz="1500" dirty="0" smtClean="0">
                          <a:solidFill>
                            <a:srgbClr val="002060"/>
                          </a:solidFill>
                        </a:rPr>
                        <a:t>NA</a:t>
                      </a:r>
                      <a:endParaRPr lang="en-GB" sz="15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i="1" dirty="0" smtClean="0"/>
                        <a:t>190±25</a:t>
                      </a:r>
                    </a:p>
                  </a:txBody>
                  <a:tcPr/>
                </a:tc>
              </a:tr>
              <a:tr h="441882">
                <a:tc>
                  <a:txBody>
                    <a:bodyPr/>
                    <a:lstStyle/>
                    <a:p>
                      <a:r>
                        <a:rPr lang="en-GB" sz="1200" dirty="0" smtClean="0"/>
                        <a:t>Fracture tensile strain [%]</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i="1" dirty="0" smtClean="0"/>
                        <a:t>0.9±0.3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solidFill>
                            <a:srgbClr val="002060"/>
                          </a:solidFill>
                        </a:rPr>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i="1" dirty="0" smtClean="0">
                          <a:solidFill>
                            <a:srgbClr val="002060"/>
                          </a:solidFill>
                        </a:rPr>
                        <a:t>1.2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solidFill>
                            <a:srgbClr val="002060"/>
                          </a:solidFill>
                        </a:rPr>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i="1" dirty="0" smtClean="0"/>
                        <a:t>0.07±0.02</a:t>
                      </a:r>
                    </a:p>
                  </a:txBody>
                  <a:tcPr/>
                </a:tc>
              </a:tr>
              <a:tr h="544786">
                <a:tc>
                  <a:txBody>
                    <a:bodyPr/>
                    <a:lstStyle/>
                    <a:p>
                      <a:r>
                        <a:rPr lang="en-GB" sz="1200" dirty="0" smtClean="0"/>
                        <a:t>Ultimate</a:t>
                      </a:r>
                      <a:r>
                        <a:rPr lang="en-GB" sz="1200" baseline="0" dirty="0" smtClean="0"/>
                        <a:t> flexural strength [</a:t>
                      </a:r>
                      <a:r>
                        <a:rPr lang="en-GB" sz="1200" baseline="0" dirty="0" err="1" smtClean="0"/>
                        <a:t>MPa</a:t>
                      </a:r>
                      <a:r>
                        <a:rPr lang="en-GB" sz="1200" baseline="0" dirty="0" smtClean="0"/>
                        <a:t>]</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145±27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solidFill>
                            <a:srgbClr val="002060"/>
                          </a:solidFill>
                        </a:rPr>
                        <a:t>115±20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solidFill>
                            <a:srgbClr val="002060"/>
                          </a:solidFill>
                        </a:rPr>
                        <a:t>127±7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87±1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105±3</a:t>
                      </a:r>
                    </a:p>
                  </a:txBody>
                  <a:tcPr/>
                </a:tc>
              </a:tr>
              <a:tr h="441882">
                <a:tc>
                  <a:txBody>
                    <a:bodyPr/>
                    <a:lstStyle/>
                    <a:p>
                      <a:r>
                        <a:rPr lang="en-GB" sz="1200" dirty="0" smtClean="0"/>
                        <a:t>Fracture flexural strain [%]</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1.9±0.35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1.8±0.2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solidFill>
                            <a:srgbClr val="002060"/>
                          </a:solidFill>
                        </a:rPr>
                        <a:t>2±0.1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0.53±0.03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0.8±0.03</a:t>
                      </a:r>
                    </a:p>
                  </a:txBody>
                  <a:tcPr/>
                </a:tc>
              </a:tr>
              <a:tr h="441882">
                <a:tc>
                  <a:txBody>
                    <a:bodyPr/>
                    <a:lstStyle/>
                    <a:p>
                      <a:r>
                        <a:rPr lang="en-GB" sz="1200" dirty="0" smtClean="0"/>
                        <a:t>Tensile</a:t>
                      </a:r>
                      <a:r>
                        <a:rPr lang="en-GB" sz="1200" baseline="0" dirty="0" smtClean="0"/>
                        <a:t> </a:t>
                      </a:r>
                      <a:r>
                        <a:rPr lang="en-GB" sz="1200" dirty="0" smtClean="0"/>
                        <a:t>E modulus [MPA]</a:t>
                      </a:r>
                      <a:endParaRPr lang="en-GB"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8000±650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7500±300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dirty="0" smtClean="0"/>
                        <a:t>15600±300</a:t>
                      </a:r>
                    </a:p>
                  </a:txBody>
                  <a:tcPr/>
                </a:tc>
              </a:tr>
            </a:tbl>
          </a:graphicData>
        </a:graphic>
      </p:graphicFrame>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9598" y="692696"/>
            <a:ext cx="4744401" cy="309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444208" y="2847653"/>
            <a:ext cx="1476163"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Flexural test</a:t>
            </a:r>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94" y="692696"/>
            <a:ext cx="4415092" cy="304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123728" y="3063677"/>
            <a:ext cx="1476163"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Tensile test</a:t>
            </a:r>
            <a:endParaRPr lang="en-GB" dirty="0"/>
          </a:p>
        </p:txBody>
      </p:sp>
    </p:spTree>
    <p:extLst>
      <p:ext uri="{BB962C8B-B14F-4D97-AF65-F5344CB8AC3E}">
        <p14:creationId xmlns:p14="http://schemas.microsoft.com/office/powerpoint/2010/main" val="3916994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09"/>
            <a:ext cx="8622390" cy="670587"/>
          </a:xfrm>
        </p:spPr>
        <p:txBody>
          <a:bodyPr>
            <a:normAutofit fontScale="90000"/>
          </a:bodyPr>
          <a:lstStyle/>
          <a:p>
            <a:r>
              <a:rPr lang="en-GB" dirty="0" smtClean="0"/>
              <a:t>Behaviour vs. temperature</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3723841"/>
              </p:ext>
            </p:extLst>
          </p:nvPr>
        </p:nvGraphicFramePr>
        <p:xfrm>
          <a:off x="-6777" y="692696"/>
          <a:ext cx="9144002" cy="3479800"/>
        </p:xfrm>
        <a:graphic>
          <a:graphicData uri="http://schemas.openxmlformats.org/drawingml/2006/table">
            <a:tbl>
              <a:tblPr firstRow="1" bandRow="1">
                <a:tableStyleId>{5C22544A-7EE6-4342-B048-85BDC9FD1C3A}</a:tableStyleId>
              </a:tblPr>
              <a:tblGrid>
                <a:gridCol w="2267746"/>
                <a:gridCol w="1224136"/>
                <a:gridCol w="1368152"/>
                <a:gridCol w="1656184"/>
                <a:gridCol w="1152128"/>
                <a:gridCol w="1475656"/>
              </a:tblGrid>
              <a:tr h="370840">
                <a:tc>
                  <a:txBody>
                    <a:bodyPr/>
                    <a:lstStyle/>
                    <a:p>
                      <a:endParaRPr lang="en-GB" sz="1600" dirty="0"/>
                    </a:p>
                  </a:txBody>
                  <a:tcPr/>
                </a:tc>
                <a:tc>
                  <a:txBody>
                    <a:bodyPr/>
                    <a:lstStyle/>
                    <a:p>
                      <a:pPr algn="ctr"/>
                      <a:r>
                        <a:rPr lang="en-GB" sz="1600" dirty="0" err="1" smtClean="0"/>
                        <a:t>Accura</a:t>
                      </a:r>
                      <a:r>
                        <a:rPr lang="en-GB" sz="1600" baseline="0" dirty="0" smtClean="0"/>
                        <a:t> 25</a:t>
                      </a:r>
                      <a:endParaRPr lang="en-GB" sz="1600" dirty="0"/>
                    </a:p>
                  </a:txBody>
                  <a:tcPr/>
                </a:tc>
                <a:tc gridSpan="2">
                  <a:txBody>
                    <a:bodyPr/>
                    <a:lstStyle/>
                    <a:p>
                      <a:pPr algn="ctr"/>
                      <a:r>
                        <a:rPr lang="en-GB" sz="1600" dirty="0" err="1" smtClean="0"/>
                        <a:t>Accura</a:t>
                      </a:r>
                      <a:r>
                        <a:rPr lang="en-GB" sz="1600" dirty="0" smtClean="0"/>
                        <a:t> 48HTR</a:t>
                      </a:r>
                      <a:endParaRPr lang="en-GB" sz="1600" dirty="0"/>
                    </a:p>
                  </a:txBody>
                  <a:tcPr/>
                </a:tc>
                <a:tc hMerge="1">
                  <a:txBody>
                    <a:bodyPr/>
                    <a:lstStyle/>
                    <a:p>
                      <a:endParaRPr lang="en-GB" dirty="0"/>
                    </a:p>
                  </a:txBody>
                  <a:tcPr/>
                </a:tc>
                <a:tc gridSpan="2">
                  <a:txBody>
                    <a:bodyPr/>
                    <a:lstStyle/>
                    <a:p>
                      <a:pPr algn="ctr"/>
                      <a:r>
                        <a:rPr lang="en-GB" sz="1600" dirty="0" err="1" smtClean="0"/>
                        <a:t>Accura</a:t>
                      </a:r>
                      <a:r>
                        <a:rPr lang="en-GB" sz="1600" dirty="0" smtClean="0"/>
                        <a:t> Bluestone</a:t>
                      </a:r>
                      <a:endParaRPr lang="en-GB" sz="1600" dirty="0"/>
                    </a:p>
                  </a:txBody>
                  <a:tcPr/>
                </a:tc>
                <a:tc hMerge="1">
                  <a:txBody>
                    <a:bodyPr/>
                    <a:lstStyle/>
                    <a:p>
                      <a:endParaRPr lang="en-GB" dirty="0"/>
                    </a:p>
                  </a:txBody>
                  <a:tcPr/>
                </a:tc>
              </a:tr>
              <a:tr h="370840">
                <a:tc>
                  <a:txBody>
                    <a:bodyPr/>
                    <a:lstStyle/>
                    <a:p>
                      <a:endParaRPr lang="en-GB" sz="1400" dirty="0"/>
                    </a:p>
                  </a:txBody>
                  <a:tcPr/>
                </a:tc>
                <a:tc>
                  <a:txBody>
                    <a:bodyPr/>
                    <a:lstStyle/>
                    <a:p>
                      <a:pPr algn="ctr"/>
                      <a:endParaRPr lang="en-GB" sz="1400" dirty="0"/>
                    </a:p>
                  </a:txBody>
                  <a:tcPr/>
                </a:tc>
                <a:tc>
                  <a:txBody>
                    <a:bodyPr/>
                    <a:lstStyle/>
                    <a:p>
                      <a:pPr algn="ctr"/>
                      <a:endParaRPr lang="en-GB" sz="1400" dirty="0"/>
                    </a:p>
                  </a:txBody>
                  <a:tcPr/>
                </a:tc>
                <a:tc>
                  <a:txBody>
                    <a:bodyPr/>
                    <a:lstStyle/>
                    <a:p>
                      <a:pPr algn="ctr"/>
                      <a:r>
                        <a:rPr lang="en-GB" sz="1400" dirty="0" smtClean="0"/>
                        <a:t>With thermal</a:t>
                      </a:r>
                      <a:r>
                        <a:rPr lang="en-GB" sz="1400" baseline="0" dirty="0" smtClean="0"/>
                        <a:t> post curing</a:t>
                      </a:r>
                      <a:endParaRPr lang="en-GB" sz="1400" dirty="0"/>
                    </a:p>
                  </a:txBody>
                  <a:tcPr/>
                </a:tc>
                <a:tc>
                  <a:txBody>
                    <a:bodyPr/>
                    <a:lstStyle/>
                    <a:p>
                      <a:pPr algn="ct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With thermal</a:t>
                      </a:r>
                      <a:r>
                        <a:rPr lang="en-GB" sz="1400" baseline="0" dirty="0" smtClean="0"/>
                        <a:t> post curing</a:t>
                      </a:r>
                      <a:endParaRPr lang="en-GB" sz="1400" dirty="0" smtClean="0"/>
                    </a:p>
                  </a:txBody>
                  <a:tcPr/>
                </a:tc>
              </a:tr>
              <a:tr h="370840">
                <a:tc>
                  <a:txBody>
                    <a:bodyPr/>
                    <a:lstStyle/>
                    <a:p>
                      <a:pPr algn="ctr"/>
                      <a:r>
                        <a:rPr lang="en-GB" sz="1400" dirty="0" smtClean="0"/>
                        <a:t>Heat deflection</a:t>
                      </a:r>
                      <a:r>
                        <a:rPr lang="en-GB" sz="1400" baseline="0" dirty="0" smtClean="0"/>
                        <a:t> at</a:t>
                      </a:r>
                    </a:p>
                    <a:p>
                      <a:pPr algn="ctr"/>
                      <a:r>
                        <a:rPr lang="en-GB" sz="1400" baseline="0" dirty="0" smtClean="0"/>
                        <a:t> 0.45 </a:t>
                      </a:r>
                      <a:r>
                        <a:rPr lang="en-GB" sz="1400" baseline="0" dirty="0" err="1" smtClean="0"/>
                        <a:t>MPa</a:t>
                      </a:r>
                      <a:r>
                        <a:rPr lang="en-GB" sz="1400" baseline="0" dirty="0" smtClean="0"/>
                        <a:t> [ºC]</a:t>
                      </a:r>
                      <a:endParaRPr lang="en-GB" sz="1400" dirty="0"/>
                    </a:p>
                  </a:txBody>
                  <a:tcPr/>
                </a:tc>
                <a:tc>
                  <a:txBody>
                    <a:bodyPr/>
                    <a:lstStyle/>
                    <a:p>
                      <a:pPr algn="ctr"/>
                      <a:r>
                        <a:rPr lang="en-GB" sz="1400" i="1" dirty="0" smtClean="0"/>
                        <a:t>58</a:t>
                      </a:r>
                      <a:endParaRPr lang="en-GB" sz="1400" i="1" dirty="0"/>
                    </a:p>
                  </a:txBody>
                  <a:tcPr/>
                </a:tc>
                <a:tc>
                  <a:txBody>
                    <a:bodyPr/>
                    <a:lstStyle/>
                    <a:p>
                      <a:pPr algn="ctr"/>
                      <a:r>
                        <a:rPr lang="en-GB" sz="1400" i="1" dirty="0" smtClean="0"/>
                        <a:t>65</a:t>
                      </a:r>
                      <a:endParaRPr lang="en-GB" sz="1400" i="1" dirty="0"/>
                    </a:p>
                  </a:txBody>
                  <a:tcPr/>
                </a:tc>
                <a:tc>
                  <a:txBody>
                    <a:bodyPr/>
                    <a:lstStyle/>
                    <a:p>
                      <a:pPr algn="ctr"/>
                      <a:r>
                        <a:rPr lang="en-GB" sz="1400" i="1" dirty="0" smtClean="0"/>
                        <a:t>130</a:t>
                      </a:r>
                      <a:endParaRPr lang="en-GB" sz="1400" i="1" dirty="0"/>
                    </a:p>
                  </a:txBody>
                  <a:tcPr/>
                </a:tc>
                <a:tc>
                  <a:txBody>
                    <a:bodyPr/>
                    <a:lstStyle/>
                    <a:p>
                      <a:pPr algn="ctr"/>
                      <a:r>
                        <a:rPr lang="en-GB" sz="1400" i="1" dirty="0" smtClean="0"/>
                        <a:t>65</a:t>
                      </a:r>
                      <a:endParaRPr lang="en-GB" sz="1400" i="1" dirty="0"/>
                    </a:p>
                  </a:txBody>
                  <a:tcPr/>
                </a:tc>
                <a:tc>
                  <a:txBody>
                    <a:bodyPr/>
                    <a:lstStyle/>
                    <a:p>
                      <a:pPr algn="ctr"/>
                      <a:r>
                        <a:rPr lang="en-GB" sz="1400" i="1" dirty="0" smtClean="0"/>
                        <a:t>NA</a:t>
                      </a:r>
                      <a:endParaRPr lang="en-GB" sz="1400" i="1"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Heat deflection</a:t>
                      </a:r>
                      <a:r>
                        <a:rPr lang="en-GB" sz="1400" baseline="0" dirty="0" smtClean="0"/>
                        <a:t> at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aseline="0" dirty="0" smtClean="0"/>
                        <a:t> 1.82 </a:t>
                      </a:r>
                      <a:r>
                        <a:rPr lang="en-GB" sz="1400" baseline="0" dirty="0" err="1" smtClean="0"/>
                        <a:t>MPa</a:t>
                      </a:r>
                      <a:r>
                        <a:rPr lang="en-GB" sz="1400" baseline="0" dirty="0" smtClean="0"/>
                        <a:t> [ºC]</a:t>
                      </a:r>
                      <a:endParaRPr lang="en-GB" sz="1400" dirty="0" smtClean="0"/>
                    </a:p>
                  </a:txBody>
                  <a:tcPr/>
                </a:tc>
                <a:tc>
                  <a:txBody>
                    <a:bodyPr/>
                    <a:lstStyle/>
                    <a:p>
                      <a:pPr algn="ctr"/>
                      <a:r>
                        <a:rPr lang="en-GB" sz="1400" i="1" dirty="0" smtClean="0"/>
                        <a:t>55</a:t>
                      </a:r>
                      <a:endParaRPr lang="en-GB" sz="1400" i="1" dirty="0"/>
                    </a:p>
                  </a:txBody>
                  <a:tcPr/>
                </a:tc>
                <a:tc>
                  <a:txBody>
                    <a:bodyPr/>
                    <a:lstStyle/>
                    <a:p>
                      <a:pPr algn="ctr"/>
                      <a:r>
                        <a:rPr lang="en-GB" sz="1400" i="1" dirty="0" smtClean="0"/>
                        <a:t>57</a:t>
                      </a:r>
                      <a:endParaRPr lang="en-GB" sz="1400" i="1" dirty="0"/>
                    </a:p>
                  </a:txBody>
                  <a:tcPr/>
                </a:tc>
                <a:tc>
                  <a:txBody>
                    <a:bodyPr/>
                    <a:lstStyle/>
                    <a:p>
                      <a:pPr algn="ctr"/>
                      <a:r>
                        <a:rPr lang="en-GB" sz="1400" i="1" dirty="0" smtClean="0"/>
                        <a:t>110</a:t>
                      </a:r>
                      <a:endParaRPr lang="en-GB" sz="1400" i="1" dirty="0"/>
                    </a:p>
                  </a:txBody>
                  <a:tcPr/>
                </a:tc>
                <a:tc>
                  <a:txBody>
                    <a:bodyPr/>
                    <a:lstStyle/>
                    <a:p>
                      <a:pPr algn="ctr"/>
                      <a:r>
                        <a:rPr lang="en-GB" sz="1400" i="1" dirty="0" smtClean="0"/>
                        <a:t>65</a:t>
                      </a:r>
                      <a:endParaRPr lang="en-GB" sz="1400" i="1" dirty="0"/>
                    </a:p>
                  </a:txBody>
                  <a:tcPr/>
                </a:tc>
                <a:tc>
                  <a:txBody>
                    <a:bodyPr/>
                    <a:lstStyle/>
                    <a:p>
                      <a:pPr algn="ctr"/>
                      <a:r>
                        <a:rPr lang="en-GB" sz="1400" i="1" dirty="0" smtClean="0"/>
                        <a:t>267</a:t>
                      </a:r>
                      <a:endParaRPr lang="en-GB" sz="1400" i="1"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Glass transition temperature </a:t>
                      </a:r>
                      <a:r>
                        <a:rPr lang="en-GB" sz="1400" dirty="0" err="1" smtClean="0"/>
                        <a:t>Tg</a:t>
                      </a:r>
                      <a:r>
                        <a:rPr lang="en-GB" sz="1400" baseline="0" dirty="0" smtClean="0"/>
                        <a:t> [ºC]</a:t>
                      </a:r>
                      <a:endParaRPr lang="en-GB" sz="1400" dirty="0" smtClean="0"/>
                    </a:p>
                  </a:txBody>
                  <a:tcPr/>
                </a:tc>
                <a:tc>
                  <a:txBody>
                    <a:bodyPr/>
                    <a:lstStyle/>
                    <a:p>
                      <a:pPr algn="ctr"/>
                      <a:r>
                        <a:rPr lang="en-GB" sz="1400" i="1" dirty="0" smtClean="0"/>
                        <a:t>60</a:t>
                      </a:r>
                      <a:endParaRPr lang="en-GB" sz="1400" i="1" dirty="0"/>
                    </a:p>
                  </a:txBody>
                  <a:tcPr/>
                </a:tc>
                <a:tc>
                  <a:txBody>
                    <a:bodyPr/>
                    <a:lstStyle/>
                    <a:p>
                      <a:pPr algn="ctr"/>
                      <a:r>
                        <a:rPr lang="en-GB" sz="1400" i="1" dirty="0" smtClean="0"/>
                        <a:t>62</a:t>
                      </a:r>
                      <a:endParaRPr lang="en-GB" sz="1400" i="1" dirty="0"/>
                    </a:p>
                  </a:txBody>
                  <a:tcPr/>
                </a:tc>
                <a:tc>
                  <a:txBody>
                    <a:bodyPr/>
                    <a:lstStyle/>
                    <a:p>
                      <a:pPr algn="ctr"/>
                      <a:r>
                        <a:rPr lang="en-GB" sz="1400" i="1" dirty="0" smtClean="0"/>
                        <a:t>132</a:t>
                      </a:r>
                      <a:endParaRPr lang="en-GB" sz="1400" i="1" dirty="0"/>
                    </a:p>
                  </a:txBody>
                  <a:tcPr/>
                </a:tc>
                <a:tc>
                  <a:txBody>
                    <a:bodyPr/>
                    <a:lstStyle/>
                    <a:p>
                      <a:pPr algn="ctr"/>
                      <a:r>
                        <a:rPr lang="en-GB" sz="1400" i="1" dirty="0" smtClean="0"/>
                        <a:t>71</a:t>
                      </a:r>
                      <a:endParaRPr lang="en-GB" sz="1400" i="1" dirty="0"/>
                    </a:p>
                  </a:txBody>
                  <a:tcPr/>
                </a:tc>
                <a:tc>
                  <a:txBody>
                    <a:bodyPr/>
                    <a:lstStyle/>
                    <a:p>
                      <a:pPr algn="ctr"/>
                      <a:r>
                        <a:rPr lang="en-GB" sz="1400" i="1" dirty="0" smtClean="0"/>
                        <a:t>NA</a:t>
                      </a:r>
                      <a:endParaRPr lang="en-GB" sz="1400" i="1" dirty="0"/>
                    </a:p>
                  </a:txBody>
                  <a:tcPr/>
                </a:tc>
              </a:tr>
              <a:tr h="370840">
                <a:tc>
                  <a:txBody>
                    <a:bodyPr/>
                    <a:lstStyle/>
                    <a:p>
                      <a:pPr algn="ctr"/>
                      <a:r>
                        <a:rPr lang="en-GB" sz="1400" dirty="0" smtClean="0"/>
                        <a:t>Thermal expansion </a:t>
                      </a:r>
                      <a:r>
                        <a:rPr lang="en-GB" sz="1400" dirty="0" err="1" smtClean="0"/>
                        <a:t>coeff</a:t>
                      </a:r>
                      <a:endParaRPr lang="en-GB"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T&lt;</a:t>
                      </a:r>
                      <a:r>
                        <a:rPr lang="en-GB" sz="1400" dirty="0" err="1" smtClean="0"/>
                        <a:t>Tg</a:t>
                      </a:r>
                      <a:r>
                        <a:rPr lang="en-GB" sz="1400" dirty="0" smtClean="0"/>
                        <a:t> </a:t>
                      </a:r>
                      <a:r>
                        <a:rPr kumimoji="0" lang="en-GB" sz="1400" kern="1200" baseline="0" dirty="0" smtClean="0">
                          <a:solidFill>
                            <a:schemeClr val="dk1"/>
                          </a:solidFill>
                          <a:effectLst/>
                          <a:latin typeface="+mn-lt"/>
                          <a:ea typeface="+mn-ea"/>
                          <a:cs typeface="+mn-cs"/>
                        </a:rPr>
                        <a:t>m/m-</a:t>
                      </a:r>
                      <a:r>
                        <a:rPr lang="en-GB" sz="1400" dirty="0" smtClean="0"/>
                        <a:t> ºC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107 × </a:t>
                      </a:r>
                      <a:r>
                        <a:rPr kumimoji="0" lang="en-GB" sz="1400" kern="1200" dirty="0" smtClean="0">
                          <a:solidFill>
                            <a:schemeClr val="dk1"/>
                          </a:solidFill>
                          <a:effectLst/>
                          <a:latin typeface="+mn-lt"/>
                          <a:ea typeface="+mn-ea"/>
                          <a:cs typeface="+mn-cs"/>
                        </a:rPr>
                        <a:t>10</a:t>
                      </a:r>
                      <a:r>
                        <a:rPr kumimoji="0" lang="en-GB" sz="1400" kern="1200" baseline="30000" dirty="0" smtClean="0">
                          <a:solidFill>
                            <a:schemeClr val="dk1"/>
                          </a:solidFill>
                          <a:effectLst/>
                          <a:latin typeface="+mn-lt"/>
                          <a:ea typeface="+mn-ea"/>
                          <a:cs typeface="+mn-cs"/>
                        </a:rPr>
                        <a:t>-6</a:t>
                      </a:r>
                      <a:endParaRPr kumimoji="0" lang="en-GB" sz="1400" kern="1200" baseline="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0-20 </a:t>
                      </a:r>
                      <a:r>
                        <a:rPr lang="en-GB" sz="1400" dirty="0" smtClean="0"/>
                        <a:t>ºC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115 × </a:t>
                      </a:r>
                      <a:r>
                        <a:rPr kumimoji="0" lang="en-GB" sz="1400" kern="1200" dirty="0" smtClean="0">
                          <a:solidFill>
                            <a:schemeClr val="dk1"/>
                          </a:solidFill>
                          <a:effectLst/>
                          <a:latin typeface="+mn-lt"/>
                          <a:ea typeface="+mn-ea"/>
                          <a:cs typeface="+mn-cs"/>
                        </a:rPr>
                        <a:t>10</a:t>
                      </a:r>
                      <a:r>
                        <a:rPr kumimoji="0" lang="en-GB" sz="1400" kern="1200" baseline="30000" dirty="0" smtClean="0">
                          <a:solidFill>
                            <a:schemeClr val="dk1"/>
                          </a:solidFill>
                          <a:effectLst/>
                          <a:latin typeface="+mn-lt"/>
                          <a:ea typeface="+mn-ea"/>
                          <a:cs typeface="+mn-cs"/>
                        </a:rPr>
                        <a:t>-6</a:t>
                      </a:r>
                      <a:endParaRPr kumimoji="0" lang="en-GB" sz="1400" kern="1200" baseline="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T&lt;50 </a:t>
                      </a:r>
                      <a:r>
                        <a:rPr lang="en-GB" sz="1400" dirty="0" smtClean="0"/>
                        <a:t>ºC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45 × </a:t>
                      </a:r>
                      <a:r>
                        <a:rPr kumimoji="0" lang="en-GB" sz="1400" kern="1200" dirty="0" smtClean="0">
                          <a:solidFill>
                            <a:schemeClr val="dk1"/>
                          </a:solidFill>
                          <a:effectLst/>
                          <a:latin typeface="+mn-lt"/>
                          <a:ea typeface="+mn-ea"/>
                          <a:cs typeface="+mn-cs"/>
                        </a:rPr>
                        <a:t>10</a:t>
                      </a:r>
                      <a:r>
                        <a:rPr kumimoji="0" lang="en-GB" sz="1400" kern="1200" baseline="30000" dirty="0" smtClean="0">
                          <a:solidFill>
                            <a:schemeClr val="dk1"/>
                          </a:solidFill>
                          <a:effectLst/>
                          <a:latin typeface="+mn-lt"/>
                          <a:ea typeface="+mn-ea"/>
                          <a:cs typeface="+mn-cs"/>
                        </a:rPr>
                        <a:t>-6</a:t>
                      </a:r>
                      <a:endParaRPr kumimoji="0" lang="en-GB" sz="1400" kern="1200" baseline="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0-20 </a:t>
                      </a:r>
                      <a:r>
                        <a:rPr lang="en-GB" sz="1400" dirty="0" smtClean="0"/>
                        <a:t>ºC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r>
              <a:tr h="370840">
                <a:tc>
                  <a:txBody>
                    <a:bodyPr/>
                    <a:lstStyle/>
                    <a:p>
                      <a:pPr algn="ctr"/>
                      <a:r>
                        <a:rPr lang="en-GB" sz="1400" dirty="0" smtClean="0"/>
                        <a:t>Thermal expansion </a:t>
                      </a:r>
                      <a:r>
                        <a:rPr lang="en-GB" sz="1400" dirty="0" err="1" smtClean="0"/>
                        <a:t>coeff</a:t>
                      </a:r>
                      <a:endParaRPr lang="en-GB"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T&gt;</a:t>
                      </a:r>
                      <a:r>
                        <a:rPr lang="en-GB" sz="1400" dirty="0" err="1" smtClean="0"/>
                        <a:t>Tg</a:t>
                      </a:r>
                      <a:r>
                        <a:rPr lang="en-GB" sz="1400" dirty="0" smtClean="0"/>
                        <a:t> </a:t>
                      </a:r>
                      <a:r>
                        <a:rPr kumimoji="0" lang="en-GB" sz="1400" kern="1200" baseline="0" dirty="0" smtClean="0">
                          <a:solidFill>
                            <a:schemeClr val="dk1"/>
                          </a:solidFill>
                          <a:effectLst/>
                          <a:latin typeface="+mn-lt"/>
                          <a:ea typeface="+mn-ea"/>
                          <a:cs typeface="+mn-cs"/>
                        </a:rPr>
                        <a:t>m/m-</a:t>
                      </a:r>
                      <a:r>
                        <a:rPr lang="en-GB" sz="1400" dirty="0" smtClean="0"/>
                        <a:t> ºC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151 × </a:t>
                      </a:r>
                      <a:r>
                        <a:rPr kumimoji="0" lang="en-GB" sz="1400" kern="1200" dirty="0" smtClean="0">
                          <a:solidFill>
                            <a:schemeClr val="dk1"/>
                          </a:solidFill>
                          <a:effectLst/>
                          <a:latin typeface="+mn-lt"/>
                          <a:ea typeface="+mn-ea"/>
                          <a:cs typeface="+mn-cs"/>
                        </a:rPr>
                        <a:t>10</a:t>
                      </a:r>
                      <a:r>
                        <a:rPr kumimoji="0" lang="en-GB" sz="1400" kern="1200" baseline="30000" dirty="0" smtClean="0">
                          <a:solidFill>
                            <a:schemeClr val="dk1"/>
                          </a:solidFill>
                          <a:effectLst/>
                          <a:latin typeface="+mn-lt"/>
                          <a:ea typeface="+mn-ea"/>
                          <a:cs typeface="+mn-cs"/>
                        </a:rPr>
                        <a:t>-6</a:t>
                      </a:r>
                      <a:endParaRPr kumimoji="0" lang="en-GB" sz="1400" kern="1200" baseline="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T75-140 </a:t>
                      </a:r>
                      <a:r>
                        <a:rPr lang="en-GB" sz="1400" dirty="0" smtClean="0"/>
                        <a:t>ºC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165 × </a:t>
                      </a:r>
                      <a:r>
                        <a:rPr kumimoji="0" lang="en-GB" sz="1400" kern="1200" dirty="0" smtClean="0">
                          <a:solidFill>
                            <a:schemeClr val="dk1"/>
                          </a:solidFill>
                          <a:effectLst/>
                          <a:latin typeface="+mn-lt"/>
                          <a:ea typeface="+mn-ea"/>
                          <a:cs typeface="+mn-cs"/>
                        </a:rPr>
                        <a:t>10</a:t>
                      </a:r>
                      <a:r>
                        <a:rPr kumimoji="0" lang="en-GB" sz="1400" kern="1200" baseline="30000" dirty="0" smtClean="0">
                          <a:solidFill>
                            <a:schemeClr val="dk1"/>
                          </a:solidFill>
                          <a:effectLst/>
                          <a:latin typeface="+mn-lt"/>
                          <a:ea typeface="+mn-ea"/>
                          <a:cs typeface="+mn-cs"/>
                        </a:rPr>
                        <a:t>-6</a:t>
                      </a:r>
                      <a:endParaRPr kumimoji="0" lang="en-GB" sz="1400" kern="1200" baseline="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T&gt;120 </a:t>
                      </a:r>
                      <a:r>
                        <a:rPr lang="en-GB" sz="1400" dirty="0" smtClean="0"/>
                        <a:t>ºC</a:t>
                      </a:r>
                    </a:p>
                  </a:txBody>
                  <a:tcPr/>
                </a:tc>
                <a:tc>
                  <a:txBody>
                    <a:bodyPr/>
                    <a:lstStyle/>
                    <a:p>
                      <a:pPr algn="ct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100 × </a:t>
                      </a:r>
                      <a:r>
                        <a:rPr kumimoji="0" lang="en-GB" sz="1400" kern="1200" dirty="0" smtClean="0">
                          <a:solidFill>
                            <a:schemeClr val="dk1"/>
                          </a:solidFill>
                          <a:effectLst/>
                          <a:latin typeface="+mn-lt"/>
                          <a:ea typeface="+mn-ea"/>
                          <a:cs typeface="+mn-cs"/>
                        </a:rPr>
                        <a:t>10</a:t>
                      </a:r>
                      <a:r>
                        <a:rPr kumimoji="0" lang="en-GB" sz="1400" kern="1200" baseline="30000" dirty="0" smtClean="0">
                          <a:solidFill>
                            <a:schemeClr val="dk1"/>
                          </a:solidFill>
                          <a:effectLst/>
                          <a:latin typeface="+mn-lt"/>
                          <a:ea typeface="+mn-ea"/>
                          <a:cs typeface="+mn-cs"/>
                        </a:rPr>
                        <a:t>-6</a:t>
                      </a:r>
                      <a:endParaRPr kumimoji="0" lang="en-GB" sz="1400" kern="1200" baseline="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90-150 </a:t>
                      </a:r>
                      <a:r>
                        <a:rPr lang="en-GB" sz="1400" dirty="0" smtClean="0"/>
                        <a:t>ºC</a:t>
                      </a:r>
                    </a:p>
                  </a:txBody>
                  <a:tcPr/>
                </a:tc>
                <a:tc>
                  <a:txBody>
                    <a:bodyPr/>
                    <a:lstStyle/>
                    <a:p>
                      <a:pPr algn="ctr"/>
                      <a:endParaRPr lang="en-GB" sz="1400" dirty="0"/>
                    </a:p>
                  </a:txBody>
                  <a:tcPr/>
                </a:tc>
              </a:tr>
            </a:tbl>
          </a:graphicData>
        </a:graphic>
      </p:graphicFrame>
      <p:sp>
        <p:nvSpPr>
          <p:cNvPr id="6" name="Rectangle 5"/>
          <p:cNvSpPr/>
          <p:nvPr/>
        </p:nvSpPr>
        <p:spPr>
          <a:xfrm>
            <a:off x="2051721" y="4221088"/>
            <a:ext cx="4248471"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1">
                    <a:lumMod val="50000"/>
                  </a:schemeClr>
                </a:solidFill>
              </a:rPr>
              <a:t>The </a:t>
            </a:r>
            <a:r>
              <a:rPr lang="en-GB" sz="1600" b="1" dirty="0" smtClean="0">
                <a:solidFill>
                  <a:schemeClr val="tx1">
                    <a:lumMod val="50000"/>
                  </a:schemeClr>
                </a:solidFill>
              </a:rPr>
              <a:t>glass </a:t>
            </a:r>
            <a:r>
              <a:rPr lang="en-GB" sz="1600" b="1" dirty="0">
                <a:solidFill>
                  <a:schemeClr val="tx1">
                    <a:lumMod val="50000"/>
                  </a:schemeClr>
                </a:solidFill>
              </a:rPr>
              <a:t>transition</a:t>
            </a:r>
            <a:r>
              <a:rPr lang="en-GB" sz="1600" dirty="0">
                <a:solidFill>
                  <a:schemeClr val="tx1">
                    <a:lumMod val="50000"/>
                  </a:schemeClr>
                </a:solidFill>
              </a:rPr>
              <a:t> </a:t>
            </a:r>
            <a:r>
              <a:rPr lang="en-GB" sz="1600" dirty="0" smtClean="0">
                <a:solidFill>
                  <a:schemeClr val="tx1">
                    <a:lumMod val="50000"/>
                  </a:schemeClr>
                </a:solidFill>
              </a:rPr>
              <a:t>is </a:t>
            </a:r>
            <a:r>
              <a:rPr lang="en-GB" sz="1600" dirty="0">
                <a:solidFill>
                  <a:schemeClr val="tx1">
                    <a:lumMod val="50000"/>
                  </a:schemeClr>
                </a:solidFill>
              </a:rPr>
              <a:t>the reversible transition in </a:t>
            </a:r>
            <a:r>
              <a:rPr lang="en-GB" sz="1600" dirty="0">
                <a:solidFill>
                  <a:schemeClr val="tx1">
                    <a:lumMod val="50000"/>
                  </a:schemeClr>
                </a:solidFill>
                <a:hlinkClick r:id="rId2" action="ppaction://hlinkfile" tooltip="Amorphous solid"/>
              </a:rPr>
              <a:t>amorphous</a:t>
            </a:r>
            <a:r>
              <a:rPr lang="en-GB" sz="1600" dirty="0">
                <a:solidFill>
                  <a:schemeClr val="tx1">
                    <a:lumMod val="50000"/>
                  </a:schemeClr>
                </a:solidFill>
              </a:rPr>
              <a:t> </a:t>
            </a:r>
            <a:r>
              <a:rPr lang="en-GB" sz="1600" dirty="0" smtClean="0">
                <a:solidFill>
                  <a:schemeClr val="tx1">
                    <a:lumMod val="50000"/>
                  </a:schemeClr>
                </a:solidFill>
              </a:rPr>
              <a:t>materials </a:t>
            </a:r>
            <a:r>
              <a:rPr lang="en-GB" sz="1600" dirty="0">
                <a:solidFill>
                  <a:schemeClr val="tx1">
                    <a:lumMod val="50000"/>
                  </a:schemeClr>
                </a:solidFill>
              </a:rPr>
              <a:t>from a hard and relatively brittle state into a molten or </a:t>
            </a:r>
            <a:r>
              <a:rPr lang="en-GB" sz="1600" dirty="0">
                <a:solidFill>
                  <a:schemeClr val="tx1">
                    <a:lumMod val="50000"/>
                  </a:schemeClr>
                </a:solidFill>
                <a:hlinkClick r:id="rId3" action="ppaction://hlinkfile" tooltip="Rubber"/>
              </a:rPr>
              <a:t>rubber</a:t>
            </a:r>
            <a:r>
              <a:rPr lang="en-GB" sz="1600" dirty="0">
                <a:solidFill>
                  <a:schemeClr val="tx1">
                    <a:lumMod val="50000"/>
                  </a:schemeClr>
                </a:solidFill>
              </a:rPr>
              <a:t>-like state</a:t>
            </a:r>
            <a:endParaRPr lang="en-GB" sz="1600" dirty="0">
              <a:solidFill>
                <a:schemeClr val="tx1">
                  <a:lumMod val="50000"/>
                </a:schemeClr>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19922"/>
            <a:ext cx="2051721" cy="1513334"/>
          </a:xfrm>
          <a:prstGeom prst="rect">
            <a:avLst/>
          </a:prstGeom>
        </p:spPr>
      </p:pic>
      <p:sp>
        <p:nvSpPr>
          <p:cNvPr id="16" name="Rectangle 15"/>
          <p:cNvSpPr/>
          <p:nvPr/>
        </p:nvSpPr>
        <p:spPr>
          <a:xfrm>
            <a:off x="0" y="5733256"/>
            <a:ext cx="9144000" cy="1124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1">
                    <a:lumMod val="50000"/>
                  </a:schemeClr>
                </a:solidFill>
              </a:rPr>
              <a:t>The </a:t>
            </a:r>
            <a:r>
              <a:rPr lang="en-GB" sz="1600" b="1" dirty="0">
                <a:solidFill>
                  <a:schemeClr val="tx1">
                    <a:lumMod val="50000"/>
                  </a:schemeClr>
                </a:solidFill>
              </a:rPr>
              <a:t>heat </a:t>
            </a:r>
            <a:r>
              <a:rPr lang="en-GB" sz="1600" b="1" dirty="0" smtClean="0">
                <a:solidFill>
                  <a:schemeClr val="tx1">
                    <a:lumMod val="50000"/>
                  </a:schemeClr>
                </a:solidFill>
              </a:rPr>
              <a:t>deflection </a:t>
            </a:r>
            <a:r>
              <a:rPr lang="en-GB" sz="1600" b="1" dirty="0">
                <a:solidFill>
                  <a:schemeClr val="tx1">
                    <a:lumMod val="50000"/>
                  </a:schemeClr>
                </a:solidFill>
              </a:rPr>
              <a:t>temperature </a:t>
            </a:r>
            <a:r>
              <a:rPr lang="en-GB" sz="1600" dirty="0">
                <a:solidFill>
                  <a:schemeClr val="tx1">
                    <a:lumMod val="50000"/>
                  </a:schemeClr>
                </a:solidFill>
              </a:rPr>
              <a:t>is determined </a:t>
            </a:r>
            <a:r>
              <a:rPr lang="en-GB" sz="1600" dirty="0" smtClean="0">
                <a:solidFill>
                  <a:schemeClr val="tx1">
                    <a:lumMod val="50000"/>
                  </a:schemeClr>
                </a:solidFill>
              </a:rPr>
              <a:t>by the </a:t>
            </a:r>
            <a:r>
              <a:rPr lang="en-GB" sz="1600" dirty="0">
                <a:solidFill>
                  <a:schemeClr val="tx1">
                    <a:lumMod val="50000"/>
                  </a:schemeClr>
                </a:solidFill>
              </a:rPr>
              <a:t>procedure outlined in ASTM </a:t>
            </a:r>
            <a:r>
              <a:rPr lang="en-GB" sz="1600" dirty="0" smtClean="0">
                <a:solidFill>
                  <a:schemeClr val="tx1">
                    <a:lumMod val="50000"/>
                  </a:schemeClr>
                </a:solidFill>
              </a:rPr>
              <a:t>D648 or ISO 75. </a:t>
            </a:r>
            <a:r>
              <a:rPr lang="en-GB" sz="1600" dirty="0">
                <a:solidFill>
                  <a:schemeClr val="tx1">
                    <a:lumMod val="50000"/>
                  </a:schemeClr>
                </a:solidFill>
              </a:rPr>
              <a:t>The test specimen is loaded in three-point </a:t>
            </a:r>
            <a:r>
              <a:rPr lang="en-GB" sz="1600" dirty="0" smtClean="0">
                <a:solidFill>
                  <a:schemeClr val="tx1">
                    <a:lumMod val="50000"/>
                  </a:schemeClr>
                </a:solidFill>
              </a:rPr>
              <a:t>bending. </a:t>
            </a:r>
            <a:r>
              <a:rPr lang="en-GB" sz="1600" dirty="0">
                <a:solidFill>
                  <a:schemeClr val="tx1">
                    <a:lumMod val="50000"/>
                  </a:schemeClr>
                </a:solidFill>
              </a:rPr>
              <a:t>The outer </a:t>
            </a:r>
            <a:r>
              <a:rPr lang="en-GB" sz="1600" dirty="0" err="1">
                <a:solidFill>
                  <a:schemeClr val="tx1">
                    <a:lumMod val="50000"/>
                  </a:schemeClr>
                </a:solidFill>
              </a:rPr>
              <a:t>fiber</a:t>
            </a:r>
            <a:r>
              <a:rPr lang="en-GB" sz="1600" dirty="0">
                <a:solidFill>
                  <a:schemeClr val="tx1">
                    <a:lumMod val="50000"/>
                  </a:schemeClr>
                </a:solidFill>
              </a:rPr>
              <a:t> stress used for testing is either </a:t>
            </a:r>
            <a:r>
              <a:rPr lang="en-GB" sz="1600" dirty="0" smtClean="0">
                <a:solidFill>
                  <a:schemeClr val="tx1">
                    <a:lumMod val="50000"/>
                  </a:schemeClr>
                </a:solidFill>
              </a:rPr>
              <a:t>0.45 </a:t>
            </a:r>
            <a:r>
              <a:rPr lang="en-GB" sz="1600" dirty="0" err="1">
                <a:solidFill>
                  <a:schemeClr val="tx1">
                    <a:lumMod val="50000"/>
                  </a:schemeClr>
                </a:solidFill>
              </a:rPr>
              <a:t>MPa</a:t>
            </a:r>
            <a:r>
              <a:rPr lang="en-GB" sz="1600" dirty="0">
                <a:solidFill>
                  <a:schemeClr val="tx1">
                    <a:lumMod val="50000"/>
                  </a:schemeClr>
                </a:solidFill>
              </a:rPr>
              <a:t> or 1.82 </a:t>
            </a:r>
            <a:r>
              <a:rPr lang="en-GB" sz="1600" dirty="0" err="1">
                <a:solidFill>
                  <a:schemeClr val="tx1">
                    <a:lumMod val="50000"/>
                  </a:schemeClr>
                </a:solidFill>
              </a:rPr>
              <a:t>MPa</a:t>
            </a:r>
            <a:r>
              <a:rPr lang="en-GB" sz="1600" dirty="0">
                <a:solidFill>
                  <a:schemeClr val="tx1">
                    <a:lumMod val="50000"/>
                  </a:schemeClr>
                </a:solidFill>
              </a:rPr>
              <a:t>, and the temperature is increased at 2 °C/min until the specimen deflects 0.25 mm. </a:t>
            </a:r>
            <a:endParaRPr lang="en-GB" sz="1600" dirty="0">
              <a:solidFill>
                <a:schemeClr val="tx1">
                  <a:lumMod val="50000"/>
                </a:schemeClr>
              </a:solidFill>
            </a:endParaRPr>
          </a:p>
        </p:txBody>
      </p:sp>
      <p:pic>
        <p:nvPicPr>
          <p:cNvPr id="1026" name="Picture 2" descr="\\cern.ch\dfs\Users\p\pfessia\Public\3D printer\800px-Tgdilatometric.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4219923"/>
            <a:ext cx="2843808" cy="151333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2669114" y="476672"/>
            <a:ext cx="6048672" cy="299585"/>
            <a:chOff x="2555776" y="2874225"/>
            <a:chExt cx="6048672" cy="299585"/>
          </a:xfrm>
        </p:grpSpPr>
        <p:sp>
          <p:nvSpPr>
            <p:cNvPr id="3" name="Right Arrow 2"/>
            <p:cNvSpPr/>
            <p:nvPr/>
          </p:nvSpPr>
          <p:spPr>
            <a:xfrm>
              <a:off x="2555776" y="2874225"/>
              <a:ext cx="6048672" cy="299585"/>
            </a:xfrm>
            <a:prstGeom prst="rightArrow">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2699792" y="2892102"/>
              <a:ext cx="360040" cy="24886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smtClean="0"/>
                <a:t>-</a:t>
              </a:r>
              <a:endParaRPr lang="en-GB" sz="2400" b="1" dirty="0"/>
            </a:p>
          </p:txBody>
        </p:sp>
        <p:sp>
          <p:nvSpPr>
            <p:cNvPr id="21" name="Rectangle 20"/>
            <p:cNvSpPr/>
            <p:nvPr/>
          </p:nvSpPr>
          <p:spPr>
            <a:xfrm>
              <a:off x="8100392" y="2891603"/>
              <a:ext cx="360040" cy="24886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a:t>
              </a:r>
              <a:endParaRPr lang="en-GB" sz="2400" b="1" dirty="0"/>
            </a:p>
          </p:txBody>
        </p:sp>
      </p:grpSp>
      <p:sp>
        <p:nvSpPr>
          <p:cNvPr id="24" name="Right Arrow 23"/>
          <p:cNvSpPr/>
          <p:nvPr/>
        </p:nvSpPr>
        <p:spPr>
          <a:xfrm>
            <a:off x="4716016" y="2771092"/>
            <a:ext cx="4388605" cy="2386099"/>
          </a:xfrm>
          <a:prstGeom prst="rightArrow">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Compatibility with high temperature resin curing temperature to use as component in vacuum impregnated assembly and to build moulds </a:t>
            </a:r>
            <a:endParaRPr lang="en-GB" dirty="0"/>
          </a:p>
        </p:txBody>
      </p:sp>
      <p:sp>
        <p:nvSpPr>
          <p:cNvPr id="22" name="Pentagon 21"/>
          <p:cNvSpPr/>
          <p:nvPr/>
        </p:nvSpPr>
        <p:spPr>
          <a:xfrm>
            <a:off x="5436096" y="1802392"/>
            <a:ext cx="2243414" cy="936104"/>
          </a:xfrm>
          <a:prstGeom prst="homePlate">
            <a:avLst/>
          </a:prstGeom>
          <a:solidFill>
            <a:srgbClr val="00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Compatible with </a:t>
            </a:r>
            <a:r>
              <a:rPr lang="en-GB" dirty="0" err="1" smtClean="0"/>
              <a:t>SnAg</a:t>
            </a:r>
            <a:r>
              <a:rPr lang="en-GB" dirty="0" smtClean="0"/>
              <a:t> and </a:t>
            </a:r>
            <a:r>
              <a:rPr lang="en-GB" dirty="0" err="1" smtClean="0"/>
              <a:t>SnPb</a:t>
            </a:r>
            <a:r>
              <a:rPr lang="en-GB" dirty="0" smtClean="0"/>
              <a:t> soldering process</a:t>
            </a:r>
            <a:endParaRPr lang="en-GB" dirty="0"/>
          </a:p>
        </p:txBody>
      </p:sp>
    </p:spTree>
    <p:extLst>
      <p:ext uri="{BB962C8B-B14F-4D97-AF65-F5344CB8AC3E}">
        <p14:creationId xmlns:p14="http://schemas.microsoft.com/office/powerpoint/2010/main" val="3632832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Thermal contraction</a:t>
            </a:r>
            <a:endParaRPr lang="en-GB" dirty="0"/>
          </a:p>
        </p:txBody>
      </p:sp>
      <p:sp>
        <p:nvSpPr>
          <p:cNvPr id="4" name="Picture Placeholder 3"/>
          <p:cNvSpPr>
            <a:spLocks noGrp="1"/>
          </p:cNvSpPr>
          <p:nvPr>
            <p:ph type="pic" sz="quarter" idx="10"/>
          </p:nvPr>
        </p:nvSpPr>
        <p:spPr/>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25070" y="1032046"/>
            <a:ext cx="8640960" cy="5421290"/>
          </a:xfrm>
          <a:prstGeom prst="rect">
            <a:avLst/>
          </a:prstGeom>
          <a:noFill/>
        </p:spPr>
      </p:pic>
      <p:sp>
        <p:nvSpPr>
          <p:cNvPr id="6" name="Rectangle 5"/>
          <p:cNvSpPr/>
          <p:nvPr/>
        </p:nvSpPr>
        <p:spPr>
          <a:xfrm>
            <a:off x="1187624" y="4437112"/>
            <a:ext cx="864096" cy="288032"/>
          </a:xfrm>
          <a:prstGeom prst="rect">
            <a:avLst/>
          </a:prstGeom>
          <a:solidFill>
            <a:srgbClr val="FFC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1979712" y="2996952"/>
            <a:ext cx="864096" cy="288032"/>
          </a:xfrm>
          <a:prstGeom prst="rect">
            <a:avLst/>
          </a:prstGeom>
          <a:solidFill>
            <a:schemeClr val="tx2">
              <a:lumMod val="75000"/>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4355976" y="5157192"/>
            <a:ext cx="864096" cy="288032"/>
          </a:xfrm>
          <a:prstGeom prst="rect">
            <a:avLst/>
          </a:prstGeom>
          <a:solidFill>
            <a:srgbClr val="00B05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647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Properties</a:t>
            </a:r>
            <a:endParaRPr lang="en-US" baseline="30000" dirty="0"/>
          </a:p>
        </p:txBody>
      </p:sp>
      <p:pic>
        <p:nvPicPr>
          <p:cNvPr id="27650" name="Picture 2"/>
          <p:cNvPicPr>
            <a:picLocks noChangeAspect="1" noChangeArrowheads="1"/>
          </p:cNvPicPr>
          <p:nvPr/>
        </p:nvPicPr>
        <p:blipFill>
          <a:blip r:embed="rId2" cstate="print"/>
          <a:srcRect/>
          <a:stretch>
            <a:fillRect/>
          </a:stretch>
        </p:blipFill>
        <p:spPr bwMode="auto">
          <a:xfrm>
            <a:off x="361036" y="1268760"/>
            <a:ext cx="2879891" cy="2156988"/>
          </a:xfrm>
          <a:prstGeom prst="rect">
            <a:avLst/>
          </a:prstGeom>
          <a:noFill/>
          <a:ln w="9525">
            <a:noFill/>
            <a:miter lim="800000"/>
            <a:headEnd/>
            <a:tailEnd/>
          </a:ln>
        </p:spPr>
      </p:pic>
      <p:sp>
        <p:nvSpPr>
          <p:cNvPr id="16" name="ZoneTexte 15"/>
          <p:cNvSpPr txBox="1"/>
          <p:nvPr/>
        </p:nvSpPr>
        <p:spPr>
          <a:xfrm>
            <a:off x="3861636" y="1268760"/>
            <a:ext cx="4166747" cy="923330"/>
          </a:xfrm>
          <a:prstGeom prst="rect">
            <a:avLst/>
          </a:prstGeom>
          <a:noFill/>
        </p:spPr>
        <p:txBody>
          <a:bodyPr wrap="square" rtlCol="0">
            <a:spAutoFit/>
          </a:bodyPr>
          <a:lstStyle/>
          <a:p>
            <a:r>
              <a:rPr lang="en-US" dirty="0" smtClean="0"/>
              <a:t>Ø150 mm Disc</a:t>
            </a:r>
          </a:p>
          <a:p>
            <a:r>
              <a:rPr lang="en-US" dirty="0" smtClean="0"/>
              <a:t>Thickness 1.05 mm ±0.05</a:t>
            </a:r>
          </a:p>
          <a:p>
            <a:r>
              <a:rPr lang="en-US" dirty="0" smtClean="0"/>
              <a:t>Ramped Voltage till </a:t>
            </a:r>
            <a:r>
              <a:rPr lang="en-US" b="1" u="sng" dirty="0" smtClean="0">
                <a:sym typeface="Wingdings" pitchFamily="2" charset="2"/>
              </a:rPr>
              <a:t>20kV</a:t>
            </a:r>
            <a:r>
              <a:rPr lang="en-US" dirty="0" smtClean="0">
                <a:sym typeface="Wingdings" pitchFamily="2" charset="2"/>
              </a:rPr>
              <a:t>, 500 V/s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28520511"/>
              </p:ext>
            </p:extLst>
          </p:nvPr>
        </p:nvGraphicFramePr>
        <p:xfrm>
          <a:off x="251520" y="3573016"/>
          <a:ext cx="8743456" cy="1752600"/>
        </p:xfrm>
        <a:graphic>
          <a:graphicData uri="http://schemas.openxmlformats.org/drawingml/2006/table">
            <a:tbl>
              <a:tblPr firstRow="1" bandRow="1">
                <a:tableStyleId>{5C22544A-7EE6-4342-B048-85BDC9FD1C3A}</a:tableStyleId>
              </a:tblPr>
              <a:tblGrid>
                <a:gridCol w="2185864"/>
                <a:gridCol w="2185864"/>
                <a:gridCol w="2185864"/>
                <a:gridCol w="2185864"/>
              </a:tblGrid>
              <a:tr h="370840">
                <a:tc>
                  <a:txBody>
                    <a:bodyPr/>
                    <a:lstStyle/>
                    <a:p>
                      <a:r>
                        <a:rPr lang="en-GB" dirty="0" smtClean="0"/>
                        <a:t>Material</a:t>
                      </a:r>
                      <a:r>
                        <a:rPr lang="en-GB" baseline="0" dirty="0" smtClean="0"/>
                        <a:t> </a:t>
                      </a:r>
                      <a:endParaRPr lang="en-GB" dirty="0"/>
                    </a:p>
                  </a:txBody>
                  <a:tcPr/>
                </a:tc>
                <a:tc>
                  <a:txBody>
                    <a:bodyPr/>
                    <a:lstStyle/>
                    <a:p>
                      <a:r>
                        <a:rPr lang="en-GB" baseline="0" dirty="0" smtClean="0"/>
                        <a:t>N of samples </a:t>
                      </a:r>
                      <a:endParaRPr lang="en-GB" dirty="0"/>
                    </a:p>
                  </a:txBody>
                  <a:tcPr/>
                </a:tc>
                <a:tc>
                  <a:txBody>
                    <a:bodyPr/>
                    <a:lstStyle/>
                    <a:p>
                      <a:r>
                        <a:rPr lang="en-GB" dirty="0" smtClean="0"/>
                        <a:t>N of test</a:t>
                      </a:r>
                      <a:endParaRPr lang="en-GB" dirty="0"/>
                    </a:p>
                  </a:txBody>
                  <a:tcPr/>
                </a:tc>
                <a:tc>
                  <a:txBody>
                    <a:bodyPr/>
                    <a:lstStyle/>
                    <a:p>
                      <a:r>
                        <a:rPr lang="en-GB" dirty="0" smtClean="0"/>
                        <a:t>Discharges </a:t>
                      </a:r>
                      <a:endParaRPr lang="en-GB" dirty="0"/>
                    </a:p>
                  </a:txBody>
                  <a:tcPr/>
                </a:tc>
              </a:tr>
              <a:tr h="370840">
                <a:tc>
                  <a:txBody>
                    <a:bodyPr/>
                    <a:lstStyle/>
                    <a:p>
                      <a:r>
                        <a:rPr lang="en-GB" dirty="0" err="1" smtClean="0"/>
                        <a:t>Accura</a:t>
                      </a:r>
                      <a:r>
                        <a:rPr lang="en-GB" baseline="0" dirty="0" smtClean="0"/>
                        <a:t> 25</a:t>
                      </a:r>
                      <a:endParaRPr lang="en-GB" dirty="0"/>
                    </a:p>
                  </a:txBody>
                  <a:tcPr/>
                </a:tc>
                <a:tc>
                  <a:txBody>
                    <a:bodyPr/>
                    <a:lstStyle/>
                    <a:p>
                      <a:r>
                        <a:rPr lang="en-GB" dirty="0" smtClean="0"/>
                        <a:t>5</a:t>
                      </a:r>
                      <a:endParaRPr lang="en-GB" dirty="0"/>
                    </a:p>
                  </a:txBody>
                  <a:tcPr/>
                </a:tc>
                <a:tc>
                  <a:txBody>
                    <a:bodyPr/>
                    <a:lstStyle/>
                    <a:p>
                      <a:r>
                        <a:rPr lang="en-GB" dirty="0" smtClean="0"/>
                        <a:t>10</a:t>
                      </a:r>
                      <a:endParaRPr lang="en-GB" dirty="0"/>
                    </a:p>
                  </a:txBody>
                  <a:tcPr/>
                </a:tc>
                <a:tc>
                  <a:txBody>
                    <a:bodyPr/>
                    <a:lstStyle/>
                    <a:p>
                      <a:r>
                        <a:rPr lang="en-GB" dirty="0" smtClean="0"/>
                        <a:t>0/10</a:t>
                      </a:r>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Accura</a:t>
                      </a:r>
                      <a:r>
                        <a:rPr lang="en-GB" baseline="0" dirty="0" smtClean="0"/>
                        <a:t> 48</a:t>
                      </a:r>
                      <a:endParaRPr lang="en-GB" dirty="0" smtClean="0"/>
                    </a:p>
                  </a:txBody>
                  <a:tcPr/>
                </a:tc>
                <a:tc>
                  <a:txBody>
                    <a:bodyPr/>
                    <a:lstStyle/>
                    <a:p>
                      <a:r>
                        <a:rPr lang="en-GB" dirty="0" smtClean="0"/>
                        <a:t>5</a:t>
                      </a:r>
                      <a:endParaRPr lang="en-GB" dirty="0"/>
                    </a:p>
                  </a:txBody>
                  <a:tcPr/>
                </a:tc>
                <a:tc>
                  <a:txBody>
                    <a:bodyPr/>
                    <a:lstStyle/>
                    <a:p>
                      <a:r>
                        <a:rPr lang="en-GB" dirty="0" smtClean="0"/>
                        <a:t>10</a:t>
                      </a:r>
                      <a:endParaRPr lang="en-GB" dirty="0"/>
                    </a:p>
                  </a:txBody>
                  <a:tcPr/>
                </a:tc>
                <a:tc>
                  <a:txBody>
                    <a:bodyPr/>
                    <a:lstStyle/>
                    <a:p>
                      <a:r>
                        <a:rPr lang="en-GB" dirty="0" smtClean="0"/>
                        <a:t>0/10</a:t>
                      </a:r>
                      <a:endParaRPr lang="en-GB" dirty="0"/>
                    </a:p>
                  </a:txBody>
                  <a:tcPr/>
                </a:tc>
              </a:tr>
              <a:tr h="370840">
                <a:tc>
                  <a:txBody>
                    <a:bodyPr/>
                    <a:lstStyle/>
                    <a:p>
                      <a:r>
                        <a:rPr lang="en-GB" dirty="0" err="1" smtClean="0"/>
                        <a:t>Accura</a:t>
                      </a:r>
                      <a:r>
                        <a:rPr lang="en-GB" dirty="0" smtClean="0"/>
                        <a:t> Bluestone</a:t>
                      </a:r>
                      <a:endParaRPr lang="en-GB" dirty="0"/>
                    </a:p>
                  </a:txBody>
                  <a:tcPr/>
                </a:tc>
                <a:tc>
                  <a:txBody>
                    <a:bodyPr/>
                    <a:lstStyle/>
                    <a:p>
                      <a:r>
                        <a:rPr lang="en-GB" dirty="0" smtClean="0"/>
                        <a:t>5</a:t>
                      </a:r>
                      <a:endParaRPr lang="en-GB" dirty="0"/>
                    </a:p>
                  </a:txBody>
                  <a:tcPr/>
                </a:tc>
                <a:tc>
                  <a:txBody>
                    <a:bodyPr/>
                    <a:lstStyle/>
                    <a:p>
                      <a:r>
                        <a:rPr lang="en-GB" dirty="0" smtClean="0"/>
                        <a:t>6</a:t>
                      </a:r>
                      <a:endParaRPr lang="en-GB" dirty="0"/>
                    </a:p>
                  </a:txBody>
                  <a:tcPr/>
                </a:tc>
                <a:tc>
                  <a:txBody>
                    <a:bodyPr/>
                    <a:lstStyle/>
                    <a:p>
                      <a:r>
                        <a:rPr lang="en-GB" dirty="0" smtClean="0"/>
                        <a:t>1/6</a:t>
                      </a:r>
                    </a:p>
                    <a:p>
                      <a:r>
                        <a:rPr lang="en-GB" dirty="0" smtClean="0"/>
                        <a:t>(crack in sample)</a:t>
                      </a:r>
                      <a:endParaRPr lang="en-GB" dirty="0"/>
                    </a:p>
                  </a:txBody>
                  <a:tcPr/>
                </a:tc>
              </a:tr>
            </a:tbl>
          </a:graphicData>
        </a:graphic>
      </p:graphicFrame>
    </p:spTree>
    <p:extLst>
      <p:ext uri="{BB962C8B-B14F-4D97-AF65-F5344CB8AC3E}">
        <p14:creationId xmlns:p14="http://schemas.microsoft.com/office/powerpoint/2010/main" val="1225583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1470025"/>
          </a:xfrm>
        </p:spPr>
        <p:txBody>
          <a:bodyPr>
            <a:normAutofit fontScale="90000"/>
          </a:bodyPr>
          <a:lstStyle/>
          <a:p>
            <a:pPr algn="ctr"/>
            <a:r>
              <a:rPr lang="en-GB" dirty="0" smtClean="0"/>
              <a:t>The new rapid prototyping machine at the CERN polymer lab:</a:t>
            </a:r>
            <a:br>
              <a:rPr lang="en-GB" dirty="0" smtClean="0"/>
            </a:br>
            <a:r>
              <a:rPr lang="en-GB" dirty="0" smtClean="0"/>
              <a:t> capabilities and limits</a:t>
            </a:r>
            <a:endParaRPr lang="en-GB" dirty="0"/>
          </a:p>
        </p:txBody>
      </p:sp>
      <p:sp>
        <p:nvSpPr>
          <p:cNvPr id="3" name="Subtitle 2"/>
          <p:cNvSpPr>
            <a:spLocks noGrp="1"/>
          </p:cNvSpPr>
          <p:nvPr>
            <p:ph type="subTitle" idx="1"/>
          </p:nvPr>
        </p:nvSpPr>
        <p:spPr>
          <a:xfrm>
            <a:off x="395536" y="3886200"/>
            <a:ext cx="8640960" cy="2351112"/>
          </a:xfrm>
        </p:spPr>
        <p:txBody>
          <a:bodyPr>
            <a:normAutofit fontScale="62500" lnSpcReduction="20000"/>
          </a:bodyPr>
          <a:lstStyle/>
          <a:p>
            <a:r>
              <a:rPr lang="en-GB" dirty="0" smtClean="0"/>
              <a:t>Presented by P. </a:t>
            </a:r>
            <a:r>
              <a:rPr lang="en-GB" dirty="0" err="1" smtClean="0"/>
              <a:t>Fessia</a:t>
            </a:r>
            <a:endParaRPr lang="en-GB" dirty="0" smtClean="0"/>
          </a:p>
          <a:p>
            <a:endParaRPr lang="en-GB" dirty="0" smtClean="0"/>
          </a:p>
          <a:p>
            <a:r>
              <a:rPr lang="en-GB" dirty="0"/>
              <a:t>S. Clement, E. Fornasiere, R. Gauthier, M. Goncalves </a:t>
            </a:r>
            <a:r>
              <a:rPr lang="en-GB" dirty="0" smtClean="0"/>
              <a:t>Lopes, </a:t>
            </a:r>
            <a:r>
              <a:rPr lang="en-GB" dirty="0"/>
              <a:t>S. Izquierdo Bermudez, L . Lambert TE-MSC-MDT</a:t>
            </a:r>
          </a:p>
          <a:p>
            <a:r>
              <a:rPr lang="en-GB" dirty="0"/>
              <a:t>P. </a:t>
            </a:r>
            <a:r>
              <a:rPr lang="en-GB" dirty="0" err="1"/>
              <a:t>Fessia</a:t>
            </a:r>
            <a:r>
              <a:rPr lang="en-GB" dirty="0"/>
              <a:t> </a:t>
            </a:r>
            <a:r>
              <a:rPr lang="en-GB" dirty="0" smtClean="0"/>
              <a:t>TE-MSC-MNC</a:t>
            </a:r>
          </a:p>
          <a:p>
            <a:r>
              <a:rPr lang="en-GB" dirty="0" smtClean="0"/>
              <a:t>A. Cherif, A. </a:t>
            </a:r>
            <a:r>
              <a:rPr lang="en-GB" dirty="0"/>
              <a:t>Gerardin, </a:t>
            </a:r>
            <a:r>
              <a:rPr lang="en-GB" dirty="0" err="1" smtClean="0"/>
              <a:t>S.Langeslag</a:t>
            </a:r>
            <a:r>
              <a:rPr lang="en-GB" dirty="0"/>
              <a:t>, </a:t>
            </a:r>
            <a:r>
              <a:rPr lang="en-GB" dirty="0" smtClean="0"/>
              <a:t>S. M. Marcuzzi EN-MME-MM</a:t>
            </a:r>
          </a:p>
          <a:p>
            <a:r>
              <a:rPr lang="en-GB" dirty="0" smtClean="0"/>
              <a:t>M. Brugger EN-STI-EET</a:t>
            </a:r>
          </a:p>
          <a:p>
            <a:r>
              <a:rPr lang="en-GB" dirty="0" smtClean="0"/>
              <a:t>The VSC-STT team for the chemical analysis</a:t>
            </a:r>
          </a:p>
          <a:p>
            <a:endParaRPr lang="en-GB" dirty="0"/>
          </a:p>
          <a:p>
            <a:endParaRPr lang="en-GB" dirty="0"/>
          </a:p>
        </p:txBody>
      </p:sp>
    </p:spTree>
    <p:extLst>
      <p:ext uri="{BB962C8B-B14F-4D97-AF65-F5344CB8AC3E}">
        <p14:creationId xmlns:p14="http://schemas.microsoft.com/office/powerpoint/2010/main" val="156879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471234"/>
            <a:ext cx="5120420" cy="334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7544" y="-27384"/>
            <a:ext cx="8226854" cy="792088"/>
          </a:xfrm>
        </p:spPr>
        <p:txBody>
          <a:bodyPr>
            <a:normAutofit fontScale="90000"/>
          </a:bodyPr>
          <a:lstStyle/>
          <a:p>
            <a:r>
              <a:rPr lang="en-GB" dirty="0" smtClean="0"/>
              <a:t>Radiation resistance I</a:t>
            </a:r>
            <a:endParaRPr lang="en-GB" dirty="0"/>
          </a:p>
        </p:txBody>
      </p:sp>
      <p:sp>
        <p:nvSpPr>
          <p:cNvPr id="3" name="Rectangle 2"/>
          <p:cNvSpPr/>
          <p:nvPr/>
        </p:nvSpPr>
        <p:spPr>
          <a:xfrm>
            <a:off x="8028384" y="5733256"/>
            <a:ext cx="360040" cy="216024"/>
          </a:xfrm>
          <a:prstGeom prst="rect">
            <a:avLst/>
          </a:prstGeom>
          <a:solidFill>
            <a:schemeClr val="tx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a:t>
            </a:r>
            <a:endParaRPr lang="en-GB"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0" y="587567"/>
            <a:ext cx="5125452" cy="334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434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48604"/>
            <a:ext cx="5214998" cy="340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7544" y="44624"/>
            <a:ext cx="8226854" cy="940443"/>
          </a:xfrm>
        </p:spPr>
        <p:txBody>
          <a:bodyPr/>
          <a:lstStyle/>
          <a:p>
            <a:r>
              <a:rPr lang="en-GB" dirty="0" smtClean="0"/>
              <a:t>Radiation resistance II</a:t>
            </a:r>
            <a:endParaRPr lang="en-GB"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6712"/>
            <a:ext cx="4572000" cy="29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862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Dimensional capabilities</a:t>
            </a:r>
            <a:endParaRPr lang="en-GB" dirty="0"/>
          </a:p>
        </p:txBody>
      </p:sp>
      <p:sp>
        <p:nvSpPr>
          <p:cNvPr id="5" name="Subtitle 4"/>
          <p:cNvSpPr>
            <a:spLocks noGrp="1"/>
          </p:cNvSpPr>
          <p:nvPr>
            <p:ph type="subTitle" idx="1"/>
          </p:nvPr>
        </p:nvSpPr>
        <p:spPr/>
        <p:txBody>
          <a:bodyPr/>
          <a:lstStyle/>
          <a:p>
            <a:r>
              <a:rPr lang="en-GB" dirty="0" smtClean="0"/>
              <a:t>All pieces in EXACT mode </a:t>
            </a:r>
          </a:p>
          <a:p>
            <a:r>
              <a:rPr lang="en-GB" dirty="0" smtClean="0"/>
              <a:t>(0.1 mm thick layer)</a:t>
            </a:r>
            <a:endParaRPr lang="en-GB" dirty="0"/>
          </a:p>
        </p:txBody>
      </p:sp>
    </p:spTree>
    <p:extLst>
      <p:ext uri="{BB962C8B-B14F-4D97-AF65-F5344CB8AC3E}">
        <p14:creationId xmlns:p14="http://schemas.microsoft.com/office/powerpoint/2010/main" val="3161204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384"/>
            <a:ext cx="8226854" cy="940443"/>
          </a:xfrm>
        </p:spPr>
        <p:txBody>
          <a:bodyPr/>
          <a:lstStyle/>
          <a:p>
            <a:r>
              <a:rPr lang="en-GB" dirty="0" smtClean="0"/>
              <a:t>Dimensional capability checks</a:t>
            </a:r>
            <a:endParaRPr lang="en-GB" dirty="0"/>
          </a:p>
        </p:txBody>
      </p:sp>
      <p:grpSp>
        <p:nvGrpSpPr>
          <p:cNvPr id="10" name="Group 9"/>
          <p:cNvGrpSpPr/>
          <p:nvPr/>
        </p:nvGrpSpPr>
        <p:grpSpPr>
          <a:xfrm>
            <a:off x="1" y="692696"/>
            <a:ext cx="4499991" cy="6192688"/>
            <a:chOff x="1" y="692696"/>
            <a:chExt cx="4499991" cy="6192688"/>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1380"/>
              <a:ext cx="4258913" cy="612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2" y="692696"/>
              <a:ext cx="1316846"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691680" y="908720"/>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0.128±0.03</a:t>
              </a:r>
              <a:endParaRPr lang="en-GB" sz="1200" dirty="0">
                <a:solidFill>
                  <a:schemeClr val="tx1">
                    <a:lumMod val="50000"/>
                  </a:schemeClr>
                </a:solidFill>
              </a:endParaRPr>
            </a:p>
          </p:txBody>
        </p:sp>
        <p:sp>
          <p:nvSpPr>
            <p:cNvPr id="16" name="Rectangle 15"/>
            <p:cNvSpPr/>
            <p:nvPr/>
          </p:nvSpPr>
          <p:spPr>
            <a:xfrm>
              <a:off x="1640539" y="1271222"/>
              <a:ext cx="1059254" cy="1775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0.07±0.01</a:t>
              </a:r>
              <a:endParaRPr lang="en-GB" sz="1200" dirty="0">
                <a:solidFill>
                  <a:srgbClr val="FF0000"/>
                </a:solidFill>
              </a:endParaRPr>
            </a:p>
          </p:txBody>
        </p:sp>
        <p:sp>
          <p:nvSpPr>
            <p:cNvPr id="17" name="Rectangle 16"/>
            <p:cNvSpPr/>
            <p:nvPr/>
          </p:nvSpPr>
          <p:spPr>
            <a:xfrm>
              <a:off x="3275856" y="4077072"/>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0.17±0.06</a:t>
              </a:r>
              <a:endParaRPr lang="en-GB" sz="1200" dirty="0">
                <a:solidFill>
                  <a:schemeClr val="tx1">
                    <a:lumMod val="50000"/>
                  </a:schemeClr>
                </a:solidFill>
              </a:endParaRPr>
            </a:p>
          </p:txBody>
        </p:sp>
        <p:sp>
          <p:nvSpPr>
            <p:cNvPr id="18" name="Rectangle 17"/>
            <p:cNvSpPr/>
            <p:nvPr/>
          </p:nvSpPr>
          <p:spPr>
            <a:xfrm>
              <a:off x="3494744" y="3429000"/>
              <a:ext cx="93324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0.09±0.03</a:t>
              </a:r>
              <a:endParaRPr lang="en-GB" sz="1200" dirty="0">
                <a:solidFill>
                  <a:srgbClr val="FF0000"/>
                </a:solidFill>
              </a:endParaRPr>
            </a:p>
          </p:txBody>
        </p:sp>
        <p:sp>
          <p:nvSpPr>
            <p:cNvPr id="19" name="Rectangle 18"/>
            <p:cNvSpPr/>
            <p:nvPr/>
          </p:nvSpPr>
          <p:spPr>
            <a:xfrm>
              <a:off x="3494744" y="3602608"/>
              <a:ext cx="93324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0.04±0.02</a:t>
              </a:r>
              <a:endParaRPr lang="en-GB" sz="1200" dirty="0">
                <a:solidFill>
                  <a:srgbClr val="FF0000"/>
                </a:solidFill>
              </a:endParaRPr>
            </a:p>
          </p:txBody>
        </p:sp>
        <p:sp>
          <p:nvSpPr>
            <p:cNvPr id="20" name="Rectangle 19"/>
            <p:cNvSpPr/>
            <p:nvPr/>
          </p:nvSpPr>
          <p:spPr>
            <a:xfrm>
              <a:off x="2555776" y="4772496"/>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0.25±0.06</a:t>
              </a:r>
              <a:endParaRPr lang="en-GB" sz="1200" dirty="0">
                <a:solidFill>
                  <a:schemeClr val="tx1">
                    <a:lumMod val="50000"/>
                  </a:schemeClr>
                </a:solidFill>
              </a:endParaRPr>
            </a:p>
          </p:txBody>
        </p:sp>
        <p:sp>
          <p:nvSpPr>
            <p:cNvPr id="21" name="Rectangle 20"/>
            <p:cNvSpPr/>
            <p:nvPr/>
          </p:nvSpPr>
          <p:spPr>
            <a:xfrm>
              <a:off x="2699792" y="4978102"/>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0.053±0.03</a:t>
              </a:r>
              <a:endParaRPr lang="en-GB" sz="1200" dirty="0">
                <a:solidFill>
                  <a:srgbClr val="FF0000"/>
                </a:solidFill>
              </a:endParaRPr>
            </a:p>
          </p:txBody>
        </p:sp>
        <p:sp>
          <p:nvSpPr>
            <p:cNvPr id="22" name="Rectangle 21"/>
            <p:cNvSpPr/>
            <p:nvPr/>
          </p:nvSpPr>
          <p:spPr>
            <a:xfrm>
              <a:off x="2686659" y="5143028"/>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0.012±0.02</a:t>
              </a:r>
              <a:endParaRPr lang="en-GB" sz="1200" dirty="0">
                <a:solidFill>
                  <a:srgbClr val="FF0000"/>
                </a:solidFill>
              </a:endParaRPr>
            </a:p>
          </p:txBody>
        </p:sp>
        <p:sp>
          <p:nvSpPr>
            <p:cNvPr id="23" name="Rectangle 22"/>
            <p:cNvSpPr/>
            <p:nvPr/>
          </p:nvSpPr>
          <p:spPr>
            <a:xfrm>
              <a:off x="755576" y="3140968"/>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0.16±0.1</a:t>
              </a:r>
              <a:endParaRPr lang="en-GB" sz="1200" dirty="0">
                <a:solidFill>
                  <a:schemeClr val="tx1">
                    <a:lumMod val="50000"/>
                  </a:schemeClr>
                </a:solidFill>
              </a:endParaRPr>
            </a:p>
          </p:txBody>
        </p:sp>
        <p:sp>
          <p:nvSpPr>
            <p:cNvPr id="24" name="Rectangle 23"/>
            <p:cNvSpPr/>
            <p:nvPr/>
          </p:nvSpPr>
          <p:spPr>
            <a:xfrm>
              <a:off x="3414228" y="2924944"/>
              <a:ext cx="1085764"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0.01±0.002</a:t>
              </a:r>
              <a:endParaRPr lang="en-GB" sz="1200" dirty="0">
                <a:solidFill>
                  <a:srgbClr val="FF0000"/>
                </a:solidFill>
              </a:endParaRPr>
            </a:p>
          </p:txBody>
        </p:sp>
        <p:sp>
          <p:nvSpPr>
            <p:cNvPr id="25" name="Rectangle 24"/>
            <p:cNvSpPr/>
            <p:nvPr/>
          </p:nvSpPr>
          <p:spPr>
            <a:xfrm>
              <a:off x="3414228" y="3068960"/>
              <a:ext cx="1085764"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0.02±0.015</a:t>
              </a:r>
              <a:endParaRPr lang="en-GB" sz="1200" dirty="0">
                <a:solidFill>
                  <a:srgbClr val="FF0000"/>
                </a:solidFill>
              </a:endParaRPr>
            </a:p>
          </p:txBody>
        </p:sp>
        <p:sp>
          <p:nvSpPr>
            <p:cNvPr id="26" name="Rectangle 25"/>
            <p:cNvSpPr/>
            <p:nvPr/>
          </p:nvSpPr>
          <p:spPr>
            <a:xfrm>
              <a:off x="364270" y="4365104"/>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0.15±0.1</a:t>
              </a:r>
              <a:endParaRPr lang="en-GB" sz="1200" dirty="0">
                <a:solidFill>
                  <a:schemeClr val="tx1">
                    <a:lumMod val="50000"/>
                  </a:schemeClr>
                </a:solidFill>
              </a:endParaRPr>
            </a:p>
          </p:txBody>
        </p:sp>
        <p:sp>
          <p:nvSpPr>
            <p:cNvPr id="27" name="Rectangle 26"/>
            <p:cNvSpPr/>
            <p:nvPr/>
          </p:nvSpPr>
          <p:spPr>
            <a:xfrm>
              <a:off x="624158" y="5237856"/>
              <a:ext cx="1085764"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0.02±0.015</a:t>
              </a:r>
              <a:endParaRPr lang="en-GB" sz="1200" dirty="0">
                <a:solidFill>
                  <a:srgbClr val="FF0000"/>
                </a:solidFill>
              </a:endParaRPr>
            </a:p>
          </p:txBody>
        </p:sp>
        <p:sp>
          <p:nvSpPr>
            <p:cNvPr id="28" name="Rectangle 27"/>
            <p:cNvSpPr/>
            <p:nvPr/>
          </p:nvSpPr>
          <p:spPr>
            <a:xfrm>
              <a:off x="648208" y="5409306"/>
              <a:ext cx="1085764"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0.015±0.001</a:t>
              </a:r>
              <a:endParaRPr lang="en-GB" sz="1200" dirty="0">
                <a:solidFill>
                  <a:srgbClr val="FF0000"/>
                </a:solidFill>
              </a:endParaRPr>
            </a:p>
          </p:txBody>
        </p:sp>
        <p:sp>
          <p:nvSpPr>
            <p:cNvPr id="29" name="Rectangle 28"/>
            <p:cNvSpPr/>
            <p:nvPr/>
          </p:nvSpPr>
          <p:spPr>
            <a:xfrm>
              <a:off x="2930710" y="2420888"/>
              <a:ext cx="1059254" cy="1775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-0.08±0.01</a:t>
              </a:r>
              <a:endParaRPr lang="en-GB" sz="1200" dirty="0">
                <a:solidFill>
                  <a:schemeClr val="tx1">
                    <a:lumMod val="50000"/>
                  </a:schemeClr>
                </a:solidFill>
              </a:endParaRPr>
            </a:p>
          </p:txBody>
        </p:sp>
        <p:sp>
          <p:nvSpPr>
            <p:cNvPr id="30" name="Rectangle 29"/>
            <p:cNvSpPr/>
            <p:nvPr/>
          </p:nvSpPr>
          <p:spPr>
            <a:xfrm>
              <a:off x="2435490" y="1577293"/>
              <a:ext cx="1059254" cy="1775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lumMod val="50000"/>
                    </a:schemeClr>
                  </a:solidFill>
                </a:rPr>
                <a:t>-</a:t>
              </a:r>
              <a:r>
                <a:rPr lang="en-GB" sz="1200" dirty="0" smtClean="0">
                  <a:solidFill>
                    <a:schemeClr val="tx1">
                      <a:lumMod val="50000"/>
                    </a:schemeClr>
                  </a:solidFill>
                </a:rPr>
                <a:t>0.08±0.002</a:t>
              </a:r>
              <a:endParaRPr lang="en-GB" sz="1200" dirty="0">
                <a:solidFill>
                  <a:schemeClr val="tx1">
                    <a:lumMod val="50000"/>
                  </a:schemeClr>
                </a:solidFill>
              </a:endParaRPr>
            </a:p>
          </p:txBody>
        </p:sp>
        <p:sp>
          <p:nvSpPr>
            <p:cNvPr id="31" name="Rectangle 30"/>
            <p:cNvSpPr/>
            <p:nvPr/>
          </p:nvSpPr>
          <p:spPr>
            <a:xfrm>
              <a:off x="3367068" y="1933591"/>
              <a:ext cx="1059254" cy="1775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-0.26±0.09</a:t>
              </a:r>
              <a:endParaRPr lang="en-GB" sz="1200" dirty="0">
                <a:solidFill>
                  <a:schemeClr val="tx1">
                    <a:lumMod val="50000"/>
                  </a:schemeClr>
                </a:solidFill>
              </a:endParaRPr>
            </a:p>
          </p:txBody>
        </p:sp>
      </p:grpSp>
      <p:grpSp>
        <p:nvGrpSpPr>
          <p:cNvPr id="13" name="Group 12"/>
          <p:cNvGrpSpPr/>
          <p:nvPr/>
        </p:nvGrpSpPr>
        <p:grpSpPr>
          <a:xfrm>
            <a:off x="4499992" y="689372"/>
            <a:ext cx="4644007" cy="6124004"/>
            <a:chOff x="4499992" y="689372"/>
            <a:chExt cx="4644007" cy="6124004"/>
          </a:xfrm>
        </p:grpSpPr>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689372"/>
              <a:ext cx="4258913" cy="612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ern.ch\dfs\Users\p\pfessia\private pfessia\foto 3D printer\DSCN14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701123"/>
              <a:ext cx="1559854" cy="207980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335687" y="836712"/>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0.022±0.06</a:t>
              </a:r>
              <a:endParaRPr lang="en-GB" sz="1200" dirty="0">
                <a:solidFill>
                  <a:schemeClr val="tx1">
                    <a:lumMod val="50000"/>
                  </a:schemeClr>
                </a:solidFill>
              </a:endParaRPr>
            </a:p>
          </p:txBody>
        </p:sp>
        <p:sp>
          <p:nvSpPr>
            <p:cNvPr id="37" name="Rectangle 36"/>
            <p:cNvSpPr/>
            <p:nvPr/>
          </p:nvSpPr>
          <p:spPr>
            <a:xfrm>
              <a:off x="6284546" y="1199214"/>
              <a:ext cx="1059254" cy="177558"/>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0.037±0.05</a:t>
              </a:r>
              <a:endParaRPr lang="en-GB" sz="1200" dirty="0">
                <a:solidFill>
                  <a:srgbClr val="FF0000"/>
                </a:solidFill>
              </a:endParaRPr>
            </a:p>
          </p:txBody>
        </p:sp>
        <p:sp>
          <p:nvSpPr>
            <p:cNvPr id="38" name="Rectangle 37"/>
            <p:cNvSpPr/>
            <p:nvPr/>
          </p:nvSpPr>
          <p:spPr>
            <a:xfrm>
              <a:off x="7919863" y="4005064"/>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0.02±0.003</a:t>
              </a:r>
              <a:endParaRPr lang="en-GB" sz="1200" dirty="0">
                <a:solidFill>
                  <a:schemeClr val="tx1">
                    <a:lumMod val="50000"/>
                  </a:schemeClr>
                </a:solidFill>
              </a:endParaRPr>
            </a:p>
          </p:txBody>
        </p:sp>
        <p:sp>
          <p:nvSpPr>
            <p:cNvPr id="39" name="Rectangle 38"/>
            <p:cNvSpPr/>
            <p:nvPr/>
          </p:nvSpPr>
          <p:spPr>
            <a:xfrm>
              <a:off x="8138750" y="3356992"/>
              <a:ext cx="1005249"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0.025±0.05</a:t>
              </a:r>
              <a:endParaRPr lang="en-GB" sz="1200" dirty="0">
                <a:solidFill>
                  <a:srgbClr val="FF0000"/>
                </a:solidFill>
              </a:endParaRPr>
            </a:p>
          </p:txBody>
        </p:sp>
        <p:sp>
          <p:nvSpPr>
            <p:cNvPr id="40" name="Rectangle 39"/>
            <p:cNvSpPr/>
            <p:nvPr/>
          </p:nvSpPr>
          <p:spPr>
            <a:xfrm>
              <a:off x="8138751" y="3530600"/>
              <a:ext cx="93324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0.02±0.02</a:t>
              </a:r>
              <a:endParaRPr lang="en-GB" sz="1200" dirty="0">
                <a:solidFill>
                  <a:srgbClr val="FF0000"/>
                </a:solidFill>
              </a:endParaRPr>
            </a:p>
          </p:txBody>
        </p:sp>
        <p:sp>
          <p:nvSpPr>
            <p:cNvPr id="41" name="Rectangle 40"/>
            <p:cNvSpPr/>
            <p:nvPr/>
          </p:nvSpPr>
          <p:spPr>
            <a:xfrm>
              <a:off x="7199783" y="4700488"/>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0.07±0.03</a:t>
              </a:r>
              <a:endParaRPr lang="en-GB" sz="1200" dirty="0">
                <a:solidFill>
                  <a:schemeClr val="tx1">
                    <a:lumMod val="50000"/>
                  </a:schemeClr>
                </a:solidFill>
              </a:endParaRPr>
            </a:p>
          </p:txBody>
        </p:sp>
        <p:sp>
          <p:nvSpPr>
            <p:cNvPr id="42" name="Rectangle 41"/>
            <p:cNvSpPr/>
            <p:nvPr/>
          </p:nvSpPr>
          <p:spPr>
            <a:xfrm>
              <a:off x="7343799" y="4906094"/>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0.04±0.001</a:t>
              </a:r>
              <a:endParaRPr lang="en-GB" sz="1200" dirty="0">
                <a:solidFill>
                  <a:srgbClr val="FF0000"/>
                </a:solidFill>
              </a:endParaRPr>
            </a:p>
          </p:txBody>
        </p:sp>
        <p:sp>
          <p:nvSpPr>
            <p:cNvPr id="43" name="Rectangle 42"/>
            <p:cNvSpPr/>
            <p:nvPr/>
          </p:nvSpPr>
          <p:spPr>
            <a:xfrm>
              <a:off x="7330666" y="5071020"/>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0.02±0.002</a:t>
              </a:r>
              <a:endParaRPr lang="en-GB" sz="1200" dirty="0">
                <a:solidFill>
                  <a:srgbClr val="FF0000"/>
                </a:solidFill>
              </a:endParaRPr>
            </a:p>
          </p:txBody>
        </p:sp>
        <p:sp>
          <p:nvSpPr>
            <p:cNvPr id="44" name="Rectangle 43"/>
            <p:cNvSpPr/>
            <p:nvPr/>
          </p:nvSpPr>
          <p:spPr>
            <a:xfrm>
              <a:off x="5399583" y="3068960"/>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0.025±0.01</a:t>
              </a:r>
              <a:endParaRPr lang="en-GB" sz="1200" dirty="0">
                <a:solidFill>
                  <a:schemeClr val="tx1">
                    <a:lumMod val="50000"/>
                  </a:schemeClr>
                </a:solidFill>
              </a:endParaRPr>
            </a:p>
          </p:txBody>
        </p:sp>
        <p:sp>
          <p:nvSpPr>
            <p:cNvPr id="45" name="Rectangle 44"/>
            <p:cNvSpPr/>
            <p:nvPr/>
          </p:nvSpPr>
          <p:spPr>
            <a:xfrm>
              <a:off x="8058235" y="2852936"/>
              <a:ext cx="1085764"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0.008±0.003</a:t>
              </a:r>
              <a:endParaRPr lang="en-GB" sz="1200" dirty="0">
                <a:solidFill>
                  <a:srgbClr val="FF0000"/>
                </a:solidFill>
              </a:endParaRPr>
            </a:p>
          </p:txBody>
        </p:sp>
        <p:sp>
          <p:nvSpPr>
            <p:cNvPr id="46" name="Rectangle 45"/>
            <p:cNvSpPr/>
            <p:nvPr/>
          </p:nvSpPr>
          <p:spPr>
            <a:xfrm>
              <a:off x="8058235" y="2996952"/>
              <a:ext cx="1085764"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0.025±0.003</a:t>
              </a:r>
              <a:endParaRPr lang="en-GB" sz="1200" dirty="0">
                <a:solidFill>
                  <a:srgbClr val="FF0000"/>
                </a:solidFill>
              </a:endParaRPr>
            </a:p>
          </p:txBody>
        </p:sp>
        <p:sp>
          <p:nvSpPr>
            <p:cNvPr id="47" name="Rectangle 46"/>
            <p:cNvSpPr/>
            <p:nvPr/>
          </p:nvSpPr>
          <p:spPr>
            <a:xfrm>
              <a:off x="5008277" y="4293096"/>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0.027±0.01</a:t>
              </a:r>
              <a:endParaRPr lang="en-GB" sz="1200" dirty="0">
                <a:solidFill>
                  <a:schemeClr val="tx1">
                    <a:lumMod val="50000"/>
                  </a:schemeClr>
                </a:solidFill>
              </a:endParaRPr>
            </a:p>
          </p:txBody>
        </p:sp>
        <p:sp>
          <p:nvSpPr>
            <p:cNvPr id="48" name="Rectangle 47"/>
            <p:cNvSpPr/>
            <p:nvPr/>
          </p:nvSpPr>
          <p:spPr>
            <a:xfrm>
              <a:off x="5268165" y="5165848"/>
              <a:ext cx="1085764"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0.024±0.003</a:t>
              </a:r>
              <a:endParaRPr lang="en-GB" sz="1200" dirty="0">
                <a:solidFill>
                  <a:srgbClr val="FF0000"/>
                </a:solidFill>
              </a:endParaRPr>
            </a:p>
          </p:txBody>
        </p:sp>
        <p:sp>
          <p:nvSpPr>
            <p:cNvPr id="49" name="Rectangle 48"/>
            <p:cNvSpPr/>
            <p:nvPr/>
          </p:nvSpPr>
          <p:spPr>
            <a:xfrm>
              <a:off x="5292215" y="5337298"/>
              <a:ext cx="1085764"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0.007±0.004</a:t>
              </a:r>
              <a:endParaRPr lang="en-GB" sz="1200" dirty="0">
                <a:solidFill>
                  <a:srgbClr val="FF0000"/>
                </a:solidFill>
              </a:endParaRPr>
            </a:p>
          </p:txBody>
        </p:sp>
        <p:sp>
          <p:nvSpPr>
            <p:cNvPr id="50" name="Rectangle 49"/>
            <p:cNvSpPr/>
            <p:nvPr/>
          </p:nvSpPr>
          <p:spPr>
            <a:xfrm>
              <a:off x="7574717" y="2348880"/>
              <a:ext cx="1059254" cy="177558"/>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-0.04±0.02</a:t>
              </a:r>
              <a:endParaRPr lang="en-GB" sz="1200" dirty="0">
                <a:solidFill>
                  <a:schemeClr val="tx1">
                    <a:lumMod val="50000"/>
                  </a:schemeClr>
                </a:solidFill>
              </a:endParaRPr>
            </a:p>
          </p:txBody>
        </p:sp>
        <p:sp>
          <p:nvSpPr>
            <p:cNvPr id="51" name="Rectangle 50"/>
            <p:cNvSpPr/>
            <p:nvPr/>
          </p:nvSpPr>
          <p:spPr>
            <a:xfrm>
              <a:off x="7079497" y="1505285"/>
              <a:ext cx="1059254" cy="177558"/>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0.00±0.004</a:t>
              </a:r>
              <a:endParaRPr lang="en-GB" sz="1200" dirty="0">
                <a:solidFill>
                  <a:schemeClr val="tx1">
                    <a:lumMod val="50000"/>
                  </a:schemeClr>
                </a:solidFill>
              </a:endParaRPr>
            </a:p>
          </p:txBody>
        </p:sp>
        <p:sp>
          <p:nvSpPr>
            <p:cNvPr id="52" name="Rectangle 51"/>
            <p:cNvSpPr/>
            <p:nvPr/>
          </p:nvSpPr>
          <p:spPr>
            <a:xfrm>
              <a:off x="8011075" y="1861583"/>
              <a:ext cx="1059254" cy="177558"/>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-0.16±0.06</a:t>
              </a:r>
              <a:endParaRPr lang="en-GB" sz="1200" dirty="0">
                <a:solidFill>
                  <a:schemeClr val="tx1">
                    <a:lumMod val="50000"/>
                  </a:schemeClr>
                </a:solidFill>
              </a:endParaRPr>
            </a:p>
          </p:txBody>
        </p:sp>
      </p:grpSp>
    </p:spTree>
    <p:extLst>
      <p:ext uri="{BB962C8B-B14F-4D97-AF65-F5344CB8AC3E}">
        <p14:creationId xmlns:p14="http://schemas.microsoft.com/office/powerpoint/2010/main" val="310582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M:\3D Systems\Photos\13.07.08 Good parts metrology Bluestone\IMG_00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265"/>
          <a:stretch/>
        </p:blipFill>
        <p:spPr bwMode="auto">
          <a:xfrm>
            <a:off x="0" y="4257389"/>
            <a:ext cx="3779912" cy="2600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3D Systems\Photos\13.06.13 Parts metrology Accura 25\IMG_92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14" b="7592"/>
          <a:stretch/>
        </p:blipFill>
        <p:spPr bwMode="auto">
          <a:xfrm>
            <a:off x="0" y="0"/>
            <a:ext cx="3781934" cy="21328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056"/>
            <a:ext cx="533400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55976" y="1412776"/>
            <a:ext cx="1080120" cy="3373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lumMod val="50000"/>
                  </a:schemeClr>
                </a:solidFill>
              </a:rPr>
              <a:t>-</a:t>
            </a:r>
            <a:r>
              <a:rPr lang="en-GB" sz="1200" dirty="0" smtClean="0">
                <a:solidFill>
                  <a:schemeClr val="tx1">
                    <a:lumMod val="50000"/>
                  </a:schemeClr>
                </a:solidFill>
              </a:rPr>
              <a:t>0.045±0.02</a:t>
            </a:r>
            <a:endParaRPr lang="en-GB" sz="1200" dirty="0">
              <a:solidFill>
                <a:schemeClr val="tx1">
                  <a:lumMod val="50000"/>
                </a:schemeClr>
              </a:solidFill>
            </a:endParaRPr>
          </a:p>
        </p:txBody>
      </p:sp>
      <p:sp>
        <p:nvSpPr>
          <p:cNvPr id="10" name="Rectangle 9"/>
          <p:cNvSpPr/>
          <p:nvPr/>
        </p:nvSpPr>
        <p:spPr>
          <a:xfrm>
            <a:off x="4355976" y="2371540"/>
            <a:ext cx="1080120" cy="337380"/>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-0.025±0.01</a:t>
            </a:r>
            <a:endParaRPr lang="en-GB" sz="1200" dirty="0">
              <a:solidFill>
                <a:schemeClr val="tx1">
                  <a:lumMod val="50000"/>
                </a:schemeClr>
              </a:solidFill>
            </a:endParaRPr>
          </a:p>
        </p:txBody>
      </p:sp>
      <p:sp>
        <p:nvSpPr>
          <p:cNvPr id="11" name="Rectangle 10"/>
          <p:cNvSpPr/>
          <p:nvPr/>
        </p:nvSpPr>
        <p:spPr>
          <a:xfrm>
            <a:off x="5554095" y="1412776"/>
            <a:ext cx="1250152" cy="3373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S 0.014±0.013</a:t>
            </a:r>
            <a:endParaRPr lang="en-GB" sz="1200" dirty="0">
              <a:solidFill>
                <a:srgbClr val="FF0000"/>
              </a:solidFill>
            </a:endParaRPr>
          </a:p>
        </p:txBody>
      </p:sp>
      <p:sp>
        <p:nvSpPr>
          <p:cNvPr id="12" name="Rectangle 11"/>
          <p:cNvSpPr/>
          <p:nvPr/>
        </p:nvSpPr>
        <p:spPr>
          <a:xfrm>
            <a:off x="5554094" y="2371540"/>
            <a:ext cx="1250153" cy="337380"/>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S 0.02±0.015</a:t>
            </a:r>
            <a:endParaRPr lang="en-GB" sz="1200" dirty="0">
              <a:solidFill>
                <a:srgbClr val="FF0000"/>
              </a:solidFill>
            </a:endParaRPr>
          </a:p>
        </p:txBody>
      </p:sp>
      <p:sp>
        <p:nvSpPr>
          <p:cNvPr id="13" name="Rectangle 12"/>
          <p:cNvSpPr/>
          <p:nvPr/>
        </p:nvSpPr>
        <p:spPr>
          <a:xfrm>
            <a:off x="6228184" y="4077072"/>
            <a:ext cx="2664296" cy="3373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planarity 0.01 to 0.08</a:t>
            </a:r>
            <a:endParaRPr lang="en-GB" sz="1200" dirty="0">
              <a:solidFill>
                <a:srgbClr val="FF0000"/>
              </a:solidFill>
            </a:endParaRPr>
          </a:p>
        </p:txBody>
      </p:sp>
      <p:sp>
        <p:nvSpPr>
          <p:cNvPr id="14" name="Rectangle 13"/>
          <p:cNvSpPr/>
          <p:nvPr/>
        </p:nvSpPr>
        <p:spPr>
          <a:xfrm>
            <a:off x="6228184" y="4553019"/>
            <a:ext cx="2664296" cy="337380"/>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planarity 0.01 to 0.04</a:t>
            </a:r>
            <a:endParaRPr lang="en-GB" sz="1200" dirty="0">
              <a:solidFill>
                <a:srgbClr val="FF0000"/>
              </a:solidFill>
            </a:endParaRPr>
          </a:p>
        </p:txBody>
      </p:sp>
      <p:sp>
        <p:nvSpPr>
          <p:cNvPr id="15" name="Rectangle 14"/>
          <p:cNvSpPr/>
          <p:nvPr/>
        </p:nvSpPr>
        <p:spPr>
          <a:xfrm>
            <a:off x="6228184" y="5279969"/>
            <a:ext cx="2664296" cy="3373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Orthogonal planes  0.01 to 0.05</a:t>
            </a:r>
            <a:endParaRPr lang="en-GB" sz="1200" dirty="0">
              <a:solidFill>
                <a:srgbClr val="FF0000"/>
              </a:solidFill>
            </a:endParaRPr>
          </a:p>
        </p:txBody>
      </p:sp>
      <p:sp>
        <p:nvSpPr>
          <p:cNvPr id="16" name="Rectangle 15"/>
          <p:cNvSpPr/>
          <p:nvPr/>
        </p:nvSpPr>
        <p:spPr>
          <a:xfrm>
            <a:off x="6228184" y="5755916"/>
            <a:ext cx="2664296" cy="337380"/>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rgbClr val="FF0000"/>
                </a:solidFill>
              </a:rPr>
              <a:t>Orthogonal planes</a:t>
            </a:r>
            <a:r>
              <a:rPr lang="en-GB" sz="1200" dirty="0" smtClean="0">
                <a:solidFill>
                  <a:srgbClr val="FF0000"/>
                </a:solidFill>
              </a:rPr>
              <a:t> 0.01 to 0.04</a:t>
            </a:r>
            <a:endParaRPr lang="en-GB" sz="1200" dirty="0">
              <a:solidFill>
                <a:srgbClr val="FF0000"/>
              </a:solidFill>
            </a:endParaRPr>
          </a:p>
        </p:txBody>
      </p:sp>
    </p:spTree>
    <p:extLst>
      <p:ext uri="{BB962C8B-B14F-4D97-AF65-F5344CB8AC3E}">
        <p14:creationId xmlns:p14="http://schemas.microsoft.com/office/powerpoint/2010/main" val="3497198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509587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M:\3D Systems\Photos\13.07.08 Good parts metrology Bluestone\IMG_00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14"/>
          <a:stretch/>
        </p:blipFill>
        <p:spPr bwMode="auto">
          <a:xfrm>
            <a:off x="6834350" y="5276704"/>
            <a:ext cx="2309649" cy="1581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3D Systems\Photos\13.06.13 Parts metrology Accura 25\IMG_92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14" b="7592"/>
          <a:stretch/>
        </p:blipFill>
        <p:spPr bwMode="auto">
          <a:xfrm>
            <a:off x="4039761" y="5273699"/>
            <a:ext cx="2794589" cy="15760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91880" y="1268760"/>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0.03±0.04</a:t>
            </a:r>
            <a:endParaRPr lang="en-GB" sz="1200" dirty="0">
              <a:solidFill>
                <a:schemeClr val="tx1">
                  <a:lumMod val="50000"/>
                </a:schemeClr>
              </a:solidFill>
            </a:endParaRPr>
          </a:p>
        </p:txBody>
      </p:sp>
      <p:sp>
        <p:nvSpPr>
          <p:cNvPr id="8" name="Rectangle 7"/>
          <p:cNvSpPr/>
          <p:nvPr/>
        </p:nvSpPr>
        <p:spPr>
          <a:xfrm>
            <a:off x="3491880" y="1916832"/>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-0.01±0.01</a:t>
            </a:r>
            <a:endParaRPr lang="en-GB" sz="1200" dirty="0">
              <a:solidFill>
                <a:schemeClr val="tx1">
                  <a:lumMod val="50000"/>
                </a:schemeClr>
              </a:solidFill>
            </a:endParaRPr>
          </a:p>
        </p:txBody>
      </p:sp>
      <p:sp>
        <p:nvSpPr>
          <p:cNvPr id="9" name="Rectangle 8"/>
          <p:cNvSpPr/>
          <p:nvPr/>
        </p:nvSpPr>
        <p:spPr>
          <a:xfrm>
            <a:off x="4932040" y="1268760"/>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0.04±0.05</a:t>
            </a:r>
            <a:endParaRPr lang="en-GB" sz="1200" dirty="0">
              <a:solidFill>
                <a:schemeClr val="tx1">
                  <a:lumMod val="50000"/>
                </a:schemeClr>
              </a:solidFill>
            </a:endParaRPr>
          </a:p>
        </p:txBody>
      </p:sp>
      <p:sp>
        <p:nvSpPr>
          <p:cNvPr id="10" name="Rectangle 9"/>
          <p:cNvSpPr/>
          <p:nvPr/>
        </p:nvSpPr>
        <p:spPr>
          <a:xfrm>
            <a:off x="4932040" y="1916832"/>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-0.04±0.02</a:t>
            </a:r>
            <a:endParaRPr lang="en-GB" sz="1200" dirty="0">
              <a:solidFill>
                <a:schemeClr val="tx1">
                  <a:lumMod val="50000"/>
                </a:schemeClr>
              </a:solidFill>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021" y="116632"/>
            <a:ext cx="31718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48" y="3570603"/>
            <a:ext cx="3996444" cy="328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834350" y="3033268"/>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0.1±0.06</a:t>
            </a:r>
            <a:endParaRPr lang="en-GB" sz="1200" dirty="0">
              <a:solidFill>
                <a:schemeClr val="tx1">
                  <a:lumMod val="50000"/>
                </a:schemeClr>
              </a:solidFill>
            </a:endParaRPr>
          </a:p>
        </p:txBody>
      </p:sp>
      <p:sp>
        <p:nvSpPr>
          <p:cNvPr id="14" name="Rectangle 13"/>
          <p:cNvSpPr/>
          <p:nvPr/>
        </p:nvSpPr>
        <p:spPr>
          <a:xfrm>
            <a:off x="6834350" y="3273710"/>
            <a:ext cx="108012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0.025±0.02</a:t>
            </a:r>
            <a:endParaRPr lang="en-GB" sz="1200" dirty="0">
              <a:solidFill>
                <a:schemeClr val="tx1">
                  <a:lumMod val="50000"/>
                </a:schemeClr>
              </a:solidFill>
            </a:endParaRPr>
          </a:p>
        </p:txBody>
      </p:sp>
      <p:sp>
        <p:nvSpPr>
          <p:cNvPr id="15" name="Rectangle 14"/>
          <p:cNvSpPr/>
          <p:nvPr/>
        </p:nvSpPr>
        <p:spPr>
          <a:xfrm>
            <a:off x="2123728" y="1925216"/>
            <a:ext cx="1296144" cy="135632"/>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smtClean="0">
                <a:solidFill>
                  <a:srgbClr val="FF0000"/>
                </a:solidFill>
              </a:rPr>
              <a:t>Symm</a:t>
            </a:r>
            <a:r>
              <a:rPr lang="en-GB" sz="1200" dirty="0" smtClean="0">
                <a:solidFill>
                  <a:srgbClr val="FF0000"/>
                </a:solidFill>
              </a:rPr>
              <a:t>. 0.2±0.01</a:t>
            </a:r>
            <a:endParaRPr lang="en-GB" sz="1200" dirty="0">
              <a:solidFill>
                <a:srgbClr val="FF0000"/>
              </a:solidFill>
            </a:endParaRPr>
          </a:p>
        </p:txBody>
      </p:sp>
      <p:sp>
        <p:nvSpPr>
          <p:cNvPr id="16" name="Rectangle 15"/>
          <p:cNvSpPr/>
          <p:nvPr/>
        </p:nvSpPr>
        <p:spPr>
          <a:xfrm>
            <a:off x="2031770" y="1277144"/>
            <a:ext cx="1388548" cy="1356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smtClean="0">
                <a:solidFill>
                  <a:srgbClr val="FF0000"/>
                </a:solidFill>
              </a:rPr>
              <a:t>Symm</a:t>
            </a:r>
            <a:r>
              <a:rPr lang="en-GB" sz="1200" dirty="0" smtClean="0">
                <a:solidFill>
                  <a:srgbClr val="FF0000"/>
                </a:solidFill>
              </a:rPr>
              <a:t>. 0.2±0.1</a:t>
            </a:r>
            <a:endParaRPr lang="en-GB" sz="1200" dirty="0">
              <a:solidFill>
                <a:srgbClr val="FF0000"/>
              </a:solidFill>
            </a:endParaRPr>
          </a:p>
        </p:txBody>
      </p:sp>
      <p:sp>
        <p:nvSpPr>
          <p:cNvPr id="17" name="Rectangle 16"/>
          <p:cNvSpPr/>
          <p:nvPr/>
        </p:nvSpPr>
        <p:spPr>
          <a:xfrm>
            <a:off x="6588224" y="3502787"/>
            <a:ext cx="1368152" cy="1356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smtClean="0">
                <a:solidFill>
                  <a:srgbClr val="FF0000"/>
                </a:solidFill>
              </a:rPr>
              <a:t>Symm</a:t>
            </a:r>
            <a:r>
              <a:rPr lang="en-GB" sz="1200" dirty="0" smtClean="0">
                <a:solidFill>
                  <a:srgbClr val="FF0000"/>
                </a:solidFill>
              </a:rPr>
              <a:t>. 0.2±0.1</a:t>
            </a:r>
            <a:endParaRPr lang="en-GB" sz="1200" dirty="0">
              <a:solidFill>
                <a:srgbClr val="FF0000"/>
              </a:solidFill>
            </a:endParaRPr>
          </a:p>
        </p:txBody>
      </p:sp>
      <p:sp>
        <p:nvSpPr>
          <p:cNvPr id="18" name="Rectangle 17"/>
          <p:cNvSpPr/>
          <p:nvPr/>
        </p:nvSpPr>
        <p:spPr>
          <a:xfrm>
            <a:off x="6588224" y="3789040"/>
            <a:ext cx="1400950" cy="144016"/>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smtClean="0">
                <a:solidFill>
                  <a:srgbClr val="FF0000"/>
                </a:solidFill>
              </a:rPr>
              <a:t>Symm</a:t>
            </a:r>
            <a:r>
              <a:rPr lang="en-GB" sz="1200" dirty="0" smtClean="0">
                <a:solidFill>
                  <a:srgbClr val="FF0000"/>
                </a:solidFill>
              </a:rPr>
              <a:t>. 0.21±0.01</a:t>
            </a:r>
            <a:endParaRPr lang="en-GB" sz="1200" dirty="0">
              <a:solidFill>
                <a:srgbClr val="FF0000"/>
              </a:solidFill>
            </a:endParaRPr>
          </a:p>
        </p:txBody>
      </p:sp>
      <p:sp>
        <p:nvSpPr>
          <p:cNvPr id="19" name="Rectangle 18"/>
          <p:cNvSpPr/>
          <p:nvPr/>
        </p:nvSpPr>
        <p:spPr>
          <a:xfrm>
            <a:off x="6228184" y="4293096"/>
            <a:ext cx="2664296" cy="3373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Orthogonal planes  0.01 to 0.09</a:t>
            </a:r>
            <a:endParaRPr lang="en-GB" sz="1200" dirty="0">
              <a:solidFill>
                <a:srgbClr val="FF0000"/>
              </a:solidFill>
            </a:endParaRPr>
          </a:p>
        </p:txBody>
      </p:sp>
      <p:sp>
        <p:nvSpPr>
          <p:cNvPr id="20" name="Rectangle 19"/>
          <p:cNvSpPr/>
          <p:nvPr/>
        </p:nvSpPr>
        <p:spPr>
          <a:xfrm>
            <a:off x="6228184" y="4769043"/>
            <a:ext cx="2664296" cy="337380"/>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rgbClr val="FF0000"/>
                </a:solidFill>
              </a:rPr>
              <a:t>Orthogonal planes</a:t>
            </a:r>
            <a:r>
              <a:rPr lang="en-GB" sz="1200" dirty="0" smtClean="0">
                <a:solidFill>
                  <a:srgbClr val="FF0000"/>
                </a:solidFill>
              </a:rPr>
              <a:t> 0.01 to 0.1</a:t>
            </a:r>
            <a:endParaRPr lang="en-GB" sz="1200" dirty="0">
              <a:solidFill>
                <a:srgbClr val="FF0000"/>
              </a:solidFill>
            </a:endParaRPr>
          </a:p>
        </p:txBody>
      </p:sp>
    </p:spTree>
    <p:extLst>
      <p:ext uri="{BB962C8B-B14F-4D97-AF65-F5344CB8AC3E}">
        <p14:creationId xmlns:p14="http://schemas.microsoft.com/office/powerpoint/2010/main" val="1097481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171" y="1484784"/>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2.8</a:t>
            </a:r>
            <a:endParaRPr lang="en-GB" sz="1200" dirty="0">
              <a:solidFill>
                <a:schemeClr val="tx1">
                  <a:lumMod val="50000"/>
                </a:schemeClr>
              </a:solidFill>
            </a:endParaRPr>
          </a:p>
        </p:txBody>
      </p:sp>
      <p:sp>
        <p:nvSpPr>
          <p:cNvPr id="6" name="Rectangle 5"/>
          <p:cNvSpPr/>
          <p:nvPr/>
        </p:nvSpPr>
        <p:spPr>
          <a:xfrm>
            <a:off x="848171" y="1700808"/>
            <a:ext cx="1080120"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0.7</a:t>
            </a:r>
            <a:endParaRPr lang="en-GB" sz="1200" dirty="0">
              <a:solidFill>
                <a:schemeClr val="tx1"/>
              </a:solidFill>
            </a:endParaRPr>
          </a:p>
        </p:txBody>
      </p:sp>
      <p:sp>
        <p:nvSpPr>
          <p:cNvPr id="7" name="Rectangle 6"/>
          <p:cNvSpPr/>
          <p:nvPr/>
        </p:nvSpPr>
        <p:spPr>
          <a:xfrm>
            <a:off x="296284" y="188640"/>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1.4</a:t>
            </a:r>
            <a:endParaRPr lang="en-GB" sz="1200" dirty="0">
              <a:solidFill>
                <a:schemeClr val="tx1">
                  <a:lumMod val="50000"/>
                </a:schemeClr>
              </a:solidFill>
            </a:endParaRPr>
          </a:p>
        </p:txBody>
      </p:sp>
      <p:sp>
        <p:nvSpPr>
          <p:cNvPr id="8" name="Rectangle 7"/>
          <p:cNvSpPr/>
          <p:nvPr/>
        </p:nvSpPr>
        <p:spPr>
          <a:xfrm>
            <a:off x="296284" y="353758"/>
            <a:ext cx="1080120"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0.7</a:t>
            </a:r>
            <a:endParaRPr lang="en-GB" sz="1200" dirty="0">
              <a:solidFill>
                <a:schemeClr val="tx1"/>
              </a:solidFill>
            </a:endParaRPr>
          </a:p>
        </p:txBody>
      </p:sp>
      <p:sp>
        <p:nvSpPr>
          <p:cNvPr id="9" name="Rectangle 8"/>
          <p:cNvSpPr/>
          <p:nvPr/>
        </p:nvSpPr>
        <p:spPr>
          <a:xfrm>
            <a:off x="3851920" y="44772"/>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0.14</a:t>
            </a:r>
            <a:endParaRPr lang="en-GB" sz="1200" dirty="0">
              <a:solidFill>
                <a:schemeClr val="tx1">
                  <a:lumMod val="50000"/>
                </a:schemeClr>
              </a:solidFill>
            </a:endParaRPr>
          </a:p>
        </p:txBody>
      </p:sp>
      <p:sp>
        <p:nvSpPr>
          <p:cNvPr id="10" name="Rectangle 9"/>
          <p:cNvSpPr/>
          <p:nvPr/>
        </p:nvSpPr>
        <p:spPr>
          <a:xfrm>
            <a:off x="3851920" y="245746"/>
            <a:ext cx="1080120"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0.08</a:t>
            </a:r>
            <a:endParaRPr lang="en-GB" sz="1200" dirty="0">
              <a:solidFill>
                <a:schemeClr val="tx1"/>
              </a:solidFill>
            </a:endParaRPr>
          </a:p>
        </p:txBody>
      </p:sp>
      <p:sp>
        <p:nvSpPr>
          <p:cNvPr id="11" name="Rectangle 10"/>
          <p:cNvSpPr/>
          <p:nvPr/>
        </p:nvSpPr>
        <p:spPr>
          <a:xfrm>
            <a:off x="3779912" y="1340768"/>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-0.01</a:t>
            </a:r>
            <a:endParaRPr lang="en-GB" sz="1200" dirty="0">
              <a:solidFill>
                <a:schemeClr val="tx1">
                  <a:lumMod val="50000"/>
                </a:schemeClr>
              </a:solidFill>
            </a:endParaRPr>
          </a:p>
        </p:txBody>
      </p:sp>
      <p:sp>
        <p:nvSpPr>
          <p:cNvPr id="12" name="Rectangle 11"/>
          <p:cNvSpPr/>
          <p:nvPr/>
        </p:nvSpPr>
        <p:spPr>
          <a:xfrm>
            <a:off x="3779912" y="1556792"/>
            <a:ext cx="1080120"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-0.03</a:t>
            </a:r>
            <a:endParaRPr lang="en-GB" sz="1200" dirty="0">
              <a:solidFill>
                <a:schemeClr val="tx1"/>
              </a:solidFill>
            </a:endParaRPr>
          </a:p>
        </p:txBody>
      </p:sp>
      <p:sp>
        <p:nvSpPr>
          <p:cNvPr id="13" name="Rectangle 12"/>
          <p:cNvSpPr/>
          <p:nvPr/>
        </p:nvSpPr>
        <p:spPr>
          <a:xfrm>
            <a:off x="4067944" y="3861048"/>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-0.1/+0.1</a:t>
            </a:r>
            <a:endParaRPr lang="en-GB" sz="1200" dirty="0">
              <a:solidFill>
                <a:srgbClr val="FF0000"/>
              </a:solidFill>
            </a:endParaRPr>
          </a:p>
        </p:txBody>
      </p:sp>
      <p:sp>
        <p:nvSpPr>
          <p:cNvPr id="14" name="Rectangle 13"/>
          <p:cNvSpPr/>
          <p:nvPr/>
        </p:nvSpPr>
        <p:spPr>
          <a:xfrm>
            <a:off x="4067944" y="4077072"/>
            <a:ext cx="1080120"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-0.03/0.03</a:t>
            </a:r>
            <a:endParaRPr lang="en-GB" sz="1200" dirty="0">
              <a:solidFill>
                <a:srgbClr val="FF0000"/>
              </a:solidFill>
            </a:endParaRPr>
          </a:p>
        </p:txBody>
      </p:sp>
      <p:sp>
        <p:nvSpPr>
          <p:cNvPr id="15" name="Rectangle 14"/>
          <p:cNvSpPr/>
          <p:nvPr/>
        </p:nvSpPr>
        <p:spPr>
          <a:xfrm>
            <a:off x="3779912" y="5805264"/>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-0.1/+0.05</a:t>
            </a:r>
            <a:endParaRPr lang="en-GB" sz="1200" dirty="0">
              <a:solidFill>
                <a:srgbClr val="FF0000"/>
              </a:solidFill>
            </a:endParaRPr>
          </a:p>
        </p:txBody>
      </p:sp>
      <p:sp>
        <p:nvSpPr>
          <p:cNvPr id="16" name="Rectangle 15"/>
          <p:cNvSpPr/>
          <p:nvPr/>
        </p:nvSpPr>
        <p:spPr>
          <a:xfrm>
            <a:off x="3779912" y="6021288"/>
            <a:ext cx="1080120"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-0.04/0.01</a:t>
            </a:r>
            <a:endParaRPr lang="en-GB" sz="1200" dirty="0">
              <a:solidFill>
                <a:srgbClr val="FF0000"/>
              </a:solidFill>
            </a:endParaRPr>
          </a:p>
        </p:txBody>
      </p:sp>
    </p:spTree>
    <p:extLst>
      <p:ext uri="{BB962C8B-B14F-4D97-AF65-F5344CB8AC3E}">
        <p14:creationId xmlns:p14="http://schemas.microsoft.com/office/powerpoint/2010/main" val="3834242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2840"/>
            <a:ext cx="9130290" cy="684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26265" y="584753"/>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lumMod val="50000"/>
                  </a:schemeClr>
                </a:solidFill>
              </a:rPr>
              <a:t>1</a:t>
            </a:r>
          </a:p>
        </p:txBody>
      </p:sp>
      <p:sp>
        <p:nvSpPr>
          <p:cNvPr id="12" name="Rectangle 11"/>
          <p:cNvSpPr/>
          <p:nvPr/>
        </p:nvSpPr>
        <p:spPr>
          <a:xfrm>
            <a:off x="5292080" y="3897052"/>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+0.1/+0.8</a:t>
            </a:r>
            <a:endParaRPr lang="en-GB" sz="1200" dirty="0">
              <a:solidFill>
                <a:srgbClr val="FF0000"/>
              </a:solidFill>
            </a:endParaRPr>
          </a:p>
        </p:txBody>
      </p:sp>
      <p:sp>
        <p:nvSpPr>
          <p:cNvPr id="13" name="Rectangle 12"/>
          <p:cNvSpPr/>
          <p:nvPr/>
        </p:nvSpPr>
        <p:spPr>
          <a:xfrm>
            <a:off x="3131840" y="1340768"/>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0.9</a:t>
            </a:r>
            <a:endParaRPr lang="en-GB" sz="1200" dirty="0">
              <a:solidFill>
                <a:schemeClr val="tx1">
                  <a:lumMod val="50000"/>
                </a:schemeClr>
              </a:solidFill>
            </a:endParaRPr>
          </a:p>
        </p:txBody>
      </p:sp>
      <p:sp>
        <p:nvSpPr>
          <p:cNvPr id="14" name="Rectangle 13"/>
          <p:cNvSpPr/>
          <p:nvPr/>
        </p:nvSpPr>
        <p:spPr>
          <a:xfrm>
            <a:off x="395536" y="2276872"/>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0.027º</a:t>
            </a:r>
            <a:endParaRPr lang="en-GB" sz="1200" dirty="0">
              <a:solidFill>
                <a:schemeClr val="tx1">
                  <a:lumMod val="50000"/>
                </a:schemeClr>
              </a:solidFill>
            </a:endParaRPr>
          </a:p>
        </p:txBody>
      </p:sp>
      <p:sp>
        <p:nvSpPr>
          <p:cNvPr id="15" name="Rectangle 14"/>
          <p:cNvSpPr/>
          <p:nvPr/>
        </p:nvSpPr>
        <p:spPr>
          <a:xfrm>
            <a:off x="3131840" y="2204864"/>
            <a:ext cx="1080120" cy="1440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lumMod val="50000"/>
                  </a:schemeClr>
                </a:solidFill>
              </a:rPr>
              <a:t>-0.71º</a:t>
            </a:r>
            <a:endParaRPr lang="en-GB" sz="1200" dirty="0">
              <a:solidFill>
                <a:schemeClr val="tx1">
                  <a:lumMod val="50000"/>
                </a:schemeClr>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869" y="4725144"/>
            <a:ext cx="2330421" cy="196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55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2840"/>
            <a:ext cx="9130290" cy="684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69" y="4261818"/>
            <a:ext cx="2006565" cy="255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87824" y="1659834"/>
            <a:ext cx="792088"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-0.04</a:t>
            </a:r>
            <a:endParaRPr lang="en-GB" sz="1200" dirty="0">
              <a:solidFill>
                <a:schemeClr val="tx1"/>
              </a:solidFill>
            </a:endParaRPr>
          </a:p>
        </p:txBody>
      </p:sp>
      <p:sp>
        <p:nvSpPr>
          <p:cNvPr id="7" name="Rectangle 6"/>
          <p:cNvSpPr/>
          <p:nvPr/>
        </p:nvSpPr>
        <p:spPr>
          <a:xfrm>
            <a:off x="827584" y="404664"/>
            <a:ext cx="792088"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-0.12</a:t>
            </a:r>
            <a:endParaRPr lang="en-GB" sz="1200" dirty="0">
              <a:solidFill>
                <a:schemeClr val="tx1"/>
              </a:solidFill>
            </a:endParaRPr>
          </a:p>
        </p:txBody>
      </p:sp>
      <p:sp>
        <p:nvSpPr>
          <p:cNvPr id="8" name="Rectangle 7"/>
          <p:cNvSpPr/>
          <p:nvPr/>
        </p:nvSpPr>
        <p:spPr>
          <a:xfrm>
            <a:off x="1691680" y="2492896"/>
            <a:ext cx="792088"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0.039º</a:t>
            </a:r>
            <a:endParaRPr lang="en-GB" sz="1200" dirty="0">
              <a:solidFill>
                <a:schemeClr val="tx1"/>
              </a:solidFill>
            </a:endParaRPr>
          </a:p>
        </p:txBody>
      </p:sp>
      <p:sp>
        <p:nvSpPr>
          <p:cNvPr id="9" name="Rectangle 8"/>
          <p:cNvSpPr/>
          <p:nvPr/>
        </p:nvSpPr>
        <p:spPr>
          <a:xfrm>
            <a:off x="3131840" y="2132856"/>
            <a:ext cx="792088"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chemeClr val="tx1"/>
                </a:solidFill>
              </a:rPr>
              <a:t>0.032º</a:t>
            </a:r>
            <a:endParaRPr lang="en-GB" sz="1200" dirty="0">
              <a:solidFill>
                <a:schemeClr val="tx1"/>
              </a:solidFill>
            </a:endParaRPr>
          </a:p>
        </p:txBody>
      </p:sp>
      <p:sp>
        <p:nvSpPr>
          <p:cNvPr id="10" name="Rectangle 9"/>
          <p:cNvSpPr/>
          <p:nvPr/>
        </p:nvSpPr>
        <p:spPr>
          <a:xfrm>
            <a:off x="5292080" y="3861048"/>
            <a:ext cx="1224136" cy="216024"/>
          </a:xfrm>
          <a:prstGeom prst="rect">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solidFill>
                  <a:srgbClr val="FF0000"/>
                </a:solidFill>
              </a:rPr>
              <a:t>+0.04/+0.26</a:t>
            </a:r>
            <a:endParaRPr lang="en-GB" sz="1200" dirty="0">
              <a:solidFill>
                <a:srgbClr val="FF0000"/>
              </a:solidFill>
            </a:endParaRPr>
          </a:p>
        </p:txBody>
      </p:sp>
    </p:spTree>
    <p:extLst>
      <p:ext uri="{BB962C8B-B14F-4D97-AF65-F5344CB8AC3E}">
        <p14:creationId xmlns:p14="http://schemas.microsoft.com/office/powerpoint/2010/main" val="106780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3412"/>
            <a:ext cx="6336705" cy="1170523"/>
          </a:xfrm>
        </p:spPr>
        <p:txBody>
          <a:bodyPr>
            <a:normAutofit fontScale="90000"/>
          </a:bodyPr>
          <a:lstStyle/>
          <a:p>
            <a:r>
              <a:rPr lang="en-GB" dirty="0" smtClean="0"/>
              <a:t>Study of influence environmental vibration</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3" y="3412"/>
            <a:ext cx="2843808" cy="242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 y="1214029"/>
            <a:ext cx="6300193" cy="12106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Piece built progressively switching on sources of vibrations (vacuum pumps and smoke extraction system) and then switching them off progressively </a:t>
            </a:r>
            <a:endParaRPr lang="en-GB"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447925"/>
            <a:ext cx="9163050" cy="148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057"/>
            <a:ext cx="1911245"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245" y="4213051"/>
            <a:ext cx="2143125"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375" y="4149080"/>
            <a:ext cx="240982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3" y="4179787"/>
            <a:ext cx="196215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64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0" y="0"/>
            <a:ext cx="8226854" cy="940443"/>
          </a:xfrm>
        </p:spPr>
        <p:txBody>
          <a:bodyPr/>
          <a:lstStyle/>
          <a:p>
            <a:r>
              <a:rPr lang="en-GB" dirty="0" smtClean="0"/>
              <a:t>Summary</a:t>
            </a:r>
            <a:endParaRPr lang="en-GB" dirty="0"/>
          </a:p>
        </p:txBody>
      </p:sp>
      <p:sp>
        <p:nvSpPr>
          <p:cNvPr id="3" name="Content Placeholder 2"/>
          <p:cNvSpPr>
            <a:spLocks noGrp="1"/>
          </p:cNvSpPr>
          <p:nvPr>
            <p:ph idx="1"/>
          </p:nvPr>
        </p:nvSpPr>
        <p:spPr>
          <a:xfrm>
            <a:off x="-36512" y="836712"/>
            <a:ext cx="9180512" cy="6021288"/>
          </a:xfrm>
        </p:spPr>
        <p:txBody>
          <a:bodyPr>
            <a:normAutofit/>
          </a:bodyPr>
          <a:lstStyle/>
          <a:p>
            <a:r>
              <a:rPr lang="en-GB" dirty="0" smtClean="0"/>
              <a:t>The machine target</a:t>
            </a:r>
          </a:p>
          <a:p>
            <a:r>
              <a:rPr lang="en-GB" dirty="0" smtClean="0"/>
              <a:t>The technology</a:t>
            </a:r>
          </a:p>
          <a:p>
            <a:r>
              <a:rPr lang="en-GB" dirty="0" smtClean="0"/>
              <a:t>The materials</a:t>
            </a:r>
          </a:p>
          <a:p>
            <a:pPr lvl="1"/>
            <a:r>
              <a:rPr lang="en-GB" dirty="0" smtClean="0"/>
              <a:t>Offer</a:t>
            </a:r>
          </a:p>
          <a:p>
            <a:pPr lvl="1"/>
            <a:r>
              <a:rPr lang="en-GB" dirty="0" smtClean="0"/>
              <a:t>Properties</a:t>
            </a:r>
          </a:p>
          <a:p>
            <a:pPr lvl="2"/>
            <a:r>
              <a:rPr lang="en-GB" dirty="0" smtClean="0"/>
              <a:t>Mechanical RT and 77K</a:t>
            </a:r>
          </a:p>
          <a:p>
            <a:pPr lvl="2"/>
            <a:r>
              <a:rPr lang="en-GB" dirty="0" smtClean="0"/>
              <a:t>vs</a:t>
            </a:r>
            <a:r>
              <a:rPr lang="en-GB" dirty="0"/>
              <a:t>.</a:t>
            </a:r>
            <a:r>
              <a:rPr lang="en-GB" dirty="0" smtClean="0"/>
              <a:t> temperature</a:t>
            </a:r>
          </a:p>
          <a:p>
            <a:pPr lvl="2"/>
            <a:r>
              <a:rPr lang="en-GB" dirty="0" smtClean="0"/>
              <a:t>Electrical properties</a:t>
            </a:r>
          </a:p>
          <a:p>
            <a:r>
              <a:rPr lang="en-GB" dirty="0" smtClean="0"/>
              <a:t>Properties after irradiation</a:t>
            </a:r>
          </a:p>
          <a:p>
            <a:r>
              <a:rPr lang="en-GB" dirty="0" smtClean="0"/>
              <a:t>Dimensional capabilities</a:t>
            </a:r>
          </a:p>
          <a:p>
            <a:r>
              <a:rPr lang="en-GB" dirty="0" smtClean="0"/>
              <a:t>Example of pieces</a:t>
            </a:r>
          </a:p>
          <a:p>
            <a:endParaRPr lang="en-GB" dirty="0" smtClean="0"/>
          </a:p>
          <a:p>
            <a:endParaRPr lang="en-GB" dirty="0" smtClean="0"/>
          </a:p>
          <a:p>
            <a:pPr lvl="2"/>
            <a:endParaRPr lang="en-GB" dirty="0" smtClean="0"/>
          </a:p>
          <a:p>
            <a:pPr lvl="2"/>
            <a:endParaRPr lang="en-GB" dirty="0" smtClean="0"/>
          </a:p>
        </p:txBody>
      </p:sp>
    </p:spTree>
    <p:extLst>
      <p:ext uri="{BB962C8B-B14F-4D97-AF65-F5344CB8AC3E}">
        <p14:creationId xmlns:p14="http://schemas.microsoft.com/office/powerpoint/2010/main" val="4066918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Observations </a:t>
            </a:r>
            <a:endParaRPr lang="en-GB" dirty="0"/>
          </a:p>
        </p:txBody>
      </p:sp>
      <p:sp>
        <p:nvSpPr>
          <p:cNvPr id="3" name="Content Placeholder 2"/>
          <p:cNvSpPr>
            <a:spLocks noGrp="1"/>
          </p:cNvSpPr>
          <p:nvPr>
            <p:ph idx="1"/>
          </p:nvPr>
        </p:nvSpPr>
        <p:spPr>
          <a:xfrm>
            <a:off x="0" y="908720"/>
            <a:ext cx="9144000" cy="4119618"/>
          </a:xfrm>
        </p:spPr>
        <p:txBody>
          <a:bodyPr/>
          <a:lstStyle/>
          <a:p>
            <a:r>
              <a:rPr lang="en-GB" dirty="0" smtClean="0"/>
              <a:t>Dimensional precision depends on the resin used. </a:t>
            </a:r>
            <a:r>
              <a:rPr lang="en-GB" dirty="0" err="1" smtClean="0"/>
              <a:t>Accura</a:t>
            </a:r>
            <a:r>
              <a:rPr lang="en-GB" dirty="0" smtClean="0"/>
              <a:t> bluestone allow achieving precision errors 1/3-&gt;1/4 of the </a:t>
            </a:r>
            <a:r>
              <a:rPr lang="en-GB" dirty="0" err="1" smtClean="0"/>
              <a:t>Accura</a:t>
            </a:r>
            <a:r>
              <a:rPr lang="en-GB" dirty="0" smtClean="0"/>
              <a:t> 25</a:t>
            </a:r>
          </a:p>
          <a:p>
            <a:r>
              <a:rPr lang="en-GB" dirty="0" smtClean="0"/>
              <a:t>The shape errors depends on the machine and software capability</a:t>
            </a:r>
          </a:p>
          <a:p>
            <a:r>
              <a:rPr lang="en-GB" dirty="0" smtClean="0"/>
              <a:t>Typical errors are (on dimensions of 30 mm)</a:t>
            </a:r>
          </a:p>
          <a:p>
            <a:pPr lvl="1"/>
            <a:r>
              <a:rPr lang="en-GB" dirty="0" err="1" smtClean="0"/>
              <a:t>Accura</a:t>
            </a:r>
            <a:r>
              <a:rPr lang="en-GB" dirty="0" smtClean="0"/>
              <a:t> 25: 0.15-&gt;0.2 mm</a:t>
            </a:r>
          </a:p>
          <a:p>
            <a:pPr lvl="1"/>
            <a:r>
              <a:rPr lang="en-GB" dirty="0" err="1" smtClean="0"/>
              <a:t>Accura</a:t>
            </a:r>
            <a:r>
              <a:rPr lang="en-GB" dirty="0" smtClean="0"/>
              <a:t> Bluestone: 0.02-&gt;0.04 mm</a:t>
            </a:r>
          </a:p>
          <a:p>
            <a:pPr lvl="1"/>
            <a:endParaRPr lang="en-GB" dirty="0" smtClean="0"/>
          </a:p>
          <a:p>
            <a:pPr lvl="1"/>
            <a:endParaRPr lang="en-GB" dirty="0"/>
          </a:p>
        </p:txBody>
      </p:sp>
      <p:sp>
        <p:nvSpPr>
          <p:cNvPr id="4" name="Rectangle 3"/>
          <p:cNvSpPr/>
          <p:nvPr/>
        </p:nvSpPr>
        <p:spPr>
          <a:xfrm>
            <a:off x="467544" y="5301208"/>
            <a:ext cx="8424936" cy="14847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Today we think that we can do better:</a:t>
            </a:r>
          </a:p>
          <a:p>
            <a:pPr algn="ctr"/>
            <a:r>
              <a:rPr lang="en-GB" dirty="0" smtClean="0"/>
              <a:t>Measured pieces </a:t>
            </a:r>
            <a:r>
              <a:rPr lang="en-GB" dirty="0"/>
              <a:t>w</a:t>
            </a:r>
            <a:r>
              <a:rPr lang="en-GB" dirty="0" smtClean="0"/>
              <a:t>ere produced before the last intervention on the machine that fixed an hidden problem in the mirror system and CERN got in beta test an improved precision setting for the ACCURA 48 HTR</a:t>
            </a:r>
            <a:endParaRPr lang="en-GB" dirty="0"/>
          </a:p>
        </p:txBody>
      </p:sp>
    </p:spTree>
    <p:extLst>
      <p:ext uri="{BB962C8B-B14F-4D97-AF65-F5344CB8AC3E}">
        <p14:creationId xmlns:p14="http://schemas.microsoft.com/office/powerpoint/2010/main" val="392421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636"/>
            <a:ext cx="8226854" cy="940443"/>
          </a:xfrm>
        </p:spPr>
        <p:txBody>
          <a:bodyPr/>
          <a:lstStyle/>
          <a:p>
            <a:r>
              <a:rPr lang="en-GB" dirty="0" smtClean="0"/>
              <a:t>Summary </a:t>
            </a:r>
            <a:endParaRPr lang="en-GB" dirty="0"/>
          </a:p>
        </p:txBody>
      </p:sp>
      <p:sp>
        <p:nvSpPr>
          <p:cNvPr id="5" name="Down Arrow 4"/>
          <p:cNvSpPr/>
          <p:nvPr/>
        </p:nvSpPr>
        <p:spPr>
          <a:xfrm rot="10800000">
            <a:off x="108374" y="836712"/>
            <a:ext cx="863225" cy="5112568"/>
          </a:xfrm>
          <a:prstGeom prst="downArrow">
            <a:avLst/>
          </a:prstGeom>
          <a:gradFill flip="none" rotWithShape="1">
            <a:gsLst>
              <a:gs pos="0">
                <a:srgbClr val="008000"/>
              </a:gs>
              <a:gs pos="33000">
                <a:schemeClr val="accent1">
                  <a:tint val="96000"/>
                  <a:shade val="80000"/>
                  <a:satMod val="105000"/>
                </a:schemeClr>
              </a:gs>
              <a:gs pos="48000">
                <a:schemeClr val="accent1">
                  <a:tint val="96000"/>
                  <a:shade val="59000"/>
                  <a:satMod val="120000"/>
                </a:schemeClr>
              </a:gs>
              <a:gs pos="69000">
                <a:schemeClr val="accent1">
                  <a:shade val="56000"/>
                  <a:satMod val="145000"/>
                </a:schemeClr>
              </a:gs>
              <a:gs pos="80000">
                <a:schemeClr val="accent1">
                  <a:shade val="63000"/>
                  <a:satMod val="160000"/>
                </a:schemeClr>
              </a:gs>
              <a:gs pos="100000">
                <a:srgbClr val="FF0000"/>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362558" y="1102241"/>
            <a:ext cx="321010" cy="477054"/>
          </a:xfrm>
          <a:prstGeom prst="rect">
            <a:avLst/>
          </a:prstGeom>
          <a:noFill/>
        </p:spPr>
        <p:txBody>
          <a:bodyPr wrap="square" rtlCol="0">
            <a:spAutoFit/>
          </a:bodyPr>
          <a:lstStyle/>
          <a:p>
            <a:r>
              <a:rPr lang="en-GB" sz="2500" b="1" dirty="0" smtClean="0"/>
              <a:t>+</a:t>
            </a:r>
            <a:endParaRPr lang="en-GB" sz="2500" b="1" dirty="0"/>
          </a:p>
        </p:txBody>
      </p:sp>
      <p:sp>
        <p:nvSpPr>
          <p:cNvPr id="7" name="TextBox 6"/>
          <p:cNvSpPr txBox="1"/>
          <p:nvPr/>
        </p:nvSpPr>
        <p:spPr>
          <a:xfrm>
            <a:off x="391500" y="5242791"/>
            <a:ext cx="292068" cy="477054"/>
          </a:xfrm>
          <a:prstGeom prst="rect">
            <a:avLst/>
          </a:prstGeom>
          <a:noFill/>
        </p:spPr>
        <p:txBody>
          <a:bodyPr wrap="none" rtlCol="0">
            <a:spAutoFit/>
          </a:bodyPr>
          <a:lstStyle/>
          <a:p>
            <a:r>
              <a:rPr lang="en-GB" sz="2500" b="1" dirty="0"/>
              <a:t>-</a:t>
            </a:r>
          </a:p>
        </p:txBody>
      </p:sp>
      <p:graphicFrame>
        <p:nvGraphicFramePr>
          <p:cNvPr id="8" name="Table 7"/>
          <p:cNvGraphicFramePr>
            <a:graphicFrameLocks noGrp="1"/>
          </p:cNvGraphicFramePr>
          <p:nvPr>
            <p:extLst>
              <p:ext uri="{D42A27DB-BD31-4B8C-83A1-F6EECF244321}">
                <p14:modId xmlns:p14="http://schemas.microsoft.com/office/powerpoint/2010/main" val="1221202448"/>
              </p:ext>
            </p:extLst>
          </p:nvPr>
        </p:nvGraphicFramePr>
        <p:xfrm>
          <a:off x="748573" y="1268760"/>
          <a:ext cx="8391658" cy="4328097"/>
        </p:xfrm>
        <a:graphic>
          <a:graphicData uri="http://schemas.openxmlformats.org/drawingml/2006/table">
            <a:tbl>
              <a:tblPr firstRow="1" bandRow="1">
                <a:tableStyleId>{5C22544A-7EE6-4342-B048-85BDC9FD1C3A}</a:tableStyleId>
              </a:tblPr>
              <a:tblGrid>
                <a:gridCol w="799091"/>
                <a:gridCol w="792088"/>
                <a:gridCol w="792088"/>
                <a:gridCol w="851814"/>
                <a:gridCol w="948386"/>
                <a:gridCol w="792088"/>
                <a:gridCol w="792088"/>
                <a:gridCol w="792088"/>
                <a:gridCol w="792088"/>
                <a:gridCol w="1039839"/>
              </a:tblGrid>
              <a:tr h="1690115">
                <a:tc>
                  <a:txBody>
                    <a:bodyPr/>
                    <a:lstStyle/>
                    <a:p>
                      <a:pPr algn="ctr"/>
                      <a:r>
                        <a:rPr lang="en-GB" sz="1200" b="1" dirty="0" smtClean="0">
                          <a:solidFill>
                            <a:schemeClr val="tx1"/>
                          </a:solidFill>
                        </a:rPr>
                        <a:t>Work.</a:t>
                      </a:r>
                    </a:p>
                    <a:p>
                      <a:pPr algn="ctr"/>
                      <a:r>
                        <a:rPr lang="en-GB" sz="1200" b="1" baseline="0" dirty="0" smtClean="0">
                          <a:solidFill>
                            <a:schemeClr val="tx1"/>
                          </a:solidFill>
                        </a:rPr>
                        <a:t>temp.</a:t>
                      </a:r>
                      <a:endParaRPr lang="en-GB" sz="1200" b="1" dirty="0">
                        <a:solidFill>
                          <a:schemeClr val="tx1"/>
                        </a:solidFill>
                      </a:endParaRPr>
                    </a:p>
                  </a:txBody>
                  <a:tcPr/>
                </a:tc>
                <a:tc>
                  <a:txBody>
                    <a:bodyPr/>
                    <a:lstStyle/>
                    <a:p>
                      <a:pPr algn="ctr"/>
                      <a:r>
                        <a:rPr lang="en-GB" sz="1200" b="1" dirty="0" smtClean="0">
                          <a:solidFill>
                            <a:schemeClr val="tx1"/>
                          </a:solidFill>
                        </a:rPr>
                        <a:t>Reduce thermal contr.</a:t>
                      </a:r>
                      <a:endParaRPr lang="en-GB" sz="1200" b="1" dirty="0">
                        <a:solidFill>
                          <a:schemeClr val="tx1"/>
                        </a:solidFill>
                      </a:endParaRPr>
                    </a:p>
                  </a:txBody>
                  <a:tcPr/>
                </a:tc>
                <a:tc>
                  <a:txBody>
                    <a:bodyPr/>
                    <a:lstStyle/>
                    <a:p>
                      <a:pPr algn="ctr"/>
                      <a:r>
                        <a:rPr lang="en-GB" sz="1200" b="1" dirty="0" smtClean="0">
                          <a:solidFill>
                            <a:schemeClr val="tx1"/>
                          </a:solidFill>
                        </a:rPr>
                        <a:t>Stiff.</a:t>
                      </a:r>
                      <a:endParaRPr lang="en-GB" sz="1200" b="1" dirty="0">
                        <a:solidFill>
                          <a:schemeClr val="tx1"/>
                        </a:solidFill>
                      </a:endParaRPr>
                    </a:p>
                  </a:txBody>
                  <a:tcPr/>
                </a:tc>
                <a:tc>
                  <a:txBody>
                    <a:bodyPr/>
                    <a:lstStyle/>
                    <a:p>
                      <a:pPr algn="ctr"/>
                      <a:r>
                        <a:rPr lang="en-GB" sz="1200" b="1" dirty="0" smtClean="0">
                          <a:solidFill>
                            <a:schemeClr val="tx1"/>
                          </a:solidFill>
                        </a:rPr>
                        <a:t>Rupture at imposed strain</a:t>
                      </a:r>
                      <a:endParaRPr lang="en-GB" sz="1200" b="1" dirty="0">
                        <a:solidFill>
                          <a:schemeClr val="tx1"/>
                        </a:solidFill>
                      </a:endParaRPr>
                    </a:p>
                  </a:txBody>
                  <a:tcPr/>
                </a:tc>
                <a:tc>
                  <a:txBody>
                    <a:bodyPr/>
                    <a:lstStyle/>
                    <a:p>
                      <a:pPr algn="ctr"/>
                      <a:r>
                        <a:rPr lang="en-GB" sz="1200" b="1" dirty="0" smtClean="0">
                          <a:solidFill>
                            <a:schemeClr val="tx1"/>
                          </a:solidFill>
                        </a:rPr>
                        <a:t>Rupture at</a:t>
                      </a:r>
                      <a:r>
                        <a:rPr lang="en-GB" sz="1200" b="1" baseline="0" dirty="0" smtClean="0">
                          <a:solidFill>
                            <a:schemeClr val="tx1"/>
                          </a:solidFill>
                        </a:rPr>
                        <a:t> imposed stress</a:t>
                      </a:r>
                      <a:endParaRPr lang="en-GB" sz="1200" b="1" dirty="0">
                        <a:solidFill>
                          <a:schemeClr val="tx1"/>
                        </a:solidFill>
                      </a:endParaRPr>
                    </a:p>
                  </a:txBody>
                  <a:tcPr/>
                </a:tc>
                <a:tc>
                  <a:txBody>
                    <a:bodyPr/>
                    <a:lstStyle/>
                    <a:p>
                      <a:pPr algn="ctr"/>
                      <a:r>
                        <a:rPr lang="en-GB" sz="1200" b="1" dirty="0" err="1" smtClean="0">
                          <a:solidFill>
                            <a:schemeClr val="tx1"/>
                          </a:solidFill>
                        </a:rPr>
                        <a:t>Cryo</a:t>
                      </a:r>
                      <a:endParaRPr lang="en-GB" sz="1200" b="1" dirty="0" smtClean="0">
                        <a:solidFill>
                          <a:schemeClr val="tx1"/>
                        </a:solidFill>
                      </a:endParaRPr>
                    </a:p>
                    <a:p>
                      <a:pPr algn="ctr"/>
                      <a:r>
                        <a:rPr lang="en-GB" sz="1200" b="1" dirty="0" smtClean="0">
                          <a:solidFill>
                            <a:schemeClr val="tx1"/>
                          </a:solidFill>
                        </a:rPr>
                        <a:t>mech. use</a:t>
                      </a:r>
                      <a:endParaRPr lang="en-GB" sz="1200" b="1" dirty="0">
                        <a:solidFill>
                          <a:schemeClr val="tx1"/>
                        </a:solidFill>
                      </a:endParaRPr>
                    </a:p>
                  </a:txBody>
                  <a:tcPr/>
                </a:tc>
                <a:tc>
                  <a:txBody>
                    <a:bodyPr/>
                    <a:lstStyle/>
                    <a:p>
                      <a:pPr algn="ctr"/>
                      <a:r>
                        <a:rPr lang="en-GB" sz="1200" b="1" dirty="0" smtClean="0">
                          <a:solidFill>
                            <a:schemeClr val="tx1"/>
                          </a:solidFill>
                        </a:rPr>
                        <a:t>Rad.</a:t>
                      </a:r>
                      <a:r>
                        <a:rPr lang="en-GB" sz="1200" b="1" baseline="0" dirty="0" smtClean="0">
                          <a:solidFill>
                            <a:schemeClr val="tx1"/>
                          </a:solidFill>
                        </a:rPr>
                        <a:t> Res.</a:t>
                      </a:r>
                      <a:endParaRPr lang="en-GB" sz="1200" b="1" dirty="0">
                        <a:solidFill>
                          <a:schemeClr val="tx1"/>
                        </a:solidFill>
                      </a:endParaRPr>
                    </a:p>
                  </a:txBody>
                  <a:tcPr/>
                </a:tc>
                <a:tc>
                  <a:txBody>
                    <a:bodyPr/>
                    <a:lstStyle/>
                    <a:p>
                      <a:pPr algn="ctr"/>
                      <a:r>
                        <a:rPr lang="en-GB" sz="1200" b="1" dirty="0" smtClean="0">
                          <a:solidFill>
                            <a:schemeClr val="tx1"/>
                          </a:solidFill>
                        </a:rPr>
                        <a:t>Prec.</a:t>
                      </a:r>
                    </a:p>
                    <a:p>
                      <a:pPr algn="ctr"/>
                      <a:r>
                        <a:rPr lang="en-GB" sz="1000" b="1" dirty="0" smtClean="0">
                          <a:solidFill>
                            <a:schemeClr val="tx1"/>
                          </a:solidFill>
                        </a:rPr>
                        <a:t>(in</a:t>
                      </a:r>
                      <a:r>
                        <a:rPr lang="en-GB" sz="1000" b="1" baseline="0" dirty="0" smtClean="0">
                          <a:solidFill>
                            <a:schemeClr val="tx1"/>
                          </a:solidFill>
                        </a:rPr>
                        <a:t> </a:t>
                      </a:r>
                      <a:r>
                        <a:rPr lang="en-GB" sz="1000" b="1" dirty="0" smtClean="0">
                          <a:solidFill>
                            <a:schemeClr val="tx1"/>
                          </a:solidFill>
                        </a:rPr>
                        <a:t>exact mode)</a:t>
                      </a:r>
                      <a:endParaRPr lang="en-GB" sz="1000" b="1" dirty="0">
                        <a:solidFill>
                          <a:schemeClr val="tx1"/>
                        </a:solidFill>
                      </a:endParaRPr>
                    </a:p>
                  </a:txBody>
                  <a:tcPr/>
                </a:tc>
                <a:tc>
                  <a:txBody>
                    <a:bodyPr/>
                    <a:lstStyle/>
                    <a:p>
                      <a:pPr algn="ctr"/>
                      <a:r>
                        <a:rPr lang="en-GB" sz="1200" b="1" dirty="0" smtClean="0">
                          <a:solidFill>
                            <a:schemeClr val="tx1"/>
                          </a:solidFill>
                        </a:rPr>
                        <a:t>Snap fit ass.</a:t>
                      </a:r>
                      <a:endParaRPr lang="en-GB" sz="1200" b="1" dirty="0">
                        <a:solidFill>
                          <a:schemeClr val="tx1"/>
                        </a:solidFill>
                      </a:endParaRPr>
                    </a:p>
                  </a:txBody>
                  <a:tcPr/>
                </a:tc>
                <a:tc>
                  <a:txBody>
                    <a:bodyPr/>
                    <a:lstStyle/>
                    <a:p>
                      <a:pPr algn="ctr"/>
                      <a:r>
                        <a:rPr lang="en-GB" sz="1200" b="1" dirty="0" smtClean="0">
                          <a:solidFill>
                            <a:schemeClr val="tx1"/>
                          </a:solidFill>
                        </a:rPr>
                        <a:t>Cost red.</a:t>
                      </a:r>
                      <a:endParaRPr lang="en-GB" sz="1200" b="1" dirty="0">
                        <a:solidFill>
                          <a:schemeClr val="tx1"/>
                        </a:solidFill>
                      </a:endParaRPr>
                    </a:p>
                  </a:txBody>
                  <a:tcPr/>
                </a:tc>
              </a:tr>
              <a:tr h="830165">
                <a:tc>
                  <a:txBody>
                    <a:bodyPr/>
                    <a:lstStyle/>
                    <a:p>
                      <a:pPr algn="ctr"/>
                      <a:r>
                        <a:rPr lang="en-GB" sz="1400" b="1" i="0" dirty="0" smtClean="0">
                          <a:solidFill>
                            <a:srgbClr val="002060"/>
                          </a:solidFill>
                        </a:rPr>
                        <a:t>BS</a:t>
                      </a:r>
                      <a:endParaRPr lang="en-GB" sz="1400" b="1" i="0" dirty="0">
                        <a:solidFill>
                          <a:srgbClr val="002060"/>
                        </a:solidFill>
                      </a:endParaRPr>
                    </a:p>
                  </a:txBody>
                  <a:tcPr anchor="c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baseline="0" dirty="0" smtClean="0">
                          <a:solidFill>
                            <a:srgbClr val="002060"/>
                          </a:solidFill>
                        </a:rPr>
                        <a:t>25</a:t>
                      </a:r>
                      <a:endParaRPr lang="en-GB" sz="1400" b="1" i="0" dirty="0" smtClean="0">
                        <a:solidFill>
                          <a:srgbClr val="002060"/>
                        </a:solidFill>
                      </a:endParaRPr>
                    </a:p>
                  </a:txBody>
                  <a:tcPr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48</a:t>
                      </a:r>
                      <a:r>
                        <a:rPr lang="en-GB" sz="1400" b="1" i="0" baseline="0" dirty="0" smtClean="0">
                          <a:solidFill>
                            <a:srgbClr val="002060"/>
                          </a:solidFill>
                        </a:rPr>
                        <a:t>HTR</a:t>
                      </a:r>
                      <a:endParaRPr lang="en-GB" sz="1400" b="1" i="0" dirty="0" smtClean="0">
                        <a:solidFill>
                          <a:srgbClr val="002060"/>
                        </a:solidFill>
                      </a:endParaRP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48</a:t>
                      </a:r>
                      <a:r>
                        <a:rPr lang="en-GB" sz="1400" b="1" i="0" baseline="0" dirty="0" smtClean="0">
                          <a:solidFill>
                            <a:srgbClr val="002060"/>
                          </a:solidFill>
                        </a:rPr>
                        <a:t>HTR</a:t>
                      </a:r>
                      <a:endParaRPr lang="en-GB" sz="1400" b="1" i="0" dirty="0" smtClean="0">
                        <a:solidFill>
                          <a:srgbClr val="002060"/>
                        </a:solidFill>
                      </a:endParaRP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chemeClr val="tx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chemeClr val="tx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baseline="0" dirty="0" smtClean="0">
                          <a:solidFill>
                            <a:srgbClr val="002060"/>
                          </a:solidFill>
                        </a:rPr>
                        <a:t>25</a:t>
                      </a:r>
                      <a:endParaRPr lang="en-GB" sz="1400" b="1" i="0" dirty="0" smtClean="0">
                        <a:solidFill>
                          <a:srgbClr val="002060"/>
                        </a:solidFill>
                      </a:endParaRPr>
                    </a:p>
                  </a:txBody>
                  <a:tcPr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baseline="0" dirty="0" smtClean="0">
                          <a:solidFill>
                            <a:srgbClr val="002060"/>
                          </a:solidFill>
                        </a:rPr>
                        <a:t>25</a:t>
                      </a:r>
                      <a:endParaRPr lang="en-GB" sz="1400" b="1" i="0" dirty="0" smtClean="0">
                        <a:solidFill>
                          <a:srgbClr val="002060"/>
                        </a:solidFill>
                      </a:endParaRPr>
                    </a:p>
                  </a:txBody>
                  <a:tcPr anchor="ctr">
                    <a:solidFill>
                      <a:srgbClr val="00B050"/>
                    </a:solidFill>
                  </a:tcPr>
                </a:tc>
              </a:tr>
              <a:tr h="881241">
                <a:tc>
                  <a:txBody>
                    <a:bodyPr/>
                    <a:lstStyle/>
                    <a:p>
                      <a:pPr algn="ctr"/>
                      <a:r>
                        <a:rPr lang="en-GB" sz="1400" b="1" i="0" dirty="0" smtClean="0">
                          <a:solidFill>
                            <a:srgbClr val="002060"/>
                          </a:solidFill>
                        </a:rPr>
                        <a:t>48HTR</a:t>
                      </a:r>
                      <a:endParaRPr lang="en-GB" sz="1400" b="1" i="0" dirty="0">
                        <a:solidFill>
                          <a:srgbClr val="002060"/>
                        </a:solidFill>
                      </a:endParaRPr>
                    </a:p>
                  </a:txBody>
                  <a:tcPr anchor="ctr">
                    <a:solidFill>
                      <a:srgbClr val="FFC000"/>
                    </a:solidFill>
                  </a:tcPr>
                </a:tc>
                <a:tc>
                  <a:txBody>
                    <a:bodyPr/>
                    <a:lstStyle/>
                    <a:p>
                      <a:pPr algn="ctr"/>
                      <a:r>
                        <a:rPr lang="en-GB" sz="1400" b="1" i="0" dirty="0" smtClean="0">
                          <a:solidFill>
                            <a:srgbClr val="002060"/>
                          </a:solidFill>
                        </a:rPr>
                        <a:t>48</a:t>
                      </a:r>
                      <a:r>
                        <a:rPr lang="en-GB" sz="1400" b="1" i="0" baseline="0" dirty="0" smtClean="0">
                          <a:solidFill>
                            <a:srgbClr val="002060"/>
                          </a:solidFill>
                        </a:rPr>
                        <a:t>HTR</a:t>
                      </a:r>
                      <a:endParaRPr lang="en-GB" sz="1400" b="1" i="0" dirty="0">
                        <a:solidFill>
                          <a:srgbClr val="002060"/>
                        </a:solidFill>
                      </a:endParaRPr>
                    </a:p>
                  </a:txBody>
                  <a:tcPr anchor="ctr">
                    <a:solidFill>
                      <a:srgbClr val="FFC000"/>
                    </a:solidFill>
                  </a:tcPr>
                </a:tc>
                <a:tc>
                  <a:txBody>
                    <a:bodyPr/>
                    <a:lstStyle/>
                    <a:p>
                      <a:pPr algn="ctr"/>
                      <a:r>
                        <a:rPr lang="en-GB" sz="1400" b="1" i="0" dirty="0" smtClean="0">
                          <a:solidFill>
                            <a:srgbClr val="002060"/>
                          </a:solidFill>
                        </a:rPr>
                        <a:t>48</a:t>
                      </a:r>
                      <a:r>
                        <a:rPr lang="en-GB" sz="1400" b="1" i="0" baseline="0" dirty="0" smtClean="0">
                          <a:solidFill>
                            <a:srgbClr val="002060"/>
                          </a:solidFill>
                        </a:rPr>
                        <a:t>HTR</a:t>
                      </a:r>
                      <a:endParaRPr lang="en-GB" sz="1400" b="1" i="0" dirty="0">
                        <a:solidFill>
                          <a:srgbClr val="002060"/>
                        </a:solidFill>
                      </a:endParaRP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48</a:t>
                      </a:r>
                      <a:r>
                        <a:rPr lang="en-GB" sz="1400" b="1" i="0" baseline="0" dirty="0" smtClean="0">
                          <a:solidFill>
                            <a:srgbClr val="002060"/>
                          </a:solidFill>
                        </a:rPr>
                        <a:t>HTR</a:t>
                      </a:r>
                      <a:endParaRPr lang="en-GB" sz="1400" b="1" i="0" dirty="0" smtClean="0">
                        <a:solidFill>
                          <a:srgbClr val="002060"/>
                        </a:solidFill>
                      </a:endParaRP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rgbClr val="006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baseline="0" dirty="0" smtClean="0">
                          <a:solidFill>
                            <a:srgbClr val="002060"/>
                          </a:solidFill>
                        </a:rPr>
                        <a:t>25</a:t>
                      </a:r>
                      <a:endParaRPr lang="en-GB" sz="1400" b="1" i="0" dirty="0" smtClean="0">
                        <a:solidFill>
                          <a:srgbClr val="002060"/>
                        </a:solidFill>
                      </a:endParaRPr>
                    </a:p>
                  </a:txBody>
                  <a:tcPr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48</a:t>
                      </a:r>
                      <a:r>
                        <a:rPr lang="en-GB" sz="1400" b="1" i="0" baseline="0" dirty="0" smtClean="0">
                          <a:solidFill>
                            <a:srgbClr val="002060"/>
                          </a:solidFill>
                        </a:rPr>
                        <a:t>HTR</a:t>
                      </a:r>
                      <a:endParaRPr lang="en-GB" sz="1400" b="1" i="0" dirty="0" smtClean="0">
                        <a:solidFill>
                          <a:srgbClr val="002060"/>
                        </a:solidFill>
                      </a:endParaRP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48</a:t>
                      </a:r>
                      <a:r>
                        <a:rPr lang="en-GB" sz="1400" b="1" i="0" baseline="0" dirty="0" smtClean="0">
                          <a:solidFill>
                            <a:srgbClr val="002060"/>
                          </a:solidFill>
                        </a:rPr>
                        <a:t>HTR</a:t>
                      </a:r>
                      <a:endParaRPr lang="en-GB" sz="1400" b="1" i="0" dirty="0" smtClean="0">
                        <a:solidFill>
                          <a:srgbClr val="002060"/>
                        </a:solidFill>
                      </a:endParaRP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48</a:t>
                      </a:r>
                      <a:r>
                        <a:rPr lang="en-GB" sz="1400" b="1" i="0" baseline="0" dirty="0" smtClean="0">
                          <a:solidFill>
                            <a:srgbClr val="002060"/>
                          </a:solidFill>
                        </a:rPr>
                        <a:t>HTR</a:t>
                      </a:r>
                      <a:endParaRPr lang="en-GB" sz="1400" b="1" i="0" dirty="0" smtClean="0">
                        <a:solidFill>
                          <a:srgbClr val="002060"/>
                        </a:solidFill>
                      </a:endParaRPr>
                    </a:p>
                  </a:txBody>
                  <a:tcPr anchor="ct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48</a:t>
                      </a:r>
                      <a:r>
                        <a:rPr lang="en-GB" sz="1400" b="1" i="0" baseline="0" dirty="0" smtClean="0">
                          <a:solidFill>
                            <a:srgbClr val="002060"/>
                          </a:solidFill>
                        </a:rPr>
                        <a:t>HTR</a:t>
                      </a:r>
                      <a:endParaRPr lang="en-GB" sz="1400" b="1" i="0" dirty="0" smtClean="0">
                        <a:solidFill>
                          <a:srgbClr val="002060"/>
                        </a:solidFill>
                      </a:endParaRPr>
                    </a:p>
                  </a:txBody>
                  <a:tcPr anchor="ctr">
                    <a:solidFill>
                      <a:srgbClr val="FFC000"/>
                    </a:solidFill>
                  </a:tcPr>
                </a:tc>
              </a:tr>
              <a:tr h="926576">
                <a:tc>
                  <a:txBody>
                    <a:bodyPr/>
                    <a:lstStyle/>
                    <a:p>
                      <a:pPr algn="ctr"/>
                      <a:r>
                        <a:rPr lang="en-GB" sz="1400" b="1" i="0" dirty="0" smtClean="0">
                          <a:solidFill>
                            <a:srgbClr val="002060"/>
                          </a:solidFill>
                        </a:rPr>
                        <a:t>25</a:t>
                      </a:r>
                      <a:endParaRPr lang="en-GB" sz="1400" b="1" i="0" dirty="0">
                        <a:solidFill>
                          <a:srgbClr val="002060"/>
                        </a:solidFill>
                      </a:endParaRPr>
                    </a:p>
                  </a:txBody>
                  <a:tcPr anchor="ctr">
                    <a:solidFill>
                      <a:srgbClr val="00B050"/>
                    </a:solidFill>
                  </a:tcPr>
                </a:tc>
                <a:tc>
                  <a:txBody>
                    <a:bodyPr/>
                    <a:lstStyle/>
                    <a:p>
                      <a:pPr algn="ctr"/>
                      <a:r>
                        <a:rPr lang="en-GB" sz="1400" b="1" i="0" baseline="0" dirty="0" smtClean="0">
                          <a:solidFill>
                            <a:srgbClr val="002060"/>
                          </a:solidFill>
                        </a:rPr>
                        <a:t>25</a:t>
                      </a:r>
                      <a:endParaRPr lang="en-GB" sz="1400" b="1" i="0" dirty="0">
                        <a:solidFill>
                          <a:srgbClr val="002060"/>
                        </a:solidFill>
                      </a:endParaRPr>
                    </a:p>
                  </a:txBody>
                  <a:tcPr anchor="ctr">
                    <a:solidFill>
                      <a:srgbClr val="00B050"/>
                    </a:solidFill>
                  </a:tcPr>
                </a:tc>
                <a:tc>
                  <a:txBody>
                    <a:bodyPr/>
                    <a:lstStyle/>
                    <a:p>
                      <a:pPr algn="ctr"/>
                      <a:r>
                        <a:rPr lang="en-GB" sz="1400" b="1" i="0" baseline="0" dirty="0" smtClean="0">
                          <a:solidFill>
                            <a:srgbClr val="002060"/>
                          </a:solidFill>
                        </a:rPr>
                        <a:t>25</a:t>
                      </a:r>
                      <a:endParaRPr lang="en-GB" sz="1400" b="1" i="0" dirty="0">
                        <a:solidFill>
                          <a:srgbClr val="002060"/>
                        </a:solidFill>
                      </a:endParaRPr>
                    </a:p>
                  </a:txBody>
                  <a:tcPr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rgbClr val="006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baseline="0" dirty="0" smtClean="0">
                          <a:solidFill>
                            <a:srgbClr val="002060"/>
                          </a:solidFill>
                        </a:rPr>
                        <a:t>25</a:t>
                      </a:r>
                      <a:endParaRPr lang="en-GB" sz="1400" b="1" i="0" dirty="0" smtClean="0">
                        <a:solidFill>
                          <a:srgbClr val="002060"/>
                        </a:solidFill>
                      </a:endParaRPr>
                    </a:p>
                  </a:txBody>
                  <a:tcPr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 BS</a:t>
                      </a:r>
                    </a:p>
                  </a:txBody>
                  <a:tcPr anchor="ctr">
                    <a:solidFill>
                      <a:srgbClr val="006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baseline="0" dirty="0" smtClean="0">
                          <a:solidFill>
                            <a:srgbClr val="002060"/>
                          </a:solidFill>
                        </a:rPr>
                        <a:t>25</a:t>
                      </a:r>
                      <a:endParaRPr lang="en-GB" sz="1400" b="1" i="0" dirty="0" smtClean="0">
                        <a:solidFill>
                          <a:srgbClr val="002060"/>
                        </a:solidFill>
                      </a:endParaRPr>
                    </a:p>
                  </a:txBody>
                  <a:tcPr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baseline="0" dirty="0" smtClean="0">
                          <a:solidFill>
                            <a:srgbClr val="002060"/>
                          </a:solidFill>
                        </a:rPr>
                        <a:t>25</a:t>
                      </a:r>
                      <a:endParaRPr lang="en-GB" sz="1400" b="1" i="0" dirty="0" smtClean="0">
                        <a:solidFill>
                          <a:srgbClr val="002060"/>
                        </a:solidFill>
                      </a:endParaRPr>
                    </a:p>
                  </a:txBody>
                  <a:tcPr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rgbClr val="006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i="0" dirty="0" smtClean="0">
                          <a:solidFill>
                            <a:srgbClr val="002060"/>
                          </a:solidFill>
                        </a:rPr>
                        <a:t>BS</a:t>
                      </a:r>
                    </a:p>
                  </a:txBody>
                  <a:tcPr anchor="ctr">
                    <a:solidFill>
                      <a:srgbClr val="0066FF"/>
                    </a:solidFill>
                  </a:tcPr>
                </a:tc>
              </a:tr>
            </a:tbl>
          </a:graphicData>
        </a:graphic>
      </p:graphicFrame>
    </p:spTree>
    <p:extLst>
      <p:ext uri="{BB962C8B-B14F-4D97-AF65-F5344CB8AC3E}">
        <p14:creationId xmlns:p14="http://schemas.microsoft.com/office/powerpoint/2010/main" val="3457417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smtClean="0"/>
              <a:t>Examples of components built up to now</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900928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832" y="0"/>
            <a:ext cx="7470648" cy="764704"/>
          </a:xfrm>
        </p:spPr>
        <p:txBody>
          <a:bodyPr>
            <a:normAutofit fontScale="90000"/>
          </a:bodyPr>
          <a:lstStyle/>
          <a:p>
            <a:r>
              <a:rPr lang="en-GB" dirty="0" smtClean="0"/>
              <a:t>RF antenna</a:t>
            </a:r>
            <a:endParaRPr lang="en-GB" dirty="0"/>
          </a:p>
        </p:txBody>
      </p:sp>
      <p:sp>
        <p:nvSpPr>
          <p:cNvPr id="5" name="Picture Placeholder 4"/>
          <p:cNvSpPr>
            <a:spLocks noGrp="1"/>
          </p:cNvSpPr>
          <p:nvPr>
            <p:ph type="pic" sz="quarter" idx="10"/>
          </p:nvPr>
        </p:nvSpPr>
        <p:spPr/>
      </p:sp>
      <p:pic>
        <p:nvPicPr>
          <p:cNvPr id="1026" name="Picture 2" descr="\\cernhomem.cern.ch\m\mgoncalv\Public\Photos&amp;videos\Photos\13.08.06-14 Closing mould RF antenna and final antenna\IMG_01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3" y="620688"/>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ernhomem.cern.ch\m\mgoncalv\Public\Photos&amp;videos\Photos\13.08.06-14 Closing mould RF antenna and final antenna\IMG_01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0" y="620688"/>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rnhomem.cern.ch\m\mgoncalv\Public\Photos&amp;videos\Photos\13.08.06-14 Closing mould RF antenna and final antenna\IMG_01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100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ernhomem.cern.ch\m\mgoncalv\Public\Photos&amp;videos\Photos\13.08.06-14 Closing mould RF antenna and final antenna\IMG_01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2451" y="38100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673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ernhomem.cern.ch\m\mgoncalv\Public\Photos&amp;videos\Photos\HV-Bridge_Stave\IMG_93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192" y="1268760"/>
            <a:ext cx="7344816" cy="4896544"/>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p:cNvSpPr/>
          <p:nvPr/>
        </p:nvSpPr>
        <p:spPr>
          <a:xfrm>
            <a:off x="4427984" y="2852936"/>
            <a:ext cx="1339552" cy="6480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4.5 mm</a:t>
            </a:r>
            <a:endParaRPr lang="en-GB" dirty="0"/>
          </a:p>
        </p:txBody>
      </p:sp>
      <p:sp>
        <p:nvSpPr>
          <p:cNvPr id="2" name="Title 1"/>
          <p:cNvSpPr>
            <a:spLocks noGrp="1"/>
          </p:cNvSpPr>
          <p:nvPr>
            <p:ph type="title"/>
          </p:nvPr>
        </p:nvSpPr>
        <p:spPr>
          <a:xfrm>
            <a:off x="539552" y="-4047"/>
            <a:ext cx="7470648" cy="912767"/>
          </a:xfrm>
        </p:spPr>
        <p:txBody>
          <a:bodyPr/>
          <a:lstStyle/>
          <a:p>
            <a:r>
              <a:rPr lang="en-GB" dirty="0" smtClean="0"/>
              <a:t>Bridge stave</a:t>
            </a:r>
            <a:endParaRPr lang="en-GB" dirty="0"/>
          </a:p>
        </p:txBody>
      </p:sp>
      <p:sp>
        <p:nvSpPr>
          <p:cNvPr id="3" name="Picture Placeholder 2"/>
          <p:cNvSpPr>
            <a:spLocks noGrp="1"/>
          </p:cNvSpPr>
          <p:nvPr>
            <p:ph type="pic" sz="quarter" idx="10"/>
          </p:nvPr>
        </p:nvSpPr>
        <p:spPr/>
      </p:sp>
      <p:pic>
        <p:nvPicPr>
          <p:cNvPr id="2050" name="Picture 2" descr="\\cernhomem.cern.ch\m\mgoncalv\Public\Photos&amp;videos\Photos\HV-Bridge_Stave\HV-Bridge_Stave4_1_Microsco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539" y="1196752"/>
            <a:ext cx="7412736" cy="555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150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3" y="233492"/>
            <a:ext cx="9121207" cy="940443"/>
          </a:xfrm>
        </p:spPr>
        <p:txBody>
          <a:bodyPr>
            <a:normAutofit fontScale="90000"/>
          </a:bodyPr>
          <a:lstStyle/>
          <a:p>
            <a:r>
              <a:rPr lang="en-US" dirty="0" smtClean="0"/>
              <a:t>High Voltage  connectors for the LHC Transverse Damper Amplifier </a:t>
            </a:r>
            <a:endParaRPr lang="en-US" dirty="0"/>
          </a:p>
        </p:txBody>
      </p:sp>
      <p:sp>
        <p:nvSpPr>
          <p:cNvPr id="3" name="Content Placeholder 2"/>
          <p:cNvSpPr>
            <a:spLocks noGrp="1"/>
          </p:cNvSpPr>
          <p:nvPr>
            <p:ph idx="1"/>
          </p:nvPr>
        </p:nvSpPr>
        <p:spPr/>
        <p:txBody>
          <a:bodyPr/>
          <a:lstStyle/>
          <a:p>
            <a:endParaRPr lang="en-GB" dirty="0"/>
          </a:p>
        </p:txBody>
      </p:sp>
      <p:pic>
        <p:nvPicPr>
          <p:cNvPr id="6" name="Picture 9" descr="M:\3D Systems\Photos\13.07.12 Calvo ADT\IMG_00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078" b="12364"/>
          <a:stretch/>
        </p:blipFill>
        <p:spPr bwMode="auto">
          <a:xfrm>
            <a:off x="22793" y="1313384"/>
            <a:ext cx="9121208"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End spacer for SC coil test winding</a:t>
            </a:r>
            <a:endParaRPr lang="en-GB" dirty="0"/>
          </a:p>
        </p:txBody>
      </p:sp>
      <p:sp>
        <p:nvSpPr>
          <p:cNvPr id="3" name="Content Placeholder 2"/>
          <p:cNvSpPr>
            <a:spLocks noGrp="1"/>
          </p:cNvSpPr>
          <p:nvPr>
            <p:ph idx="1"/>
          </p:nvPr>
        </p:nvSpPr>
        <p:spPr/>
        <p:txBody>
          <a:bodyPr/>
          <a:lstStyle/>
          <a:p>
            <a:endParaRPr lang="en-GB"/>
          </a:p>
        </p:txBody>
      </p:sp>
      <p:pic>
        <p:nvPicPr>
          <p:cNvPr id="3074" name="Picture 2" descr="\\cernhomem.cern.ch\m\mgoncalv\Public\Photos&amp;videos\Photos\IMG_01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392524"/>
            <a:ext cx="7260299"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6829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3" y="-25338"/>
            <a:ext cx="7935144" cy="720080"/>
          </a:xfrm>
        </p:spPr>
        <p:txBody>
          <a:bodyPr>
            <a:normAutofit/>
          </a:bodyPr>
          <a:lstStyle/>
          <a:p>
            <a:r>
              <a:rPr lang="en-GB" sz="4000" dirty="0" smtClean="0"/>
              <a:t>Keep in mind</a:t>
            </a:r>
            <a:endParaRPr lang="en-GB" sz="4000" dirty="0"/>
          </a:p>
        </p:txBody>
      </p:sp>
      <p:sp>
        <p:nvSpPr>
          <p:cNvPr id="5" name="Content Placeholder 4"/>
          <p:cNvSpPr>
            <a:spLocks noGrp="1"/>
          </p:cNvSpPr>
          <p:nvPr>
            <p:ph sz="half" idx="1"/>
          </p:nvPr>
        </p:nvSpPr>
        <p:spPr>
          <a:xfrm>
            <a:off x="0" y="620688"/>
            <a:ext cx="9144000" cy="3528392"/>
          </a:xfrm>
        </p:spPr>
        <p:txBody>
          <a:bodyPr>
            <a:noAutofit/>
          </a:bodyPr>
          <a:lstStyle/>
          <a:p>
            <a:r>
              <a:rPr lang="en-GB" sz="1900" dirty="0" smtClean="0"/>
              <a:t>Supports are needed under the base. The surface finish of that surface could be worst. The same for surface with angles larger than 35º.</a:t>
            </a:r>
          </a:p>
          <a:p>
            <a:r>
              <a:rPr lang="en-GB" sz="1900" dirty="0" smtClean="0"/>
              <a:t>The minimum thickness along the z axis is 3 layers (0.15-&gt;0.3 mm)</a:t>
            </a:r>
          </a:p>
          <a:p>
            <a:r>
              <a:rPr lang="en-GB" sz="1900" dirty="0" smtClean="0"/>
              <a:t>Put together the max number of pieces on the same load plate. It will reduce time and costs.</a:t>
            </a:r>
          </a:p>
          <a:p>
            <a:r>
              <a:rPr lang="en-GB" sz="1900" dirty="0" smtClean="0"/>
              <a:t>Accept to choose the material that fits at best your application. Over specifying has a cost. </a:t>
            </a:r>
          </a:p>
          <a:p>
            <a:r>
              <a:rPr lang="en-GB" sz="1900" dirty="0" smtClean="0"/>
              <a:t>These epoxy resins, to be laser sensitive, are not halogen free</a:t>
            </a:r>
          </a:p>
          <a:p>
            <a:r>
              <a:rPr lang="en-GB" sz="1900" dirty="0" smtClean="0"/>
              <a:t>As many epoxies are not fire resistant</a:t>
            </a:r>
            <a:r>
              <a:rPr lang="en-GB" sz="1900" dirty="0" smtClean="0"/>
              <a:t>.</a:t>
            </a:r>
          </a:p>
          <a:p>
            <a:r>
              <a:rPr lang="en-GB" sz="1900" dirty="0" smtClean="0"/>
              <a:t>Explain clearly what your piece is for and its working loads, just do not ask to build “something”. Without knowing people cannot help you.</a:t>
            </a:r>
            <a:endParaRPr lang="en-GB" sz="1900" dirty="0" smtClean="0"/>
          </a:p>
          <a:p>
            <a:endParaRPr lang="en-GB" sz="2000" dirty="0"/>
          </a:p>
        </p:txBody>
      </p:sp>
      <p:sp>
        <p:nvSpPr>
          <p:cNvPr id="6" name="Title 1"/>
          <p:cNvSpPr txBox="1">
            <a:spLocks/>
          </p:cNvSpPr>
          <p:nvPr/>
        </p:nvSpPr>
        <p:spPr>
          <a:xfrm>
            <a:off x="43230" y="4437112"/>
            <a:ext cx="7935144" cy="720080"/>
          </a:xfrm>
          <a:prstGeom prst="rect">
            <a:avLst/>
          </a:prstGeom>
        </p:spPr>
        <p:txBody>
          <a:bodyPr vert="horz" lIns="45720" rIns="45720" anchor="ctr">
            <a:normAutofit fontScale="975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sz="4000" dirty="0" smtClean="0"/>
              <a:t>Results to come</a:t>
            </a:r>
            <a:endParaRPr lang="en-GB" sz="4000" dirty="0"/>
          </a:p>
        </p:txBody>
      </p:sp>
      <p:sp>
        <p:nvSpPr>
          <p:cNvPr id="8" name="Content Placeholder 4"/>
          <p:cNvSpPr>
            <a:spLocks noGrp="1"/>
          </p:cNvSpPr>
          <p:nvPr>
            <p:ph sz="half" idx="1"/>
          </p:nvPr>
        </p:nvSpPr>
        <p:spPr>
          <a:xfrm>
            <a:off x="107504" y="5157192"/>
            <a:ext cx="9144000" cy="1584176"/>
          </a:xfrm>
        </p:spPr>
        <p:txBody>
          <a:bodyPr>
            <a:normAutofit/>
          </a:bodyPr>
          <a:lstStyle/>
          <a:p>
            <a:r>
              <a:rPr lang="en-GB" sz="2100" dirty="0" smtClean="0"/>
              <a:t>1) new tensile test at 77K on cylindrical samples to avoid breakage in the heads of samples. New cryostat just received by EN-MME</a:t>
            </a:r>
          </a:p>
          <a:p>
            <a:r>
              <a:rPr lang="en-GB" sz="2100" dirty="0" smtClean="0"/>
              <a:t>2) in 1 week heat deflection temperature under a load of 8 </a:t>
            </a:r>
            <a:r>
              <a:rPr lang="en-GB" sz="2100" dirty="0" err="1" smtClean="0"/>
              <a:t>Mpa</a:t>
            </a:r>
            <a:r>
              <a:rPr lang="en-GB" sz="2100" dirty="0" smtClean="0"/>
              <a:t> (data commercially not available)</a:t>
            </a:r>
            <a:endParaRPr lang="en-GB" sz="2100" dirty="0"/>
          </a:p>
        </p:txBody>
      </p:sp>
    </p:spTree>
    <p:extLst>
      <p:ext uri="{BB962C8B-B14F-4D97-AF65-F5344CB8AC3E}">
        <p14:creationId xmlns:p14="http://schemas.microsoft.com/office/powerpoint/2010/main" val="13190294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lavoro\polymer lab\Photos Labo polymeres\IMG_1290.JPG"/>
          <p:cNvPicPr>
            <a:picLocks noChangeAspect="1" noChangeArrowheads="1"/>
          </p:cNvPicPr>
          <p:nvPr/>
        </p:nvPicPr>
        <p:blipFill>
          <a:blip r:embed="rId2" cstate="print"/>
          <a:srcRect/>
          <a:stretch>
            <a:fillRect/>
          </a:stretch>
        </p:blipFill>
        <p:spPr bwMode="auto">
          <a:xfrm>
            <a:off x="5580112" y="1138196"/>
            <a:ext cx="3563888" cy="2672916"/>
          </a:xfrm>
          <a:prstGeom prst="rect">
            <a:avLst/>
          </a:prstGeom>
          <a:noFill/>
        </p:spPr>
      </p:pic>
      <p:sp>
        <p:nvSpPr>
          <p:cNvPr id="2" name="Title 1"/>
          <p:cNvSpPr>
            <a:spLocks noGrp="1"/>
          </p:cNvSpPr>
          <p:nvPr>
            <p:ph type="title"/>
          </p:nvPr>
        </p:nvSpPr>
        <p:spPr>
          <a:xfrm>
            <a:off x="3419872" y="0"/>
            <a:ext cx="5724128" cy="1052736"/>
          </a:xfrm>
        </p:spPr>
        <p:txBody>
          <a:bodyPr>
            <a:normAutofit fontScale="90000"/>
          </a:bodyPr>
          <a:lstStyle/>
          <a:p>
            <a:pPr algn="ctr"/>
            <a:r>
              <a:rPr lang="en-US" dirty="0" smtClean="0"/>
              <a:t>Where polymer lab</a:t>
            </a:r>
            <a:br>
              <a:rPr lang="en-US" dirty="0" smtClean="0"/>
            </a:br>
            <a:r>
              <a:rPr lang="en-US" dirty="0" smtClean="0"/>
              <a:t> building 101  </a:t>
            </a:r>
            <a:endParaRPr lang="en-US" dirty="0"/>
          </a:p>
        </p:txBody>
      </p:sp>
      <p:pic>
        <p:nvPicPr>
          <p:cNvPr id="1027" name="Picture 3" descr="C:\lavoro\polymer lab\Photos Labo polymeres\IMG_1284.JPG"/>
          <p:cNvPicPr>
            <a:picLocks noChangeAspect="1" noChangeArrowheads="1"/>
          </p:cNvPicPr>
          <p:nvPr/>
        </p:nvPicPr>
        <p:blipFill>
          <a:blip r:embed="rId3" cstate="print"/>
          <a:srcRect/>
          <a:stretch>
            <a:fillRect/>
          </a:stretch>
        </p:blipFill>
        <p:spPr bwMode="auto">
          <a:xfrm>
            <a:off x="4919531" y="3739344"/>
            <a:ext cx="4224469" cy="3168352"/>
          </a:xfrm>
          <a:prstGeom prst="rect">
            <a:avLst/>
          </a:prstGeom>
          <a:noFill/>
        </p:spPr>
      </p:pic>
      <p:pic>
        <p:nvPicPr>
          <p:cNvPr id="1029" name="Picture 5" descr="C:\lavoro\polymer lab\Photos Labo polymeres\IMG_1288.JPG"/>
          <p:cNvPicPr>
            <a:picLocks noChangeAspect="1" noChangeArrowheads="1"/>
          </p:cNvPicPr>
          <p:nvPr/>
        </p:nvPicPr>
        <p:blipFill>
          <a:blip r:embed="rId4" cstate="print"/>
          <a:srcRect/>
          <a:stretch>
            <a:fillRect/>
          </a:stretch>
        </p:blipFill>
        <p:spPr bwMode="auto">
          <a:xfrm>
            <a:off x="-1" y="3789040"/>
            <a:ext cx="4091947" cy="3068960"/>
          </a:xfrm>
          <a:prstGeom prst="rect">
            <a:avLst/>
          </a:prstGeom>
          <a:noFill/>
        </p:spPr>
      </p:pic>
      <p:pic>
        <p:nvPicPr>
          <p:cNvPr id="7" name="Content Placeholder 3"/>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a:xfrm>
            <a:off x="-1" y="-9017"/>
            <a:ext cx="3505200" cy="3276600"/>
          </a:xfrm>
        </p:spPr>
      </p:pic>
    </p:spTree>
    <p:extLst>
      <p:ext uri="{BB962C8B-B14F-4D97-AF65-F5344CB8AC3E}">
        <p14:creationId xmlns:p14="http://schemas.microsoft.com/office/powerpoint/2010/main" val="251036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2"/>
          <p:cNvSpPr>
            <a:spLocks noGrp="1"/>
          </p:cNvSpPr>
          <p:nvPr>
            <p:ph type="title"/>
          </p:nvPr>
        </p:nvSpPr>
        <p:spPr bwMode="auto">
          <a:xfrm>
            <a:off x="467544" y="0"/>
            <a:ext cx="8229600" cy="548680"/>
          </a:xfrm>
        </p:spPr>
        <p:txBody>
          <a:bodyPr wrap="square" numCol="1" anchorCtr="0" compatLnSpc="1">
            <a:prstTxWarp prst="textNoShape">
              <a:avLst/>
            </a:prstTxWarp>
          </a:bodyPr>
          <a:lstStyle/>
          <a:p>
            <a:pPr algn="l" eaLnBrk="1" hangingPunct="1"/>
            <a:r>
              <a:rPr lang="fr-FR" sz="2800" dirty="0" smtClean="0">
                <a:solidFill>
                  <a:schemeClr val="tx2"/>
                </a:solidFill>
              </a:rPr>
              <a:t>POLYMER  LAB ACTIVITIES I</a:t>
            </a:r>
          </a:p>
        </p:txBody>
      </p:sp>
      <p:pic>
        <p:nvPicPr>
          <p:cNvPr id="2051" name="Picture 3" descr="F:\DCIM\102___03\IMG_0239.JPG"/>
          <p:cNvPicPr>
            <a:picLocks noChangeAspect="1" noChangeArrowheads="1"/>
          </p:cNvPicPr>
          <p:nvPr/>
        </p:nvPicPr>
        <p:blipFill>
          <a:blip r:embed="rId2" cstate="print">
            <a:lum bright="-14000" contrast="12000"/>
          </a:blip>
          <a:srcRect/>
          <a:stretch>
            <a:fillRect/>
          </a:stretch>
        </p:blipFill>
        <p:spPr bwMode="auto">
          <a:xfrm>
            <a:off x="0" y="438956"/>
            <a:ext cx="3577362" cy="2788310"/>
          </a:xfrm>
          <a:prstGeom prst="rect">
            <a:avLst/>
          </a:prstGeom>
          <a:noFill/>
          <a:ln w="9525">
            <a:noFill/>
            <a:miter lim="800000"/>
            <a:headEnd/>
            <a:tailEnd/>
          </a:ln>
        </p:spPr>
      </p:pic>
      <p:pic>
        <p:nvPicPr>
          <p:cNvPr id="2057" name="Picture 12" descr="\\cern.ch\dfs\Users\r\rgauthie\Desktop\SMC\IMG_0180.JPG"/>
          <p:cNvPicPr>
            <a:picLocks noChangeAspect="1" noChangeArrowheads="1"/>
          </p:cNvPicPr>
          <p:nvPr/>
        </p:nvPicPr>
        <p:blipFill>
          <a:blip r:embed="rId3" cstate="print"/>
          <a:srcRect/>
          <a:stretch>
            <a:fillRect/>
          </a:stretch>
        </p:blipFill>
        <p:spPr bwMode="auto">
          <a:xfrm>
            <a:off x="3574338" y="658404"/>
            <a:ext cx="3451908" cy="2568862"/>
          </a:xfrm>
          <a:prstGeom prst="rect">
            <a:avLst/>
          </a:prstGeom>
          <a:noFill/>
          <a:ln w="9525">
            <a:noFill/>
            <a:miter lim="800000"/>
            <a:headEnd/>
            <a:tailEnd/>
          </a:ln>
        </p:spPr>
      </p:pic>
      <p:pic>
        <p:nvPicPr>
          <p:cNvPr id="2059" name="Picture 15"/>
          <p:cNvPicPr>
            <a:picLocks noChangeAspect="1" noChangeArrowheads="1"/>
          </p:cNvPicPr>
          <p:nvPr/>
        </p:nvPicPr>
        <p:blipFill>
          <a:blip r:embed="rId4" cstate="print"/>
          <a:srcRect/>
          <a:stretch>
            <a:fillRect/>
          </a:stretch>
        </p:blipFill>
        <p:spPr bwMode="auto">
          <a:xfrm>
            <a:off x="7026246" y="484066"/>
            <a:ext cx="2057400" cy="2743200"/>
          </a:xfrm>
          <a:prstGeom prst="rect">
            <a:avLst/>
          </a:prstGeom>
          <a:noFill/>
          <a:ln w="9525">
            <a:noFill/>
            <a:miter lim="800000"/>
            <a:headEnd/>
            <a:tailEnd/>
          </a:ln>
        </p:spPr>
      </p:pic>
      <p:pic>
        <p:nvPicPr>
          <p:cNvPr id="13" name="Picture 15" descr="\\cern.ch\dfs\Users\r\rgauthie\Desktop\Presentation Paolo\IMG_1234.JPG"/>
          <p:cNvPicPr>
            <a:picLocks noChangeAspect="1" noChangeArrowheads="1"/>
          </p:cNvPicPr>
          <p:nvPr/>
        </p:nvPicPr>
        <p:blipFill>
          <a:blip r:embed="rId5" cstate="print"/>
          <a:srcRect/>
          <a:stretch>
            <a:fillRect/>
          </a:stretch>
        </p:blipFill>
        <p:spPr bwMode="auto">
          <a:xfrm rot="5400000">
            <a:off x="4005487" y="2737431"/>
            <a:ext cx="1973683" cy="3720978"/>
          </a:xfrm>
          <a:prstGeom prst="rect">
            <a:avLst/>
          </a:prstGeom>
          <a:noFill/>
          <a:ln w="9525">
            <a:noFill/>
            <a:miter lim="800000"/>
            <a:headEnd/>
            <a:tailEnd/>
          </a:ln>
        </p:spPr>
      </p:pic>
      <p:pic>
        <p:nvPicPr>
          <p:cNvPr id="14" name="Picture 2" descr="F:\DCIM\104___05\IMG_0376.JPG"/>
          <p:cNvPicPr>
            <a:picLocks noChangeAspect="1" noChangeArrowheads="1"/>
          </p:cNvPicPr>
          <p:nvPr/>
        </p:nvPicPr>
        <p:blipFill>
          <a:blip r:embed="rId6" cstate="print"/>
          <a:srcRect/>
          <a:stretch>
            <a:fillRect/>
          </a:stretch>
        </p:blipFill>
        <p:spPr bwMode="auto">
          <a:xfrm>
            <a:off x="6852818" y="3588360"/>
            <a:ext cx="2291182" cy="2546477"/>
          </a:xfrm>
          <a:prstGeom prst="rect">
            <a:avLst/>
          </a:prstGeom>
          <a:noFill/>
          <a:ln w="9525">
            <a:noFill/>
            <a:miter lim="800000"/>
            <a:headEnd/>
            <a:tailEnd/>
          </a:ln>
        </p:spPr>
      </p:pic>
      <p:pic>
        <p:nvPicPr>
          <p:cNvPr id="16" name="Picture 15"/>
          <p:cNvPicPr/>
          <p:nvPr/>
        </p:nvPicPr>
        <p:blipFill>
          <a:blip r:embed="rId7" cstate="print"/>
          <a:stretch>
            <a:fillRect/>
          </a:stretch>
        </p:blipFill>
        <p:spPr>
          <a:xfrm>
            <a:off x="-44510" y="3611077"/>
            <a:ext cx="3176350" cy="1973683"/>
          </a:xfrm>
          <a:prstGeom prst="rect">
            <a:avLst/>
          </a:prstGeom>
        </p:spPr>
      </p:pic>
      <p:sp>
        <p:nvSpPr>
          <p:cNvPr id="2" name="Rectangle 1"/>
          <p:cNvSpPr/>
          <p:nvPr/>
        </p:nvSpPr>
        <p:spPr>
          <a:xfrm>
            <a:off x="0" y="3227266"/>
            <a:ext cx="9083646" cy="3457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Vacuum impregnation with different type of resins</a:t>
            </a:r>
            <a:endParaRPr lang="en-GB" dirty="0"/>
          </a:p>
        </p:txBody>
      </p:sp>
      <p:sp>
        <p:nvSpPr>
          <p:cNvPr id="17" name="Rectangle 16"/>
          <p:cNvSpPr/>
          <p:nvPr/>
        </p:nvSpPr>
        <p:spPr>
          <a:xfrm>
            <a:off x="-5293" y="5584759"/>
            <a:ext cx="3137133" cy="6850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Non functional 3D printing mineral powder based</a:t>
            </a:r>
            <a:endParaRPr lang="en-GB" dirty="0"/>
          </a:p>
        </p:txBody>
      </p:sp>
      <p:sp>
        <p:nvSpPr>
          <p:cNvPr id="18" name="Rectangle 17"/>
          <p:cNvSpPr/>
          <p:nvPr/>
        </p:nvSpPr>
        <p:spPr>
          <a:xfrm>
            <a:off x="3162241" y="5584758"/>
            <a:ext cx="3524857" cy="6850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Sandwiches and special gluing</a:t>
            </a:r>
            <a:endParaRPr lang="en-GB" dirty="0"/>
          </a:p>
        </p:txBody>
      </p:sp>
      <p:sp>
        <p:nvSpPr>
          <p:cNvPr id="19" name="Rectangle 18"/>
          <p:cNvSpPr/>
          <p:nvPr/>
        </p:nvSpPr>
        <p:spPr>
          <a:xfrm>
            <a:off x="6852818" y="6186179"/>
            <a:ext cx="2291182" cy="6850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In situ leak repairs techniques</a:t>
            </a:r>
            <a:endParaRPr lang="en-GB" dirty="0"/>
          </a:p>
        </p:txBody>
      </p:sp>
    </p:spTree>
    <p:extLst>
      <p:ext uri="{BB962C8B-B14F-4D97-AF65-F5344CB8AC3E}">
        <p14:creationId xmlns:p14="http://schemas.microsoft.com/office/powerpoint/2010/main" val="3031306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9" y="0"/>
            <a:ext cx="9137501" cy="1323300"/>
          </a:xfrm>
        </p:spPr>
        <p:txBody>
          <a:bodyPr>
            <a:normAutofit fontScale="90000"/>
          </a:bodyPr>
          <a:lstStyle/>
          <a:p>
            <a:pPr algn="ctr"/>
            <a:r>
              <a:rPr lang="en-GB" dirty="0" smtClean="0"/>
              <a:t>Targets set in procuring a polymer based </a:t>
            </a:r>
            <a:r>
              <a:rPr lang="en-GB" dirty="0"/>
              <a:t>R</a:t>
            </a:r>
            <a:r>
              <a:rPr lang="en-GB" dirty="0" smtClean="0"/>
              <a:t>apid </a:t>
            </a:r>
            <a:r>
              <a:rPr lang="en-GB" dirty="0"/>
              <a:t>P</a:t>
            </a:r>
            <a:r>
              <a:rPr lang="en-GB" dirty="0" smtClean="0"/>
              <a:t>rototyping machine.</a:t>
            </a:r>
            <a:endParaRPr lang="en-GB" dirty="0"/>
          </a:p>
        </p:txBody>
      </p:sp>
      <p:sp>
        <p:nvSpPr>
          <p:cNvPr id="5" name="Oval 4"/>
          <p:cNvSpPr/>
          <p:nvPr/>
        </p:nvSpPr>
        <p:spPr>
          <a:xfrm>
            <a:off x="71800" y="2636912"/>
            <a:ext cx="2700000" cy="1350000"/>
          </a:xfrm>
          <a:prstGeom prst="ellipse">
            <a:avLst/>
          </a:prstGeom>
          <a:gradFill flip="none" rotWithShape="1">
            <a:gsLst>
              <a:gs pos="0">
                <a:schemeClr val="tx2">
                  <a:lumMod val="75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t>Provide a </a:t>
            </a:r>
          </a:p>
          <a:p>
            <a:pPr algn="ctr"/>
            <a:r>
              <a:rPr lang="en-GB" sz="1400" dirty="0"/>
              <a:t>s</a:t>
            </a:r>
            <a:r>
              <a:rPr lang="en-GB" sz="1400" dirty="0" smtClean="0"/>
              <a:t>election of materials with assessed properties for an informed choice</a:t>
            </a:r>
            <a:endParaRPr lang="en-GB" sz="1400" dirty="0"/>
          </a:p>
        </p:txBody>
      </p:sp>
      <p:sp>
        <p:nvSpPr>
          <p:cNvPr id="7" name="Oval 6"/>
          <p:cNvSpPr/>
          <p:nvPr/>
        </p:nvSpPr>
        <p:spPr>
          <a:xfrm>
            <a:off x="71800" y="4077072"/>
            <a:ext cx="2700000" cy="1350000"/>
          </a:xfrm>
          <a:prstGeom prst="ellipse">
            <a:avLst/>
          </a:prstGeom>
          <a:gradFill flip="none" rotWithShape="1">
            <a:gsLst>
              <a:gs pos="0">
                <a:schemeClr val="tx2">
                  <a:lumMod val="75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t>Reduce time from design to implementation providing quick functional test option</a:t>
            </a:r>
            <a:endParaRPr lang="en-GB" sz="1400" dirty="0"/>
          </a:p>
        </p:txBody>
      </p:sp>
      <p:sp>
        <p:nvSpPr>
          <p:cNvPr id="8" name="Oval 7"/>
          <p:cNvSpPr/>
          <p:nvPr/>
        </p:nvSpPr>
        <p:spPr>
          <a:xfrm>
            <a:off x="71800" y="1261430"/>
            <a:ext cx="2700000" cy="1350000"/>
          </a:xfrm>
          <a:prstGeom prst="ellipse">
            <a:avLst/>
          </a:prstGeom>
          <a:gradFill flip="none" rotWithShape="1">
            <a:gsLst>
              <a:gs pos="0">
                <a:schemeClr val="tx2">
                  <a:lumMod val="75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t>Provide a CERN wide service covering the largest number of possible applications</a:t>
            </a:r>
            <a:endParaRPr lang="en-GB" sz="1400" dirty="0"/>
          </a:p>
        </p:txBody>
      </p:sp>
      <p:sp>
        <p:nvSpPr>
          <p:cNvPr id="14" name="Oval 13"/>
          <p:cNvSpPr/>
          <p:nvPr/>
        </p:nvSpPr>
        <p:spPr>
          <a:xfrm>
            <a:off x="52454" y="5463376"/>
            <a:ext cx="2700000" cy="1350000"/>
          </a:xfrm>
          <a:prstGeom prst="ellipse">
            <a:avLst/>
          </a:prstGeom>
          <a:gradFill flip="none" rotWithShape="1">
            <a:gsLst>
              <a:gs pos="0">
                <a:schemeClr val="tx2">
                  <a:lumMod val="75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t>Provide a tool to quickly build parts for definitive repair and  temporary fixes for CERN accelerator complex</a:t>
            </a:r>
            <a:endParaRPr lang="en-GB" sz="1400" dirty="0"/>
          </a:p>
        </p:txBody>
      </p:sp>
      <p:sp>
        <p:nvSpPr>
          <p:cNvPr id="4" name="Chevron 3"/>
          <p:cNvSpPr/>
          <p:nvPr/>
        </p:nvSpPr>
        <p:spPr>
          <a:xfrm>
            <a:off x="2843808" y="1556792"/>
            <a:ext cx="864096" cy="5112568"/>
          </a:xfrm>
          <a:prstGeom prst="chevron">
            <a:avLst>
              <a:gd name="adj" fmla="val 742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grpSp>
        <p:nvGrpSpPr>
          <p:cNvPr id="26" name="Group 25"/>
          <p:cNvGrpSpPr/>
          <p:nvPr/>
        </p:nvGrpSpPr>
        <p:grpSpPr>
          <a:xfrm>
            <a:off x="3250380" y="1268760"/>
            <a:ext cx="5832648" cy="5551946"/>
            <a:chOff x="3250380" y="1268760"/>
            <a:chExt cx="5832648" cy="5551946"/>
          </a:xfrm>
        </p:grpSpPr>
        <p:sp>
          <p:nvSpPr>
            <p:cNvPr id="15" name="Oval 14"/>
            <p:cNvSpPr/>
            <p:nvPr/>
          </p:nvSpPr>
          <p:spPr>
            <a:xfrm>
              <a:off x="3538412" y="2644242"/>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Capability to withstand medium temperature (100º C) in use and high temperature during assembly</a:t>
              </a:r>
            </a:p>
            <a:p>
              <a:pPr algn="ctr"/>
              <a:r>
                <a:rPr lang="en-GB" sz="1200" dirty="0" smtClean="0"/>
                <a:t> (200º C)</a:t>
              </a:r>
            </a:p>
          </p:txBody>
        </p:sp>
        <p:sp>
          <p:nvSpPr>
            <p:cNvPr id="16" name="Oval 15"/>
            <p:cNvSpPr/>
            <p:nvPr/>
          </p:nvSpPr>
          <p:spPr>
            <a:xfrm>
              <a:off x="3635896" y="4084402"/>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Keep good mechanical properties in cryogenic condition</a:t>
              </a:r>
              <a:endParaRPr lang="en-GB" sz="1200" dirty="0"/>
            </a:p>
          </p:txBody>
        </p:sp>
        <p:sp>
          <p:nvSpPr>
            <p:cNvPr id="17" name="Oval 16"/>
            <p:cNvSpPr/>
            <p:nvPr/>
          </p:nvSpPr>
          <p:spPr>
            <a:xfrm>
              <a:off x="3250380" y="1268760"/>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Good mechanical strength: in one or more material provide relevant ultimate strength and relevant ultimate strain</a:t>
              </a:r>
              <a:endParaRPr lang="en-GB" sz="1200" dirty="0"/>
            </a:p>
          </p:txBody>
        </p:sp>
        <p:sp>
          <p:nvSpPr>
            <p:cNvPr id="18" name="Oval 17"/>
            <p:cNvSpPr/>
            <p:nvPr/>
          </p:nvSpPr>
          <p:spPr>
            <a:xfrm>
              <a:off x="3275856" y="5470706"/>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Provide good electrical insulation</a:t>
              </a:r>
            </a:p>
            <a:p>
              <a:pPr algn="ctr"/>
              <a:r>
                <a:rPr lang="en-GB" sz="1200" dirty="0" smtClean="0"/>
                <a:t>(good material dielectric strength, no porosity in thin walls)</a:t>
              </a:r>
              <a:endParaRPr lang="en-GB" sz="1200" dirty="0"/>
            </a:p>
          </p:txBody>
        </p:sp>
        <p:sp>
          <p:nvSpPr>
            <p:cNvPr id="19" name="Oval 18"/>
            <p:cNvSpPr/>
            <p:nvPr/>
          </p:nvSpPr>
          <p:spPr>
            <a:xfrm>
              <a:off x="5842668" y="1294242"/>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Compatibility with typical CERN used resins </a:t>
              </a:r>
            </a:p>
            <a:p>
              <a:pPr algn="ctr"/>
              <a:r>
                <a:rPr lang="en-GB" sz="1200" dirty="0" smtClean="0"/>
                <a:t>(I.E. Epoxy)</a:t>
              </a:r>
              <a:endParaRPr lang="en-GB" sz="1200" dirty="0"/>
            </a:p>
          </p:txBody>
        </p:sp>
        <p:sp>
          <p:nvSpPr>
            <p:cNvPr id="21" name="Oval 20"/>
            <p:cNvSpPr/>
            <p:nvPr/>
          </p:nvSpPr>
          <p:spPr>
            <a:xfrm>
              <a:off x="6563028" y="2655064"/>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Best Radiation Resistance as possible</a:t>
              </a:r>
            </a:p>
            <a:p>
              <a:pPr algn="ctr"/>
              <a:r>
                <a:rPr lang="en-GB" sz="1200" dirty="0" smtClean="0"/>
                <a:t>(components to be used till at least 2-3 </a:t>
              </a:r>
              <a:r>
                <a:rPr lang="en-GB" sz="1200" dirty="0" err="1" smtClean="0"/>
                <a:t>MGy</a:t>
              </a:r>
              <a:r>
                <a:rPr lang="en-GB" sz="1200" dirty="0" smtClean="0"/>
                <a:t>)</a:t>
              </a:r>
            </a:p>
          </p:txBody>
        </p:sp>
        <p:sp>
          <p:nvSpPr>
            <p:cNvPr id="23" name="Oval 22"/>
            <p:cNvSpPr/>
            <p:nvPr/>
          </p:nvSpPr>
          <p:spPr>
            <a:xfrm>
              <a:off x="6540878" y="4095224"/>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Capability to build thin walls &lt; 0.5 mm</a:t>
              </a:r>
              <a:endParaRPr lang="en-GB" sz="1200" dirty="0"/>
            </a:p>
          </p:txBody>
        </p:sp>
        <p:sp>
          <p:nvSpPr>
            <p:cNvPr id="24" name="Oval 23"/>
            <p:cNvSpPr/>
            <p:nvPr/>
          </p:nvSpPr>
          <p:spPr>
            <a:xfrm>
              <a:off x="5868144" y="5463376"/>
              <a:ext cx="2520000" cy="1350000"/>
            </a:xfrm>
            <a:prstGeom prst="ellipse">
              <a:avLst/>
            </a:prstGeom>
            <a:gradFill flip="none" rotWithShape="1">
              <a:gsLst>
                <a:gs pos="0">
                  <a:schemeClr val="tx2">
                    <a:lumMod val="20000"/>
                    <a:lumOff val="80000"/>
                  </a:schemeClr>
                </a:gs>
                <a:gs pos="100000">
                  <a:schemeClr val="tx2">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Precision best as possible,</a:t>
              </a:r>
            </a:p>
            <a:p>
              <a:pPr algn="ctr"/>
              <a:r>
                <a:rPr lang="en-GB" sz="1200" dirty="0" smtClean="0"/>
                <a:t> but better than 0.15 mm</a:t>
              </a:r>
              <a:endParaRPr lang="en-GB" sz="1200" dirty="0"/>
            </a:p>
          </p:txBody>
        </p:sp>
      </p:grpSp>
      <p:sp>
        <p:nvSpPr>
          <p:cNvPr id="25" name="Rectangle 24"/>
          <p:cNvSpPr/>
          <p:nvPr/>
        </p:nvSpPr>
        <p:spPr>
          <a:xfrm>
            <a:off x="3995936" y="2730299"/>
            <a:ext cx="4680520" cy="26642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rgbClr val="FF0000"/>
                </a:solidFill>
              </a:rPr>
              <a:t>Not for </a:t>
            </a:r>
            <a:r>
              <a:rPr lang="en-GB" dirty="0" smtClean="0">
                <a:solidFill>
                  <a:srgbClr val="FF0000"/>
                </a:solidFill>
              </a:rPr>
              <a:t>esthetical models:</a:t>
            </a:r>
          </a:p>
          <a:p>
            <a:pPr marL="342900" indent="-342900" algn="ctr">
              <a:buAutoNum type="arabicParenR"/>
            </a:pPr>
            <a:r>
              <a:rPr lang="en-GB" dirty="0" smtClean="0">
                <a:solidFill>
                  <a:srgbClr val="FF0000"/>
                </a:solidFill>
              </a:rPr>
              <a:t>We have another machine for this</a:t>
            </a:r>
          </a:p>
          <a:p>
            <a:pPr marL="342900" indent="-342900" algn="ctr">
              <a:buAutoNum type="arabicParenR"/>
            </a:pPr>
            <a:r>
              <a:rPr lang="en-GB" dirty="0" smtClean="0">
                <a:solidFill>
                  <a:srgbClr val="FF0000"/>
                </a:solidFill>
              </a:rPr>
              <a:t>Other people around CERN have bought other machines. Here the key are the guaranteed performance</a:t>
            </a:r>
          </a:p>
          <a:p>
            <a:pPr marL="342900" indent="-342900" algn="ctr">
              <a:buAutoNum type="arabicParenR"/>
            </a:pPr>
            <a:r>
              <a:rPr lang="en-GB" dirty="0" smtClean="0">
                <a:solidFill>
                  <a:srgbClr val="FF0000"/>
                </a:solidFill>
              </a:rPr>
              <a:t>The polymer lab has not the resources to take care of this type of problems</a:t>
            </a:r>
          </a:p>
          <a:p>
            <a:pPr marL="342900" indent="-342900" algn="ctr">
              <a:buAutoNum type="arabicParenR"/>
            </a:pPr>
            <a:r>
              <a:rPr lang="en-GB" dirty="0" smtClean="0">
                <a:solidFill>
                  <a:srgbClr val="FF0000"/>
                </a:solidFill>
              </a:rPr>
              <a:t>Plenty of company to do it and better then what we can</a:t>
            </a:r>
            <a:endParaRPr lang="en-GB" dirty="0">
              <a:solidFill>
                <a:srgbClr val="FF0000"/>
              </a:solidFill>
            </a:endParaRPr>
          </a:p>
        </p:txBody>
      </p:sp>
    </p:spTree>
    <p:extLst>
      <p:ext uri="{BB962C8B-B14F-4D97-AF65-F5344CB8AC3E}">
        <p14:creationId xmlns:p14="http://schemas.microsoft.com/office/powerpoint/2010/main" val="200078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929229" cy="778098"/>
          </a:xfrm>
        </p:spPr>
        <p:txBody>
          <a:bodyPr>
            <a:normAutofit fontScale="90000"/>
          </a:bodyPr>
          <a:lstStyle/>
          <a:p>
            <a:r>
              <a:rPr lang="fr-FR" sz="4800" dirty="0">
                <a:solidFill>
                  <a:schemeClr val="tx2"/>
                </a:solidFill>
              </a:rPr>
              <a:t>POLYMER  LAB ACTIVITIES </a:t>
            </a:r>
            <a:r>
              <a:rPr lang="fr-FR" sz="4800" dirty="0" smtClean="0">
                <a:solidFill>
                  <a:schemeClr val="tx2"/>
                </a:solidFill>
              </a:rPr>
              <a:t>II</a:t>
            </a:r>
            <a:endParaRPr lang="en-GB"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654423"/>
            <a:ext cx="3524883" cy="16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424"/>
            <a:ext cx="33528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 y="3284984"/>
            <a:ext cx="2362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2959474"/>
            <a:ext cx="3352800" cy="3255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Scintillator silicon lenses</a:t>
            </a:r>
            <a:endParaRPr lang="en-GB" dirty="0"/>
          </a:p>
        </p:txBody>
      </p:sp>
      <p:sp>
        <p:nvSpPr>
          <p:cNvPr id="10" name="Rectangle 9"/>
          <p:cNvSpPr/>
          <p:nvPr/>
        </p:nvSpPr>
        <p:spPr>
          <a:xfrm>
            <a:off x="-1604" y="6142484"/>
            <a:ext cx="2413364" cy="715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Sealing with special shapes</a:t>
            </a:r>
            <a:endParaRPr lang="en-GB" dirty="0"/>
          </a:p>
        </p:txBody>
      </p:sp>
      <p:sp>
        <p:nvSpPr>
          <p:cNvPr id="11" name="Rectangle 10"/>
          <p:cNvSpPr/>
          <p:nvPr/>
        </p:nvSpPr>
        <p:spPr>
          <a:xfrm>
            <a:off x="5652120" y="2349936"/>
            <a:ext cx="3524883" cy="3255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Leak detection shells</a:t>
            </a:r>
            <a:endParaRPr lang="en-GB" dirty="0"/>
          </a:p>
        </p:txBody>
      </p:sp>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675446"/>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F:\DCIM\103___04\IMG_0279.JPG"/>
          <p:cNvPicPr>
            <a:picLocks noChangeAspect="1" noChangeArrowheads="1"/>
          </p:cNvPicPr>
          <p:nvPr/>
        </p:nvPicPr>
        <p:blipFill>
          <a:blip r:embed="rId6" cstate="print"/>
          <a:srcRect/>
          <a:stretch>
            <a:fillRect/>
          </a:stretch>
        </p:blipFill>
        <p:spPr bwMode="auto">
          <a:xfrm>
            <a:off x="6004926" y="2675446"/>
            <a:ext cx="3120162" cy="2667000"/>
          </a:xfrm>
          <a:prstGeom prst="rect">
            <a:avLst/>
          </a:prstGeom>
          <a:noFill/>
          <a:ln w="9525">
            <a:noFill/>
            <a:miter lim="800000"/>
            <a:headEnd/>
            <a:tailEnd/>
          </a:ln>
        </p:spPr>
      </p:pic>
      <p:sp>
        <p:nvSpPr>
          <p:cNvPr id="14" name="Rectangle 13"/>
          <p:cNvSpPr/>
          <p:nvPr/>
        </p:nvSpPr>
        <p:spPr>
          <a:xfrm>
            <a:off x="3352800" y="5342446"/>
            <a:ext cx="5772288" cy="3255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Special voltage </a:t>
            </a:r>
            <a:r>
              <a:rPr lang="en-GB" dirty="0" smtClean="0"/>
              <a:t>insulators</a:t>
            </a:r>
            <a:endParaRPr lang="en-GB" dirty="0"/>
          </a:p>
        </p:txBody>
      </p:sp>
    </p:spTree>
    <p:extLst>
      <p:ext uri="{BB962C8B-B14F-4D97-AF65-F5344CB8AC3E}">
        <p14:creationId xmlns:p14="http://schemas.microsoft.com/office/powerpoint/2010/main" val="27807174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Thanks</a:t>
            </a:r>
            <a:endParaRPr lang="en-GB" dirty="0"/>
          </a:p>
        </p:txBody>
      </p:sp>
      <p:sp>
        <p:nvSpPr>
          <p:cNvPr id="5" name="Content Placeholder 4"/>
          <p:cNvSpPr>
            <a:spLocks noGrp="1"/>
          </p:cNvSpPr>
          <p:nvPr>
            <p:ph idx="1"/>
          </p:nvPr>
        </p:nvSpPr>
        <p:spPr/>
        <p:txBody>
          <a:bodyPr/>
          <a:lstStyle/>
          <a:p>
            <a:r>
              <a:rPr lang="en-GB" dirty="0" smtClean="0"/>
              <a:t>Thanks to the </a:t>
            </a:r>
            <a:r>
              <a:rPr lang="en-GB" dirty="0" smtClean="0"/>
              <a:t>colleagues, sections (all TE-MSC sections) and  groups (in particular EN-MME) </a:t>
            </a:r>
            <a:r>
              <a:rPr lang="en-GB" dirty="0" smtClean="0"/>
              <a:t>that have supported the acquisition of this </a:t>
            </a:r>
            <a:r>
              <a:rPr lang="en-GB" dirty="0" smtClean="0"/>
              <a:t>equipment </a:t>
            </a:r>
            <a:r>
              <a:rPr lang="en-GB" dirty="0" smtClean="0"/>
              <a:t>providing financial </a:t>
            </a:r>
            <a:r>
              <a:rPr lang="en-GB" dirty="0" smtClean="0"/>
              <a:t>support or expressing their interest  </a:t>
            </a:r>
            <a:endParaRPr lang="en-GB" dirty="0"/>
          </a:p>
        </p:txBody>
      </p:sp>
      <p:sp>
        <p:nvSpPr>
          <p:cNvPr id="6" name="Picture Placeholder 5"/>
          <p:cNvSpPr>
            <a:spLocks noGrp="1"/>
          </p:cNvSpPr>
          <p:nvPr>
            <p:ph type="pic" sz="quarter" idx="10"/>
          </p:nvPr>
        </p:nvSpPr>
        <p:spPr/>
      </p:sp>
    </p:spTree>
    <p:extLst>
      <p:ext uri="{BB962C8B-B14F-4D97-AF65-F5344CB8AC3E}">
        <p14:creationId xmlns:p14="http://schemas.microsoft.com/office/powerpoint/2010/main" val="35283436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Picture Placeholder 4"/>
          <p:cNvSpPr>
            <a:spLocks noGrp="1"/>
          </p:cNvSpPr>
          <p:nvPr>
            <p:ph type="pic" sz="quarter" idx="10"/>
          </p:nvPr>
        </p:nvSpPr>
        <p:spPr/>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0476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835696" y="692696"/>
            <a:ext cx="576064" cy="511256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5724128" y="670306"/>
            <a:ext cx="720080" cy="5206965"/>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8316416" y="670306"/>
            <a:ext cx="792088" cy="5206965"/>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8460432" y="1700808"/>
            <a:ext cx="5040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460432" y="5013176"/>
            <a:ext cx="5040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64050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3628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33" y="1"/>
            <a:ext cx="8226854" cy="836712"/>
          </a:xfrm>
        </p:spPr>
        <p:txBody>
          <a:bodyPr/>
          <a:lstStyle/>
          <a:p>
            <a:r>
              <a:rPr lang="en-US" dirty="0" smtClean="0"/>
              <a:t>Manufacturing Techniques</a:t>
            </a:r>
            <a:endParaRPr lang="en-US" dirty="0"/>
          </a:p>
        </p:txBody>
      </p:sp>
      <p:sp>
        <p:nvSpPr>
          <p:cNvPr id="7" name="Content Placeholder 6"/>
          <p:cNvSpPr>
            <a:spLocks noGrp="1"/>
          </p:cNvSpPr>
          <p:nvPr>
            <p:ph idx="1"/>
          </p:nvPr>
        </p:nvSpPr>
        <p:spPr>
          <a:xfrm>
            <a:off x="0" y="836712"/>
            <a:ext cx="9036495" cy="5904656"/>
          </a:xfrm>
        </p:spPr>
        <p:txBody>
          <a:bodyPr>
            <a:normAutofit/>
          </a:bodyPr>
          <a:lstStyle/>
          <a:p>
            <a:r>
              <a:rPr lang="en-US" sz="2800" b="1" dirty="0" smtClean="0">
                <a:solidFill>
                  <a:srgbClr val="FF0000"/>
                </a:solidFill>
              </a:rPr>
              <a:t>Fused Deposition Modeling (FDM)</a:t>
            </a:r>
            <a:endParaRPr lang="en-US" sz="2400" baseline="30000" dirty="0" smtClean="0"/>
          </a:p>
          <a:p>
            <a:pPr lvl="1"/>
            <a:r>
              <a:rPr lang="en-US" sz="2400" dirty="0" err="1" smtClean="0"/>
              <a:t>Fortus</a:t>
            </a:r>
            <a:r>
              <a:rPr lang="en-US" sz="2400" dirty="0" smtClean="0"/>
              <a:t> 400mc, Fortus 900mc</a:t>
            </a:r>
          </a:p>
          <a:p>
            <a:pPr lvl="1"/>
            <a:r>
              <a:rPr lang="en-US" sz="2400" dirty="0" smtClean="0"/>
              <a:t>Ultem, PPSU, ABS, PC</a:t>
            </a:r>
          </a:p>
          <a:p>
            <a:endParaRPr lang="en-US" sz="2800" b="1" dirty="0" smtClean="0">
              <a:solidFill>
                <a:srgbClr val="FF0000"/>
              </a:solidFill>
              <a:sym typeface="Wingdings" pitchFamily="2" charset="2"/>
            </a:endParaRPr>
          </a:p>
          <a:p>
            <a:r>
              <a:rPr lang="en-US" sz="2800" b="1" dirty="0" err="1" smtClean="0">
                <a:solidFill>
                  <a:srgbClr val="FF0000"/>
                </a:solidFill>
                <a:sym typeface="Wingdings" pitchFamily="2" charset="2"/>
              </a:rPr>
              <a:t>Stereolithography</a:t>
            </a:r>
            <a:r>
              <a:rPr lang="en-US" sz="2800" b="1" dirty="0" smtClean="0">
                <a:solidFill>
                  <a:srgbClr val="FF0000"/>
                </a:solidFill>
                <a:sym typeface="Wingdings" pitchFamily="2" charset="2"/>
              </a:rPr>
              <a:t> (SL)</a:t>
            </a:r>
          </a:p>
          <a:p>
            <a:pPr lvl="1"/>
            <a:r>
              <a:rPr lang="en-US" sz="2000" dirty="0" smtClean="0">
                <a:sym typeface="Wingdings" pitchFamily="2" charset="2"/>
              </a:rPr>
              <a:t>Viper SLA, iPro 8000</a:t>
            </a:r>
          </a:p>
          <a:p>
            <a:pPr lvl="1"/>
            <a:r>
              <a:rPr lang="en-US" sz="2400" dirty="0" smtClean="0">
                <a:sym typeface="Wingdings" pitchFamily="2" charset="2"/>
              </a:rPr>
              <a:t>Epoxy resins, Accura, Blue Stone</a:t>
            </a:r>
          </a:p>
          <a:p>
            <a:endParaRPr lang="en-US" sz="2800" b="1" dirty="0" smtClean="0">
              <a:solidFill>
                <a:srgbClr val="FF0000"/>
              </a:solidFill>
              <a:sym typeface="Wingdings" pitchFamily="2" charset="2"/>
            </a:endParaRPr>
          </a:p>
          <a:p>
            <a:endParaRPr lang="en-US" sz="2800" b="1" dirty="0">
              <a:solidFill>
                <a:srgbClr val="FF0000"/>
              </a:solidFill>
              <a:sym typeface="Wingdings" pitchFamily="2" charset="2"/>
            </a:endParaRPr>
          </a:p>
          <a:p>
            <a:r>
              <a:rPr lang="en-US" sz="2800" b="1" dirty="0" smtClean="0">
                <a:solidFill>
                  <a:srgbClr val="FF0000"/>
                </a:solidFill>
                <a:sym typeface="Wingdings" pitchFamily="2" charset="2"/>
              </a:rPr>
              <a:t>Selective laser sintering (SLS)</a:t>
            </a:r>
          </a:p>
          <a:p>
            <a:pPr lvl="1"/>
            <a:r>
              <a:rPr lang="en-US" sz="2400" dirty="0" smtClean="0">
                <a:sym typeface="Wingdings" pitchFamily="2" charset="2"/>
              </a:rPr>
              <a:t>Formiga P 100, Eosint P 395, P 760</a:t>
            </a:r>
          </a:p>
          <a:p>
            <a:pPr lvl="1"/>
            <a:r>
              <a:rPr lang="en-US" sz="2400" dirty="0" smtClean="0">
                <a:sym typeface="Wingdings" pitchFamily="2" charset="2"/>
              </a:rPr>
              <a:t>PA-12 based material</a:t>
            </a:r>
          </a:p>
          <a:p>
            <a:endParaRPr lang="en-US" dirty="0" smtClean="0"/>
          </a:p>
          <a:p>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224C91F9-15C7-46CE-9B31-B664D1355541}" type="slidenum">
              <a:rPr lang="en-GB" smtClean="0"/>
              <a:pPr/>
              <a:t>5</a:t>
            </a:fld>
            <a:endParaRPr lang="en-GB" dirty="0"/>
          </a:p>
        </p:txBody>
      </p:sp>
      <p:pic>
        <p:nvPicPr>
          <p:cNvPr id="1026" name="Picture 2" descr="http://upload.wikimedia.org/wikipedia/commons/4/42/FDM_by_Zureks.png"/>
          <p:cNvPicPr>
            <a:picLocks noChangeAspect="1" noChangeArrowheads="1"/>
          </p:cNvPicPr>
          <p:nvPr/>
        </p:nvPicPr>
        <p:blipFill>
          <a:blip r:embed="rId2" cstate="print"/>
          <a:srcRect/>
          <a:stretch>
            <a:fillRect/>
          </a:stretch>
        </p:blipFill>
        <p:spPr bwMode="auto">
          <a:xfrm>
            <a:off x="6721782" y="764704"/>
            <a:ext cx="2164371" cy="1635789"/>
          </a:xfrm>
          <a:prstGeom prst="rect">
            <a:avLst/>
          </a:prstGeom>
          <a:noFill/>
        </p:spPr>
      </p:pic>
      <p:pic>
        <p:nvPicPr>
          <p:cNvPr id="1028" name="Picture 4" descr="http://upload.wikimedia.org/wikipedia/commons/1/1e/Stereolithography_apparatus.jpg"/>
          <p:cNvPicPr>
            <a:picLocks noChangeAspect="1" noChangeArrowheads="1"/>
          </p:cNvPicPr>
          <p:nvPr/>
        </p:nvPicPr>
        <p:blipFill>
          <a:blip r:embed="rId3" cstate="print"/>
          <a:srcRect/>
          <a:stretch>
            <a:fillRect/>
          </a:stretch>
        </p:blipFill>
        <p:spPr bwMode="auto">
          <a:xfrm>
            <a:off x="6268168" y="2636912"/>
            <a:ext cx="2632793" cy="2340260"/>
          </a:xfrm>
          <a:prstGeom prst="rect">
            <a:avLst/>
          </a:prstGeom>
          <a:noFill/>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2796" y="5229200"/>
            <a:ext cx="3236884" cy="1412801"/>
          </a:xfrm>
          <a:prstGeom prst="rect">
            <a:avLst/>
          </a:prstGeom>
        </p:spPr>
      </p:pic>
    </p:spTree>
    <p:extLst>
      <p:ext uri="{BB962C8B-B14F-4D97-AF65-F5344CB8AC3E}">
        <p14:creationId xmlns:p14="http://schemas.microsoft.com/office/powerpoint/2010/main" val="1143977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13" y="616349"/>
            <a:ext cx="8226854" cy="940443"/>
          </a:xfrm>
        </p:spPr>
        <p:txBody>
          <a:bodyPr>
            <a:normAutofit/>
          </a:bodyPr>
          <a:lstStyle/>
          <a:p>
            <a:pPr algn="ctr"/>
            <a:r>
              <a:rPr lang="pt-PT" dirty="0"/>
              <a:t>SLA</a:t>
            </a:r>
            <a:r>
              <a:rPr lang="pt-PT" baseline="30000" dirty="0"/>
              <a:t>®</a:t>
            </a:r>
            <a:r>
              <a:rPr lang="pt-PT" dirty="0"/>
              <a:t> </a:t>
            </a:r>
            <a:r>
              <a:rPr lang="pt-PT" dirty="0" err="1"/>
              <a:t>Viper</a:t>
            </a:r>
            <a:r>
              <a:rPr lang="pt-PT" dirty="0"/>
              <a:t> si</a:t>
            </a:r>
            <a:r>
              <a:rPr lang="pt-PT" baseline="30000" dirty="0"/>
              <a:t>2</a:t>
            </a:r>
            <a:r>
              <a:rPr lang="pt-PT" dirty="0"/>
              <a:t> </a:t>
            </a:r>
            <a:r>
              <a:rPr lang="pt-PT" dirty="0" err="1"/>
              <a:t>system</a:t>
            </a:r>
            <a:endParaRPr lang="en-GB" dirty="0"/>
          </a:p>
        </p:txBody>
      </p:sp>
      <p:pic>
        <p:nvPicPr>
          <p:cNvPr id="4098" name="Picture 2" descr="M:\3D Systems\Photos\13.06.13 Parts metrology Accura 25\IMG_9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2000" y="1772816"/>
            <a:ext cx="5040000" cy="3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4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ern.ch\dfs\Users\m\mgoncalv\Desktop\F0199 bff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778794"/>
            <a:ext cx="2839327" cy="172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262186871"/>
              </p:ext>
            </p:extLst>
          </p:nvPr>
        </p:nvGraphicFramePr>
        <p:xfrm>
          <a:off x="107504" y="980728"/>
          <a:ext cx="8964996"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760985" y="5169966"/>
            <a:ext cx="2664296" cy="923330"/>
          </a:xfrm>
          <a:prstGeom prst="rect">
            <a:avLst/>
          </a:prstGeom>
          <a:noFill/>
        </p:spPr>
        <p:txBody>
          <a:bodyPr wrap="square" rtlCol="0">
            <a:spAutoFit/>
          </a:bodyPr>
          <a:lstStyle/>
          <a:p>
            <a:pPr algn="ctr"/>
            <a:r>
              <a:rPr lang="en-GB" dirty="0" smtClean="0">
                <a:solidFill>
                  <a:srgbClr val="002060"/>
                </a:solidFill>
              </a:rPr>
              <a:t>STL file (Representation of a solid model using triangles)</a:t>
            </a:r>
            <a:endParaRPr lang="en-GB" dirty="0">
              <a:solidFill>
                <a:srgbClr val="002060"/>
              </a:solidFill>
            </a:endParaRPr>
          </a:p>
        </p:txBody>
      </p:sp>
      <p:sp>
        <p:nvSpPr>
          <p:cNvPr id="19" name="TextBox 18"/>
          <p:cNvSpPr txBox="1"/>
          <p:nvPr/>
        </p:nvSpPr>
        <p:spPr>
          <a:xfrm>
            <a:off x="5971453" y="996463"/>
            <a:ext cx="1080120" cy="646331"/>
          </a:xfrm>
          <a:prstGeom prst="rect">
            <a:avLst/>
          </a:prstGeom>
          <a:noFill/>
        </p:spPr>
        <p:txBody>
          <a:bodyPr wrap="square" rtlCol="0">
            <a:spAutoFit/>
          </a:bodyPr>
          <a:lstStyle/>
          <a:p>
            <a:pPr algn="ctr"/>
            <a:r>
              <a:rPr lang="en-GB" dirty="0" smtClean="0"/>
              <a:t>Build file (.</a:t>
            </a:r>
            <a:r>
              <a:rPr lang="en-GB" dirty="0" err="1" smtClean="0"/>
              <a:t>bff</a:t>
            </a:r>
            <a:r>
              <a:rPr lang="en-GB" dirty="0" smtClean="0"/>
              <a:t>)</a:t>
            </a:r>
            <a:endParaRPr lang="en-GB" dirty="0"/>
          </a:p>
        </p:txBody>
      </p:sp>
      <p:sp>
        <p:nvSpPr>
          <p:cNvPr id="11" name="TextBox 10"/>
          <p:cNvSpPr txBox="1"/>
          <p:nvPr/>
        </p:nvSpPr>
        <p:spPr>
          <a:xfrm>
            <a:off x="107504" y="116632"/>
            <a:ext cx="4320480" cy="461665"/>
          </a:xfrm>
          <a:prstGeom prst="rect">
            <a:avLst/>
          </a:prstGeom>
          <a:noFill/>
        </p:spPr>
        <p:txBody>
          <a:bodyPr wrap="square" rtlCol="0">
            <a:spAutoFit/>
          </a:bodyPr>
          <a:lstStyle/>
          <a:p>
            <a:r>
              <a:rPr lang="en-GB" sz="2400" dirty="0" smtClean="0"/>
              <a:t>Part Preparation </a:t>
            </a:r>
            <a:r>
              <a:rPr lang="en-GB" sz="2400" dirty="0"/>
              <a:t>P</a:t>
            </a:r>
            <a:r>
              <a:rPr lang="en-GB" sz="2400" dirty="0" smtClean="0"/>
              <a:t>rocess</a:t>
            </a:r>
            <a:endParaRPr lang="en-GB" sz="2400" dirty="0"/>
          </a:p>
        </p:txBody>
      </p:sp>
      <p:sp>
        <p:nvSpPr>
          <p:cNvPr id="12" name="Rectangle 11"/>
          <p:cNvSpPr/>
          <p:nvPr/>
        </p:nvSpPr>
        <p:spPr>
          <a:xfrm>
            <a:off x="0" y="631226"/>
            <a:ext cx="914400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cern.ch\dfs\Users\m\mgoncalv\Desktop\F019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789" t="14138" r="18829" b="5394"/>
          <a:stretch/>
        </p:blipFill>
        <p:spPr bwMode="auto">
          <a:xfrm>
            <a:off x="107504" y="778794"/>
            <a:ext cx="2177755"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ern.ch\dfs\Users\m\mgoncalv\Desktop\F0199 st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5282" y="4581320"/>
            <a:ext cx="2602465"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rn.ch\dfs\Users\m\mgoncalv\Desktop\F0199 bff.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11760" y="778794"/>
            <a:ext cx="2678509" cy="17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445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07314126-CCD0-4E46-A20A-AF18BB23A0D9}"/>
                                            </p:graphicEl>
                                          </p:spTgt>
                                        </p:tgtEl>
                                        <p:attrNameLst>
                                          <p:attrName>style.visibility</p:attrName>
                                        </p:attrNameLst>
                                      </p:cBhvr>
                                      <p:to>
                                        <p:strVal val="visible"/>
                                      </p:to>
                                    </p:set>
                                    <p:animEffect transition="in" filter="fade">
                                      <p:cBhvr>
                                        <p:cTn id="7" dur="500"/>
                                        <p:tgtEl>
                                          <p:spTgt spid="7">
                                            <p:graphicEl>
                                              <a:dgm id="{07314126-CCD0-4E46-A20A-AF18BB23A0D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E0A73F38-F5F8-427C-88D6-D98CE8AE6FB2}"/>
                                            </p:graphicEl>
                                          </p:spTgt>
                                        </p:tgtEl>
                                        <p:attrNameLst>
                                          <p:attrName>style.visibility</p:attrName>
                                        </p:attrNameLst>
                                      </p:cBhvr>
                                      <p:to>
                                        <p:strVal val="visible"/>
                                      </p:to>
                                    </p:set>
                                    <p:animEffect transition="in" filter="fade">
                                      <p:cBhvr>
                                        <p:cTn id="10" dur="500"/>
                                        <p:tgtEl>
                                          <p:spTgt spid="7">
                                            <p:graphicEl>
                                              <a:dgm id="{E0A73F38-F5F8-427C-88D6-D98CE8AE6FB2}"/>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graphicEl>
                                              <a:dgm id="{084DB972-B6A2-4065-8E53-8A1EBB8B7CE0}"/>
                                            </p:graphicEl>
                                          </p:spTgt>
                                        </p:tgtEl>
                                        <p:attrNameLst>
                                          <p:attrName>style.visibility</p:attrName>
                                        </p:attrNameLst>
                                      </p:cBhvr>
                                      <p:to>
                                        <p:strVal val="visible"/>
                                      </p:to>
                                    </p:set>
                                    <p:animEffect transition="in" filter="fade">
                                      <p:cBhvr>
                                        <p:cTn id="18" dur="500"/>
                                        <p:tgtEl>
                                          <p:spTgt spid="7">
                                            <p:graphicEl>
                                              <a:dgm id="{084DB972-B6A2-4065-8E53-8A1EBB8B7CE0}"/>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500"/>
                                        <p:tgtEl>
                                          <p:spTgt spid="10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graphicEl>
                                              <a:dgm id="{A9BE4C00-B5E2-4E42-82DC-0EF580461F64}"/>
                                            </p:graphicEl>
                                          </p:spTgt>
                                        </p:tgtEl>
                                        <p:attrNameLst>
                                          <p:attrName>style.visibility</p:attrName>
                                        </p:attrNameLst>
                                      </p:cBhvr>
                                      <p:to>
                                        <p:strVal val="visible"/>
                                      </p:to>
                                    </p:set>
                                    <p:animEffect transition="in" filter="fade">
                                      <p:cBhvr>
                                        <p:cTn id="29" dur="500"/>
                                        <p:tgtEl>
                                          <p:spTgt spid="7">
                                            <p:graphicEl>
                                              <a:dgm id="{A9BE4C00-B5E2-4E42-82DC-0EF580461F64}"/>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graphicEl>
                                              <a:dgm id="{ED86B390-CC7A-403E-BF4B-4DA421CFB18D}"/>
                                            </p:graphicEl>
                                          </p:spTgt>
                                        </p:tgtEl>
                                        <p:attrNameLst>
                                          <p:attrName>style.visibility</p:attrName>
                                        </p:attrNameLst>
                                      </p:cBhvr>
                                      <p:to>
                                        <p:strVal val="visible"/>
                                      </p:to>
                                    </p:set>
                                    <p:animEffect transition="in" filter="fade">
                                      <p:cBhvr>
                                        <p:cTn id="32" dur="500"/>
                                        <p:tgtEl>
                                          <p:spTgt spid="7">
                                            <p:graphicEl>
                                              <a:dgm id="{ED86B390-CC7A-403E-BF4B-4DA421CFB18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81EE43EF-91C7-45C8-BFB4-4D0270BD63B3}"/>
                                            </p:graphicEl>
                                          </p:spTgt>
                                        </p:tgtEl>
                                        <p:attrNameLst>
                                          <p:attrName>style.visibility</p:attrName>
                                        </p:attrNameLst>
                                      </p:cBhvr>
                                      <p:to>
                                        <p:strVal val="visible"/>
                                      </p:to>
                                    </p:set>
                                    <p:animEffect transition="in" filter="fade">
                                      <p:cBhvr>
                                        <p:cTn id="37" dur="500"/>
                                        <p:tgtEl>
                                          <p:spTgt spid="7">
                                            <p:graphicEl>
                                              <a:dgm id="{81EE43EF-91C7-45C8-BFB4-4D0270BD63B3}"/>
                                            </p:graphic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fade">
                                      <p:cBhvr>
                                        <p:cTn id="40" dur="500"/>
                                        <p:tgtEl>
                                          <p:spTgt spid="10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9"/>
                                        </p:tgtEl>
                                        <p:attrNameLst>
                                          <p:attrName>style.visibility</p:attrName>
                                        </p:attrNameLst>
                                      </p:cBhvr>
                                      <p:to>
                                        <p:strVal val="visible"/>
                                      </p:to>
                                    </p:set>
                                    <p:animEffect transition="in" filter="fade">
                                      <p:cBhvr>
                                        <p:cTn id="48" dur="500"/>
                                        <p:tgtEl>
                                          <p:spTgt spid="1029"/>
                                        </p:tgtEl>
                                      </p:cBhvr>
                                    </p:animEffect>
                                  </p:childTnLst>
                                </p:cTn>
                              </p:par>
                              <p:par>
                                <p:cTn id="49" presetID="10" presetClass="exit" presetSubtype="0" fill="hold" nodeType="withEffect">
                                  <p:stCondLst>
                                    <p:cond delay="0"/>
                                  </p:stCondLst>
                                  <p:childTnLst>
                                    <p:animEffect transition="out" filter="fade">
                                      <p:cBhvr>
                                        <p:cTn id="50" dur="500"/>
                                        <p:tgtEl>
                                          <p:spTgt spid="1028"/>
                                        </p:tgtEl>
                                      </p:cBhvr>
                                    </p:animEffect>
                                    <p:set>
                                      <p:cBhvr>
                                        <p:cTn id="51" dur="1" fill="hold">
                                          <p:stCondLst>
                                            <p:cond delay="499"/>
                                          </p:stCondLst>
                                        </p:cTn>
                                        <p:tgtEl>
                                          <p:spTgt spid="102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graphicEl>
                                              <a:dgm id="{ADF3A081-6EC9-464F-8289-220F13A79B69}"/>
                                            </p:graphicEl>
                                          </p:spTgt>
                                        </p:tgtEl>
                                        <p:attrNameLst>
                                          <p:attrName>style.visibility</p:attrName>
                                        </p:attrNameLst>
                                      </p:cBhvr>
                                      <p:to>
                                        <p:strVal val="visible"/>
                                      </p:to>
                                    </p:set>
                                    <p:animEffect transition="in" filter="fade">
                                      <p:cBhvr>
                                        <p:cTn id="56" dur="500"/>
                                        <p:tgtEl>
                                          <p:spTgt spid="7">
                                            <p:graphicEl>
                                              <a:dgm id="{ADF3A081-6EC9-464F-8289-220F13A79B69}"/>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
                                            <p:graphicEl>
                                              <a:dgm id="{D98C6285-A833-4D19-9915-B02C5F9F62FB}"/>
                                            </p:graphicEl>
                                          </p:spTgt>
                                        </p:tgtEl>
                                        <p:attrNameLst>
                                          <p:attrName>style.visibility</p:attrName>
                                        </p:attrNameLst>
                                      </p:cBhvr>
                                      <p:to>
                                        <p:strVal val="visible"/>
                                      </p:to>
                                    </p:set>
                                    <p:animEffect transition="in" filter="fade">
                                      <p:cBhvr>
                                        <p:cTn id="59" dur="500"/>
                                        <p:tgtEl>
                                          <p:spTgt spid="7">
                                            <p:graphicEl>
                                              <a:dgm id="{D98C6285-A833-4D19-9915-B02C5F9F62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7504" y="116632"/>
            <a:ext cx="4320480" cy="461665"/>
          </a:xfrm>
          <a:prstGeom prst="rect">
            <a:avLst/>
          </a:prstGeom>
          <a:noFill/>
        </p:spPr>
        <p:txBody>
          <a:bodyPr wrap="square" rtlCol="0">
            <a:spAutoFit/>
          </a:bodyPr>
          <a:lstStyle/>
          <a:p>
            <a:r>
              <a:rPr lang="en-GB" sz="2400" dirty="0" smtClean="0"/>
              <a:t>Part Preparation </a:t>
            </a:r>
            <a:r>
              <a:rPr lang="en-GB" sz="2400" dirty="0"/>
              <a:t>P</a:t>
            </a:r>
            <a:r>
              <a:rPr lang="en-GB" sz="2400" dirty="0" smtClean="0"/>
              <a:t>rocess</a:t>
            </a:r>
            <a:endParaRPr lang="en-GB" sz="2400" dirty="0"/>
          </a:p>
        </p:txBody>
      </p:sp>
      <p:sp>
        <p:nvSpPr>
          <p:cNvPr id="12" name="Rectangle 11"/>
          <p:cNvSpPr/>
          <p:nvPr/>
        </p:nvSpPr>
        <p:spPr>
          <a:xfrm>
            <a:off x="0" y="631226"/>
            <a:ext cx="914400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cern.ch\dfs\Users\m\mgoncalv\Desktop\F019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89" t="14138" r="18829" b="5394"/>
          <a:stretch/>
        </p:blipFill>
        <p:spPr bwMode="auto">
          <a:xfrm>
            <a:off x="82104" y="1016952"/>
            <a:ext cx="2495345" cy="1980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3429240"/>
            <a:ext cx="9144001" cy="2160000"/>
            <a:chOff x="-1" y="4045070"/>
            <a:chExt cx="9144001" cy="2160000"/>
          </a:xfrm>
        </p:grpSpPr>
        <p:pic>
          <p:nvPicPr>
            <p:cNvPr id="3" name="Picture 3" descr="M:\3D Systems\Photos\13.06.13 Parts metrology Accura 25\IMG_91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 r="3867"/>
            <a:stretch/>
          </p:blipFill>
          <p:spPr bwMode="auto">
            <a:xfrm>
              <a:off x="3294042" y="4045070"/>
              <a:ext cx="295252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3D Systems\Photos\13.07.19 &amp; 22 Accura 48 parts problem and solution\IMG_009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01" t="14536" r="4161" b="7094"/>
            <a:stretch/>
          </p:blipFill>
          <p:spPr bwMode="auto">
            <a:xfrm>
              <a:off x="-1" y="4045070"/>
              <a:ext cx="32940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3D Systems\Photos\13.07.19 &amp; 22 Accura 48 parts problem and solution\IMG_01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80" t="7499" r="4288" b="4500"/>
            <a:stretch/>
          </p:blipFill>
          <p:spPr bwMode="auto">
            <a:xfrm>
              <a:off x="6246564" y="4045070"/>
              <a:ext cx="2897436" cy="21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3" descr="\\cern.ch\dfs\Users\m\mgoncalv\Desktop\F0199 st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8408" y="1016952"/>
            <a:ext cx="2981991" cy="19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ern.ch\dfs\Users\m\mgoncalv\Desktop\F0199 bf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3981" y="1016952"/>
            <a:ext cx="3069123"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69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n.ch\dfs\Users\m\mgoncalv\Desktop\Recoa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26" y="842983"/>
            <a:ext cx="8423274" cy="51062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7504" y="116632"/>
            <a:ext cx="4320480" cy="461665"/>
          </a:xfrm>
          <a:prstGeom prst="rect">
            <a:avLst/>
          </a:prstGeom>
          <a:noFill/>
        </p:spPr>
        <p:txBody>
          <a:bodyPr wrap="square" rtlCol="0">
            <a:spAutoFit/>
          </a:bodyPr>
          <a:lstStyle/>
          <a:p>
            <a:r>
              <a:rPr lang="pt-PT" sz="2400" dirty="0"/>
              <a:t>Stereolithography </a:t>
            </a:r>
            <a:r>
              <a:rPr lang="en-GB" sz="2400" dirty="0"/>
              <a:t>Process</a:t>
            </a:r>
          </a:p>
        </p:txBody>
      </p:sp>
      <p:sp>
        <p:nvSpPr>
          <p:cNvPr id="16" name="Rectangle 15"/>
          <p:cNvSpPr/>
          <p:nvPr/>
        </p:nvSpPr>
        <p:spPr>
          <a:xfrm>
            <a:off x="0" y="631226"/>
            <a:ext cx="914400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971600" y="5626114"/>
            <a:ext cx="4572000" cy="923330"/>
          </a:xfrm>
          <a:prstGeom prst="rect">
            <a:avLst/>
          </a:prstGeom>
        </p:spPr>
        <p:txBody>
          <a:bodyPr>
            <a:spAutoFit/>
          </a:bodyPr>
          <a:lstStyle/>
          <a:p>
            <a:r>
              <a:rPr lang="en-GB" dirty="0">
                <a:hlinkClick r:id="rId3"/>
              </a:rPr>
              <a:t>http://</a:t>
            </a:r>
            <a:r>
              <a:rPr lang="en-GB" dirty="0" smtClean="0">
                <a:hlinkClick r:id="rId3"/>
              </a:rPr>
              <a:t>www.3dsystems.com/3d-media/3d-printing-process-sla</a:t>
            </a:r>
            <a:endParaRPr lang="en-GB" dirty="0" smtClean="0"/>
          </a:p>
          <a:p>
            <a:r>
              <a:rPr lang="en-GB" dirty="0" smtClean="0"/>
              <a:t>videos</a:t>
            </a:r>
            <a:endParaRPr lang="en-GB" dirty="0"/>
          </a:p>
        </p:txBody>
      </p:sp>
    </p:spTree>
    <p:extLst>
      <p:ext uri="{BB962C8B-B14F-4D97-AF65-F5344CB8AC3E}">
        <p14:creationId xmlns:p14="http://schemas.microsoft.com/office/powerpoint/2010/main" val="3004122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ERN Theme2">
  <a:themeElements>
    <a:clrScheme name="Colors CERN">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ERN Theme2">
  <a:themeElements>
    <a:clrScheme name="Colors CERN">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CERN Theme2</Template>
  <TotalTime>10683</TotalTime>
  <Words>1704</Words>
  <Application>Microsoft Office PowerPoint</Application>
  <PresentationFormat>On-screen Show (4:3)</PresentationFormat>
  <Paragraphs>433</Paragraphs>
  <Slides>43</Slides>
  <Notes>1</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CERN Theme2</vt:lpstr>
      <vt:lpstr>1_CERN Theme2</vt:lpstr>
      <vt:lpstr>PowerPoint Presentation</vt:lpstr>
      <vt:lpstr>The new rapid prototyping machine at the CERN polymer lab:  capabilities and limits</vt:lpstr>
      <vt:lpstr>Summary</vt:lpstr>
      <vt:lpstr>Targets set in procuring a polymer based Rapid Prototyping machine.</vt:lpstr>
      <vt:lpstr>Manufacturing Techniques</vt:lpstr>
      <vt:lpstr>SLA® Viper si2 system</vt:lpstr>
      <vt:lpstr>PowerPoint Presentation</vt:lpstr>
      <vt:lpstr>PowerPoint Presentation</vt:lpstr>
      <vt:lpstr>PowerPoint Presentation</vt:lpstr>
      <vt:lpstr>PowerPoint Presentation</vt:lpstr>
      <vt:lpstr>PowerPoint Presentation</vt:lpstr>
      <vt:lpstr>PowerPoint Presentation</vt:lpstr>
      <vt:lpstr>Materials </vt:lpstr>
      <vt:lpstr>Offer of base materials</vt:lpstr>
      <vt:lpstr>Mechanical Properties RT</vt:lpstr>
      <vt:lpstr>Mechanical Properties 77K</vt:lpstr>
      <vt:lpstr>Behaviour vs. temperature</vt:lpstr>
      <vt:lpstr>Thermal contraction</vt:lpstr>
      <vt:lpstr>Electrical Properties</vt:lpstr>
      <vt:lpstr>Radiation resistance I</vt:lpstr>
      <vt:lpstr>Radiation resistance II</vt:lpstr>
      <vt:lpstr>Dimensional capabilities</vt:lpstr>
      <vt:lpstr>Dimensional capability checks</vt:lpstr>
      <vt:lpstr>PowerPoint Presentation</vt:lpstr>
      <vt:lpstr>PowerPoint Presentation</vt:lpstr>
      <vt:lpstr>PowerPoint Presentation</vt:lpstr>
      <vt:lpstr>PowerPoint Presentation</vt:lpstr>
      <vt:lpstr>PowerPoint Presentation</vt:lpstr>
      <vt:lpstr>Study of influence environmental vibration</vt:lpstr>
      <vt:lpstr>Observations </vt:lpstr>
      <vt:lpstr>Summary </vt:lpstr>
      <vt:lpstr>Examples of components built up to now</vt:lpstr>
      <vt:lpstr>RF antenna</vt:lpstr>
      <vt:lpstr>Bridge stave</vt:lpstr>
      <vt:lpstr>High Voltage  connectors for the LHC Transverse Damper Amplifier </vt:lpstr>
      <vt:lpstr>End spacer for SC coil test winding</vt:lpstr>
      <vt:lpstr>Keep in mind</vt:lpstr>
      <vt:lpstr>Where polymer lab  building 101  </vt:lpstr>
      <vt:lpstr>POLYMER  LAB ACTIVITIES I</vt:lpstr>
      <vt:lpstr>POLYMER  LAB ACTIVITIES II</vt:lpstr>
      <vt:lpstr>Thanks</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Goncalves Lopes</dc:creator>
  <cp:lastModifiedBy>Paolo Fessia</cp:lastModifiedBy>
  <cp:revision>195</cp:revision>
  <cp:lastPrinted>2013-09-09T08:50:30Z</cp:lastPrinted>
  <dcterms:created xsi:type="dcterms:W3CDTF">2013-02-18T15:53:21Z</dcterms:created>
  <dcterms:modified xsi:type="dcterms:W3CDTF">2013-09-12T07:13:20Z</dcterms:modified>
</cp:coreProperties>
</file>