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9" r:id="rId5"/>
    <p:sldId id="270" r:id="rId6"/>
    <p:sldId id="271" r:id="rId7"/>
    <p:sldId id="272" r:id="rId8"/>
    <p:sldId id="273" r:id="rId9"/>
    <p:sldId id="267" r:id="rId10"/>
    <p:sldId id="258" r:id="rId11"/>
    <p:sldId id="268" r:id="rId12"/>
    <p:sldId id="259" r:id="rId13"/>
    <p:sldId id="260" r:id="rId14"/>
    <p:sldId id="261" r:id="rId15"/>
    <p:sldId id="262" r:id="rId16"/>
    <p:sldId id="263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6AC-4871-49B7-9E9E-D711F0DD7D4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66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6AC-4871-49B7-9E9E-D711F0DD7D4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51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6AC-4871-49B7-9E9E-D711F0DD7D4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69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6AC-4871-49B7-9E9E-D711F0DD7D4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40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6AC-4871-49B7-9E9E-D711F0DD7D4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69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6AC-4871-49B7-9E9E-D711F0DD7D4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74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6AC-4871-49B7-9E9E-D711F0DD7D4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73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6AC-4871-49B7-9E9E-D711F0DD7D4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70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6AC-4871-49B7-9E9E-D711F0DD7D4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91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6AC-4871-49B7-9E9E-D711F0DD7D4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4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A6AC-4871-49B7-9E9E-D711F0DD7D4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59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4A6AC-4871-49B7-9E9E-D711F0DD7D4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8A151-BAC4-46E8-8BF4-48D1BC4A7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71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helsinki.fi/sites/default/files/course-material/4515373/lecture_gas_det.pdf" TargetMode="External"/><Relationship Id="rId2" Type="http://schemas.openxmlformats.org/officeDocument/2006/relationships/hyperlink" Target="https://fr.wikipedia.org/wiki/1,1,1,2-T%C3%A9trafluoro%C3%A9than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Paschen%27s_law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Pressurised RPCs using air as a primary gas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2 March 2020</a:t>
            </a:r>
          </a:p>
        </p:txBody>
      </p:sp>
    </p:spTree>
    <p:extLst>
      <p:ext uri="{BB962C8B-B14F-4D97-AF65-F5344CB8AC3E}">
        <p14:creationId xmlns:p14="http://schemas.microsoft.com/office/powerpoint/2010/main" val="100878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484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Pressure vessels</a:t>
            </a:r>
          </a:p>
          <a:p>
            <a:endParaRPr lang="en-GB" dirty="0"/>
          </a:p>
          <a:p>
            <a:r>
              <a:rPr lang="en-GB" dirty="0"/>
              <a:t>Thin shell, see theory</a:t>
            </a:r>
          </a:p>
          <a:p>
            <a:endParaRPr lang="en-GB" dirty="0"/>
          </a:p>
          <a:p>
            <a:r>
              <a:rPr lang="en-GB" dirty="0"/>
              <a:t>https://www.youtube.com/watch?v=Ja03J1RQ3Hw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89" t="15164" r="34351" b="13844"/>
          <a:stretch/>
        </p:blipFill>
        <p:spPr>
          <a:xfrm>
            <a:off x="5178827" y="0"/>
            <a:ext cx="5685908" cy="451527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38225" y="4324350"/>
            <a:ext cx="2628900" cy="90487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228726" y="4676775"/>
            <a:ext cx="2228850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772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721" y="1377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https://amesweb.info/StressStrainTransformations/StressInThinWallPressureVessel/StressInThinWallPressureVessel.aspx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20" y="894243"/>
            <a:ext cx="7186535" cy="486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90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2847975" y="3156466"/>
            <a:ext cx="4162425" cy="1219200"/>
          </a:xfrm>
          <a:prstGeom prst="cube">
            <a:avLst>
              <a:gd name="adj" fmla="val 95097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ube 1"/>
          <p:cNvSpPr/>
          <p:nvPr/>
        </p:nvSpPr>
        <p:spPr>
          <a:xfrm>
            <a:off x="2847976" y="2388697"/>
            <a:ext cx="4123632" cy="1697528"/>
          </a:xfrm>
          <a:prstGeom prst="cube">
            <a:avLst>
              <a:gd name="adj" fmla="val 6071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62275" y="4819650"/>
            <a:ext cx="3009208" cy="0"/>
          </a:xfrm>
          <a:prstGeom prst="straightConnector1">
            <a:avLst/>
          </a:prstGeom>
          <a:ln w="2222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405216" y="3076575"/>
            <a:ext cx="1043334" cy="1009651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71700" y="3448050"/>
            <a:ext cx="0" cy="638175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29475" y="3767137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300mm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5159" y="3581400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20mm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14775" y="4848225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400mm</a:t>
            </a:r>
          </a:p>
        </p:txBody>
      </p:sp>
      <p:sp>
        <p:nvSpPr>
          <p:cNvPr id="16" name="Cube 15"/>
          <p:cNvSpPr/>
          <p:nvPr/>
        </p:nvSpPr>
        <p:spPr>
          <a:xfrm>
            <a:off x="2847976" y="2032549"/>
            <a:ext cx="4162425" cy="1219200"/>
          </a:xfrm>
          <a:prstGeom prst="cube">
            <a:avLst>
              <a:gd name="adj" fmla="val 94316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681441" y="1272741"/>
            <a:ext cx="211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Thin 1mm </a:t>
            </a:r>
            <a:r>
              <a:rPr lang="en-GB" dirty="0" err="1"/>
              <a:t>Alu</a:t>
            </a:r>
            <a:r>
              <a:rPr lang="en-GB" dirty="0"/>
              <a:t> sheet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581650" y="1642073"/>
            <a:ext cx="1104900" cy="7278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220200" y="2228850"/>
            <a:ext cx="22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Mill out the </a:t>
            </a:r>
            <a:r>
              <a:rPr lang="en-GB" dirty="0" err="1"/>
              <a:t>alu</a:t>
            </a:r>
            <a:r>
              <a:rPr lang="en-GB" dirty="0"/>
              <a:t> block for RPC gap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810375" y="2552097"/>
            <a:ext cx="2404023" cy="3230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885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1565"/>
            <a:ext cx="93522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References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2"/>
              </a:rPr>
              <a:t>https://fr.wikipedia.org/wiki/1,1,1,2-T%C3%A9trafluoro%C3%A9thane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Gaseous radiation detectors. </a:t>
            </a:r>
            <a:r>
              <a:rPr lang="en-GB"/>
              <a:t>PAP328</a:t>
            </a:r>
            <a:endParaRPr lang="en-GB" dirty="0"/>
          </a:p>
          <a:p>
            <a:r>
              <a:rPr lang="en-GB" dirty="0">
                <a:hlinkClick r:id="rId3"/>
              </a:rPr>
              <a:t>https://courses.helsinki.fi/sites/default/files/course-material/4515373/lecture_gas_det.pdf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225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8977" y="914400"/>
            <a:ext cx="4901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Contacts </a:t>
            </a:r>
          </a:p>
          <a:p>
            <a:endParaRPr lang="en-GB" dirty="0"/>
          </a:p>
          <a:p>
            <a:r>
              <a:rPr lang="en-GB" dirty="0"/>
              <a:t>Pressure vessels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Markus </a:t>
            </a:r>
            <a:r>
              <a:rPr lang="en-GB" dirty="0" err="1"/>
              <a:t>Brugger</a:t>
            </a:r>
            <a:r>
              <a:rPr lang="en-GB" dirty="0"/>
              <a:t> EN EA</a:t>
            </a:r>
          </a:p>
        </p:txBody>
      </p:sp>
    </p:spTree>
    <p:extLst>
      <p:ext uri="{BB962C8B-B14F-4D97-AF65-F5344CB8AC3E}">
        <p14:creationId xmlns:p14="http://schemas.microsoft.com/office/powerpoint/2010/main" val="66382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614" t="15778" r="29774" b="4631"/>
          <a:stretch/>
        </p:blipFill>
        <p:spPr>
          <a:xfrm>
            <a:off x="6865495" y="0"/>
            <a:ext cx="4976735" cy="6773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059" t="32448" r="33687" b="43059"/>
          <a:stretch/>
        </p:blipFill>
        <p:spPr>
          <a:xfrm>
            <a:off x="104932" y="1753848"/>
            <a:ext cx="6760564" cy="34777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https://www.nedal.com/wp-content/uploads/2016/11/Nedal-alloy-Datasheet-EN-AW-6082.pdf</a:t>
            </a:r>
          </a:p>
        </p:txBody>
      </p:sp>
    </p:spTree>
    <p:extLst>
      <p:ext uri="{BB962C8B-B14F-4D97-AF65-F5344CB8AC3E}">
        <p14:creationId xmlns:p14="http://schemas.microsoft.com/office/powerpoint/2010/main" val="3788525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918" y="182754"/>
            <a:ext cx="12067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https://amesweb.info/StressStrainTransformations/PlaneStressPrincipalStressCal/PrincipalStressCalculator.aspx</a:t>
            </a:r>
          </a:p>
        </p:txBody>
      </p:sp>
    </p:spTree>
    <p:extLst>
      <p:ext uri="{BB962C8B-B14F-4D97-AF65-F5344CB8AC3E}">
        <p14:creationId xmlns:p14="http://schemas.microsoft.com/office/powerpoint/2010/main" val="3095403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849" y="5634495"/>
            <a:ext cx="6665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Very complete BUT in inches</a:t>
            </a:r>
          </a:p>
          <a:p>
            <a:endParaRPr lang="en-GB" dirty="0"/>
          </a:p>
          <a:p>
            <a:r>
              <a:rPr lang="en-GB" dirty="0"/>
              <a:t>https://www.engineersedge.com/pressure_vessels_menu.shtml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905" y="0"/>
            <a:ext cx="8999095" cy="60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0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6320"/>
            <a:ext cx="599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https://www.engineersedge.com/calculators/hoop-stress.htm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652"/>
            <a:ext cx="9158990" cy="620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0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number of primary electron-ion pairs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1200" dirty="0"/>
              <a:t>Name 	Atomic Mass	Atomic number (Z)	Atomic Weight	Mass	 Mass </a:t>
            </a:r>
            <a:r>
              <a:rPr lang="en-GB" sz="1200" dirty="0" err="1"/>
              <a:t>Volumique</a:t>
            </a:r>
            <a:r>
              <a:rPr lang="en-GB" sz="1200" dirty="0"/>
              <a:t> 	Relative density	Electro Neg.	 </a:t>
            </a:r>
          </a:p>
          <a:p>
            <a:r>
              <a:rPr lang="en-GB" sz="1200" dirty="0"/>
              <a:t>				[g/</a:t>
            </a:r>
            <a:r>
              <a:rPr lang="en-GB" sz="1200" dirty="0" err="1"/>
              <a:t>mol</a:t>
            </a:r>
            <a:r>
              <a:rPr lang="en-GB" sz="1200" dirty="0"/>
              <a:t>]		[g/litre]    gas		(</a:t>
            </a:r>
            <a:r>
              <a:rPr lang="en-GB" sz="1200" dirty="0" err="1"/>
              <a:t>wrt</a:t>
            </a:r>
            <a:r>
              <a:rPr lang="en-GB" sz="1200" dirty="0"/>
              <a:t> air)</a:t>
            </a:r>
          </a:p>
          <a:p>
            <a:endParaRPr lang="en-GB" sz="1200" dirty="0"/>
          </a:p>
          <a:p>
            <a:r>
              <a:rPr lang="en-GB" sz="1200" dirty="0"/>
              <a:t>Argon	40	18		39.95		1.78</a:t>
            </a:r>
          </a:p>
          <a:p>
            <a:endParaRPr lang="en-GB" sz="1200" dirty="0"/>
          </a:p>
          <a:p>
            <a:r>
              <a:rPr lang="en-GB" sz="1200" dirty="0"/>
              <a:t>iC4H10				58		2.506</a:t>
            </a:r>
          </a:p>
          <a:p>
            <a:endParaRPr lang="en-GB" sz="1200" dirty="0"/>
          </a:p>
          <a:p>
            <a:r>
              <a:rPr lang="en-GB" sz="1200" dirty="0"/>
              <a:t>R134a				102		4.275(5.28)		3.25</a:t>
            </a:r>
          </a:p>
          <a:p>
            <a:endParaRPr lang="en-GB" sz="1200" dirty="0"/>
          </a:p>
          <a:p>
            <a:r>
              <a:rPr lang="en-GB" sz="1200" dirty="0"/>
              <a:t>Air				28.97</a:t>
            </a:r>
          </a:p>
          <a:p>
            <a:endParaRPr lang="en-GB" sz="1200" dirty="0"/>
          </a:p>
          <a:p>
            <a:r>
              <a:rPr lang="en-GB" sz="1200" dirty="0"/>
              <a:t>Nitrogen	14	7		14</a:t>
            </a:r>
          </a:p>
          <a:p>
            <a:endParaRPr lang="en-GB" sz="1200" dirty="0"/>
          </a:p>
          <a:p>
            <a:r>
              <a:rPr lang="en-GB" sz="1200" dirty="0"/>
              <a:t>Oxygen	16	8				1.43</a:t>
            </a:r>
          </a:p>
          <a:p>
            <a:endParaRPr lang="en-GB" sz="1200" dirty="0"/>
          </a:p>
          <a:p>
            <a:r>
              <a:rPr lang="en-GB" sz="1200" dirty="0"/>
              <a:t>Carbon Dioxide			44.01		1.87</a:t>
            </a:r>
          </a:p>
          <a:p>
            <a:endParaRPr lang="en-GB" sz="1200" dirty="0"/>
          </a:p>
          <a:p>
            <a:r>
              <a:rPr lang="en-GB" sz="1200" dirty="0"/>
              <a:t>Xenon	131	54		</a:t>
            </a:r>
            <a:r>
              <a:rPr lang="en-GB" sz="1200" dirty="0">
                <a:solidFill>
                  <a:srgbClr val="FF0000"/>
                </a:solidFill>
              </a:rPr>
              <a:t>131</a:t>
            </a:r>
            <a:r>
              <a:rPr lang="en-GB" sz="1200" dirty="0"/>
              <a:t>		5.89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0300" y="4972050"/>
            <a:ext cx="853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Conclusion the number of molecules per unit volume or mass of R134a is approx. 3.5 </a:t>
            </a:r>
            <a:r>
              <a:rPr lang="en-GB" dirty="0" err="1"/>
              <a:t>wrt</a:t>
            </a:r>
            <a:r>
              <a:rPr lang="en-GB" dirty="0"/>
              <a:t> the air. Therefore as a first level guess the pressure required is approx. 3.5 bar.</a:t>
            </a:r>
          </a:p>
        </p:txBody>
      </p:sp>
    </p:spTree>
    <p:extLst>
      <p:ext uri="{BB962C8B-B14F-4D97-AF65-F5344CB8AC3E}">
        <p14:creationId xmlns:p14="http://schemas.microsoft.com/office/powerpoint/2010/main" val="59992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261035"/>
            <a:ext cx="11087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https://courses.helsinki.fi/sites/default/files/course-material/4515373/lecture_gas_det.pdf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531" t="22233" r="21982" b="13398"/>
          <a:stretch/>
        </p:blipFill>
        <p:spPr>
          <a:xfrm>
            <a:off x="4047344" y="630367"/>
            <a:ext cx="8144656" cy="617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6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317" y="0"/>
            <a:ext cx="8121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https://www.tandfonline.com/doi/pdf/10.3109/00016925409169759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181" t="19603" r="31470" b="6474"/>
          <a:stretch/>
        </p:blipFill>
        <p:spPr>
          <a:xfrm>
            <a:off x="7646797" y="0"/>
            <a:ext cx="4545204" cy="6281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814" t="12754" r="32007" b="10565"/>
          <a:stretch/>
        </p:blipFill>
        <p:spPr>
          <a:xfrm>
            <a:off x="121606" y="369332"/>
            <a:ext cx="4420249" cy="653577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5400000">
            <a:off x="-157451" y="3369012"/>
            <a:ext cx="5611407" cy="6330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8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819" y="0"/>
            <a:ext cx="9507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http://lhcb-muon.web.cern.ch/lhcb-muon/documents/Sauli_77-09.pdf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630" t="16607" r="33712" b="8150"/>
          <a:stretch/>
        </p:blipFill>
        <p:spPr>
          <a:xfrm>
            <a:off x="8809704" y="0"/>
            <a:ext cx="3382296" cy="4719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310" t="10640" r="32013" b="5933"/>
          <a:stretch/>
        </p:blipFill>
        <p:spPr>
          <a:xfrm>
            <a:off x="3567165" y="369332"/>
            <a:ext cx="4369249" cy="64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6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025" y="1"/>
            <a:ext cx="7643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https://www.slac.stanford.edu/pubs/icfa/summer98/paper3/paper3.pdf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165" t="36938" r="23139" b="32044"/>
          <a:stretch/>
        </p:blipFill>
        <p:spPr>
          <a:xfrm>
            <a:off x="6070007" y="4172634"/>
            <a:ext cx="6121993" cy="2685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703" t="26171" r="24402" b="25760"/>
          <a:stretch/>
        </p:blipFill>
        <p:spPr>
          <a:xfrm>
            <a:off x="0" y="614136"/>
            <a:ext cx="6314206" cy="4450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483038" y="1444793"/>
            <a:ext cx="1281295" cy="62473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14206" y="1008390"/>
            <a:ext cx="5763913" cy="920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Properties of some gas mixtures used in tracking detectors</a:t>
            </a:r>
          </a:p>
          <a:p>
            <a:r>
              <a:rPr lang="en-GB" dirty="0" err="1"/>
              <a:t>Archana</a:t>
            </a:r>
            <a:r>
              <a:rPr lang="en-GB" dirty="0"/>
              <a:t> Sharma</a:t>
            </a:r>
          </a:p>
          <a:p>
            <a:r>
              <a:rPr lang="en-GB" dirty="0"/>
              <a:t>GSI-Darmstadt, Germany*</a:t>
            </a:r>
          </a:p>
        </p:txBody>
      </p:sp>
    </p:spTree>
    <p:extLst>
      <p:ext uri="{BB962C8B-B14F-4D97-AF65-F5344CB8AC3E}">
        <p14:creationId xmlns:p14="http://schemas.microsoft.com/office/powerpoint/2010/main" val="211783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65" t="36938" r="23139" b="32044"/>
          <a:stretch/>
        </p:blipFill>
        <p:spPr>
          <a:xfrm>
            <a:off x="1178383" y="963562"/>
            <a:ext cx="10187708" cy="44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7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C5BC99-8E1B-424A-9FEB-5CF339C5A310}"/>
              </a:ext>
            </a:extLst>
          </p:cNvPr>
          <p:cNvSpPr txBox="1"/>
          <p:nvPr/>
        </p:nvSpPr>
        <p:spPr>
          <a:xfrm>
            <a:off x="0" y="105678"/>
            <a:ext cx="641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pressure influences the operating voltage.</a:t>
            </a:r>
          </a:p>
          <a:p>
            <a:endParaRPr lang="en-US" dirty="0"/>
          </a:p>
          <a:p>
            <a:r>
              <a:rPr lang="en-US" dirty="0"/>
              <a:t>There is the equation for effective voltage </a:t>
            </a:r>
            <a:r>
              <a:rPr lang="en-US" dirty="0" err="1"/>
              <a:t>wrt</a:t>
            </a:r>
            <a:r>
              <a:rPr lang="en-US" dirty="0"/>
              <a:t> </a:t>
            </a:r>
            <a:r>
              <a:rPr lang="en-US" dirty="0" err="1"/>
              <a:t>ptressure</a:t>
            </a:r>
            <a:r>
              <a:rPr lang="en-US" dirty="0"/>
              <a:t> and temperature but it is (?) over limited range.</a:t>
            </a:r>
          </a:p>
          <a:p>
            <a:endParaRPr lang="en-US" dirty="0"/>
          </a:p>
          <a:p>
            <a:r>
              <a:rPr lang="en-US" dirty="0"/>
              <a:t>Need the </a:t>
            </a:r>
            <a:r>
              <a:rPr lang="en-US" dirty="0" err="1"/>
              <a:t>Paschen</a:t>
            </a:r>
            <a:r>
              <a:rPr lang="en-US" dirty="0"/>
              <a:t> curve for this</a:t>
            </a:r>
          </a:p>
          <a:p>
            <a:r>
              <a:rPr lang="en-GB" dirty="0">
                <a:hlinkClick r:id="rId2"/>
              </a:rPr>
              <a:t>https://en.wikipedia.org/wiki/Paschen%27s_law</a:t>
            </a:r>
            <a:endParaRPr lang="en-GB" dirty="0"/>
          </a:p>
          <a:p>
            <a:endParaRPr lang="en-GB" dirty="0"/>
          </a:p>
          <a:p>
            <a:r>
              <a:rPr lang="en-GB"/>
              <a:t>Townsend discharge</a:t>
            </a:r>
            <a:endParaRPr lang="en-GB" dirty="0"/>
          </a:p>
          <a:p>
            <a:r>
              <a:rPr lang="en-GB" dirty="0"/>
              <a:t>https://en.wikipedia.org/wiki/Townsend_discharge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CAD70-D0CB-45D6-A467-5883B7228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96" t="10012" r="30022" b="12601"/>
          <a:stretch/>
        </p:blipFill>
        <p:spPr>
          <a:xfrm>
            <a:off x="7528560" y="0"/>
            <a:ext cx="4663440" cy="46329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5D7F28-CDB8-49AA-9402-73CDF83732FE}"/>
              </a:ext>
            </a:extLst>
          </p:cNvPr>
          <p:cNvSpPr/>
          <p:nvPr/>
        </p:nvSpPr>
        <p:spPr>
          <a:xfrm>
            <a:off x="7609840" y="4840516"/>
            <a:ext cx="4297680" cy="175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Paschen</a:t>
            </a:r>
            <a:r>
              <a:rPr lang="en-GB" dirty="0"/>
              <a:t> curves obtained for helium, neon, argon, hydrogen and nitrogen, using the expression for the breakdown voltage as a function of the parameters A,B that interpolate the first Townsend coefficient.[1]</a:t>
            </a:r>
          </a:p>
        </p:txBody>
      </p:sp>
    </p:spTree>
    <p:extLst>
      <p:ext uri="{BB962C8B-B14F-4D97-AF65-F5344CB8AC3E}">
        <p14:creationId xmlns:p14="http://schemas.microsoft.com/office/powerpoint/2010/main" val="88824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8072" y="539646"/>
            <a:ext cx="329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Pressure vessels</a:t>
            </a:r>
          </a:p>
        </p:txBody>
      </p:sp>
    </p:spTree>
    <p:extLst>
      <p:ext uri="{BB962C8B-B14F-4D97-AF65-F5344CB8AC3E}">
        <p14:creationId xmlns:p14="http://schemas.microsoft.com/office/powerpoint/2010/main" val="3241099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545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Pressurised RPCs using air as a primary gas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Pressurised RPCs using air as a primary gas</dc:title>
  <dc:creator>Ian Crotty</dc:creator>
  <cp:lastModifiedBy>Ian Crotty</cp:lastModifiedBy>
  <cp:revision>54</cp:revision>
  <dcterms:created xsi:type="dcterms:W3CDTF">2020-03-03T13:36:37Z</dcterms:created>
  <dcterms:modified xsi:type="dcterms:W3CDTF">2020-05-07T09:39:16Z</dcterms:modified>
</cp:coreProperties>
</file>