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80" r:id="rId4"/>
    <p:sldId id="274" r:id="rId5"/>
    <p:sldId id="272" r:id="rId6"/>
    <p:sldId id="257" r:id="rId7"/>
    <p:sldId id="271" r:id="rId8"/>
    <p:sldId id="258" r:id="rId9"/>
    <p:sldId id="270" r:id="rId10"/>
    <p:sldId id="259" r:id="rId11"/>
    <p:sldId id="277" r:id="rId12"/>
    <p:sldId id="278" r:id="rId13"/>
    <p:sldId id="282" r:id="rId14"/>
    <p:sldId id="283" r:id="rId15"/>
    <p:sldId id="279" r:id="rId16"/>
    <p:sldId id="275" r:id="rId17"/>
    <p:sldId id="260" r:id="rId18"/>
    <p:sldId id="261" r:id="rId19"/>
    <p:sldId id="276" r:id="rId20"/>
    <p:sldId id="262" r:id="rId21"/>
    <p:sldId id="263" r:id="rId22"/>
    <p:sldId id="265"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33052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15644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286351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23175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F16250-29C8-4A5C-AF1D-073188CB97B9}"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102618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31449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7F16250-29C8-4A5C-AF1D-073188CB97B9}" type="datetimeFigureOut">
              <a:rPr lang="en-GB" smtClean="0"/>
              <a:t>22/02/2022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2702617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7F16250-29C8-4A5C-AF1D-073188CB97B9}" type="datetimeFigureOut">
              <a:rPr lang="en-GB" smtClean="0"/>
              <a:t>22/02/2022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61704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16250-29C8-4A5C-AF1D-073188CB97B9}" type="datetimeFigureOut">
              <a:rPr lang="en-GB" smtClean="0"/>
              <a:t>22/02/2022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42866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88956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F16250-29C8-4A5C-AF1D-073188CB97B9}" type="datetimeFigureOut">
              <a:rPr lang="en-GB" smtClean="0"/>
              <a:t>22/02/2022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B78EF-E7DD-4883-AACF-EEC102491A3C}" type="slidenum">
              <a:rPr lang="en-GB" smtClean="0"/>
              <a:t>‹#›</a:t>
            </a:fld>
            <a:endParaRPr lang="en-GB"/>
          </a:p>
        </p:txBody>
      </p:sp>
    </p:spTree>
    <p:extLst>
      <p:ext uri="{BB962C8B-B14F-4D97-AF65-F5344CB8AC3E}">
        <p14:creationId xmlns:p14="http://schemas.microsoft.com/office/powerpoint/2010/main" val="30340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16250-29C8-4A5C-AF1D-073188CB97B9}" type="datetimeFigureOut">
              <a:rPr lang="en-GB" smtClean="0"/>
              <a:t>22/02/2022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B78EF-E7DD-4883-AACF-EEC102491A3C}" type="slidenum">
              <a:rPr lang="en-GB" smtClean="0"/>
              <a:t>‹#›</a:t>
            </a:fld>
            <a:endParaRPr lang="en-GB"/>
          </a:p>
        </p:txBody>
      </p:sp>
    </p:spTree>
    <p:extLst>
      <p:ext uri="{BB962C8B-B14F-4D97-AF65-F5344CB8AC3E}">
        <p14:creationId xmlns:p14="http://schemas.microsoft.com/office/powerpoint/2010/main" val="36968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hyperlink" Target="http://project-cms-rpc-endcap.web.cern.ch/rpc/Shipping/Shipping/Packaging/WoodPackaging.pptx" TargetMode="External"/><Relationship Id="rId2" Type="http://schemas.openxmlformats.org/officeDocument/2006/relationships/hyperlink" Target="http://project-cms-rpc-endcap.web.cern.ch/rpc/Production/Oil%20&amp;%20Bakelite/Packing/Packagi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project-cms-rpc-endcap.web.cern.ch/rpc/Production/Oil%20&amp;%20Bakelite/Packing/Packing/" TargetMode="External"/><Relationship Id="rId5" Type="http://schemas.openxmlformats.org/officeDocument/2006/relationships/hyperlink" Target="http://project-cms-rpc-endcap.web.cern.ch/rpc/Production/Oil%20&amp;%20Bakelite/Packing/Packaging/PackingRE23.pdf" TargetMode="External"/><Relationship Id="rId4" Type="http://schemas.openxmlformats.org/officeDocument/2006/relationships/hyperlink" Target="http://project-cms-rpc-endcap.web.cern.ch/rpc/Production/Oil%20&amp;%20Bakelite/Packing/Packaging/PackingRE2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HPL and gap packing.</a:t>
            </a:r>
            <a:br>
              <a:rPr lang="en-GB" dirty="0" smtClean="0"/>
            </a:br>
            <a:r>
              <a:rPr lang="en-GB" sz="2700" dirty="0" smtClean="0"/>
              <a:t>OR </a:t>
            </a:r>
            <a:br>
              <a:rPr lang="en-GB" sz="2700" dirty="0" smtClean="0"/>
            </a:br>
            <a:r>
              <a:rPr lang="en-GB" sz="2700" dirty="0" smtClean="0"/>
              <a:t>is it worth the effort, time and money to protect your physics package, both before and after production ?</a:t>
            </a:r>
            <a:endParaRPr lang="en-GB" sz="2700" dirty="0"/>
          </a:p>
        </p:txBody>
      </p:sp>
      <p:sp>
        <p:nvSpPr>
          <p:cNvPr id="3" name="Subtitle 2"/>
          <p:cNvSpPr>
            <a:spLocks noGrp="1"/>
          </p:cNvSpPr>
          <p:nvPr>
            <p:ph type="subTitle" idx="1"/>
          </p:nvPr>
        </p:nvSpPr>
        <p:spPr/>
        <p:txBody>
          <a:bodyPr/>
          <a:lstStyle/>
          <a:p>
            <a:endParaRPr lang="en-GB" dirty="0" smtClean="0"/>
          </a:p>
          <a:p>
            <a:r>
              <a:rPr lang="en-GB" dirty="0" smtClean="0"/>
              <a:t>Ian</a:t>
            </a:r>
          </a:p>
          <a:p>
            <a:r>
              <a:rPr lang="en-GB" dirty="0" smtClean="0"/>
              <a:t>22 Feb 2022</a:t>
            </a:r>
            <a:endParaRPr lang="en-GB" dirty="0"/>
          </a:p>
        </p:txBody>
      </p:sp>
    </p:spTree>
    <p:extLst>
      <p:ext uri="{BB962C8B-B14F-4D97-AF65-F5344CB8AC3E}">
        <p14:creationId xmlns:p14="http://schemas.microsoft.com/office/powerpoint/2010/main" val="359958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15" y="1630099"/>
            <a:ext cx="6619702" cy="4964777"/>
          </a:xfrm>
          <a:prstGeom prst="rect">
            <a:avLst/>
          </a:prstGeom>
        </p:spPr>
      </p:pic>
      <p:sp>
        <p:nvSpPr>
          <p:cNvPr id="3" name="TextBox 2"/>
          <p:cNvSpPr txBox="1"/>
          <p:nvPr/>
        </p:nvSpPr>
        <p:spPr>
          <a:xfrm>
            <a:off x="4870580" y="251927"/>
            <a:ext cx="4254759" cy="923330"/>
          </a:xfrm>
          <a:prstGeom prst="rect">
            <a:avLst/>
          </a:prstGeom>
          <a:noFill/>
        </p:spPr>
        <p:txBody>
          <a:bodyPr wrap="square" rtlCol="0">
            <a:spAutoFit/>
          </a:bodyPr>
          <a:lstStyle/>
          <a:p>
            <a:r>
              <a:rPr lang="en-GB" dirty="0" smtClean="0"/>
              <a:t>Final design used for RE with two pre-stressed bars. Pre-compression screws are visible here .</a:t>
            </a:r>
            <a:endParaRPr lang="en-GB" dirty="0"/>
          </a:p>
        </p:txBody>
      </p:sp>
      <p:cxnSp>
        <p:nvCxnSpPr>
          <p:cNvPr id="4" name="Straight Arrow Connector 3"/>
          <p:cNvCxnSpPr/>
          <p:nvPr/>
        </p:nvCxnSpPr>
        <p:spPr>
          <a:xfrm flipH="1">
            <a:off x="3505428" y="1240971"/>
            <a:ext cx="2083609" cy="15030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335990" y="1240971"/>
            <a:ext cx="3253047" cy="1312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23584" y="3502090"/>
            <a:ext cx="4254759" cy="646331"/>
          </a:xfrm>
          <a:prstGeom prst="rect">
            <a:avLst/>
          </a:prstGeom>
          <a:noFill/>
        </p:spPr>
        <p:txBody>
          <a:bodyPr wrap="square" rtlCol="0">
            <a:spAutoFit/>
          </a:bodyPr>
          <a:lstStyle/>
          <a:p>
            <a:r>
              <a:rPr lang="en-GB" dirty="0" smtClean="0"/>
              <a:t>Twin bars at each level in front and behind the HPL pack protected with wood panel.</a:t>
            </a:r>
            <a:endParaRPr lang="en-GB" dirty="0"/>
          </a:p>
        </p:txBody>
      </p:sp>
      <p:cxnSp>
        <p:nvCxnSpPr>
          <p:cNvPr id="10" name="Straight Arrow Connector 9"/>
          <p:cNvCxnSpPr/>
          <p:nvPr/>
        </p:nvCxnSpPr>
        <p:spPr>
          <a:xfrm flipH="1">
            <a:off x="3629608" y="3757977"/>
            <a:ext cx="3893977" cy="15945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88229" y="3757977"/>
            <a:ext cx="3735355" cy="19150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32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6260" y="173389"/>
            <a:ext cx="6484777" cy="523220"/>
          </a:xfrm>
          <a:prstGeom prst="rect">
            <a:avLst/>
          </a:prstGeom>
          <a:noFill/>
        </p:spPr>
        <p:txBody>
          <a:bodyPr wrap="square" rtlCol="0">
            <a:spAutoFit/>
          </a:bodyPr>
          <a:lstStyle/>
          <a:p>
            <a:r>
              <a:rPr lang="en-GB" sz="2800" b="1" dirty="0" smtClean="0"/>
              <a:t>Final version as developed by SHIP</a:t>
            </a:r>
            <a:endParaRPr lang="en-GB" sz="28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3" y="1429916"/>
            <a:ext cx="3825553" cy="28691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237" y="1940473"/>
            <a:ext cx="3859763" cy="28948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786734" y="2288008"/>
            <a:ext cx="4838959" cy="3629219"/>
          </a:xfrm>
          <a:prstGeom prst="rect">
            <a:avLst/>
          </a:prstGeom>
        </p:spPr>
      </p:pic>
      <p:sp>
        <p:nvSpPr>
          <p:cNvPr id="7" name="TextBox 6"/>
          <p:cNvSpPr txBox="1"/>
          <p:nvPr/>
        </p:nvSpPr>
        <p:spPr>
          <a:xfrm>
            <a:off x="0" y="4835295"/>
            <a:ext cx="4441372" cy="1754326"/>
          </a:xfrm>
          <a:prstGeom prst="rect">
            <a:avLst/>
          </a:prstGeom>
          <a:noFill/>
        </p:spPr>
        <p:txBody>
          <a:bodyPr wrap="square" rtlCol="0">
            <a:spAutoFit/>
          </a:bodyPr>
          <a:lstStyle/>
          <a:p>
            <a:r>
              <a:rPr lang="en-GB" dirty="0" smtClean="0"/>
              <a:t>Pre-compression bar is bent under the load</a:t>
            </a:r>
          </a:p>
          <a:p>
            <a:r>
              <a:rPr lang="en-GB" dirty="0" smtClean="0"/>
              <a:t>From the 2 screws in compression and the tie rods (M16) on the end of the bars. The compression screws are keeping an “evenly” distributed load on the HLP pack through the clamping bars. </a:t>
            </a:r>
            <a:endParaRPr lang="en-GB" dirty="0"/>
          </a:p>
        </p:txBody>
      </p:sp>
      <p:sp>
        <p:nvSpPr>
          <p:cNvPr id="8" name="TextBox 7"/>
          <p:cNvSpPr txBox="1"/>
          <p:nvPr/>
        </p:nvSpPr>
        <p:spPr>
          <a:xfrm>
            <a:off x="8752115" y="5882162"/>
            <a:ext cx="2416629" cy="369332"/>
          </a:xfrm>
          <a:prstGeom prst="rect">
            <a:avLst/>
          </a:prstGeom>
          <a:noFill/>
        </p:spPr>
        <p:txBody>
          <a:bodyPr wrap="square" rtlCol="0">
            <a:spAutoFit/>
          </a:bodyPr>
          <a:lstStyle/>
          <a:p>
            <a:r>
              <a:rPr lang="en-GB" dirty="0" smtClean="0"/>
              <a:t>Pre-compression bars</a:t>
            </a:r>
            <a:endParaRPr lang="en-GB" dirty="0"/>
          </a:p>
        </p:txBody>
      </p:sp>
      <p:cxnSp>
        <p:nvCxnSpPr>
          <p:cNvPr id="9" name="Straight Arrow Connector 8"/>
          <p:cNvCxnSpPr/>
          <p:nvPr/>
        </p:nvCxnSpPr>
        <p:spPr>
          <a:xfrm flipV="1">
            <a:off x="10161037" y="3936467"/>
            <a:ext cx="615820" cy="9877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768258" y="1422516"/>
            <a:ext cx="1717648" cy="975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221894" y="4450702"/>
            <a:ext cx="1421757" cy="16161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3803" y="4924221"/>
            <a:ext cx="2721430" cy="369332"/>
          </a:xfrm>
          <a:prstGeom prst="rect">
            <a:avLst/>
          </a:prstGeom>
          <a:noFill/>
        </p:spPr>
        <p:txBody>
          <a:bodyPr wrap="square" rtlCol="0">
            <a:spAutoFit/>
          </a:bodyPr>
          <a:lstStyle/>
          <a:p>
            <a:r>
              <a:rPr lang="en-GB" dirty="0" smtClean="0"/>
              <a:t>Compression screws M16</a:t>
            </a:r>
            <a:endParaRPr lang="en-GB" dirty="0"/>
          </a:p>
        </p:txBody>
      </p:sp>
      <p:sp>
        <p:nvSpPr>
          <p:cNvPr id="15" name="TextBox 14"/>
          <p:cNvSpPr txBox="1"/>
          <p:nvPr/>
        </p:nvSpPr>
        <p:spPr>
          <a:xfrm>
            <a:off x="5430217" y="1136774"/>
            <a:ext cx="1551992" cy="369332"/>
          </a:xfrm>
          <a:prstGeom prst="rect">
            <a:avLst/>
          </a:prstGeom>
          <a:noFill/>
        </p:spPr>
        <p:txBody>
          <a:bodyPr wrap="square" rtlCol="0">
            <a:spAutoFit/>
          </a:bodyPr>
          <a:lstStyle/>
          <a:p>
            <a:r>
              <a:rPr lang="en-GB" dirty="0" smtClean="0"/>
              <a:t>Tie rods M16</a:t>
            </a:r>
            <a:endParaRPr lang="en-GB" dirty="0"/>
          </a:p>
        </p:txBody>
      </p:sp>
      <p:cxnSp>
        <p:nvCxnSpPr>
          <p:cNvPr id="18" name="Straight Arrow Connector 17"/>
          <p:cNvCxnSpPr/>
          <p:nvPr/>
        </p:nvCxnSpPr>
        <p:spPr>
          <a:xfrm flipH="1" flipV="1">
            <a:off x="9162662" y="2957804"/>
            <a:ext cx="998375" cy="19664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85906" y="1429916"/>
            <a:ext cx="2846331" cy="1145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30486" y="3052949"/>
            <a:ext cx="1082740" cy="178234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6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31972" y="1798026"/>
            <a:ext cx="4490618" cy="33679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21423" y="2952267"/>
            <a:ext cx="3871430" cy="29035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5084" y="1657678"/>
            <a:ext cx="4864878" cy="3648659"/>
          </a:xfrm>
          <a:prstGeom prst="rect">
            <a:avLst/>
          </a:prstGeom>
        </p:spPr>
      </p:pic>
      <p:sp>
        <p:nvSpPr>
          <p:cNvPr id="6" name="TextBox 5"/>
          <p:cNvSpPr txBox="1"/>
          <p:nvPr/>
        </p:nvSpPr>
        <p:spPr>
          <a:xfrm>
            <a:off x="6931336" y="6078919"/>
            <a:ext cx="1551992" cy="369332"/>
          </a:xfrm>
          <a:prstGeom prst="rect">
            <a:avLst/>
          </a:prstGeom>
          <a:noFill/>
        </p:spPr>
        <p:txBody>
          <a:bodyPr wrap="square" rtlCol="0">
            <a:spAutoFit/>
          </a:bodyPr>
          <a:lstStyle/>
          <a:p>
            <a:r>
              <a:rPr lang="en-GB" dirty="0" smtClean="0"/>
              <a:t>Tie rod M16</a:t>
            </a:r>
            <a:endParaRPr lang="en-GB" dirty="0"/>
          </a:p>
        </p:txBody>
      </p:sp>
      <p:cxnSp>
        <p:nvCxnSpPr>
          <p:cNvPr id="7" name="Straight Arrow Connector 6"/>
          <p:cNvCxnSpPr/>
          <p:nvPr/>
        </p:nvCxnSpPr>
        <p:spPr>
          <a:xfrm flipH="1" flipV="1">
            <a:off x="6092890" y="3965510"/>
            <a:ext cx="1054359" cy="20434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872152" y="1203927"/>
            <a:ext cx="2561741" cy="923330"/>
          </a:xfrm>
          <a:prstGeom prst="rect">
            <a:avLst/>
          </a:prstGeom>
          <a:noFill/>
        </p:spPr>
        <p:txBody>
          <a:bodyPr wrap="square" rtlCol="0">
            <a:spAutoFit/>
          </a:bodyPr>
          <a:lstStyle/>
          <a:p>
            <a:r>
              <a:rPr lang="en-GB" dirty="0" smtClean="0"/>
              <a:t>Rear clamping bar well secured to the side panel</a:t>
            </a:r>
          </a:p>
          <a:p>
            <a:r>
              <a:rPr lang="en-GB" dirty="0" smtClean="0"/>
              <a:t>With M16 </a:t>
            </a:r>
            <a:r>
              <a:rPr lang="en-GB" dirty="0" err="1" smtClean="0"/>
              <a:t>srcews</a:t>
            </a:r>
            <a:r>
              <a:rPr lang="en-GB" dirty="0" smtClean="0"/>
              <a:t> </a:t>
            </a:r>
            <a:endParaRPr lang="en-GB" dirty="0"/>
          </a:p>
        </p:txBody>
      </p:sp>
      <p:sp>
        <p:nvSpPr>
          <p:cNvPr id="10" name="TextBox 9"/>
          <p:cNvSpPr txBox="1"/>
          <p:nvPr/>
        </p:nvSpPr>
        <p:spPr>
          <a:xfrm>
            <a:off x="905069" y="6088249"/>
            <a:ext cx="3928188" cy="646331"/>
          </a:xfrm>
          <a:prstGeom prst="rect">
            <a:avLst/>
          </a:prstGeom>
          <a:noFill/>
        </p:spPr>
        <p:txBody>
          <a:bodyPr wrap="square" rtlCol="0">
            <a:spAutoFit/>
          </a:bodyPr>
          <a:lstStyle/>
          <a:p>
            <a:r>
              <a:rPr lang="en-GB" dirty="0" smtClean="0"/>
              <a:t>Side and rear </a:t>
            </a:r>
            <a:r>
              <a:rPr lang="en-GB" smtClean="0"/>
              <a:t>panel are </a:t>
            </a:r>
            <a:r>
              <a:rPr lang="en-GB" dirty="0" smtClean="0"/>
              <a:t>not very well secured to base. 4mm wood screws</a:t>
            </a:r>
            <a:endParaRPr lang="en-GB" dirty="0"/>
          </a:p>
        </p:txBody>
      </p:sp>
      <p:sp>
        <p:nvSpPr>
          <p:cNvPr id="11" name="TextBox 10"/>
          <p:cNvSpPr txBox="1"/>
          <p:nvPr/>
        </p:nvSpPr>
        <p:spPr>
          <a:xfrm>
            <a:off x="4175448" y="253262"/>
            <a:ext cx="5159829" cy="523220"/>
          </a:xfrm>
          <a:prstGeom prst="rect">
            <a:avLst/>
          </a:prstGeom>
          <a:noFill/>
        </p:spPr>
        <p:txBody>
          <a:bodyPr wrap="square" rtlCol="0">
            <a:spAutoFit/>
          </a:bodyPr>
          <a:lstStyle/>
          <a:p>
            <a:r>
              <a:rPr lang="en-GB" sz="2800" dirty="0" smtClean="0"/>
              <a:t>Clamping bar link to Base</a:t>
            </a:r>
            <a:endParaRPr lang="en-GB" sz="2800" dirty="0"/>
          </a:p>
        </p:txBody>
      </p:sp>
      <p:cxnSp>
        <p:nvCxnSpPr>
          <p:cNvPr id="13" name="Straight Arrow Connector 12"/>
          <p:cNvCxnSpPr/>
          <p:nvPr/>
        </p:nvCxnSpPr>
        <p:spPr>
          <a:xfrm flipH="1" flipV="1">
            <a:off x="1164580" y="5426549"/>
            <a:ext cx="1186734" cy="6523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107356" y="5139612"/>
            <a:ext cx="243958" cy="939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10153023" y="2127257"/>
            <a:ext cx="250610" cy="2276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635968" y="5283081"/>
            <a:ext cx="715346" cy="7958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p:cNvCxnSpPr>
          <p:nvPr/>
        </p:nvCxnSpPr>
        <p:spPr>
          <a:xfrm flipH="1">
            <a:off x="6755363" y="2127257"/>
            <a:ext cx="3397660" cy="6999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948589" y="1653206"/>
            <a:ext cx="6897490" cy="472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4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9992" y="83977"/>
            <a:ext cx="3609776" cy="830997"/>
          </a:xfrm>
          <a:prstGeom prst="rect">
            <a:avLst/>
          </a:prstGeom>
          <a:noFill/>
        </p:spPr>
        <p:txBody>
          <a:bodyPr wrap="square" rtlCol="0">
            <a:spAutoFit/>
          </a:bodyPr>
          <a:lstStyle/>
          <a:p>
            <a:r>
              <a:rPr lang="en-GB" sz="2400" b="1" dirty="0" smtClean="0"/>
              <a:t>The principle of securing the HPL to the base</a:t>
            </a:r>
            <a:endParaRPr lang="en-GB" sz="2400" b="1" dirty="0"/>
          </a:p>
        </p:txBody>
      </p:sp>
      <p:sp>
        <p:nvSpPr>
          <p:cNvPr id="3" name="Rectangle 2"/>
          <p:cNvSpPr/>
          <p:nvPr/>
        </p:nvSpPr>
        <p:spPr>
          <a:xfrm>
            <a:off x="2090055" y="4725956"/>
            <a:ext cx="2388637" cy="15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99388" y="1576874"/>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945432" y="2164703"/>
            <a:ext cx="253326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5431" y="4005943"/>
            <a:ext cx="253326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13787" y="1763486"/>
            <a:ext cx="811764" cy="293914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49420" y="453829"/>
            <a:ext cx="746449" cy="646331"/>
          </a:xfrm>
          <a:prstGeom prst="rect">
            <a:avLst/>
          </a:prstGeom>
          <a:noFill/>
        </p:spPr>
        <p:txBody>
          <a:bodyPr wrap="square" rtlCol="0">
            <a:spAutoFit/>
          </a:bodyPr>
          <a:lstStyle/>
          <a:p>
            <a:r>
              <a:rPr lang="en-GB" dirty="0" smtClean="0"/>
              <a:t>Side view</a:t>
            </a:r>
            <a:endParaRPr lang="en-GB" dirty="0"/>
          </a:p>
        </p:txBody>
      </p:sp>
      <p:sp>
        <p:nvSpPr>
          <p:cNvPr id="10" name="TextBox 9"/>
          <p:cNvSpPr txBox="1"/>
          <p:nvPr/>
        </p:nvSpPr>
        <p:spPr>
          <a:xfrm>
            <a:off x="8661918" y="381735"/>
            <a:ext cx="746449" cy="646331"/>
          </a:xfrm>
          <a:prstGeom prst="rect">
            <a:avLst/>
          </a:prstGeom>
          <a:noFill/>
        </p:spPr>
        <p:txBody>
          <a:bodyPr wrap="square" rtlCol="0">
            <a:spAutoFit/>
          </a:bodyPr>
          <a:lstStyle/>
          <a:p>
            <a:r>
              <a:rPr lang="en-GB" dirty="0" smtClean="0"/>
              <a:t>Top view</a:t>
            </a:r>
            <a:endParaRPr lang="en-GB" dirty="0"/>
          </a:p>
        </p:txBody>
      </p:sp>
      <p:sp>
        <p:nvSpPr>
          <p:cNvPr id="11" name="Rectangle 10"/>
          <p:cNvSpPr/>
          <p:nvPr/>
        </p:nvSpPr>
        <p:spPr>
          <a:xfrm rot="5400000">
            <a:off x="8256036" y="1095167"/>
            <a:ext cx="811764" cy="432629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a:off x="6298163" y="1576874"/>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5400000">
            <a:off x="8604378" y="-875523"/>
            <a:ext cx="130628" cy="540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804417" y="1763486"/>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a:off x="11003901" y="1654629"/>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845837" y="381000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841366" y="196876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841488" y="381000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3852373" y="1959430"/>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925715" y="2278443"/>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925715" y="2668680"/>
            <a:ext cx="5480176"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102996" y="3687522"/>
            <a:ext cx="5140391"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1405891" y="1763612"/>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1254266" y="2284351"/>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4114027" y="5647101"/>
            <a:ext cx="4880683" cy="923330"/>
          </a:xfrm>
          <a:prstGeom prst="rect">
            <a:avLst/>
          </a:prstGeom>
          <a:noFill/>
        </p:spPr>
        <p:txBody>
          <a:bodyPr wrap="square" rtlCol="0">
            <a:spAutoFit/>
          </a:bodyPr>
          <a:lstStyle/>
          <a:p>
            <a:r>
              <a:rPr lang="en-GB" dirty="0" smtClean="0"/>
              <a:t>The rear panel and side panels must be well secured to the base to take the shear loads from the horizontal inertial forces from the HPL pack</a:t>
            </a:r>
            <a:endParaRPr lang="en-GB" dirty="0"/>
          </a:p>
        </p:txBody>
      </p:sp>
      <p:cxnSp>
        <p:nvCxnSpPr>
          <p:cNvPr id="35" name="Straight Arrow Connector 34"/>
          <p:cNvCxnSpPr/>
          <p:nvPr/>
        </p:nvCxnSpPr>
        <p:spPr>
          <a:xfrm>
            <a:off x="2656988" y="3033353"/>
            <a:ext cx="1525361"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9209" y="2360646"/>
            <a:ext cx="1045028" cy="461665"/>
          </a:xfrm>
          <a:prstGeom prst="rect">
            <a:avLst/>
          </a:prstGeom>
          <a:noFill/>
        </p:spPr>
        <p:txBody>
          <a:bodyPr wrap="square" rtlCol="0">
            <a:spAutoFit/>
          </a:bodyPr>
          <a:lstStyle/>
          <a:p>
            <a:r>
              <a:rPr lang="en-GB" sz="1200" dirty="0" smtClean="0"/>
              <a:t>M16 threaded bar</a:t>
            </a:r>
            <a:endParaRPr lang="en-GB" sz="1200" dirty="0"/>
          </a:p>
        </p:txBody>
      </p:sp>
      <p:cxnSp>
        <p:nvCxnSpPr>
          <p:cNvPr id="38" name="Straight Arrow Connector 37"/>
          <p:cNvCxnSpPr/>
          <p:nvPr/>
        </p:nvCxnSpPr>
        <p:spPr>
          <a:xfrm>
            <a:off x="8693016" y="2351316"/>
            <a:ext cx="0" cy="2060508"/>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349533" y="2962132"/>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8621016" y="3191938"/>
            <a:ext cx="144000" cy="14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5625580"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123978"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320281" y="2474386"/>
            <a:ext cx="622816" cy="13356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334278" y="2234822"/>
            <a:ext cx="1016696" cy="2395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164739" y="3097766"/>
            <a:ext cx="1045029" cy="369332"/>
          </a:xfrm>
          <a:prstGeom prst="rect">
            <a:avLst/>
          </a:prstGeom>
          <a:noFill/>
        </p:spPr>
        <p:txBody>
          <a:bodyPr wrap="square" rtlCol="0">
            <a:spAutoFit/>
          </a:bodyPr>
          <a:lstStyle/>
          <a:p>
            <a:r>
              <a:rPr lang="en-GB" dirty="0" smtClean="0"/>
              <a:t>HPL pack</a:t>
            </a:r>
            <a:endParaRPr lang="en-GB" dirty="0"/>
          </a:p>
        </p:txBody>
      </p:sp>
      <p:sp>
        <p:nvSpPr>
          <p:cNvPr id="60" name="TextBox 59"/>
          <p:cNvSpPr txBox="1"/>
          <p:nvPr/>
        </p:nvSpPr>
        <p:spPr>
          <a:xfrm>
            <a:off x="3155301" y="3243419"/>
            <a:ext cx="646147" cy="646331"/>
          </a:xfrm>
          <a:prstGeom prst="rect">
            <a:avLst/>
          </a:prstGeom>
          <a:noFill/>
        </p:spPr>
        <p:txBody>
          <a:bodyPr wrap="square" rtlCol="0">
            <a:spAutoFit/>
          </a:bodyPr>
          <a:lstStyle/>
          <a:p>
            <a:r>
              <a:rPr lang="en-GB" dirty="0" smtClean="0"/>
              <a:t>HPL pack</a:t>
            </a:r>
            <a:endParaRPr lang="en-GB" dirty="0"/>
          </a:p>
        </p:txBody>
      </p:sp>
      <p:sp>
        <p:nvSpPr>
          <p:cNvPr id="61" name="TextBox 60"/>
          <p:cNvSpPr txBox="1"/>
          <p:nvPr/>
        </p:nvSpPr>
        <p:spPr>
          <a:xfrm>
            <a:off x="10638106" y="811782"/>
            <a:ext cx="1045028" cy="276999"/>
          </a:xfrm>
          <a:prstGeom prst="rect">
            <a:avLst/>
          </a:prstGeom>
          <a:noFill/>
        </p:spPr>
        <p:txBody>
          <a:bodyPr wrap="square" rtlCol="0">
            <a:spAutoFit/>
          </a:bodyPr>
          <a:lstStyle/>
          <a:p>
            <a:r>
              <a:rPr lang="en-GB" sz="1200" dirty="0" smtClean="0"/>
              <a:t>Rear panel</a:t>
            </a:r>
            <a:endParaRPr lang="en-GB" sz="1200" dirty="0"/>
          </a:p>
        </p:txBody>
      </p:sp>
      <p:sp>
        <p:nvSpPr>
          <p:cNvPr id="62" name="TextBox 61"/>
          <p:cNvSpPr txBox="1"/>
          <p:nvPr/>
        </p:nvSpPr>
        <p:spPr>
          <a:xfrm>
            <a:off x="6878217" y="1091666"/>
            <a:ext cx="1045028" cy="276999"/>
          </a:xfrm>
          <a:prstGeom prst="rect">
            <a:avLst/>
          </a:prstGeom>
          <a:noFill/>
        </p:spPr>
        <p:txBody>
          <a:bodyPr wrap="square" rtlCol="0">
            <a:spAutoFit/>
          </a:bodyPr>
          <a:lstStyle/>
          <a:p>
            <a:r>
              <a:rPr lang="en-GB" sz="1200" dirty="0" smtClean="0"/>
              <a:t>Side panels</a:t>
            </a:r>
            <a:endParaRPr lang="en-GB" sz="1200" dirty="0"/>
          </a:p>
        </p:txBody>
      </p:sp>
      <p:cxnSp>
        <p:nvCxnSpPr>
          <p:cNvPr id="63" name="Straight Arrow Connector 62"/>
          <p:cNvCxnSpPr/>
          <p:nvPr/>
        </p:nvCxnSpPr>
        <p:spPr>
          <a:xfrm>
            <a:off x="7283369" y="1362894"/>
            <a:ext cx="4176949" cy="72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874496" y="1364046"/>
            <a:ext cx="1405716" cy="8350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10361082" y="1140296"/>
            <a:ext cx="410379" cy="641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96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516" y="1719720"/>
            <a:ext cx="2584579" cy="3416320"/>
          </a:xfrm>
          <a:prstGeom prst="rect">
            <a:avLst/>
          </a:prstGeom>
          <a:noFill/>
        </p:spPr>
        <p:txBody>
          <a:bodyPr wrap="square" rtlCol="0">
            <a:spAutoFit/>
          </a:bodyPr>
          <a:lstStyle/>
          <a:p>
            <a:r>
              <a:rPr lang="en-GB" dirty="0" smtClean="0"/>
              <a:t>The principle of clamping the HPL pack so the force is distributed along the length of the pack and not just at the ends. </a:t>
            </a:r>
          </a:p>
          <a:p>
            <a:endParaRPr lang="en-GB" dirty="0"/>
          </a:p>
          <a:p>
            <a:r>
              <a:rPr lang="en-GB" dirty="0" smtClean="0"/>
              <a:t>If only the M16 bars in tension are used then the clamping will bend the clamping bars and squeeze the HPL pack at the outer edges only </a:t>
            </a:r>
            <a:endParaRPr lang="en-GB" dirty="0"/>
          </a:p>
        </p:txBody>
      </p:sp>
      <p:sp>
        <p:nvSpPr>
          <p:cNvPr id="27" name="Rectangle 26"/>
          <p:cNvSpPr/>
          <p:nvPr/>
        </p:nvSpPr>
        <p:spPr>
          <a:xfrm rot="5400000">
            <a:off x="8256036" y="1095167"/>
            <a:ext cx="811764" cy="432629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a:off x="6298163" y="1576874"/>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5400000">
            <a:off x="8604378" y="-875523"/>
            <a:ext cx="130628" cy="5408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804417" y="1763486"/>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11003901" y="1654629"/>
            <a:ext cx="0" cy="2757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925715" y="2278443"/>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925715" y="2668680"/>
            <a:ext cx="5480176"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6102996" y="3687522"/>
            <a:ext cx="5140391" cy="144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1405891" y="1763612"/>
            <a:ext cx="121298" cy="31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11254266" y="2284351"/>
            <a:ext cx="149290" cy="39188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p:cNvCxnSpPr/>
          <p:nvPr/>
        </p:nvCxnSpPr>
        <p:spPr>
          <a:xfrm>
            <a:off x="5625580"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123978" y="2474386"/>
            <a:ext cx="5591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950030" y="2482068"/>
            <a:ext cx="11383346" cy="1822235"/>
            <a:chOff x="923730" y="2707808"/>
            <a:chExt cx="3769568" cy="979714"/>
          </a:xfrm>
        </p:grpSpPr>
        <p:sp>
          <p:nvSpPr>
            <p:cNvPr id="39" name="Arc 38"/>
            <p:cNvSpPr/>
            <p:nvPr/>
          </p:nvSpPr>
          <p:spPr>
            <a:xfrm>
              <a:off x="923730" y="2707808"/>
              <a:ext cx="3769568"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Arc 39"/>
            <p:cNvSpPr/>
            <p:nvPr/>
          </p:nvSpPr>
          <p:spPr>
            <a:xfrm flipH="1">
              <a:off x="1017036" y="2707808"/>
              <a:ext cx="3615806"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7" name="Group 46"/>
          <p:cNvGrpSpPr/>
          <p:nvPr/>
        </p:nvGrpSpPr>
        <p:grpSpPr>
          <a:xfrm flipV="1">
            <a:off x="2950030" y="2229194"/>
            <a:ext cx="11383346" cy="1829546"/>
            <a:chOff x="923730" y="2707808"/>
            <a:chExt cx="3769568" cy="979714"/>
          </a:xfrm>
        </p:grpSpPr>
        <p:sp>
          <p:nvSpPr>
            <p:cNvPr id="48" name="Arc 47"/>
            <p:cNvSpPr/>
            <p:nvPr/>
          </p:nvSpPr>
          <p:spPr>
            <a:xfrm>
              <a:off x="923730" y="2707808"/>
              <a:ext cx="3769568"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Arc 48"/>
            <p:cNvSpPr/>
            <p:nvPr/>
          </p:nvSpPr>
          <p:spPr>
            <a:xfrm flipH="1">
              <a:off x="1017036" y="2707808"/>
              <a:ext cx="3615806" cy="979714"/>
            </a:xfrm>
            <a:prstGeom prst="arc">
              <a:avLst>
                <a:gd name="adj1" fmla="val 16200000"/>
                <a:gd name="adj2" fmla="val 20566092"/>
              </a:avLst>
            </a:prstGeom>
            <a:ln w="1111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51" name="Straight Connector 50"/>
          <p:cNvCxnSpPr/>
          <p:nvPr/>
        </p:nvCxnSpPr>
        <p:spPr>
          <a:xfrm>
            <a:off x="7735077" y="3831522"/>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710195" y="2161403"/>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451909" y="2153722"/>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470570" y="3821649"/>
            <a:ext cx="0" cy="52251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670092" y="5432898"/>
            <a:ext cx="3878524" cy="923330"/>
          </a:xfrm>
          <a:prstGeom prst="rect">
            <a:avLst/>
          </a:prstGeom>
          <a:noFill/>
        </p:spPr>
        <p:txBody>
          <a:bodyPr wrap="square" rtlCol="0">
            <a:spAutoFit/>
          </a:bodyPr>
          <a:lstStyle/>
          <a:p>
            <a:r>
              <a:rPr lang="en-GB" dirty="0" smtClean="0"/>
              <a:t>These screws, in compression up against the clamping bars , force them to be parallel up against the HPL pack</a:t>
            </a:r>
            <a:endParaRPr lang="en-GB" dirty="0"/>
          </a:p>
        </p:txBody>
      </p:sp>
      <p:cxnSp>
        <p:nvCxnSpPr>
          <p:cNvPr id="57" name="Straight Arrow Connector 56"/>
          <p:cNvCxnSpPr/>
          <p:nvPr/>
        </p:nvCxnSpPr>
        <p:spPr>
          <a:xfrm flipV="1">
            <a:off x="6609354" y="4136815"/>
            <a:ext cx="1091903" cy="12180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518920" y="339763"/>
            <a:ext cx="3107094" cy="923330"/>
          </a:xfrm>
          <a:prstGeom prst="rect">
            <a:avLst/>
          </a:prstGeom>
          <a:noFill/>
        </p:spPr>
        <p:txBody>
          <a:bodyPr wrap="square" rtlCol="0">
            <a:spAutoFit/>
          </a:bodyPr>
          <a:lstStyle/>
          <a:p>
            <a:r>
              <a:rPr lang="en-GB" dirty="0" smtClean="0"/>
              <a:t>These threaded bars , in tension, maintain the clamping bars up against the HPL pack</a:t>
            </a:r>
            <a:endParaRPr lang="en-GB" dirty="0"/>
          </a:p>
        </p:txBody>
      </p:sp>
      <p:cxnSp>
        <p:nvCxnSpPr>
          <p:cNvPr id="60" name="Straight Arrow Connector 59"/>
          <p:cNvCxnSpPr/>
          <p:nvPr/>
        </p:nvCxnSpPr>
        <p:spPr>
          <a:xfrm flipV="1">
            <a:off x="6630958" y="4160881"/>
            <a:ext cx="2796736" cy="11939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740054" y="1270774"/>
            <a:ext cx="2222634" cy="8508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6304812" y="1259973"/>
            <a:ext cx="2435242" cy="9394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418852" y="911792"/>
            <a:ext cx="1045028" cy="646331"/>
          </a:xfrm>
          <a:prstGeom prst="rect">
            <a:avLst/>
          </a:prstGeom>
          <a:noFill/>
        </p:spPr>
        <p:txBody>
          <a:bodyPr wrap="square" rtlCol="0">
            <a:spAutoFit/>
          </a:bodyPr>
          <a:lstStyle/>
          <a:p>
            <a:r>
              <a:rPr lang="en-GB" sz="1200" dirty="0" smtClean="0"/>
              <a:t>M16 threaded bar in tension</a:t>
            </a:r>
            <a:endParaRPr lang="en-GB" sz="1200" dirty="0"/>
          </a:p>
        </p:txBody>
      </p:sp>
      <p:cxnSp>
        <p:nvCxnSpPr>
          <p:cNvPr id="73" name="Straight Arrow Connector 72"/>
          <p:cNvCxnSpPr/>
          <p:nvPr/>
        </p:nvCxnSpPr>
        <p:spPr>
          <a:xfrm>
            <a:off x="5281127" y="1142624"/>
            <a:ext cx="903609" cy="4837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832162" y="5123990"/>
            <a:ext cx="1045028" cy="646331"/>
          </a:xfrm>
          <a:prstGeom prst="rect">
            <a:avLst/>
          </a:prstGeom>
          <a:noFill/>
        </p:spPr>
        <p:txBody>
          <a:bodyPr wrap="square" rtlCol="0">
            <a:spAutoFit/>
          </a:bodyPr>
          <a:lstStyle/>
          <a:p>
            <a:r>
              <a:rPr lang="en-GB" sz="1200" dirty="0" smtClean="0"/>
              <a:t>M16 threaded bar</a:t>
            </a:r>
          </a:p>
          <a:p>
            <a:r>
              <a:rPr lang="en-GB" sz="1200" dirty="0" smtClean="0"/>
              <a:t>Intension</a:t>
            </a:r>
            <a:endParaRPr lang="en-GB" sz="1200" dirty="0"/>
          </a:p>
        </p:txBody>
      </p:sp>
      <p:cxnSp>
        <p:nvCxnSpPr>
          <p:cNvPr id="77" name="Straight Arrow Connector 76"/>
          <p:cNvCxnSpPr/>
          <p:nvPr/>
        </p:nvCxnSpPr>
        <p:spPr>
          <a:xfrm flipV="1">
            <a:off x="10354676" y="4238192"/>
            <a:ext cx="608012" cy="9409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911328" y="3167303"/>
            <a:ext cx="1180955" cy="276999"/>
          </a:xfrm>
          <a:prstGeom prst="rect">
            <a:avLst/>
          </a:prstGeom>
          <a:noFill/>
        </p:spPr>
        <p:txBody>
          <a:bodyPr wrap="square" rtlCol="0">
            <a:spAutoFit/>
          </a:bodyPr>
          <a:lstStyle/>
          <a:p>
            <a:r>
              <a:rPr lang="en-GB" sz="1200" dirty="0" smtClean="0"/>
              <a:t>Clamping bars</a:t>
            </a:r>
            <a:endParaRPr lang="en-GB" sz="1200" dirty="0"/>
          </a:p>
        </p:txBody>
      </p:sp>
      <p:cxnSp>
        <p:nvCxnSpPr>
          <p:cNvPr id="81" name="Straight Arrow Connector 80"/>
          <p:cNvCxnSpPr/>
          <p:nvPr/>
        </p:nvCxnSpPr>
        <p:spPr>
          <a:xfrm flipV="1">
            <a:off x="4544741" y="2527196"/>
            <a:ext cx="4473898" cy="22756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935693" y="2797422"/>
            <a:ext cx="1206525" cy="517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960743" y="3326363"/>
            <a:ext cx="1122133" cy="4725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394588" y="4658308"/>
            <a:ext cx="1509399" cy="276999"/>
          </a:xfrm>
          <a:prstGeom prst="rect">
            <a:avLst/>
          </a:prstGeom>
          <a:noFill/>
        </p:spPr>
        <p:txBody>
          <a:bodyPr wrap="square" rtlCol="0">
            <a:spAutoFit/>
          </a:bodyPr>
          <a:lstStyle/>
          <a:p>
            <a:r>
              <a:rPr lang="en-GB" sz="1200" dirty="0" smtClean="0"/>
              <a:t>Pre-load bars</a:t>
            </a:r>
            <a:endParaRPr lang="en-GB" sz="1200" dirty="0"/>
          </a:p>
        </p:txBody>
      </p:sp>
      <p:cxnSp>
        <p:nvCxnSpPr>
          <p:cNvPr id="88" name="Straight Arrow Connector 87"/>
          <p:cNvCxnSpPr/>
          <p:nvPr/>
        </p:nvCxnSpPr>
        <p:spPr>
          <a:xfrm flipV="1">
            <a:off x="4545948" y="4138532"/>
            <a:ext cx="2237482" cy="654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39511" y="207535"/>
            <a:ext cx="3609776" cy="523220"/>
          </a:xfrm>
          <a:prstGeom prst="rect">
            <a:avLst/>
          </a:prstGeom>
          <a:noFill/>
        </p:spPr>
        <p:txBody>
          <a:bodyPr wrap="square" rtlCol="0">
            <a:spAutoFit/>
          </a:bodyPr>
          <a:lstStyle/>
          <a:p>
            <a:r>
              <a:rPr lang="en-GB" sz="2800" b="1" dirty="0" smtClean="0"/>
              <a:t>Clamping principle</a:t>
            </a:r>
            <a:endParaRPr lang="en-GB" sz="2800" b="1" dirty="0"/>
          </a:p>
        </p:txBody>
      </p:sp>
    </p:spTree>
    <p:extLst>
      <p:ext uri="{BB962C8B-B14F-4D97-AF65-F5344CB8AC3E}">
        <p14:creationId xmlns:p14="http://schemas.microsoft.com/office/powerpoint/2010/main" val="183413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890" y="233264"/>
            <a:ext cx="4503576" cy="337768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617"/>
            <a:ext cx="5365103" cy="40238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362" y="3564778"/>
            <a:ext cx="4329404" cy="3247053"/>
          </a:xfrm>
          <a:prstGeom prst="rect">
            <a:avLst/>
          </a:prstGeom>
        </p:spPr>
      </p:pic>
      <p:sp>
        <p:nvSpPr>
          <p:cNvPr id="5" name="TextBox 4"/>
          <p:cNvSpPr txBox="1"/>
          <p:nvPr/>
        </p:nvSpPr>
        <p:spPr>
          <a:xfrm>
            <a:off x="0" y="3287780"/>
            <a:ext cx="3878524" cy="646331"/>
          </a:xfrm>
          <a:prstGeom prst="rect">
            <a:avLst/>
          </a:prstGeom>
          <a:noFill/>
        </p:spPr>
        <p:txBody>
          <a:bodyPr wrap="square" rtlCol="0">
            <a:spAutoFit/>
          </a:bodyPr>
          <a:lstStyle/>
          <a:p>
            <a:r>
              <a:rPr lang="en-GB" dirty="0" smtClean="0"/>
              <a:t>Double floor to protect the HPL from damage during lifting.</a:t>
            </a:r>
            <a:endParaRPr lang="en-GB" dirty="0"/>
          </a:p>
        </p:txBody>
      </p:sp>
      <p:sp>
        <p:nvSpPr>
          <p:cNvPr id="6" name="TextBox 5"/>
          <p:cNvSpPr txBox="1"/>
          <p:nvPr/>
        </p:nvSpPr>
        <p:spPr>
          <a:xfrm>
            <a:off x="8164285" y="4588139"/>
            <a:ext cx="3878524" cy="1200329"/>
          </a:xfrm>
          <a:prstGeom prst="rect">
            <a:avLst/>
          </a:prstGeom>
          <a:noFill/>
        </p:spPr>
        <p:txBody>
          <a:bodyPr wrap="square" rtlCol="0">
            <a:spAutoFit/>
          </a:bodyPr>
          <a:lstStyle/>
          <a:p>
            <a:r>
              <a:rPr lang="en-GB" dirty="0" smtClean="0"/>
              <a:t>Access for lifting forks from both the ends and the sides.</a:t>
            </a:r>
          </a:p>
          <a:p>
            <a:endParaRPr lang="en-GB" dirty="0"/>
          </a:p>
          <a:p>
            <a:r>
              <a:rPr lang="en-GB" dirty="0" smtClean="0"/>
              <a:t>Sufficient height for the </a:t>
            </a:r>
            <a:r>
              <a:rPr lang="en-GB" dirty="0" err="1" smtClean="0"/>
              <a:t>transpalette</a:t>
            </a:r>
            <a:endParaRPr lang="en-GB" dirty="0"/>
          </a:p>
        </p:txBody>
      </p:sp>
    </p:spTree>
    <p:extLst>
      <p:ext uri="{BB962C8B-B14F-4D97-AF65-F5344CB8AC3E}">
        <p14:creationId xmlns:p14="http://schemas.microsoft.com/office/powerpoint/2010/main" val="2471799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9004" y="1812175"/>
            <a:ext cx="7880466" cy="3539430"/>
          </a:xfrm>
          <a:prstGeom prst="rect">
            <a:avLst/>
          </a:prstGeom>
          <a:noFill/>
        </p:spPr>
        <p:txBody>
          <a:bodyPr wrap="square" rtlCol="0">
            <a:spAutoFit/>
          </a:bodyPr>
          <a:lstStyle/>
          <a:p>
            <a:r>
              <a:rPr lang="en-GB" sz="3200" dirty="0" smtClean="0"/>
              <a:t>Put plenty of information of the sender and receiver on the packing.</a:t>
            </a:r>
          </a:p>
          <a:p>
            <a:endParaRPr lang="en-GB" sz="3200" dirty="0"/>
          </a:p>
          <a:p>
            <a:r>
              <a:rPr lang="en-GB" sz="3200" dirty="0" smtClean="0"/>
              <a:t>Warning signs should be used, if rarely read !</a:t>
            </a:r>
          </a:p>
          <a:p>
            <a:endParaRPr lang="en-GB" sz="3200" dirty="0"/>
          </a:p>
          <a:p>
            <a:r>
              <a:rPr lang="en-GB" sz="3200" dirty="0" smtClean="0"/>
              <a:t>All wood must be approved in front of the </a:t>
            </a:r>
            <a:r>
              <a:rPr lang="en-GB" sz="3200" dirty="0" err="1" smtClean="0"/>
              <a:t>Phytosanitary</a:t>
            </a:r>
            <a:r>
              <a:rPr lang="en-GB" sz="3200" dirty="0" smtClean="0"/>
              <a:t> regulations.</a:t>
            </a:r>
            <a:endParaRPr lang="en-GB" sz="3200" dirty="0"/>
          </a:p>
        </p:txBody>
      </p:sp>
    </p:spTree>
    <p:extLst>
      <p:ext uri="{BB962C8B-B14F-4D97-AF65-F5344CB8AC3E}">
        <p14:creationId xmlns:p14="http://schemas.microsoft.com/office/powerpoint/2010/main" val="1082094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5571" y="1285099"/>
            <a:ext cx="5228702" cy="29411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7418" y="4031672"/>
            <a:ext cx="5024581" cy="28263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6388" y="899335"/>
            <a:ext cx="3591095" cy="20199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16298" y="1008699"/>
            <a:ext cx="3433153" cy="19311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7438" y="4386003"/>
            <a:ext cx="4128655" cy="232236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5040" y="777242"/>
            <a:ext cx="3517207" cy="1978429"/>
          </a:xfrm>
          <a:prstGeom prst="rect">
            <a:avLst/>
          </a:prstGeom>
        </p:spPr>
      </p:pic>
    </p:spTree>
    <p:extLst>
      <p:ext uri="{BB962C8B-B14F-4D97-AF65-F5344CB8AC3E}">
        <p14:creationId xmlns:p14="http://schemas.microsoft.com/office/powerpoint/2010/main" val="341709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306" y="646083"/>
            <a:ext cx="4303568" cy="5738091"/>
          </a:xfrm>
          <a:prstGeom prst="rect">
            <a:avLst/>
          </a:prstGeom>
        </p:spPr>
      </p:pic>
      <p:sp>
        <p:nvSpPr>
          <p:cNvPr id="3" name="TextBox 2"/>
          <p:cNvSpPr txBox="1"/>
          <p:nvPr/>
        </p:nvSpPr>
        <p:spPr>
          <a:xfrm>
            <a:off x="6700058" y="2510444"/>
            <a:ext cx="5253643" cy="1477328"/>
          </a:xfrm>
          <a:prstGeom prst="rect">
            <a:avLst/>
          </a:prstGeom>
          <a:noFill/>
        </p:spPr>
        <p:txBody>
          <a:bodyPr wrap="square" rtlCol="0">
            <a:spAutoFit/>
          </a:bodyPr>
          <a:lstStyle/>
          <a:p>
            <a:r>
              <a:rPr lang="en-GB" dirty="0" smtClean="0"/>
              <a:t>Environmental conditions are rarely what you expect.</a:t>
            </a:r>
          </a:p>
          <a:p>
            <a:endParaRPr lang="en-GB" dirty="0"/>
          </a:p>
          <a:p>
            <a:r>
              <a:rPr lang="en-GB" dirty="0" smtClean="0"/>
              <a:t>Protect your material even inside the box</a:t>
            </a:r>
          </a:p>
          <a:p>
            <a:endParaRPr lang="en-GB" dirty="0"/>
          </a:p>
          <a:p>
            <a:r>
              <a:rPr lang="en-GB" dirty="0" smtClean="0"/>
              <a:t>High humidity while landing in Rome in the morning</a:t>
            </a:r>
            <a:endParaRPr lang="en-GB" dirty="0"/>
          </a:p>
        </p:txBody>
      </p:sp>
    </p:spTree>
    <p:extLst>
      <p:ext uri="{BB962C8B-B14F-4D97-AF65-F5344CB8AC3E}">
        <p14:creationId xmlns:p14="http://schemas.microsoft.com/office/powerpoint/2010/main" val="325412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5959" y="1687482"/>
            <a:ext cx="7449561" cy="3108543"/>
          </a:xfrm>
          <a:prstGeom prst="rect">
            <a:avLst/>
          </a:prstGeom>
          <a:noFill/>
        </p:spPr>
        <p:txBody>
          <a:bodyPr wrap="square" rtlCol="0">
            <a:spAutoFit/>
          </a:bodyPr>
          <a:lstStyle/>
          <a:p>
            <a:r>
              <a:rPr lang="en-GB" sz="2800" dirty="0" smtClean="0"/>
              <a:t>Accidents and high “g” loads.</a:t>
            </a:r>
          </a:p>
          <a:p>
            <a:endParaRPr lang="en-GB" sz="2800" dirty="0" smtClean="0"/>
          </a:p>
          <a:p>
            <a:r>
              <a:rPr lang="en-GB" sz="2800" dirty="0" smtClean="0"/>
              <a:t>Apparently well packed materials are less well protected than you expected !</a:t>
            </a:r>
          </a:p>
          <a:p>
            <a:endParaRPr lang="en-GB" sz="2800" dirty="0"/>
          </a:p>
          <a:p>
            <a:r>
              <a:rPr lang="en-GB" sz="2800" dirty="0" smtClean="0"/>
              <a:t>Fork lift trucks can do terrible damage. Keep you product away from the box sides, &gt; 10cm.</a:t>
            </a:r>
            <a:endParaRPr lang="en-GB" sz="2800" dirty="0"/>
          </a:p>
        </p:txBody>
      </p:sp>
    </p:spTree>
    <p:extLst>
      <p:ext uri="{BB962C8B-B14F-4D97-AF65-F5344CB8AC3E}">
        <p14:creationId xmlns:p14="http://schemas.microsoft.com/office/powerpoint/2010/main" val="29943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0441" y="2397968"/>
            <a:ext cx="6848669" cy="707886"/>
          </a:xfrm>
          <a:prstGeom prst="rect">
            <a:avLst/>
          </a:prstGeom>
          <a:noFill/>
        </p:spPr>
        <p:txBody>
          <a:bodyPr wrap="square" rtlCol="0">
            <a:spAutoFit/>
          </a:bodyPr>
          <a:lstStyle/>
          <a:p>
            <a:r>
              <a:rPr lang="en-GB" sz="4000" dirty="0" smtClean="0"/>
              <a:t>Plenty of Rules and regulations !</a:t>
            </a:r>
            <a:endParaRPr lang="en-GB" sz="4000" dirty="0"/>
          </a:p>
        </p:txBody>
      </p:sp>
    </p:spTree>
    <p:extLst>
      <p:ext uri="{BB962C8B-B14F-4D97-AF65-F5344CB8AC3E}">
        <p14:creationId xmlns:p14="http://schemas.microsoft.com/office/powerpoint/2010/main" val="1170643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20392" y="2772294"/>
            <a:ext cx="5447607" cy="40857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52" y="835428"/>
            <a:ext cx="5306291" cy="3979718"/>
          </a:xfrm>
          <a:prstGeom prst="rect">
            <a:avLst/>
          </a:prstGeom>
        </p:spPr>
      </p:pic>
      <p:sp>
        <p:nvSpPr>
          <p:cNvPr id="4" name="TextBox 3"/>
          <p:cNvSpPr txBox="1"/>
          <p:nvPr/>
        </p:nvSpPr>
        <p:spPr>
          <a:xfrm>
            <a:off x="7506393" y="648393"/>
            <a:ext cx="3433156" cy="646331"/>
          </a:xfrm>
          <a:prstGeom prst="rect">
            <a:avLst/>
          </a:prstGeom>
          <a:noFill/>
        </p:spPr>
        <p:txBody>
          <a:bodyPr wrap="square" rtlCol="0">
            <a:spAutoFit/>
          </a:bodyPr>
          <a:lstStyle/>
          <a:p>
            <a:r>
              <a:rPr lang="en-GB" dirty="0" smtClean="0"/>
              <a:t>Perforation of the perimeter by the forks and careless operator</a:t>
            </a:r>
            <a:endParaRPr lang="en-GB" dirty="0"/>
          </a:p>
        </p:txBody>
      </p:sp>
      <p:cxnSp>
        <p:nvCxnSpPr>
          <p:cNvPr id="6" name="Straight Arrow Connector 5"/>
          <p:cNvCxnSpPr/>
          <p:nvPr/>
        </p:nvCxnSpPr>
        <p:spPr>
          <a:xfrm flipH="1">
            <a:off x="4214553" y="1138844"/>
            <a:ext cx="3100647" cy="22278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28508" y="5391454"/>
            <a:ext cx="3433156" cy="646331"/>
          </a:xfrm>
          <a:prstGeom prst="rect">
            <a:avLst/>
          </a:prstGeom>
          <a:noFill/>
        </p:spPr>
        <p:txBody>
          <a:bodyPr wrap="square" rtlCol="0">
            <a:spAutoFit/>
          </a:bodyPr>
          <a:lstStyle/>
          <a:p>
            <a:r>
              <a:rPr lang="en-GB" dirty="0" smtClean="0"/>
              <a:t>Poor design as the forks would rub on </a:t>
            </a:r>
            <a:r>
              <a:rPr lang="en-GB" dirty="0" err="1" smtClean="0"/>
              <a:t>te</a:t>
            </a:r>
            <a:r>
              <a:rPr lang="en-GB" dirty="0" smtClean="0"/>
              <a:t> side panel and pull it off !!</a:t>
            </a:r>
            <a:endParaRPr lang="en-GB" dirty="0"/>
          </a:p>
        </p:txBody>
      </p:sp>
      <p:cxnSp>
        <p:nvCxnSpPr>
          <p:cNvPr id="8" name="Straight Arrow Connector 7"/>
          <p:cNvCxnSpPr/>
          <p:nvPr/>
        </p:nvCxnSpPr>
        <p:spPr>
          <a:xfrm>
            <a:off x="5161664" y="5831633"/>
            <a:ext cx="3310532" cy="206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99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4676" y="1518458"/>
            <a:ext cx="4145280" cy="31089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45709" y="2752815"/>
            <a:ext cx="4600401" cy="345030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8789" t="5662" r="8574" b="27323"/>
          <a:stretch/>
        </p:blipFill>
        <p:spPr>
          <a:xfrm rot="5400000">
            <a:off x="7773773" y="1627582"/>
            <a:ext cx="4322621" cy="4127564"/>
          </a:xfrm>
          <a:prstGeom prst="rect">
            <a:avLst/>
          </a:prstGeom>
        </p:spPr>
      </p:pic>
      <p:sp>
        <p:nvSpPr>
          <p:cNvPr id="5" name="TextBox 4"/>
          <p:cNvSpPr txBox="1"/>
          <p:nvPr/>
        </p:nvSpPr>
        <p:spPr>
          <a:xfrm>
            <a:off x="5152365" y="538632"/>
            <a:ext cx="5777346" cy="923330"/>
          </a:xfrm>
          <a:prstGeom prst="rect">
            <a:avLst/>
          </a:prstGeom>
          <a:noFill/>
        </p:spPr>
        <p:txBody>
          <a:bodyPr wrap="square" rtlCol="0">
            <a:spAutoFit/>
          </a:bodyPr>
          <a:lstStyle/>
          <a:p>
            <a:r>
              <a:rPr lang="en-GB" dirty="0" smtClean="0"/>
              <a:t>Load shifting in the box as not secured to the base . 600kg of HPL can readily produce 10tons force on the packing. Small screws are NOT sufficient.</a:t>
            </a:r>
            <a:endParaRPr lang="en-GB" dirty="0"/>
          </a:p>
        </p:txBody>
      </p:sp>
      <p:cxnSp>
        <p:nvCxnSpPr>
          <p:cNvPr id="6" name="Straight Arrow Connector 5"/>
          <p:cNvCxnSpPr/>
          <p:nvPr/>
        </p:nvCxnSpPr>
        <p:spPr>
          <a:xfrm flipH="1">
            <a:off x="2043405" y="1156996"/>
            <a:ext cx="3023117" cy="18567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211" y="6023403"/>
            <a:ext cx="3466011" cy="646331"/>
          </a:xfrm>
          <a:prstGeom prst="rect">
            <a:avLst/>
          </a:prstGeom>
          <a:noFill/>
        </p:spPr>
        <p:txBody>
          <a:bodyPr wrap="square" rtlCol="0">
            <a:spAutoFit/>
          </a:bodyPr>
          <a:lstStyle/>
          <a:p>
            <a:r>
              <a:rPr lang="en-GB" dirty="0" smtClean="0"/>
              <a:t>Load shifted , destroying base and opening the box.</a:t>
            </a:r>
            <a:endParaRPr lang="en-GB" dirty="0"/>
          </a:p>
        </p:txBody>
      </p:sp>
      <p:cxnSp>
        <p:nvCxnSpPr>
          <p:cNvPr id="10" name="Straight Arrow Connector 9"/>
          <p:cNvCxnSpPr>
            <a:stCxn id="9" idx="0"/>
          </p:cNvCxnSpPr>
          <p:nvPr/>
        </p:nvCxnSpPr>
        <p:spPr>
          <a:xfrm flipV="1">
            <a:off x="9675217" y="4674637"/>
            <a:ext cx="259866" cy="13487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p:cNvCxnSpPr>
          <p:nvPr/>
        </p:nvCxnSpPr>
        <p:spPr>
          <a:xfrm flipH="1" flipV="1">
            <a:off x="8202077" y="2085392"/>
            <a:ext cx="1473140" cy="39380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19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7" y="839277"/>
            <a:ext cx="11163993" cy="3970318"/>
          </a:xfrm>
          <a:prstGeom prst="rect">
            <a:avLst/>
          </a:prstGeom>
        </p:spPr>
        <p:txBody>
          <a:bodyPr wrap="square">
            <a:spAutoFit/>
          </a:bodyPr>
          <a:lstStyle/>
          <a:p>
            <a:r>
              <a:rPr lang="en-GB" dirty="0" smtClean="0"/>
              <a:t>References used above</a:t>
            </a:r>
          </a:p>
          <a:p>
            <a:endParaRPr lang="en-GB" dirty="0"/>
          </a:p>
          <a:p>
            <a:r>
              <a:rPr lang="en-GB" dirty="0" smtClean="0">
                <a:hlinkClick r:id="rId2"/>
              </a:rPr>
              <a:t>http://project-cms-rpc-endcap.web.cern.ch/rpc/Production/Oil%20&amp;%20Bakelite/Packing/Packaging/</a:t>
            </a:r>
            <a:endParaRPr lang="en-GB" dirty="0" smtClean="0"/>
          </a:p>
          <a:p>
            <a:endParaRPr lang="en-GB" dirty="0"/>
          </a:p>
          <a:p>
            <a:r>
              <a:rPr lang="en-GB" dirty="0" smtClean="0"/>
              <a:t>http://project-cms-rpc-endcap.web.cern.ch/rpc/Shipping/Shipping/Shipping/FabricationPackingl.docx</a:t>
            </a:r>
          </a:p>
          <a:p>
            <a:endParaRPr lang="en-GB" dirty="0" smtClean="0"/>
          </a:p>
          <a:p>
            <a:r>
              <a:rPr lang="en-GB" dirty="0" smtClean="0">
                <a:hlinkClick r:id="rId3"/>
              </a:rPr>
              <a:t>http://project-cms-rpc-endcap.web.cern.ch/rpc/Shipping/Shipping/Packaging/WoodPackaging.pptx</a:t>
            </a:r>
            <a:endParaRPr lang="en-GB" dirty="0" smtClean="0"/>
          </a:p>
          <a:p>
            <a:endParaRPr lang="en-GB" dirty="0"/>
          </a:p>
          <a:p>
            <a:r>
              <a:rPr lang="en-GB" dirty="0" smtClean="0"/>
              <a:t>Crippling </a:t>
            </a:r>
          </a:p>
          <a:p>
            <a:r>
              <a:rPr lang="en-GB" dirty="0" smtClean="0"/>
              <a:t>https://engineeringlibrary.org/reference/column-crippling-air-force-stress-manual</a:t>
            </a:r>
          </a:p>
          <a:p>
            <a:endParaRPr lang="en-GB" dirty="0"/>
          </a:p>
          <a:p>
            <a:endParaRPr lang="en-GB" dirty="0" smtClean="0"/>
          </a:p>
          <a:p>
            <a:endParaRPr lang="en-GB" dirty="0" smtClean="0"/>
          </a:p>
          <a:p>
            <a:endParaRPr lang="en-GB" dirty="0"/>
          </a:p>
        </p:txBody>
      </p:sp>
    </p:spTree>
    <p:extLst>
      <p:ext uri="{BB962C8B-B14F-4D97-AF65-F5344CB8AC3E}">
        <p14:creationId xmlns:p14="http://schemas.microsoft.com/office/powerpoint/2010/main" val="608907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6751"/>
            <a:ext cx="12191999" cy="3293706"/>
          </a:xfrm>
          <a:prstGeom prst="rect">
            <a:avLst/>
          </a:prstGeom>
          <a:noFill/>
        </p:spPr>
        <p:txBody>
          <a:bodyPr wrap="square" rtlCol="0">
            <a:spAutoFit/>
          </a:bodyPr>
          <a:lstStyle/>
          <a:p>
            <a:r>
              <a:rPr lang="en-GB" sz="3600" dirty="0" smtClean="0"/>
              <a:t>		                       </a:t>
            </a:r>
            <a:r>
              <a:rPr lang="en-GB" sz="7200" dirty="0" smtClean="0"/>
              <a:t>Conclusion</a:t>
            </a:r>
          </a:p>
          <a:p>
            <a:endParaRPr lang="en-GB" dirty="0" smtClean="0"/>
          </a:p>
          <a:p>
            <a:endParaRPr lang="en-GB" dirty="0"/>
          </a:p>
          <a:p>
            <a:endParaRPr lang="en-GB" dirty="0"/>
          </a:p>
          <a:p>
            <a:r>
              <a:rPr lang="en-GB" sz="4000" dirty="0" smtClean="0"/>
              <a:t>        Do a far better job than you think is sufficient, </a:t>
            </a:r>
          </a:p>
          <a:p>
            <a:r>
              <a:rPr lang="en-GB" sz="4000" dirty="0" smtClean="0"/>
              <a:t>                             it will pay in the end.</a:t>
            </a:r>
            <a:endParaRPr lang="en-GB" sz="4000" dirty="0"/>
          </a:p>
        </p:txBody>
      </p:sp>
    </p:spTree>
    <p:extLst>
      <p:ext uri="{BB962C8B-B14F-4D97-AF65-F5344CB8AC3E}">
        <p14:creationId xmlns:p14="http://schemas.microsoft.com/office/powerpoint/2010/main" val="341264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239483" cy="6680718"/>
          </a:xfrm>
          <a:prstGeom prst="rect">
            <a:avLst/>
          </a:prstGeom>
        </p:spPr>
      </p:pic>
      <p:sp>
        <p:nvSpPr>
          <p:cNvPr id="5" name="Rectangle 4"/>
          <p:cNvSpPr/>
          <p:nvPr/>
        </p:nvSpPr>
        <p:spPr>
          <a:xfrm>
            <a:off x="2428530" y="2417029"/>
            <a:ext cx="9532738" cy="923330"/>
          </a:xfrm>
          <a:prstGeom prst="rect">
            <a:avLst/>
          </a:prstGeom>
        </p:spPr>
        <p:txBody>
          <a:bodyPr wrap="none">
            <a:spAutoFit/>
          </a:bodyPr>
          <a:lstStyle/>
          <a:p>
            <a:r>
              <a:rPr lang="en-GB" dirty="0" smtClean="0"/>
              <a:t>http://project-cms-rpc-endcap.web.cern.ch/rpc/Shipping/Shipping/Packaging/WoodPackaging.pptx</a:t>
            </a:r>
          </a:p>
          <a:p>
            <a:r>
              <a:rPr lang="en-GB" dirty="0" smtClean="0"/>
              <a:t>OSB</a:t>
            </a:r>
            <a:endParaRPr lang="en-GB" dirty="0" smtClean="0"/>
          </a:p>
          <a:p>
            <a:r>
              <a:rPr lang="en-GB" dirty="0" smtClean="0"/>
              <a:t>https://en.wikipedia.org/wiki/Oriented_strand_board</a:t>
            </a:r>
            <a:endParaRPr lang="en-GB" dirty="0"/>
          </a:p>
        </p:txBody>
      </p:sp>
    </p:spTree>
    <p:extLst>
      <p:ext uri="{BB962C8B-B14F-4D97-AF65-F5344CB8AC3E}">
        <p14:creationId xmlns:p14="http://schemas.microsoft.com/office/powerpoint/2010/main" val="2174247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934958" cy="369332"/>
          </a:xfrm>
          <a:prstGeom prst="rect">
            <a:avLst/>
          </a:prstGeom>
        </p:spPr>
        <p:txBody>
          <a:bodyPr wrap="none">
            <a:spAutoFit/>
          </a:bodyPr>
          <a:lstStyle/>
          <a:p>
            <a:r>
              <a:rPr lang="en-GB" dirty="0" smtClean="0"/>
              <a:t>http://www.tis-gdv.de/tis_e/verpack/holz/export/ispm15.pdf</a:t>
            </a:r>
            <a:endParaRPr lang="en-GB" dirty="0"/>
          </a:p>
        </p:txBody>
      </p:sp>
      <p:pic>
        <p:nvPicPr>
          <p:cNvPr id="5" name="Picture 4"/>
          <p:cNvPicPr>
            <a:picLocks noChangeAspect="1"/>
          </p:cNvPicPr>
          <p:nvPr/>
        </p:nvPicPr>
        <p:blipFill rotWithShape="1">
          <a:blip r:embed="rId2"/>
          <a:srcRect l="26183" t="23109" r="27004" b="17894"/>
          <a:stretch/>
        </p:blipFill>
        <p:spPr>
          <a:xfrm>
            <a:off x="423784" y="623454"/>
            <a:ext cx="5087389" cy="3499658"/>
          </a:xfrm>
          <a:prstGeom prst="rect">
            <a:avLst/>
          </a:prstGeom>
        </p:spPr>
      </p:pic>
      <p:pic>
        <p:nvPicPr>
          <p:cNvPr id="6" name="Picture 5"/>
          <p:cNvPicPr>
            <a:picLocks noChangeAspect="1"/>
          </p:cNvPicPr>
          <p:nvPr/>
        </p:nvPicPr>
        <p:blipFill rotWithShape="1">
          <a:blip r:embed="rId3"/>
          <a:srcRect l="36546" t="18403" r="36897" b="6704"/>
          <a:stretch/>
        </p:blipFill>
        <p:spPr>
          <a:xfrm>
            <a:off x="7797339" y="12468"/>
            <a:ext cx="4394662" cy="6764681"/>
          </a:xfrm>
          <a:prstGeom prst="rect">
            <a:avLst/>
          </a:prstGeom>
        </p:spPr>
      </p:pic>
      <p:sp>
        <p:nvSpPr>
          <p:cNvPr id="7" name="Rectangle 6"/>
          <p:cNvSpPr/>
          <p:nvPr/>
        </p:nvSpPr>
        <p:spPr>
          <a:xfrm>
            <a:off x="423784" y="5258831"/>
            <a:ext cx="10922924" cy="369332"/>
          </a:xfrm>
          <a:prstGeom prst="rect">
            <a:avLst/>
          </a:prstGeom>
        </p:spPr>
        <p:txBody>
          <a:bodyPr wrap="square">
            <a:spAutoFit/>
          </a:bodyPr>
          <a:lstStyle/>
          <a:p>
            <a:r>
              <a:rPr lang="en-GB" dirty="0" smtClean="0"/>
              <a:t>http://project-cms-rpc-endcap.web.cern.ch/rpc/Shipping/Shipping/Packaging/WoodPackaging.pptx</a:t>
            </a:r>
            <a:endParaRPr lang="en-GB" dirty="0"/>
          </a:p>
        </p:txBody>
      </p:sp>
    </p:spTree>
    <p:extLst>
      <p:ext uri="{BB962C8B-B14F-4D97-AF65-F5344CB8AC3E}">
        <p14:creationId xmlns:p14="http://schemas.microsoft.com/office/powerpoint/2010/main" val="257124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8557"/>
            <a:ext cx="12210459" cy="6664876"/>
          </a:xfrm>
          <a:prstGeom prst="rect">
            <a:avLst/>
          </a:prstGeom>
        </p:spPr>
      </p:pic>
      <p:sp>
        <p:nvSpPr>
          <p:cNvPr id="2" name="Rectangle 1"/>
          <p:cNvSpPr/>
          <p:nvPr/>
        </p:nvSpPr>
        <p:spPr>
          <a:xfrm>
            <a:off x="814648" y="5474963"/>
            <a:ext cx="11263745" cy="369332"/>
          </a:xfrm>
          <a:prstGeom prst="rect">
            <a:avLst/>
          </a:prstGeom>
        </p:spPr>
        <p:txBody>
          <a:bodyPr wrap="square">
            <a:spAutoFit/>
          </a:bodyPr>
          <a:lstStyle/>
          <a:p>
            <a:r>
              <a:rPr lang="en-GB" dirty="0" smtClean="0"/>
              <a:t>http://project-cms-rpc-endcap.web.cern.ch/rpc/Shipping/Shipping/Shipping/FabricationPackingl.docx</a:t>
            </a:r>
            <a:endParaRPr lang="en-GB" dirty="0"/>
          </a:p>
        </p:txBody>
      </p:sp>
    </p:spTree>
    <p:extLst>
      <p:ext uri="{BB962C8B-B14F-4D97-AF65-F5344CB8AC3E}">
        <p14:creationId xmlns:p14="http://schemas.microsoft.com/office/powerpoint/2010/main" val="96192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16" y="305817"/>
            <a:ext cx="6107416" cy="489795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399" t="-2342" r="24887"/>
          <a:stretch/>
        </p:blipFill>
        <p:spPr>
          <a:xfrm>
            <a:off x="6691745" y="950978"/>
            <a:ext cx="4771505" cy="4294354"/>
          </a:xfrm>
          <a:prstGeom prst="rect">
            <a:avLst/>
          </a:prstGeom>
        </p:spPr>
      </p:pic>
      <p:sp>
        <p:nvSpPr>
          <p:cNvPr id="9" name="Rectangle 8"/>
          <p:cNvSpPr/>
          <p:nvPr/>
        </p:nvSpPr>
        <p:spPr>
          <a:xfrm>
            <a:off x="74645" y="5553611"/>
            <a:ext cx="12192000" cy="1384995"/>
          </a:xfrm>
          <a:prstGeom prst="rect">
            <a:avLst/>
          </a:prstGeom>
        </p:spPr>
        <p:txBody>
          <a:bodyPr wrap="square">
            <a:spAutoFit/>
          </a:bodyPr>
          <a:lstStyle/>
          <a:p>
            <a:r>
              <a:rPr lang="en-GB" sz="1400" dirty="0" smtClean="0">
                <a:hlinkClick r:id="rId4"/>
              </a:rPr>
              <a:t>http://project-cms-rpc-endcap.web.cern.ch/rpc/Production/Oil%20&amp;%20Bakelite/Packing/Packaging/PackingRE22.pdf</a:t>
            </a:r>
            <a:endParaRPr lang="en-GB" sz="1400" dirty="0" smtClean="0"/>
          </a:p>
          <a:p>
            <a:r>
              <a:rPr lang="en-GB" sz="1400" dirty="0" smtClean="0">
                <a:hlinkClick r:id="rId5"/>
              </a:rPr>
              <a:t>http://project-cms-rpc-endcap.web.cern.ch/rpc/Production/Oil%20&amp;%20Bakelite/Packing/Packaging/PackingRE23.pdf</a:t>
            </a:r>
            <a:endParaRPr lang="en-GB" sz="1400" dirty="0" smtClean="0"/>
          </a:p>
          <a:p>
            <a:r>
              <a:rPr lang="en-GB" sz="1400" dirty="0" smtClean="0"/>
              <a:t>Look here for drawing files (.</a:t>
            </a:r>
            <a:r>
              <a:rPr lang="en-GB" sz="1400" dirty="0" err="1" smtClean="0"/>
              <a:t>dwg</a:t>
            </a:r>
            <a:r>
              <a:rPr lang="en-GB" sz="1400" dirty="0" smtClean="0"/>
              <a:t>)</a:t>
            </a:r>
          </a:p>
          <a:p>
            <a:r>
              <a:rPr lang="en-GB" sz="1400" dirty="0" smtClean="0">
                <a:hlinkClick r:id="rId6"/>
              </a:rPr>
              <a:t>http://project-cms-rpc-endcap.web.cern.ch/rpc/Production/Oil%20&amp;%20Bakelite/Packing/Packing/</a:t>
            </a:r>
            <a:endParaRPr lang="en-GB" sz="1400" dirty="0" smtClean="0"/>
          </a:p>
          <a:p>
            <a:r>
              <a:rPr lang="en-GB" sz="1400" dirty="0" smtClean="0"/>
              <a:t>http://project-cms-rpc-endcap.web.cern.ch/rpc/Production/Oil%20&amp;%20Bakelite/Packing/Packing/Packing/</a:t>
            </a:r>
          </a:p>
          <a:p>
            <a:endParaRPr lang="en-GB" sz="1400" dirty="0"/>
          </a:p>
        </p:txBody>
      </p:sp>
      <p:sp>
        <p:nvSpPr>
          <p:cNvPr id="6" name="TextBox 5"/>
          <p:cNvSpPr txBox="1"/>
          <p:nvPr/>
        </p:nvSpPr>
        <p:spPr>
          <a:xfrm>
            <a:off x="3722229" y="4557438"/>
            <a:ext cx="3994188" cy="923330"/>
          </a:xfrm>
          <a:prstGeom prst="rect">
            <a:avLst/>
          </a:prstGeom>
          <a:noFill/>
        </p:spPr>
        <p:txBody>
          <a:bodyPr wrap="square" rtlCol="0">
            <a:spAutoFit/>
          </a:bodyPr>
          <a:lstStyle/>
          <a:p>
            <a:r>
              <a:rPr lang="en-GB" dirty="0" smtClean="0"/>
              <a:t>Early versions</a:t>
            </a:r>
          </a:p>
          <a:p>
            <a:r>
              <a:rPr lang="en-GB" dirty="0" smtClean="0"/>
              <a:t>Not yet with  pre-stressed bars.</a:t>
            </a:r>
          </a:p>
          <a:p>
            <a:r>
              <a:rPr lang="en-GB" dirty="0" smtClean="0"/>
              <a:t>Can only be picked up from the ends.</a:t>
            </a:r>
            <a:endParaRPr lang="en-GB" dirty="0"/>
          </a:p>
        </p:txBody>
      </p:sp>
    </p:spTree>
    <p:extLst>
      <p:ext uri="{BB962C8B-B14F-4D97-AF65-F5344CB8AC3E}">
        <p14:creationId xmlns:p14="http://schemas.microsoft.com/office/powerpoint/2010/main" val="400997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7727" y="889924"/>
            <a:ext cx="2674273" cy="35656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35802">
            <a:off x="5337231" y="2295891"/>
            <a:ext cx="3507097" cy="2630323"/>
          </a:xfrm>
          <a:prstGeom prst="rect">
            <a:avLst/>
          </a:prstGeom>
        </p:spPr>
      </p:pic>
      <p:sp>
        <p:nvSpPr>
          <p:cNvPr id="4" name="TextBox 3"/>
          <p:cNvSpPr txBox="1"/>
          <p:nvPr/>
        </p:nvSpPr>
        <p:spPr>
          <a:xfrm>
            <a:off x="466531" y="1268963"/>
            <a:ext cx="4197301" cy="1477328"/>
          </a:xfrm>
          <a:prstGeom prst="rect">
            <a:avLst/>
          </a:prstGeom>
          <a:noFill/>
        </p:spPr>
        <p:txBody>
          <a:bodyPr wrap="square" rtlCol="0">
            <a:spAutoFit/>
          </a:bodyPr>
          <a:lstStyle/>
          <a:p>
            <a:r>
              <a:rPr lang="en-GB" dirty="0" smtClean="0"/>
              <a:t>Shear plates from high quality plywood to resist the forces as the forks of the fork lift truck and the boxes are forced into alignment by the operator. GEM had the same problem.</a:t>
            </a:r>
            <a:endParaRPr lang="en-GB" dirty="0"/>
          </a:p>
        </p:txBody>
      </p:sp>
      <p:cxnSp>
        <p:nvCxnSpPr>
          <p:cNvPr id="5" name="Straight Arrow Connector 4"/>
          <p:cNvCxnSpPr/>
          <p:nvPr/>
        </p:nvCxnSpPr>
        <p:spPr>
          <a:xfrm>
            <a:off x="2808514" y="2603241"/>
            <a:ext cx="3405674" cy="14928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7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52" y="984134"/>
            <a:ext cx="3563735" cy="47516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103" y="465512"/>
            <a:ext cx="4267202" cy="32004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19" y="984134"/>
            <a:ext cx="3488921" cy="4651895"/>
          </a:xfrm>
          <a:prstGeom prst="rect">
            <a:avLst/>
          </a:prstGeom>
        </p:spPr>
      </p:pic>
      <p:sp>
        <p:nvSpPr>
          <p:cNvPr id="6" name="TextBox 5"/>
          <p:cNvSpPr txBox="1"/>
          <p:nvPr/>
        </p:nvSpPr>
        <p:spPr>
          <a:xfrm>
            <a:off x="4553339" y="4422710"/>
            <a:ext cx="3331028" cy="923330"/>
          </a:xfrm>
          <a:prstGeom prst="rect">
            <a:avLst/>
          </a:prstGeom>
          <a:noFill/>
        </p:spPr>
        <p:txBody>
          <a:bodyPr wrap="square" rtlCol="0">
            <a:spAutoFit/>
          </a:bodyPr>
          <a:lstStyle/>
          <a:p>
            <a:r>
              <a:rPr lang="en-GB" dirty="0" smtClean="0"/>
              <a:t>ATLAS and other experiments developed their own packing with clamping function.</a:t>
            </a:r>
            <a:endParaRPr lang="en-GB" dirty="0"/>
          </a:p>
        </p:txBody>
      </p:sp>
    </p:spTree>
    <p:extLst>
      <p:ext uri="{BB962C8B-B14F-4D97-AF65-F5344CB8AC3E}">
        <p14:creationId xmlns:p14="http://schemas.microsoft.com/office/powerpoint/2010/main" val="94182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70712"/>
            <a:ext cx="4175759" cy="31318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788" y="2892829"/>
            <a:ext cx="5043054" cy="37822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15200" y="893617"/>
            <a:ext cx="3962398" cy="2971799"/>
          </a:xfrm>
          <a:prstGeom prst="rect">
            <a:avLst/>
          </a:prstGeom>
        </p:spPr>
      </p:pic>
      <p:sp>
        <p:nvSpPr>
          <p:cNvPr id="5" name="TextBox 4"/>
          <p:cNvSpPr txBox="1"/>
          <p:nvPr/>
        </p:nvSpPr>
        <p:spPr>
          <a:xfrm>
            <a:off x="2537927" y="979714"/>
            <a:ext cx="4376057" cy="1200329"/>
          </a:xfrm>
          <a:prstGeom prst="rect">
            <a:avLst/>
          </a:prstGeom>
          <a:noFill/>
        </p:spPr>
        <p:txBody>
          <a:bodyPr wrap="square" rtlCol="0">
            <a:spAutoFit/>
          </a:bodyPr>
          <a:lstStyle/>
          <a:p>
            <a:r>
              <a:rPr lang="en-GB" dirty="0" smtClean="0"/>
              <a:t>Clamping the HPL is necessary to stop or attenuate buckling under the self weight of the HPL. This will not help in producing flat gaps with minimal residual stress.</a:t>
            </a:r>
            <a:endParaRPr lang="en-GB" dirty="0"/>
          </a:p>
        </p:txBody>
      </p:sp>
      <p:cxnSp>
        <p:nvCxnSpPr>
          <p:cNvPr id="6" name="Straight Arrow Connector 5"/>
          <p:cNvCxnSpPr/>
          <p:nvPr/>
        </p:nvCxnSpPr>
        <p:spPr>
          <a:xfrm flipH="1">
            <a:off x="1754155" y="2180043"/>
            <a:ext cx="2332653" cy="22893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9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8987</TotalTime>
  <Words>700</Words>
  <Application>Microsoft Office PowerPoint</Application>
  <PresentationFormat>Widescreen</PresentationFormat>
  <Paragraphs>96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HPL and gap packing. OR  is it worth the effort, time and money to protect your physics package, both before and after production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SHIP Packing</dc:title>
  <dc:creator>Ian Crotty</dc:creator>
  <cp:lastModifiedBy>Ian Crotty</cp:lastModifiedBy>
  <cp:revision>161</cp:revision>
  <dcterms:created xsi:type="dcterms:W3CDTF">2022-02-22T12:03:57Z</dcterms:created>
  <dcterms:modified xsi:type="dcterms:W3CDTF">2022-02-28T17:51:32Z</dcterms:modified>
</cp:coreProperties>
</file>